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4"/>
  </p:normalViewPr>
  <p:slideViewPr>
    <p:cSldViewPr snapToGrid="0" snapToObjects="1">
      <p:cViewPr varScale="1">
        <p:scale>
          <a:sx n="53" d="100"/>
          <a:sy n="53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 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lose-up of the top of a hot 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Hot 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 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 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 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 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alavika Sivan1, Anna Wallenius2, Thomas Röckmann1, Caroline P. Slomp3, Carina van der Veen1, Maria Elena Popa1…"/>
          <p:cNvSpPr txBox="1">
            <a:spLocks noGrp="1"/>
          </p:cNvSpPr>
          <p:nvPr>
            <p:ph type="body" idx="21"/>
          </p:nvPr>
        </p:nvSpPr>
        <p:spPr>
          <a:xfrm>
            <a:off x="1206499" y="10781017"/>
            <a:ext cx="21971002" cy="310666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lvl="1" indent="384047" defTabSz="693419">
              <a:lnSpc>
                <a:spcPct val="100000"/>
              </a:lnSpc>
              <a:spcBef>
                <a:spcPts val="0"/>
              </a:spcBef>
              <a:buSzTx/>
              <a:buNone/>
              <a:defRPr sz="2940" b="1">
                <a:solidFill>
                  <a:srgbClr val="FFFFFF"/>
                </a:solidFill>
              </a:defRPr>
            </a:pPr>
            <a:r>
              <a:t>Malavika Sivan</a:t>
            </a:r>
            <a:r>
              <a:rPr baseline="31999"/>
              <a:t>1</a:t>
            </a:r>
            <a:r>
              <a:t>, Anna Wallenius</a:t>
            </a:r>
            <a:r>
              <a:rPr baseline="31999"/>
              <a:t>2</a:t>
            </a:r>
            <a:r>
              <a:t>, Thomas Röckmann</a:t>
            </a:r>
            <a:r>
              <a:rPr baseline="31999"/>
              <a:t>1</a:t>
            </a:r>
            <a:r>
              <a:t>, Caroline P. Slomp</a:t>
            </a:r>
            <a:r>
              <a:rPr baseline="31999"/>
              <a:t>3</a:t>
            </a:r>
            <a:r>
              <a:t>, Carina van der Veen</a:t>
            </a:r>
            <a:r>
              <a:rPr baseline="31999"/>
              <a:t>1</a:t>
            </a:r>
            <a:r>
              <a:t>, Maria Elena Popa</a:t>
            </a:r>
            <a:r>
              <a:rPr baseline="31999"/>
              <a:t>1</a:t>
            </a:r>
          </a:p>
          <a:p>
            <a:pPr marL="0" lvl="1" indent="384047" defTabSz="693419">
              <a:lnSpc>
                <a:spcPct val="100000"/>
              </a:lnSpc>
              <a:spcBef>
                <a:spcPts val="0"/>
              </a:spcBef>
              <a:buSzTx/>
              <a:buNone/>
              <a:defRPr sz="2940" b="1">
                <a:solidFill>
                  <a:srgbClr val="FFFFFF"/>
                </a:solidFill>
              </a:defRPr>
            </a:pPr>
            <a:endParaRPr baseline="31999"/>
          </a:p>
          <a:p>
            <a:pPr defTabSz="384047">
              <a:spcBef>
                <a:spcPts val="300"/>
              </a:spcBef>
              <a:defRPr sz="2520" b="0">
                <a:latin typeface="Helvetica"/>
                <a:ea typeface="Helvetica"/>
                <a:cs typeface="Helvetica"/>
                <a:sym typeface="Helvetica"/>
              </a:defRPr>
            </a:pPr>
            <a:r>
              <a:t>1Institute of Marine and Atmospheric Research, Utrecht University, Utrecht, Netherlands </a:t>
            </a:r>
          </a:p>
          <a:p>
            <a:pPr defTabSz="384047">
              <a:spcBef>
                <a:spcPts val="300"/>
              </a:spcBef>
              <a:defRPr sz="2520" b="0">
                <a:latin typeface="Helvetica"/>
                <a:ea typeface="Helvetica"/>
                <a:cs typeface="Helvetica"/>
                <a:sym typeface="Helvetica"/>
              </a:defRPr>
            </a:pPr>
            <a:r>
              <a:t>2Department of Microbiology, Institute of Water and Wetland Research, Radboud University Nijmegen, Nijmegen, Netherlands</a:t>
            </a:r>
          </a:p>
          <a:p>
            <a:pPr defTabSz="384047">
              <a:spcBef>
                <a:spcPts val="300"/>
              </a:spcBef>
              <a:defRPr sz="2520" b="0">
                <a:latin typeface="Helvetica"/>
                <a:ea typeface="Helvetica"/>
                <a:cs typeface="Helvetica"/>
                <a:sym typeface="Helvetica"/>
              </a:defRPr>
            </a:pPr>
            <a:r>
              <a:t>3Department of Earth Sciences, Faculty of Geosciences, Utrecht University, Utrecht, Netherlands</a:t>
            </a:r>
          </a:p>
          <a:p>
            <a:pPr defTabSz="384047">
              <a:spcBef>
                <a:spcPts val="300"/>
              </a:spcBef>
              <a:defRPr sz="2520" b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2" name="Isotopic characterisation of methan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Isotopic characterisation of methane</a:t>
            </a:r>
          </a:p>
        </p:txBody>
      </p:sp>
      <p:sp>
        <p:nvSpPr>
          <p:cNvPr id="153" name="Insights from clumped isotope measurement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Insights from clumped isotope measurements</a:t>
            </a:r>
          </a:p>
        </p:txBody>
      </p:sp>
      <p:pic>
        <p:nvPicPr>
          <p:cNvPr id="154" name="Screenshot 2021-10-20 at 15.01.00.png" descr="Screenshot 2021-10-20 at 15.01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515" y="221899"/>
            <a:ext cx="738021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UU-IMAU_liggend_EN_blackwhite-merriweather.png" descr="UU-IMAU_liggend_EN_blackwhite-merriweath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8193" y="346296"/>
            <a:ext cx="8371145" cy="1656207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E45AB-7435-6CE1-6DB9-42844F551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094" y="5899891"/>
            <a:ext cx="2655444" cy="35427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creenshot 2022-05-18 at 22.20.56.png" descr="Screenshot 2022-05-18 at 22.20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28" y="9015373"/>
            <a:ext cx="4253534" cy="406562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55" name="Microbial methanogenesis pathways :  Incubation experiments"/>
          <p:cNvSpPr txBox="1">
            <a:spLocks noGrp="1"/>
          </p:cNvSpPr>
          <p:nvPr>
            <p:ph type="body" idx="21"/>
          </p:nvPr>
        </p:nvSpPr>
        <p:spPr>
          <a:xfrm>
            <a:off x="1206500" y="2244060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Microbial methanogenesis pathways :  Incubation experiments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57" name="Nijmegen - sediments - bulk - EGU.jpg" descr="Nijmegen - sediments - bulk - EGU.jpg"/>
          <p:cNvPicPr>
            <a:picLocks noChangeAspect="1"/>
          </p:cNvPicPr>
          <p:nvPr/>
        </p:nvPicPr>
        <p:blipFill>
          <a:blip r:embed="rId3"/>
          <a:srcRect t="10448" r="6719" b="5008"/>
          <a:stretch>
            <a:fillRect/>
          </a:stretch>
        </p:blipFill>
        <p:spPr>
          <a:xfrm>
            <a:off x="6267502" y="3988285"/>
            <a:ext cx="7609511" cy="6896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Screenshot 2022-05-18 at 22.21.13.png" descr="Screenshot 2022-05-18 at 22.21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58" y="4470400"/>
            <a:ext cx="5490583" cy="3509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9893" y="4408067"/>
            <a:ext cx="9804149" cy="915958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ultiply 8">
            <a:extLst>
              <a:ext uri="{FF2B5EF4-FFF2-40B4-BE49-F238E27FC236}">
                <a16:creationId xmlns:a16="http://schemas.microsoft.com/office/drawing/2014/main" id="{507F8964-60A8-6FDB-83E8-3161CAECA365}"/>
              </a:ext>
            </a:extLst>
          </p:cNvPr>
          <p:cNvSpPr/>
          <p:nvPr/>
        </p:nvSpPr>
        <p:spPr>
          <a:xfrm>
            <a:off x="22688885" y="5062526"/>
            <a:ext cx="488615" cy="484920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73" name="Clumped isotopologues serve as an additional constraint to distinguish methane sourc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dirty="0"/>
              <a:t>Clumped isotopologues serve as an additional constraint to distinguish methane sources.</a:t>
            </a:r>
          </a:p>
          <a:p>
            <a:r>
              <a:rPr sz="4000" dirty="0"/>
              <a:t>It can be used to calculate the formation temperature when methane is formed in equilibrium.</a:t>
            </a:r>
          </a:p>
          <a:p>
            <a:r>
              <a:rPr sz="4000" dirty="0"/>
              <a:t>And in the case of disequilibrium, to study the different kinetic fractionation pathway</a:t>
            </a:r>
            <a:r>
              <a:rPr lang="en-US" sz="4000" dirty="0"/>
              <a:t>s.</a:t>
            </a:r>
            <a:endParaRPr sz="1800" dirty="0"/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281" name="Group"/>
          <p:cNvGrpSpPr/>
          <p:nvPr/>
        </p:nvGrpSpPr>
        <p:grpSpPr>
          <a:xfrm>
            <a:off x="16087725" y="8372476"/>
            <a:ext cx="7887201" cy="5083124"/>
            <a:chOff x="0" y="0"/>
            <a:chExt cx="6135234" cy="3421643"/>
          </a:xfrm>
        </p:grpSpPr>
        <p:pic>
          <p:nvPicPr>
            <p:cNvPr id="275" name="Screenshot 2021-10-19 at 17.05.00.png" descr="Screenshot 2021-10-19 at 17.05.0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26590" cy="3125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Screenshot 2021-10-19 at 17.05.10.png" descr="Screenshot 2021-10-19 at 17.05.1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8644" y="296361"/>
              <a:ext cx="3026590" cy="3125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AFC0EF-F0FB-B7E2-9334-47F1E4948B0C}"/>
              </a:ext>
            </a:extLst>
          </p:cNvPr>
          <p:cNvSpPr txBox="1"/>
          <p:nvPr/>
        </p:nvSpPr>
        <p:spPr>
          <a:xfrm>
            <a:off x="409074" y="10949716"/>
            <a:ext cx="678581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NL" sz="4800" dirty="0">
                <a:solidFill>
                  <a:srgbClr val="C00000"/>
                </a:solidFill>
              </a:rPr>
              <a:t>Thank you…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800" dirty="0">
                <a:solidFill>
                  <a:srgbClr val="C00000"/>
                </a:solidFill>
              </a:rPr>
              <a:t>C</a:t>
            </a:r>
            <a:r>
              <a:rPr lang="en-NL" sz="4800" dirty="0">
                <a:solidFill>
                  <a:srgbClr val="C00000"/>
                </a:solidFill>
              </a:rPr>
              <a:t>ontact: m.sivan@uu.nl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48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59" name="Methane sourc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Methane sources</a:t>
            </a:r>
          </a:p>
        </p:txBody>
      </p:sp>
      <p:pic>
        <p:nvPicPr>
          <p:cNvPr id="161" name="Screenshot 2021-10-19 at 17.03.10.png" descr="Screenshot 2021-10-19 at 17.0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72" y="5130861"/>
            <a:ext cx="4402718" cy="442518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165" name="Group"/>
          <p:cNvGrpSpPr/>
          <p:nvPr/>
        </p:nvGrpSpPr>
        <p:grpSpPr>
          <a:xfrm>
            <a:off x="8742961" y="1363941"/>
            <a:ext cx="15157396" cy="11840257"/>
            <a:chOff x="0" y="-1"/>
            <a:chExt cx="15456210" cy="12610919"/>
          </a:xfrm>
        </p:grpSpPr>
        <p:pic>
          <p:nvPicPr>
            <p:cNvPr id="163" name="BF94F35D-3484-4D2E-AEEC-0BBD793DA931.JPEG" descr="BF94F35D-3484-4D2E-AEEC-0BBD793DA931.JPE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-1"/>
              <a:ext cx="15456210" cy="11591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Thermogenic    Biogenic    Pyrogenic"/>
            <p:cNvSpPr txBox="1"/>
            <p:nvPr/>
          </p:nvSpPr>
          <p:spPr>
            <a:xfrm>
              <a:off x="3226590" y="11656504"/>
              <a:ext cx="11475638" cy="954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/>
              </a:lvl1pPr>
            </a:lstStyle>
            <a:p>
              <a:r>
                <a:rPr b="1" i="1" dirty="0"/>
                <a:t>Thermogenic    Biogenic    Pyrogenic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68" name="Bulk Isotopologues"/>
          <p:cNvSpPr txBox="1">
            <a:spLocks noGrp="1"/>
          </p:cNvSpPr>
          <p:nvPr>
            <p:ph type="body" idx="21"/>
          </p:nvPr>
        </p:nvSpPr>
        <p:spPr>
          <a:xfrm>
            <a:off x="1206500" y="2258662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Bulk Isotopologues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142741" y="4906606"/>
            <a:ext cx="10170669" cy="6128046"/>
            <a:chOff x="0" y="0"/>
            <a:chExt cx="10170667" cy="6128044"/>
          </a:xfrm>
        </p:grpSpPr>
        <p:grpSp>
          <p:nvGrpSpPr>
            <p:cNvPr id="171" name="Group"/>
            <p:cNvGrpSpPr/>
            <p:nvPr/>
          </p:nvGrpSpPr>
          <p:grpSpPr>
            <a:xfrm>
              <a:off x="0" y="63360"/>
              <a:ext cx="4779451" cy="6001324"/>
              <a:chOff x="0" y="0"/>
              <a:chExt cx="4779450" cy="6001323"/>
            </a:xfrm>
          </p:grpSpPr>
          <p:pic>
            <p:nvPicPr>
              <p:cNvPr id="169" name="Screenshot 2021-10-19 at 17.04.50.png" descr="Screenshot 2021-10-19 at 17.04.50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779451" cy="4935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0" name="13CH4"/>
              <p:cNvSpPr txBox="1"/>
              <p:nvPr/>
            </p:nvSpPr>
            <p:spPr>
              <a:xfrm>
                <a:off x="957968" y="5241633"/>
                <a:ext cx="2443916" cy="7596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5100" b="1">
                    <a:solidFill>
                      <a:srgbClr val="000000"/>
                    </a:solidFill>
                  </a:defRPr>
                </a:pPr>
                <a:r>
                  <a:rPr baseline="31999"/>
                  <a:t>13</a:t>
                </a:r>
                <a:r>
                  <a:t>CH</a:t>
                </a:r>
                <a:r>
                  <a:rPr baseline="-5999"/>
                  <a:t>4</a:t>
                </a:r>
              </a:p>
            </p:txBody>
          </p:sp>
        </p:grpSp>
        <p:grpSp>
          <p:nvGrpSpPr>
            <p:cNvPr id="174" name="Group"/>
            <p:cNvGrpSpPr/>
            <p:nvPr/>
          </p:nvGrpSpPr>
          <p:grpSpPr>
            <a:xfrm>
              <a:off x="5198897" y="0"/>
              <a:ext cx="4971771" cy="6128045"/>
              <a:chOff x="0" y="0"/>
              <a:chExt cx="4971770" cy="6128044"/>
            </a:xfrm>
          </p:grpSpPr>
          <p:pic>
            <p:nvPicPr>
              <p:cNvPr id="172" name="Screenshot 2021-10-19 at 17.04.42.png" descr="Screenshot 2021-10-19 at 17.04.42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971771" cy="51338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3" name="CDH3"/>
              <p:cNvSpPr txBox="1"/>
              <p:nvPr/>
            </p:nvSpPr>
            <p:spPr>
              <a:xfrm>
                <a:off x="1214755" y="5337786"/>
                <a:ext cx="2542257" cy="7902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5100" b="1">
                    <a:solidFill>
                      <a:srgbClr val="000000"/>
                    </a:solidFill>
                  </a:defRPr>
                </a:pPr>
                <a:r>
                  <a:t>CDH</a:t>
                </a:r>
                <a:r>
                  <a:rPr baseline="-5999"/>
                  <a:t>3</a:t>
                </a:r>
              </a:p>
            </p:txBody>
          </p:sp>
        </p:grpSp>
      </p:grp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80" name="Group"/>
          <p:cNvGrpSpPr/>
          <p:nvPr/>
        </p:nvGrpSpPr>
        <p:grpSpPr>
          <a:xfrm>
            <a:off x="11309630" y="3987484"/>
            <a:ext cx="12565068" cy="8803451"/>
            <a:chOff x="0" y="0"/>
            <a:chExt cx="12565067" cy="8803450"/>
          </a:xfrm>
        </p:grpSpPr>
        <p:pic>
          <p:nvPicPr>
            <p:cNvPr id="177" name="Screenshot 2022-05-20 at 14.22.11.png" descr="Screenshot 2022-05-20 at 14.22.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565068" cy="8803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Rectangle"/>
            <p:cNvSpPr/>
            <p:nvPr/>
          </p:nvSpPr>
          <p:spPr>
            <a:xfrm>
              <a:off x="6764170" y="8254351"/>
              <a:ext cx="429886" cy="5396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9" name="Rectangle"/>
            <p:cNvSpPr/>
            <p:nvPr/>
          </p:nvSpPr>
          <p:spPr>
            <a:xfrm>
              <a:off x="132905" y="4131916"/>
              <a:ext cx="429886" cy="4126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83" name="Clumped Isotopologu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Clumped Isotopologues</a:t>
            </a:r>
          </a:p>
        </p:txBody>
      </p:sp>
      <p:grpSp>
        <p:nvGrpSpPr>
          <p:cNvPr id="190" name="Group"/>
          <p:cNvGrpSpPr/>
          <p:nvPr/>
        </p:nvGrpSpPr>
        <p:grpSpPr>
          <a:xfrm>
            <a:off x="183170" y="4648348"/>
            <a:ext cx="9936010" cy="6392646"/>
            <a:chOff x="0" y="0"/>
            <a:chExt cx="9936009" cy="6392644"/>
          </a:xfrm>
        </p:grpSpPr>
        <p:grpSp>
          <p:nvGrpSpPr>
            <p:cNvPr id="186" name="Group"/>
            <p:cNvGrpSpPr/>
            <p:nvPr/>
          </p:nvGrpSpPr>
          <p:grpSpPr>
            <a:xfrm>
              <a:off x="0" y="-1"/>
              <a:ext cx="4901559" cy="6376606"/>
              <a:chOff x="0" y="0"/>
              <a:chExt cx="4901558" cy="6376604"/>
            </a:xfrm>
          </p:grpSpPr>
          <p:pic>
            <p:nvPicPr>
              <p:cNvPr id="184" name="Screenshot 2021-10-19 at 17.05.00.png" descr="Screenshot 2021-10-19 at 17.05.00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901559" cy="50613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5" name="13CDH3"/>
              <p:cNvSpPr txBox="1"/>
              <p:nvPr/>
            </p:nvSpPr>
            <p:spPr>
              <a:xfrm>
                <a:off x="694453" y="5587009"/>
                <a:ext cx="2540123" cy="789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5100" b="1">
                    <a:solidFill>
                      <a:srgbClr val="000000"/>
                    </a:solidFill>
                  </a:defRPr>
                </a:pPr>
                <a:r>
                  <a:rPr baseline="31999"/>
                  <a:t>13</a:t>
                </a:r>
                <a:r>
                  <a:t>CDH</a:t>
                </a:r>
                <a:r>
                  <a:rPr baseline="-5999"/>
                  <a:t>3</a:t>
                </a:r>
              </a:p>
            </p:txBody>
          </p:sp>
        </p:grpSp>
        <p:grpSp>
          <p:nvGrpSpPr>
            <p:cNvPr id="189" name="Group"/>
            <p:cNvGrpSpPr/>
            <p:nvPr/>
          </p:nvGrpSpPr>
          <p:grpSpPr>
            <a:xfrm>
              <a:off x="5034450" y="479956"/>
              <a:ext cx="4901560" cy="5912689"/>
              <a:chOff x="0" y="0"/>
              <a:chExt cx="4901558" cy="5912688"/>
            </a:xfrm>
          </p:grpSpPr>
          <p:pic>
            <p:nvPicPr>
              <p:cNvPr id="187" name="Screenshot 2021-10-19 at 17.05.10.png" descr="Screenshot 2021-10-19 at 17.05.1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4901559" cy="50613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8" name="CD2H2"/>
              <p:cNvSpPr txBox="1"/>
              <p:nvPr/>
            </p:nvSpPr>
            <p:spPr>
              <a:xfrm>
                <a:off x="1180718" y="5123093"/>
                <a:ext cx="2540123" cy="789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5100" b="1">
                    <a:solidFill>
                      <a:srgbClr val="000000"/>
                    </a:solidFill>
                  </a:defRPr>
                </a:pPr>
                <a:r>
                  <a:t>CD</a:t>
                </a:r>
                <a:r>
                  <a:rPr baseline="-5999"/>
                  <a:t>2</a:t>
                </a:r>
                <a:r>
                  <a:t>H</a:t>
                </a:r>
                <a:r>
                  <a:rPr baseline="-5999"/>
                  <a:t>2</a:t>
                </a:r>
              </a:p>
            </p:txBody>
          </p:sp>
        </p:grpSp>
      </p:grpSp>
      <p:grpSp>
        <p:nvGrpSpPr>
          <p:cNvPr id="194" name="Group"/>
          <p:cNvGrpSpPr/>
          <p:nvPr/>
        </p:nvGrpSpPr>
        <p:grpSpPr>
          <a:xfrm>
            <a:off x="10207538" y="5411815"/>
            <a:ext cx="14047021" cy="6771527"/>
            <a:chOff x="0" y="0"/>
            <a:chExt cx="14047020" cy="6771526"/>
          </a:xfrm>
        </p:grpSpPr>
        <p:pic>
          <p:nvPicPr>
            <p:cNvPr id="191" name="Screenshot 2022-05-16 at 22.56.26.png" descr="Screenshot 2022-05-16 at 22.56.2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1859" y="0"/>
              <a:ext cx="6324702" cy="624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Screenshot 2022-05-16 at 22.56.52.png" descr="Screenshot 2022-05-16 at 22.56.52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63" y="0"/>
              <a:ext cx="6324702" cy="624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temperature graph_EGU.jpg" descr="temperature graph_EGU.jpg"/>
            <p:cNvPicPr>
              <a:picLocks noChangeAspect="1"/>
            </p:cNvPicPr>
            <p:nvPr/>
          </p:nvPicPr>
          <p:blipFill>
            <a:blip r:embed="rId6"/>
            <a:srcRect l="8480" t="7778" r="7996" b="1937"/>
            <a:stretch>
              <a:fillRect/>
            </a:stretch>
          </p:blipFill>
          <p:spPr>
            <a:xfrm>
              <a:off x="0" y="697865"/>
              <a:ext cx="14047021" cy="6073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96" name="△ = Clumping anomaly"/>
          <p:cNvSpPr txBox="1"/>
          <p:nvPr/>
        </p:nvSpPr>
        <p:spPr>
          <a:xfrm>
            <a:off x="15040063" y="3915278"/>
            <a:ext cx="515726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700" i="1">
                <a:solidFill>
                  <a:srgbClr val="000000"/>
                </a:solidFill>
              </a:defRPr>
            </a:lvl1pPr>
          </a:lstStyle>
          <a:p>
            <a:r>
              <a:t>△ = Clumping anomaly </a:t>
            </a:r>
          </a:p>
        </p:txBody>
      </p:sp>
      <p:sp>
        <p:nvSpPr>
          <p:cNvPr id="197" name="Temperature dependent!"/>
          <p:cNvSpPr txBox="1"/>
          <p:nvPr/>
        </p:nvSpPr>
        <p:spPr>
          <a:xfrm>
            <a:off x="15409977" y="4683049"/>
            <a:ext cx="4417442" cy="57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Temperature dependent!</a:t>
            </a:r>
          </a:p>
        </p:txBody>
      </p:sp>
      <p:pic>
        <p:nvPicPr>
          <p:cNvPr id="198" name="temperature curve.jpg" descr="temperature curve.jpg"/>
          <p:cNvPicPr>
            <a:picLocks noChangeAspect="1"/>
          </p:cNvPicPr>
          <p:nvPr/>
        </p:nvPicPr>
        <p:blipFill>
          <a:blip r:embed="rId7"/>
          <a:srcRect l="4586" t="11390" r="9331" b="5494"/>
          <a:stretch>
            <a:fillRect/>
          </a:stretch>
        </p:blipFill>
        <p:spPr>
          <a:xfrm>
            <a:off x="12068518" y="2568201"/>
            <a:ext cx="10378092" cy="10020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  <p:bldP spid="194" grpId="4" animBg="1" advAuto="0"/>
      <p:bldP spid="196" grpId="2" animBg="1" advAuto="0"/>
      <p:bldP spid="197" grpId="3" animBg="1" advAuto="0"/>
      <p:bldP spid="198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201" name="Bulk vs Clumped Isotopologu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1609303">
              <a:lnSpc>
                <a:spcPct val="80000"/>
              </a:lnSpc>
              <a:defRPr sz="5610" i="1" spc="-112"/>
            </a:lvl1pPr>
          </a:lstStyle>
          <a:p>
            <a:r>
              <a:rPr dirty="0">
                <a:solidFill>
                  <a:srgbClr val="C00000"/>
                </a:solidFill>
              </a:rPr>
              <a:t>Bulk vs Clumped Isotopologues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209" name="Group"/>
          <p:cNvGrpSpPr/>
          <p:nvPr/>
        </p:nvGrpSpPr>
        <p:grpSpPr>
          <a:xfrm>
            <a:off x="861483" y="4380665"/>
            <a:ext cx="11406450" cy="7991690"/>
            <a:chOff x="0" y="0"/>
            <a:chExt cx="11406449" cy="7991688"/>
          </a:xfrm>
        </p:grpSpPr>
        <p:pic>
          <p:nvPicPr>
            <p:cNvPr id="206" name="Screenshot 2022-05-20 at 14.22.11.png" descr="Screenshot 2022-05-20 at 14.22.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406450" cy="7991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" name="Rectangle"/>
            <p:cNvSpPr/>
            <p:nvPr/>
          </p:nvSpPr>
          <p:spPr>
            <a:xfrm>
              <a:off x="6140450" y="7493222"/>
              <a:ext cx="390246" cy="4898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8" name="Rectangle"/>
            <p:cNvSpPr/>
            <p:nvPr/>
          </p:nvSpPr>
          <p:spPr>
            <a:xfrm>
              <a:off x="120650" y="3750914"/>
              <a:ext cx="390246" cy="374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10" name="Ref: Malika Menoud"/>
          <p:cNvSpPr txBox="1"/>
          <p:nvPr/>
        </p:nvSpPr>
        <p:spPr>
          <a:xfrm>
            <a:off x="8916851" y="12511650"/>
            <a:ext cx="284134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Ref: Malika Menoud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4F6B2C-C1CF-4DD4-D677-2E4F910ADC7D}"/>
              </a:ext>
            </a:extLst>
          </p:cNvPr>
          <p:cNvGrpSpPr/>
          <p:nvPr/>
        </p:nvGrpSpPr>
        <p:grpSpPr>
          <a:xfrm>
            <a:off x="12609463" y="4511847"/>
            <a:ext cx="11496577" cy="8461170"/>
            <a:chOff x="12609463" y="4511847"/>
            <a:chExt cx="11496577" cy="8461170"/>
          </a:xfrm>
        </p:grpSpPr>
        <p:grpSp>
          <p:nvGrpSpPr>
            <p:cNvPr id="204" name="Group"/>
            <p:cNvGrpSpPr/>
            <p:nvPr/>
          </p:nvGrpSpPr>
          <p:grpSpPr>
            <a:xfrm>
              <a:off x="12609463" y="4511847"/>
              <a:ext cx="11105168" cy="8142009"/>
              <a:chOff x="0" y="0"/>
              <a:chExt cx="11105166" cy="8142008"/>
            </a:xfrm>
          </p:grpSpPr>
          <p:pic>
            <p:nvPicPr>
              <p:cNvPr id="202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1105167" cy="81420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3" name="Screenshot 2022-05-16 at 22.30.56.png" descr="Screenshot 2022-05-16 at 22.30.56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0812" y="194839"/>
                <a:ext cx="5439109" cy="8038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1" name="Ref: J. L. Ash et al., 2019"/>
            <p:cNvSpPr txBox="1"/>
            <p:nvPr/>
          </p:nvSpPr>
          <p:spPr>
            <a:xfrm>
              <a:off x="20581027" y="12511650"/>
              <a:ext cx="3525013" cy="461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Ref: J. L. Ash et al., 2019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Results</a:t>
            </a:r>
          </a:p>
        </p:txBody>
      </p:sp>
      <p:sp>
        <p:nvSpPr>
          <p:cNvPr id="214" name="Microbial methanogenesis pathways :  Incubation experiments"/>
          <p:cNvSpPr txBox="1">
            <a:spLocks noGrp="1"/>
          </p:cNvSpPr>
          <p:nvPr>
            <p:ph type="body" idx="21"/>
          </p:nvPr>
        </p:nvSpPr>
        <p:spPr>
          <a:xfrm>
            <a:off x="1206500" y="2244060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Microbial methanogenesis pathways :  Incubation experiments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02" y="9197822"/>
            <a:ext cx="5449883" cy="4427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"/>
          <p:cNvGrpSpPr/>
          <p:nvPr/>
        </p:nvGrpSpPr>
        <p:grpSpPr>
          <a:xfrm>
            <a:off x="215678" y="4137007"/>
            <a:ext cx="22014321" cy="4892373"/>
            <a:chOff x="0" y="0"/>
            <a:chExt cx="22014319" cy="4892372"/>
          </a:xfrm>
        </p:grpSpPr>
        <p:pic>
          <p:nvPicPr>
            <p:cNvPr id="217" name="Screenshot 2022-05-20 at 20.50.39.png" descr="Screenshot 2022-05-20 at 20.50.39.png"/>
            <p:cNvPicPr>
              <a:picLocks noChangeAspect="1"/>
            </p:cNvPicPr>
            <p:nvPr/>
          </p:nvPicPr>
          <p:blipFill>
            <a:blip r:embed="rId3"/>
            <a:srcRect l="5982" t="5766" b="1288"/>
            <a:stretch>
              <a:fillRect/>
            </a:stretch>
          </p:blipFill>
          <p:spPr>
            <a:xfrm>
              <a:off x="0" y="387947"/>
              <a:ext cx="4565384" cy="4426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Screenshot 2022-05-20 at 20.50.19.png" descr="Screenshot 2022-05-20 at 20.50.1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0007" y="0"/>
              <a:ext cx="15764313" cy="4892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22" name="Microbial methanogenesis pathways :  Incubation experiments"/>
          <p:cNvSpPr txBox="1">
            <a:spLocks noGrp="1"/>
          </p:cNvSpPr>
          <p:nvPr>
            <p:ph type="body" idx="21"/>
          </p:nvPr>
        </p:nvSpPr>
        <p:spPr>
          <a:xfrm>
            <a:off x="1206500" y="2244060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Microbial methanogenesis pathways :  Incubation experiments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226" name="Group"/>
          <p:cNvGrpSpPr/>
          <p:nvPr/>
        </p:nvGrpSpPr>
        <p:grpSpPr>
          <a:xfrm>
            <a:off x="623158" y="4260379"/>
            <a:ext cx="22686018" cy="4892373"/>
            <a:chOff x="0" y="0"/>
            <a:chExt cx="22686017" cy="4892372"/>
          </a:xfrm>
        </p:grpSpPr>
        <p:pic>
          <p:nvPicPr>
            <p:cNvPr id="224" name="Screenshot 2022-05-20 at 20.50.39.png" descr="Screenshot 2022-05-20 at 20.50.39.png"/>
            <p:cNvPicPr>
              <a:picLocks noChangeAspect="1"/>
            </p:cNvPicPr>
            <p:nvPr/>
          </p:nvPicPr>
          <p:blipFill>
            <a:blip r:embed="rId2"/>
            <a:srcRect l="5982" t="5766" b="1288"/>
            <a:stretch>
              <a:fillRect/>
            </a:stretch>
          </p:blipFill>
          <p:spPr>
            <a:xfrm>
              <a:off x="0" y="366279"/>
              <a:ext cx="4565384" cy="4426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Screenshot 2022-05-20 at 20.50.19.png" descr="Screenshot 2022-05-20 at 20.50.1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1705" y="0"/>
              <a:ext cx="15764313" cy="4892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05" y="4161209"/>
            <a:ext cx="24273696" cy="4892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2702" y="9197822"/>
            <a:ext cx="5449883" cy="4427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31" name="Microbial methanogenesis pathways :  Incubation experiments"/>
          <p:cNvSpPr txBox="1">
            <a:spLocks noGrp="1"/>
          </p:cNvSpPr>
          <p:nvPr>
            <p:ph type="body" idx="21"/>
          </p:nvPr>
        </p:nvSpPr>
        <p:spPr>
          <a:xfrm>
            <a:off x="1206500" y="2244060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Microbial methanogenesis pathways :  Incubation experiments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33" name="Screenshot 2022-05-18 at 22.21.13.png" descr="Screenshot 2022-05-18 at 22.2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50" y="6321378"/>
            <a:ext cx="44704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shot 2022-05-18 at 22.19.17.png" descr="Screenshot 2022-05-18 at 22.19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042" y="4518847"/>
            <a:ext cx="2514601" cy="309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Nijmegen - sediments - bulk - EGU.jpg" descr="Nijmegen - sediments - bulk - EGU.jpg"/>
          <p:cNvPicPr>
            <a:picLocks noChangeAspect="1"/>
          </p:cNvPicPr>
          <p:nvPr/>
        </p:nvPicPr>
        <p:blipFill>
          <a:blip r:embed="rId4"/>
          <a:srcRect t="10448" r="6719" b="5008"/>
          <a:stretch>
            <a:fillRect/>
          </a:stretch>
        </p:blipFill>
        <p:spPr>
          <a:xfrm>
            <a:off x="419005" y="3488646"/>
            <a:ext cx="10870987" cy="9852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Nijmegen sediments - clumped - EGU.jpg" descr="Nijmegen sediments - clumped - EGU.jpg"/>
          <p:cNvPicPr>
            <a:picLocks noChangeAspect="1"/>
          </p:cNvPicPr>
          <p:nvPr/>
        </p:nvPicPr>
        <p:blipFill>
          <a:blip r:embed="rId5"/>
          <a:srcRect l="935" t="10981" r="8418" b="4430"/>
          <a:stretch>
            <a:fillRect/>
          </a:stretch>
        </p:blipFill>
        <p:spPr>
          <a:xfrm>
            <a:off x="12952708" y="3488646"/>
            <a:ext cx="10629583" cy="991927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Bulk isotopologues"/>
          <p:cNvSpPr txBox="1"/>
          <p:nvPr/>
        </p:nvSpPr>
        <p:spPr>
          <a:xfrm>
            <a:off x="3959860" y="4281823"/>
            <a:ext cx="3394076" cy="5608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t>Bulk isotopologues</a:t>
            </a:r>
          </a:p>
        </p:txBody>
      </p:sp>
      <p:sp>
        <p:nvSpPr>
          <p:cNvPr id="238" name="Clumped isotopologues"/>
          <p:cNvSpPr txBox="1"/>
          <p:nvPr/>
        </p:nvSpPr>
        <p:spPr>
          <a:xfrm>
            <a:off x="16033352" y="4281823"/>
            <a:ext cx="4191890" cy="5608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rPr dirty="0"/>
              <a:t>Clumped isotopologues</a:t>
            </a:r>
          </a:p>
        </p:txBody>
      </p:sp>
      <p:sp>
        <p:nvSpPr>
          <p:cNvPr id="2" name="Multiply 1">
            <a:extLst>
              <a:ext uri="{FF2B5EF4-FFF2-40B4-BE49-F238E27FC236}">
                <a16:creationId xmlns:a16="http://schemas.microsoft.com/office/drawing/2014/main" id="{B436C288-7DC3-0B0F-5537-7284989448AF}"/>
              </a:ext>
            </a:extLst>
          </p:cNvPr>
          <p:cNvSpPr/>
          <p:nvPr/>
        </p:nvSpPr>
        <p:spPr>
          <a:xfrm>
            <a:off x="21917053" y="4189983"/>
            <a:ext cx="553452" cy="560834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Nijmegen sediments - clumped - EGU.jpg" descr="Nijmegen sediments - clumped - EGU.jpg"/>
          <p:cNvPicPr>
            <a:picLocks noChangeAspect="1"/>
          </p:cNvPicPr>
          <p:nvPr/>
        </p:nvPicPr>
        <p:blipFill>
          <a:blip r:embed="rId2"/>
          <a:srcRect l="935" t="10981" r="8418" b="4430"/>
          <a:stretch>
            <a:fillRect/>
          </a:stretch>
        </p:blipFill>
        <p:spPr>
          <a:xfrm>
            <a:off x="14376399" y="4387472"/>
            <a:ext cx="9839837" cy="918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creenshot 2022-05-18 at 22.20.56.png" descr="Screenshot 2022-05-18 at 22.20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9099598"/>
            <a:ext cx="4253534" cy="406562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243" name="Microbial methanogenesis pathways :  Incubation experiments"/>
          <p:cNvSpPr txBox="1">
            <a:spLocks noGrp="1"/>
          </p:cNvSpPr>
          <p:nvPr>
            <p:ph type="body" idx="21"/>
          </p:nvPr>
        </p:nvSpPr>
        <p:spPr>
          <a:xfrm>
            <a:off x="1206500" y="2244060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rPr dirty="0">
                <a:solidFill>
                  <a:srgbClr val="C00000"/>
                </a:solidFill>
              </a:rPr>
              <a:t>Microbial methanogenesis pathways :  Incubation experiments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45" name="Nijmegen - sediments - bulk - EGU.jpg" descr="Nijmegen - sediments - bulk - EGU.jpg"/>
          <p:cNvPicPr>
            <a:picLocks noChangeAspect="1"/>
          </p:cNvPicPr>
          <p:nvPr/>
        </p:nvPicPr>
        <p:blipFill>
          <a:blip r:embed="rId4"/>
          <a:srcRect t="10448" r="6719" b="5008"/>
          <a:stretch>
            <a:fillRect/>
          </a:stretch>
        </p:blipFill>
        <p:spPr>
          <a:xfrm>
            <a:off x="6306103" y="3983551"/>
            <a:ext cx="7609511" cy="6896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shot 2022-05-18 at 22.19.55.png" descr="Screenshot 2022-05-18 at 22.19.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022" y="3755115"/>
            <a:ext cx="3169811" cy="406562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Line"/>
          <p:cNvSpPr/>
          <p:nvPr/>
        </p:nvSpPr>
        <p:spPr>
          <a:xfrm flipV="1">
            <a:off x="10270360" y="5711485"/>
            <a:ext cx="1" cy="202234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diamond"/>
            <a:tailEnd type="diamond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8" name="40 ‰"/>
          <p:cNvSpPr txBox="1"/>
          <p:nvPr/>
        </p:nvSpPr>
        <p:spPr>
          <a:xfrm>
            <a:off x="10428369" y="6485778"/>
            <a:ext cx="1027380" cy="47376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40 ‰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49" name="Line"/>
          <p:cNvSpPr/>
          <p:nvPr/>
        </p:nvSpPr>
        <p:spPr>
          <a:xfrm flipV="1">
            <a:off x="15795368" y="10444234"/>
            <a:ext cx="1" cy="147096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diamond"/>
            <a:tailEnd type="diamond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0" name="&gt;10 ‰"/>
          <p:cNvSpPr txBox="1"/>
          <p:nvPr/>
        </p:nvSpPr>
        <p:spPr>
          <a:xfrm>
            <a:off x="15955964" y="10942834"/>
            <a:ext cx="1210260" cy="47376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/>
            </a:pPr>
            <a:r>
              <a:t>&gt;10 ‰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51" name="VS"/>
          <p:cNvSpPr txBox="1"/>
          <p:nvPr/>
        </p:nvSpPr>
        <p:spPr>
          <a:xfrm>
            <a:off x="2684010" y="8306421"/>
            <a:ext cx="49804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VS</a:t>
            </a:r>
          </a:p>
        </p:txBody>
      </p:sp>
      <p:sp>
        <p:nvSpPr>
          <p:cNvPr id="14" name="Multiply 13">
            <a:extLst>
              <a:ext uri="{FF2B5EF4-FFF2-40B4-BE49-F238E27FC236}">
                <a16:creationId xmlns:a16="http://schemas.microsoft.com/office/drawing/2014/main" id="{AAEFFE3B-B39F-4800-74C7-58FF2652939E}"/>
              </a:ext>
            </a:extLst>
          </p:cNvPr>
          <p:cNvSpPr/>
          <p:nvPr/>
        </p:nvSpPr>
        <p:spPr>
          <a:xfrm>
            <a:off x="22688885" y="5062526"/>
            <a:ext cx="488615" cy="484920"/>
          </a:xfrm>
          <a:prstGeom prst="mathMultiply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234</Words>
  <Application>Microsoft Macintosh PowerPoint</Application>
  <PresentationFormat>Custom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Helvetica</vt:lpstr>
      <vt:lpstr>Helvetica Neue</vt:lpstr>
      <vt:lpstr>Helvetica Neue Medium</vt:lpstr>
      <vt:lpstr>30_BasicColor</vt:lpstr>
      <vt:lpstr>Isotopic characterisation of methane</vt:lpstr>
      <vt:lpstr>Introduction</vt:lpstr>
      <vt:lpstr>Introduction</vt:lpstr>
      <vt:lpstr>Introduction</vt:lpstr>
      <vt:lpstr>Introduction</vt:lpstr>
      <vt:lpstr>Results</vt:lpstr>
      <vt:lpstr>Results</vt:lpstr>
      <vt:lpstr>Results</vt:lpstr>
      <vt:lpstr>Results</vt:lpstr>
      <vt:lpstr>Results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Isotopic characterisation of methane</dc:title>
  <cp:lastModifiedBy>Sivan, M. (Malavika)</cp:lastModifiedBy>
  <cp:revision>6</cp:revision>
  <dcterms:modified xsi:type="dcterms:W3CDTF">2022-06-09T13:08:05Z</dcterms:modified>
</cp:coreProperties>
</file>