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59" r:id="rId2"/>
    <p:sldMasterId id="2147483648" r:id="rId3"/>
  </p:sldMasterIdLst>
  <p:notesMasterIdLst>
    <p:notesMasterId r:id="rId9"/>
  </p:notesMasterIdLst>
  <p:sldIdLst>
    <p:sldId id="259" r:id="rId4"/>
    <p:sldId id="346" r:id="rId5"/>
    <p:sldId id="256" r:id="rId6"/>
    <p:sldId id="345" r:id="rId7"/>
    <p:sldId id="344" r:id="rId8"/>
  </p:sldIdLst>
  <p:sldSz cx="12192000" cy="6858000"/>
  <p:notesSz cx="6858000" cy="9144000"/>
  <p:defaultText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883DD9-AA65-42E7-B46E-126C1B5C376C}" v="19" dt="2022-05-22T10:14:37.1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113" autoAdjust="0"/>
  </p:normalViewPr>
  <p:slideViewPr>
    <p:cSldViewPr snapToGrid="0">
      <p:cViewPr varScale="1">
        <p:scale>
          <a:sx n="96" d="100"/>
          <a:sy n="96" d="100"/>
        </p:scale>
        <p:origin x="108" y="6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ladimir Karpin" userId="dd556c62-3bee-464a-9b1f-1b8b6f0dcd38" providerId="ADAL" clId="{EA883DD9-AA65-42E7-B46E-126C1B5C376C}"/>
    <pc:docChg chg="custSel modSld">
      <pc:chgData name="Vladimir Karpin" userId="dd556c62-3bee-464a-9b1f-1b8b6f0dcd38" providerId="ADAL" clId="{EA883DD9-AA65-42E7-B46E-126C1B5C376C}" dt="2022-05-22T10:14:37.119" v="70"/>
      <pc:docMkLst>
        <pc:docMk/>
      </pc:docMkLst>
      <pc:sldChg chg="addSp delSp modSp mod delAnim modAnim">
        <pc:chgData name="Vladimir Karpin" userId="dd556c62-3bee-464a-9b1f-1b8b6f0dcd38" providerId="ADAL" clId="{EA883DD9-AA65-42E7-B46E-126C1B5C376C}" dt="2022-05-22T10:14:37.119" v="70"/>
        <pc:sldMkLst>
          <pc:docMk/>
          <pc:sldMk cId="691376309" sldId="344"/>
        </pc:sldMkLst>
        <pc:spChg chg="add mod">
          <ac:chgData name="Vladimir Karpin" userId="dd556c62-3bee-464a-9b1f-1b8b6f0dcd38" providerId="ADAL" clId="{EA883DD9-AA65-42E7-B46E-126C1B5C376C}" dt="2022-05-20T21:15:17.006" v="54" actId="1076"/>
          <ac:spMkLst>
            <pc:docMk/>
            <pc:sldMk cId="691376309" sldId="344"/>
            <ac:spMk id="2" creationId="{132DC47C-BB4F-F257-B415-29FD0282D43A}"/>
          </ac:spMkLst>
        </pc:spChg>
        <pc:spChg chg="del">
          <ac:chgData name="Vladimir Karpin" userId="dd556c62-3bee-464a-9b1f-1b8b6f0dcd38" providerId="ADAL" clId="{EA883DD9-AA65-42E7-B46E-126C1B5C376C}" dt="2022-05-22T10:11:49.634" v="61" actId="478"/>
          <ac:spMkLst>
            <pc:docMk/>
            <pc:sldMk cId="691376309" sldId="344"/>
            <ac:spMk id="21" creationId="{70CC86C0-446A-C0C1-8F2B-7EC8242A40FE}"/>
          </ac:spMkLst>
        </pc:spChg>
      </pc:sldChg>
      <pc:sldChg chg="modNotesTx">
        <pc:chgData name="Vladimir Karpin" userId="dd556c62-3bee-464a-9b1f-1b8b6f0dcd38" providerId="ADAL" clId="{EA883DD9-AA65-42E7-B46E-126C1B5C376C}" dt="2022-05-22T09:53:29.330" v="60" actId="20577"/>
        <pc:sldMkLst>
          <pc:docMk/>
          <pc:sldMk cId="4040407156"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15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438EE3-BBB1-4B9F-9E8E-0D4720DBBED2}" type="datetimeFigureOut">
              <a:rPr lang="en-150" smtClean="0"/>
              <a:t>22/05/2022</a:t>
            </a:fld>
            <a:endParaRPr lang="en-15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15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15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5EA38-20CE-46C3-9B78-85636B598EE7}" type="slidenum">
              <a:rPr lang="en-150" smtClean="0"/>
              <a:t>‹#›</a:t>
            </a:fld>
            <a:endParaRPr lang="en-150"/>
          </a:p>
        </p:txBody>
      </p:sp>
    </p:spTree>
    <p:extLst>
      <p:ext uri="{BB962C8B-B14F-4D97-AF65-F5344CB8AC3E}">
        <p14:creationId xmlns:p14="http://schemas.microsoft.com/office/powerpoint/2010/main" val="3712051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50b56db18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50b56db18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Geomorphological studies of the bottom of the Baltic Sea are still scarce and little is directly known about glacial bedforms and the palaeo-ice flow dynamics in the area. </a:t>
            </a:r>
            <a:endParaRPr lang="et-EE" dirty="0"/>
          </a:p>
          <a:p>
            <a:pPr marL="0" lvl="0" indent="0" algn="l" rtl="0">
              <a:spcBef>
                <a:spcPts val="0"/>
              </a:spcBef>
              <a:spcAft>
                <a:spcPts val="0"/>
              </a:spcAft>
              <a:buNone/>
            </a:pPr>
            <a:endParaRPr lang="et-EE" dirty="0"/>
          </a:p>
          <a:p>
            <a:pPr marL="0" lvl="0" indent="0" algn="l" rtl="0">
              <a:spcBef>
                <a:spcPts val="0"/>
              </a:spcBef>
              <a:spcAft>
                <a:spcPts val="0"/>
              </a:spcAft>
              <a:buNone/>
            </a:pPr>
            <a:r>
              <a:rPr lang="et-EE" dirty="0"/>
              <a:t>H</a:t>
            </a:r>
            <a:r>
              <a:rPr lang="en-GB" dirty="0" err="1"/>
              <a:t>owever</a:t>
            </a:r>
            <a:r>
              <a:rPr lang="en-GB" dirty="0"/>
              <a:t>, recently collected high resolution multibeam bathymetric data from the Western Estonian territorial waters and E</a:t>
            </a:r>
            <a:r>
              <a:rPr lang="et-EE" dirty="0"/>
              <a:t>xclusive </a:t>
            </a:r>
            <a:r>
              <a:rPr lang="en-GB" dirty="0"/>
              <a:t>E</a:t>
            </a:r>
            <a:r>
              <a:rPr lang="et-EE" dirty="0"/>
              <a:t>conomic </a:t>
            </a:r>
            <a:r>
              <a:rPr lang="en-GB" dirty="0"/>
              <a:t>Z</a:t>
            </a:r>
            <a:r>
              <a:rPr lang="et-EE" dirty="0"/>
              <a:t>one</a:t>
            </a:r>
            <a:r>
              <a:rPr lang="en-GB" dirty="0"/>
              <a:t> reveals direct geomorphological evidence of glacial bedforms, such as iceberg scours (ploughmarks)</a:t>
            </a:r>
            <a:r>
              <a:rPr lang="et-EE" dirty="0"/>
              <a:t>, streamlined features like </a:t>
            </a:r>
            <a:r>
              <a:rPr lang="en-GB" dirty="0"/>
              <a:t>drumlins, and a recently discovered subglacial landform called murtoo, enabling the reconstruction of ice-flow patterns on the Western Estonian shelf as well as the better understanding of subglacial hydrology.</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High-resolution multibeam data reveal widespread linear and curved depressions, interpreted as iceberg scours</a:t>
            </a:r>
            <a:r>
              <a:rPr lang="et-EE" dirty="0"/>
              <a:t>,</a:t>
            </a:r>
            <a:r>
              <a:rPr lang="en-GB" dirty="0"/>
              <a:t> produced by ploughing and grounding icebergs during and soon after the final ice retreat from the area, approximately around 13.2 to 12.3 kyr BP (click).</a:t>
            </a:r>
          </a:p>
          <a:p>
            <a:endParaRPr lang="en-GB" dirty="0"/>
          </a:p>
          <a:p>
            <a:r>
              <a:rPr lang="en-GB" dirty="0"/>
              <a:t>Scours can be observed changing direction (click), leaving marks on a single impact (click), and running aground as it gets shallower.</a:t>
            </a:r>
            <a:endParaRPr lang="et-EE" dirty="0"/>
          </a:p>
          <a:p>
            <a:endParaRPr lang="et-EE" dirty="0"/>
          </a:p>
          <a:p>
            <a:r>
              <a:rPr lang="en-GB" dirty="0"/>
              <a:t>We recognize two populations of scour</a:t>
            </a:r>
            <a:r>
              <a:rPr lang="et-EE" dirty="0"/>
              <a:t>s. The first is</a:t>
            </a:r>
            <a:r>
              <a:rPr lang="en-GB" dirty="0"/>
              <a:t> formed on top of the coarse-grained glacial deposits </a:t>
            </a:r>
            <a:r>
              <a:rPr lang="et-EE" dirty="0"/>
              <a:t>with an average orientation of NE to SW. The second population is formed </a:t>
            </a:r>
            <a:r>
              <a:rPr lang="en-GB" dirty="0"/>
              <a:t>on top of the superimposed glaciolacustrine and post-glacial sediments exposed on the seafloor</a:t>
            </a:r>
            <a:r>
              <a:rPr lang="et-EE" dirty="0"/>
              <a:t>, with an average orientation of ENE-WSW</a:t>
            </a:r>
            <a:r>
              <a:rPr lang="en-GB" dirty="0"/>
              <a:t>. The scours of both populations are on average 780 m long, 54 m wide and 1.6 m deep</a:t>
            </a:r>
            <a:r>
              <a:rPr lang="et-EE" dirty="0"/>
              <a:t>.</a:t>
            </a:r>
            <a:endParaRPr lang="en-GB" dirty="0"/>
          </a:p>
          <a:p>
            <a:endParaRPr lang="en-GB" dirty="0"/>
          </a:p>
        </p:txBody>
      </p:sp>
      <p:sp>
        <p:nvSpPr>
          <p:cNvPr id="4" name="Slide Number Placeholder 3"/>
          <p:cNvSpPr>
            <a:spLocks noGrp="1"/>
          </p:cNvSpPr>
          <p:nvPr>
            <p:ph type="sldNum" sz="quarter" idx="5"/>
          </p:nvPr>
        </p:nvSpPr>
        <p:spPr/>
        <p:txBody>
          <a:bodyPr/>
          <a:lstStyle/>
          <a:p>
            <a:fld id="{A485EA38-20CE-46C3-9B78-85636B598EE7}" type="slidenum">
              <a:rPr lang="en-150" smtClean="0"/>
              <a:t>2</a:t>
            </a:fld>
            <a:endParaRPr lang="en-150"/>
          </a:p>
        </p:txBody>
      </p:sp>
    </p:spTree>
    <p:extLst>
      <p:ext uri="{BB962C8B-B14F-4D97-AF65-F5344CB8AC3E}">
        <p14:creationId xmlns:p14="http://schemas.microsoft.com/office/powerpoint/2010/main" val="1287010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We also report a well-preserved geomorphological record of streamlined bedforms (mostly drumlins). We identify two diverging flow sets,</a:t>
            </a:r>
            <a:r>
              <a:rPr lang="et-EE" dirty="0"/>
              <a:t> consisting of 723 streamlined bedforms,</a:t>
            </a:r>
            <a:r>
              <a:rPr lang="en-GB" dirty="0"/>
              <a:t> partially continuing onshore, revealing ice sheet behaviour in the area before the time of Palivere stadial (13.2 kyr BP). </a:t>
            </a:r>
            <a:r>
              <a:rPr lang="et-EE" dirty="0"/>
              <a:t> This is one of those sets.</a:t>
            </a:r>
            <a:endParaRPr lang="en-GB" dirty="0"/>
          </a:p>
        </p:txBody>
      </p:sp>
      <p:sp>
        <p:nvSpPr>
          <p:cNvPr id="4" name="Slide Number Placeholder 3"/>
          <p:cNvSpPr>
            <a:spLocks noGrp="1"/>
          </p:cNvSpPr>
          <p:nvPr>
            <p:ph type="sldNum" sz="quarter" idx="5"/>
          </p:nvPr>
        </p:nvSpPr>
        <p:spPr/>
        <p:txBody>
          <a:bodyPr/>
          <a:lstStyle/>
          <a:p>
            <a:fld id="{EE8937A0-5FB8-4730-A240-4925C4FCD461}" type="slidenum">
              <a:rPr lang="en-GB" smtClean="0"/>
              <a:t>3</a:t>
            </a:fld>
            <a:endParaRPr lang="en-GB"/>
          </a:p>
        </p:txBody>
      </p:sp>
    </p:spTree>
    <p:extLst>
      <p:ext uri="{BB962C8B-B14F-4D97-AF65-F5344CB8AC3E}">
        <p14:creationId xmlns:p14="http://schemas.microsoft.com/office/powerpoint/2010/main" val="220018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Here are the examples from another set, containing more elongated features, compared to those on the previous slide. </a:t>
            </a:r>
            <a:r>
              <a:rPr lang="et-EE" sz="1200" dirty="0">
                <a:effectLst/>
                <a:latin typeface="Arial" panose="020B0604020202020204" pitchFamily="34" charset="0"/>
                <a:ea typeface="Arial" panose="020B0604020202020204" pitchFamily="34" charset="0"/>
              </a:rPr>
              <a:t>It </a:t>
            </a:r>
            <a:r>
              <a:rPr lang="en-GB" sz="1200" dirty="0">
                <a:effectLst/>
                <a:latin typeface="Arial" panose="020B0604020202020204" pitchFamily="34" charset="0"/>
                <a:ea typeface="Arial" panose="020B0604020202020204" pitchFamily="34" charset="0"/>
              </a:rPr>
              <a:t>has a </a:t>
            </a:r>
            <a:r>
              <a:rPr lang="et-EE" sz="1200" dirty="0">
                <a:effectLst/>
                <a:latin typeface="Arial" panose="020B0604020202020204" pitchFamily="34" charset="0"/>
                <a:ea typeface="Arial" panose="020B0604020202020204" pitchFamily="34" charset="0"/>
              </a:rPr>
              <a:t>well-pronounced</a:t>
            </a:r>
            <a:r>
              <a:rPr lang="en-GB" sz="1200" dirty="0">
                <a:effectLst/>
                <a:latin typeface="Arial" panose="020B0604020202020204" pitchFamily="34" charset="0"/>
                <a:ea typeface="Arial" panose="020B0604020202020204" pitchFamily="34" charset="0"/>
              </a:rPr>
              <a:t> divergent pattern</a:t>
            </a:r>
            <a:r>
              <a:rPr lang="et-EE" sz="1200" dirty="0">
                <a:effectLst/>
                <a:latin typeface="Arial" panose="020B0604020202020204" pitchFamily="34" charset="0"/>
                <a:ea typeface="Arial" panose="020B0604020202020204" pitchFamily="34" charset="0"/>
              </a:rPr>
              <a:t> with a variation in </a:t>
            </a:r>
            <a:r>
              <a:rPr lang="en-US" sz="1200" dirty="0">
                <a:effectLst/>
                <a:latin typeface="Arial" panose="020B0604020202020204" pitchFamily="34" charset="0"/>
                <a:ea typeface="Arial" panose="020B0604020202020204" pitchFamily="34" charset="0"/>
              </a:rPr>
              <a:t>feature</a:t>
            </a:r>
            <a:r>
              <a:rPr lang="et-EE" sz="1200" dirty="0">
                <a:effectLst/>
                <a:latin typeface="Arial" panose="020B0604020202020204" pitchFamily="34" charset="0"/>
                <a:ea typeface="Arial" panose="020B0604020202020204" pitchFamily="34" charset="0"/>
              </a:rPr>
              <a:t> orientation of 200</a:t>
            </a:r>
            <a:r>
              <a:rPr lang="et-EE" sz="1200" baseline="30000" dirty="0">
                <a:effectLst/>
                <a:latin typeface="Arial" panose="020B0604020202020204" pitchFamily="34" charset="0"/>
                <a:ea typeface="Arial" panose="020B0604020202020204" pitchFamily="34" charset="0"/>
              </a:rPr>
              <a:t>○</a:t>
            </a:r>
            <a:r>
              <a:rPr lang="et-EE" sz="1200" dirty="0">
                <a:effectLst/>
                <a:latin typeface="Arial" panose="020B0604020202020204" pitchFamily="34" charset="0"/>
                <a:ea typeface="Arial" panose="020B0604020202020204" pitchFamily="34" charset="0"/>
              </a:rPr>
              <a:t>.</a:t>
            </a:r>
            <a:r>
              <a:rPr lang="en-US" sz="1200" dirty="0">
                <a:effectLst/>
                <a:latin typeface="Arial" panose="020B0604020202020204" pitchFamily="34" charset="0"/>
                <a:ea typeface="Arial" panose="020B0604020202020204" pitchFamily="34" charset="0"/>
              </a:rPr>
              <a:t> </a:t>
            </a:r>
            <a:r>
              <a:rPr lang="et-EE" sz="1200" dirty="0">
                <a:effectLst/>
                <a:latin typeface="Arial" panose="020B0604020202020204" pitchFamily="34" charset="0"/>
                <a:ea typeface="Arial" panose="020B0604020202020204" pitchFamily="34" charset="0"/>
              </a:rPr>
              <a:t>(click)</a:t>
            </a:r>
          </a:p>
          <a:p>
            <a:endParaRPr lang="et-EE" sz="1200" dirty="0">
              <a:effectLst/>
              <a:latin typeface="Arial" panose="020B0604020202020204" pitchFamily="34" charset="0"/>
            </a:endParaRPr>
          </a:p>
          <a:p>
            <a:r>
              <a:rPr lang="et-EE" sz="1200" dirty="0">
                <a:effectLst/>
                <a:latin typeface="Arial" panose="020B0604020202020204" pitchFamily="34" charset="0"/>
              </a:rPr>
              <a:t>Here are the mapping results for both iceberg scours and streamlined features. (click). Streamlined features are shown as coloured lines and scours are shown as black lines.</a:t>
            </a:r>
            <a:endParaRPr lang="et-EE" dirty="0"/>
          </a:p>
          <a:p>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Reconstruction of ice retreat is shown with white arrows. Transparent arrows show previous ice flow reconstructions by other authors in the Gulfs of Bothnia </a:t>
            </a:r>
            <a:r>
              <a:rPr lang="et-EE" dirty="0"/>
              <a:t>(click) </a:t>
            </a:r>
            <a:r>
              <a:rPr lang="en-US" dirty="0"/>
              <a:t>and Riga</a:t>
            </a:r>
            <a:r>
              <a:rPr lang="et-EE" dirty="0"/>
              <a:t> (click)</a:t>
            </a:r>
            <a:r>
              <a:rPr lang="en-US" dirty="0"/>
              <a:t>. </a:t>
            </a: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t-E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observed ice-flow directions permit refining earlier reconstructions and conclude that there were no significant ice-margin standstills in the area.</a:t>
            </a:r>
            <a:r>
              <a:rPr lang="et-EE" dirty="0"/>
              <a:t> </a:t>
            </a:r>
            <a:r>
              <a:rPr lang="en-US" dirty="0"/>
              <a:t>There is still a missing link remaining, an area in the Baltic sea proper, between the current study area and the Gulf of Bothnia.</a:t>
            </a:r>
          </a:p>
          <a:p>
            <a:endParaRPr lang="en-GB" dirty="0"/>
          </a:p>
        </p:txBody>
      </p:sp>
      <p:sp>
        <p:nvSpPr>
          <p:cNvPr id="4" name="Slide Number Placeholder 3"/>
          <p:cNvSpPr>
            <a:spLocks noGrp="1"/>
          </p:cNvSpPr>
          <p:nvPr>
            <p:ph type="sldNum" sz="quarter" idx="5"/>
          </p:nvPr>
        </p:nvSpPr>
        <p:spPr/>
        <p:txBody>
          <a:bodyPr/>
          <a:lstStyle/>
          <a:p>
            <a:fld id="{A485EA38-20CE-46C3-9B78-85636B598EE7}" type="slidenum">
              <a:rPr lang="en-150" smtClean="0"/>
              <a:t>4</a:t>
            </a:fld>
            <a:endParaRPr lang="en-150"/>
          </a:p>
        </p:txBody>
      </p:sp>
    </p:spTree>
    <p:extLst>
      <p:ext uri="{BB962C8B-B14F-4D97-AF65-F5344CB8AC3E}">
        <p14:creationId xmlns:p14="http://schemas.microsoft.com/office/powerpoint/2010/main" val="1777918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new morphologically distinct triangular-shaped subglacial landform known as “murtoo” discovered</a:t>
            </a:r>
            <a:r>
              <a:rPr lang="et-EE" dirty="0"/>
              <a:t> just 5 years ago </a:t>
            </a:r>
            <a:r>
              <a:rPr lang="en-US" dirty="0"/>
              <a:t>in Fin</a:t>
            </a:r>
            <a:r>
              <a:rPr lang="et-EE" dirty="0"/>
              <a:t>l</a:t>
            </a:r>
            <a:r>
              <a:rPr lang="en-US" dirty="0"/>
              <a:t>and </a:t>
            </a:r>
            <a:r>
              <a:rPr lang="et-EE" dirty="0"/>
              <a:t>and </a:t>
            </a:r>
            <a:r>
              <a:rPr lang="en-US" dirty="0"/>
              <a:t>Sweden with the </a:t>
            </a:r>
            <a:r>
              <a:rPr lang="et-EE" dirty="0"/>
              <a:t>help</a:t>
            </a:r>
            <a:r>
              <a:rPr lang="en-US" dirty="0"/>
              <a:t> of</a:t>
            </a:r>
            <a:r>
              <a:rPr lang="et-EE" dirty="0"/>
              <a:t> LIDAR was just </a:t>
            </a:r>
            <a:r>
              <a:rPr lang="en-US" dirty="0"/>
              <a:t>discovered for the first time in high-resolution bathymetric multibeam data from the bottom of the northern Gulf of Riga</a:t>
            </a:r>
            <a:r>
              <a:rPr lang="et-EE" dirty="0"/>
              <a:t>.</a:t>
            </a:r>
          </a:p>
          <a:p>
            <a:endParaRPr lang="et-EE" dirty="0"/>
          </a:p>
          <a:p>
            <a:r>
              <a:rPr lang="en-US" dirty="0"/>
              <a:t>Murtoos could potentially improve our understanding of subglacial hydrology and the dynamics of rapidly melting ice, as murtoos are thought to be formed by repeated flooding of ribbed bedforms along subglacial meltwater corridors followed by subsequent deformation by </a:t>
            </a:r>
            <a:r>
              <a:rPr lang="et-EE" dirty="0"/>
              <a:t>the </a:t>
            </a:r>
            <a:r>
              <a:rPr lang="en-US" dirty="0"/>
              <a:t>ice sheet</a:t>
            </a:r>
            <a:r>
              <a:rPr lang="et-EE" dirty="0"/>
              <a:t>.</a:t>
            </a:r>
            <a:r>
              <a:rPr lang="en-US" dirty="0"/>
              <a:t> Murtoos consist of heterogenous diamictic and sand-dominated sediments and come in a variety of sub-shapes, including classic “triangle”, “chevron” and “lobate” types, as well as diverse murtoo-related ridges, mounds, and escarpments</a:t>
            </a:r>
            <a:r>
              <a:rPr lang="et-EE" dirty="0"/>
              <a:t>.</a:t>
            </a:r>
            <a:endParaRPr lang="en-GB" dirty="0"/>
          </a:p>
        </p:txBody>
      </p:sp>
      <p:sp>
        <p:nvSpPr>
          <p:cNvPr id="4" name="Slide Number Placeholder 3"/>
          <p:cNvSpPr>
            <a:spLocks noGrp="1"/>
          </p:cNvSpPr>
          <p:nvPr>
            <p:ph type="sldNum" sz="quarter" idx="5"/>
          </p:nvPr>
        </p:nvSpPr>
        <p:spPr/>
        <p:txBody>
          <a:bodyPr/>
          <a:lstStyle/>
          <a:p>
            <a:fld id="{A485EA38-20CE-46C3-9B78-85636B598EE7}" type="slidenum">
              <a:rPr lang="en-150" smtClean="0"/>
              <a:t>5</a:t>
            </a:fld>
            <a:endParaRPr lang="en-150"/>
          </a:p>
        </p:txBody>
      </p:sp>
    </p:spTree>
    <p:extLst>
      <p:ext uri="{BB962C8B-B14F-4D97-AF65-F5344CB8AC3E}">
        <p14:creationId xmlns:p14="http://schemas.microsoft.com/office/powerpoint/2010/main" val="1825795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0536-EC0A-E99A-A469-4B92C24DA4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150"/>
          </a:p>
        </p:txBody>
      </p:sp>
      <p:sp>
        <p:nvSpPr>
          <p:cNvPr id="3" name="Subtitle 2">
            <a:extLst>
              <a:ext uri="{FF2B5EF4-FFF2-40B4-BE49-F238E27FC236}">
                <a16:creationId xmlns:a16="http://schemas.microsoft.com/office/drawing/2014/main" id="{0AC3020B-78A4-74BD-8DDB-AC16584E63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150"/>
          </a:p>
        </p:txBody>
      </p:sp>
      <p:sp>
        <p:nvSpPr>
          <p:cNvPr id="4" name="Date Placeholder 3">
            <a:extLst>
              <a:ext uri="{FF2B5EF4-FFF2-40B4-BE49-F238E27FC236}">
                <a16:creationId xmlns:a16="http://schemas.microsoft.com/office/drawing/2014/main" id="{AD6F3932-20FD-7C50-7F8B-478D36B6C608}"/>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D3794281-AA0A-1E72-F4A8-35BBE61EA3B4}"/>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DA72A117-E0DE-60F6-7D12-4A35D69BF7BB}"/>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1352237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5922-26C0-0063-5F72-C541CAD54879}"/>
              </a:ext>
            </a:extLst>
          </p:cNvPr>
          <p:cNvSpPr>
            <a:spLocks noGrp="1"/>
          </p:cNvSpPr>
          <p:nvPr>
            <p:ph type="title"/>
          </p:nvPr>
        </p:nvSpPr>
        <p:spPr/>
        <p:txBody>
          <a:bodyPr/>
          <a:lstStyle/>
          <a:p>
            <a:r>
              <a:rPr lang="en-US"/>
              <a:t>Click to edit Master title style</a:t>
            </a:r>
            <a:endParaRPr lang="en-150"/>
          </a:p>
        </p:txBody>
      </p:sp>
      <p:sp>
        <p:nvSpPr>
          <p:cNvPr id="3" name="Vertical Text Placeholder 2">
            <a:extLst>
              <a:ext uri="{FF2B5EF4-FFF2-40B4-BE49-F238E27FC236}">
                <a16:creationId xmlns:a16="http://schemas.microsoft.com/office/drawing/2014/main" id="{34D6F9E3-5806-13A3-4379-57CF1DCE3B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1C819996-6296-6678-10AD-12BDA816175B}"/>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CC26B2B0-5A76-D702-599C-17C53A6402E7}"/>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F5117E6C-8D73-422C-ABA7-52993634AEB0}"/>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3958799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54EEC-384B-B123-B4D9-5C72E624B9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150"/>
          </a:p>
        </p:txBody>
      </p:sp>
      <p:sp>
        <p:nvSpPr>
          <p:cNvPr id="3" name="Vertical Text Placeholder 2">
            <a:extLst>
              <a:ext uri="{FF2B5EF4-FFF2-40B4-BE49-F238E27FC236}">
                <a16:creationId xmlns:a16="http://schemas.microsoft.com/office/drawing/2014/main" id="{87509C9A-86F1-29AF-E496-7BC7446979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6B7F0653-7191-2343-8927-B95066E75324}"/>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04238C75-6182-11E6-7F05-023EC1F9C34F}"/>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3DDE864E-1732-1E05-9DAC-C6BE471057EF}"/>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220586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GB" smtClean="0"/>
              <a:pPr algn="r"/>
              <a:t>‹#›</a:t>
            </a:fld>
            <a:endParaRPr lang="en-GB"/>
          </a:p>
        </p:txBody>
      </p:sp>
    </p:spTree>
    <p:extLst>
      <p:ext uri="{BB962C8B-B14F-4D97-AF65-F5344CB8AC3E}">
        <p14:creationId xmlns:p14="http://schemas.microsoft.com/office/powerpoint/2010/main" val="831911155"/>
      </p:ext>
    </p:extLst>
  </p:cSld>
  <p:clrMapOvr>
    <a:masterClrMapping/>
  </p:clrMapOvr>
  <p:transition spd="slow" advTm="87872">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2A16-4027-4C35-FB84-58FCCDCFB22F}"/>
              </a:ext>
            </a:extLst>
          </p:cNvPr>
          <p:cNvSpPr>
            <a:spLocks noGrp="1"/>
          </p:cNvSpPr>
          <p:nvPr>
            <p:ph type="title"/>
          </p:nvPr>
        </p:nvSpPr>
        <p:spPr/>
        <p:txBody>
          <a:bodyPr/>
          <a:lstStyle/>
          <a:p>
            <a:r>
              <a:rPr lang="en-US"/>
              <a:t>Click to edit Master title style</a:t>
            </a:r>
            <a:endParaRPr lang="en-150"/>
          </a:p>
        </p:txBody>
      </p:sp>
      <p:sp>
        <p:nvSpPr>
          <p:cNvPr id="3" name="Content Placeholder 2">
            <a:extLst>
              <a:ext uri="{FF2B5EF4-FFF2-40B4-BE49-F238E27FC236}">
                <a16:creationId xmlns:a16="http://schemas.microsoft.com/office/drawing/2014/main" id="{49E3F3ED-BAB4-2716-CD75-6B9765C5A7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FD4CD78A-40C5-553D-19D9-3E255DB79BF5}"/>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C0BCE5D0-0E3D-A36C-0417-F485451015F2}"/>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5D6A66EF-6E16-5493-18DD-1EB59A09E06E}"/>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3589136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50A34-A3F8-1EE5-DF70-4B468C1F0A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150"/>
          </a:p>
        </p:txBody>
      </p:sp>
      <p:sp>
        <p:nvSpPr>
          <p:cNvPr id="3" name="Text Placeholder 2">
            <a:extLst>
              <a:ext uri="{FF2B5EF4-FFF2-40B4-BE49-F238E27FC236}">
                <a16:creationId xmlns:a16="http://schemas.microsoft.com/office/drawing/2014/main" id="{6D23D109-4C95-1FA9-A03D-DD04B5C369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45631B-3FE8-2EAA-DACE-D8A39F816785}"/>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C937052C-DFA0-99AE-3CE0-07F76A8E27E3}"/>
              </a:ext>
            </a:extLst>
          </p:cNvPr>
          <p:cNvSpPr>
            <a:spLocks noGrp="1"/>
          </p:cNvSpPr>
          <p:nvPr>
            <p:ph type="ftr" sz="quarter" idx="11"/>
          </p:nvPr>
        </p:nvSpPr>
        <p:spPr/>
        <p:txBody>
          <a:bodyPr/>
          <a:lstStyle/>
          <a:p>
            <a:endParaRPr lang="en-150"/>
          </a:p>
        </p:txBody>
      </p:sp>
      <p:sp>
        <p:nvSpPr>
          <p:cNvPr id="6" name="Slide Number Placeholder 5">
            <a:extLst>
              <a:ext uri="{FF2B5EF4-FFF2-40B4-BE49-F238E27FC236}">
                <a16:creationId xmlns:a16="http://schemas.microsoft.com/office/drawing/2014/main" id="{A48477CE-B07B-071B-8051-6C27CED5C63C}"/>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67824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E8E2C-0E17-3BDB-1EC8-48728BE97F0D}"/>
              </a:ext>
            </a:extLst>
          </p:cNvPr>
          <p:cNvSpPr>
            <a:spLocks noGrp="1"/>
          </p:cNvSpPr>
          <p:nvPr>
            <p:ph type="title"/>
          </p:nvPr>
        </p:nvSpPr>
        <p:spPr/>
        <p:txBody>
          <a:bodyPr/>
          <a:lstStyle/>
          <a:p>
            <a:r>
              <a:rPr lang="en-US"/>
              <a:t>Click to edit Master title style</a:t>
            </a:r>
            <a:endParaRPr lang="en-150"/>
          </a:p>
        </p:txBody>
      </p:sp>
      <p:sp>
        <p:nvSpPr>
          <p:cNvPr id="3" name="Content Placeholder 2">
            <a:extLst>
              <a:ext uri="{FF2B5EF4-FFF2-40B4-BE49-F238E27FC236}">
                <a16:creationId xmlns:a16="http://schemas.microsoft.com/office/drawing/2014/main" id="{E2E3FC54-D243-0220-0503-26D8DB12F5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Content Placeholder 3">
            <a:extLst>
              <a:ext uri="{FF2B5EF4-FFF2-40B4-BE49-F238E27FC236}">
                <a16:creationId xmlns:a16="http://schemas.microsoft.com/office/drawing/2014/main" id="{855497F0-B76A-2850-E956-5EAAF0A8DC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5" name="Date Placeholder 4">
            <a:extLst>
              <a:ext uri="{FF2B5EF4-FFF2-40B4-BE49-F238E27FC236}">
                <a16:creationId xmlns:a16="http://schemas.microsoft.com/office/drawing/2014/main" id="{66008D24-6D8B-9625-A1D9-16A38A043A97}"/>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6" name="Footer Placeholder 5">
            <a:extLst>
              <a:ext uri="{FF2B5EF4-FFF2-40B4-BE49-F238E27FC236}">
                <a16:creationId xmlns:a16="http://schemas.microsoft.com/office/drawing/2014/main" id="{A4E57F43-9F05-2523-651B-B6E2637DBA0A}"/>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29D43824-9C1A-3EDC-DCC5-F252714AC1A9}"/>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726411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6E04-5593-12E8-E5F6-323AAC7B1792}"/>
              </a:ext>
            </a:extLst>
          </p:cNvPr>
          <p:cNvSpPr>
            <a:spLocks noGrp="1"/>
          </p:cNvSpPr>
          <p:nvPr>
            <p:ph type="title"/>
          </p:nvPr>
        </p:nvSpPr>
        <p:spPr>
          <a:xfrm>
            <a:off x="839788" y="365125"/>
            <a:ext cx="10515600" cy="1325563"/>
          </a:xfrm>
        </p:spPr>
        <p:txBody>
          <a:bodyPr/>
          <a:lstStyle/>
          <a:p>
            <a:r>
              <a:rPr lang="en-US"/>
              <a:t>Click to edit Master title style</a:t>
            </a:r>
            <a:endParaRPr lang="en-150"/>
          </a:p>
        </p:txBody>
      </p:sp>
      <p:sp>
        <p:nvSpPr>
          <p:cNvPr id="3" name="Text Placeholder 2">
            <a:extLst>
              <a:ext uri="{FF2B5EF4-FFF2-40B4-BE49-F238E27FC236}">
                <a16:creationId xmlns:a16="http://schemas.microsoft.com/office/drawing/2014/main" id="{9317BE26-9154-1932-2A7E-CF4DF4114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D6E6A-CDC3-7BE0-0423-47F83D8601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5" name="Text Placeholder 4">
            <a:extLst>
              <a:ext uri="{FF2B5EF4-FFF2-40B4-BE49-F238E27FC236}">
                <a16:creationId xmlns:a16="http://schemas.microsoft.com/office/drawing/2014/main" id="{CC6F30CB-7E92-5DCC-2029-0BF9742B00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53E4D-3011-A002-A415-31458614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7" name="Date Placeholder 6">
            <a:extLst>
              <a:ext uri="{FF2B5EF4-FFF2-40B4-BE49-F238E27FC236}">
                <a16:creationId xmlns:a16="http://schemas.microsoft.com/office/drawing/2014/main" id="{E266786F-F9F4-D97C-DFD4-A33191E476B6}"/>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8" name="Footer Placeholder 7">
            <a:extLst>
              <a:ext uri="{FF2B5EF4-FFF2-40B4-BE49-F238E27FC236}">
                <a16:creationId xmlns:a16="http://schemas.microsoft.com/office/drawing/2014/main" id="{487E73BA-F524-57C3-5F43-6FAF99C5BD2C}"/>
              </a:ext>
            </a:extLst>
          </p:cNvPr>
          <p:cNvSpPr>
            <a:spLocks noGrp="1"/>
          </p:cNvSpPr>
          <p:nvPr>
            <p:ph type="ftr" sz="quarter" idx="11"/>
          </p:nvPr>
        </p:nvSpPr>
        <p:spPr/>
        <p:txBody>
          <a:bodyPr/>
          <a:lstStyle/>
          <a:p>
            <a:endParaRPr lang="en-150"/>
          </a:p>
        </p:txBody>
      </p:sp>
      <p:sp>
        <p:nvSpPr>
          <p:cNvPr id="9" name="Slide Number Placeholder 8">
            <a:extLst>
              <a:ext uri="{FF2B5EF4-FFF2-40B4-BE49-F238E27FC236}">
                <a16:creationId xmlns:a16="http://schemas.microsoft.com/office/drawing/2014/main" id="{4CB3759A-FBB3-6094-D9CE-4D2B3780B5EA}"/>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324043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235D4-5A25-2825-309F-C421AFF82C83}"/>
              </a:ext>
            </a:extLst>
          </p:cNvPr>
          <p:cNvSpPr>
            <a:spLocks noGrp="1"/>
          </p:cNvSpPr>
          <p:nvPr>
            <p:ph type="title"/>
          </p:nvPr>
        </p:nvSpPr>
        <p:spPr/>
        <p:txBody>
          <a:bodyPr/>
          <a:lstStyle/>
          <a:p>
            <a:r>
              <a:rPr lang="en-US"/>
              <a:t>Click to edit Master title style</a:t>
            </a:r>
            <a:endParaRPr lang="en-150"/>
          </a:p>
        </p:txBody>
      </p:sp>
      <p:sp>
        <p:nvSpPr>
          <p:cNvPr id="3" name="Date Placeholder 2">
            <a:extLst>
              <a:ext uri="{FF2B5EF4-FFF2-40B4-BE49-F238E27FC236}">
                <a16:creationId xmlns:a16="http://schemas.microsoft.com/office/drawing/2014/main" id="{7AE316A3-6AC8-9BF5-D5EF-FD49FF3CE2DF}"/>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4" name="Footer Placeholder 3">
            <a:extLst>
              <a:ext uri="{FF2B5EF4-FFF2-40B4-BE49-F238E27FC236}">
                <a16:creationId xmlns:a16="http://schemas.microsoft.com/office/drawing/2014/main" id="{8FD65FBB-98DC-7A2E-5A40-1EDCA1EE6488}"/>
              </a:ext>
            </a:extLst>
          </p:cNvPr>
          <p:cNvSpPr>
            <a:spLocks noGrp="1"/>
          </p:cNvSpPr>
          <p:nvPr>
            <p:ph type="ftr" sz="quarter" idx="11"/>
          </p:nvPr>
        </p:nvSpPr>
        <p:spPr/>
        <p:txBody>
          <a:bodyPr/>
          <a:lstStyle/>
          <a:p>
            <a:endParaRPr lang="en-150"/>
          </a:p>
        </p:txBody>
      </p:sp>
      <p:sp>
        <p:nvSpPr>
          <p:cNvPr id="5" name="Slide Number Placeholder 4">
            <a:extLst>
              <a:ext uri="{FF2B5EF4-FFF2-40B4-BE49-F238E27FC236}">
                <a16:creationId xmlns:a16="http://schemas.microsoft.com/office/drawing/2014/main" id="{7D438D02-1AAC-291B-83FD-1AC73C3988BA}"/>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2986372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402279-0E39-C63D-0B93-BA35390FBD9D}"/>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3" name="Footer Placeholder 2">
            <a:extLst>
              <a:ext uri="{FF2B5EF4-FFF2-40B4-BE49-F238E27FC236}">
                <a16:creationId xmlns:a16="http://schemas.microsoft.com/office/drawing/2014/main" id="{550F96EB-5874-8E49-68D7-53D744948288}"/>
              </a:ext>
            </a:extLst>
          </p:cNvPr>
          <p:cNvSpPr>
            <a:spLocks noGrp="1"/>
          </p:cNvSpPr>
          <p:nvPr>
            <p:ph type="ftr" sz="quarter" idx="11"/>
          </p:nvPr>
        </p:nvSpPr>
        <p:spPr/>
        <p:txBody>
          <a:bodyPr/>
          <a:lstStyle/>
          <a:p>
            <a:endParaRPr lang="en-150"/>
          </a:p>
        </p:txBody>
      </p:sp>
      <p:sp>
        <p:nvSpPr>
          <p:cNvPr id="4" name="Slide Number Placeholder 3">
            <a:extLst>
              <a:ext uri="{FF2B5EF4-FFF2-40B4-BE49-F238E27FC236}">
                <a16:creationId xmlns:a16="http://schemas.microsoft.com/office/drawing/2014/main" id="{E82368BF-1012-7E82-A49B-67228A23F95A}"/>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3318340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525E4-3525-AA06-F462-069BD88B1E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150"/>
          </a:p>
        </p:txBody>
      </p:sp>
      <p:sp>
        <p:nvSpPr>
          <p:cNvPr id="3" name="Content Placeholder 2">
            <a:extLst>
              <a:ext uri="{FF2B5EF4-FFF2-40B4-BE49-F238E27FC236}">
                <a16:creationId xmlns:a16="http://schemas.microsoft.com/office/drawing/2014/main" id="{0D2F0345-B592-600A-02F0-8840C05654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Text Placeholder 3">
            <a:extLst>
              <a:ext uri="{FF2B5EF4-FFF2-40B4-BE49-F238E27FC236}">
                <a16:creationId xmlns:a16="http://schemas.microsoft.com/office/drawing/2014/main" id="{0568AC8B-9C1A-2098-D694-B36FE4219B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02288C-1C46-BC21-3177-34CE5EB69026}"/>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6" name="Footer Placeholder 5">
            <a:extLst>
              <a:ext uri="{FF2B5EF4-FFF2-40B4-BE49-F238E27FC236}">
                <a16:creationId xmlns:a16="http://schemas.microsoft.com/office/drawing/2014/main" id="{A238989E-9D65-5A9C-4F49-6BD351DC884E}"/>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F1E14B70-1D5A-6E3E-482E-8B761A5F91E3}"/>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2949972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6ABBB-FF7C-7178-79A5-DC9E682ECA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150"/>
          </a:p>
        </p:txBody>
      </p:sp>
      <p:sp>
        <p:nvSpPr>
          <p:cNvPr id="3" name="Picture Placeholder 2">
            <a:extLst>
              <a:ext uri="{FF2B5EF4-FFF2-40B4-BE49-F238E27FC236}">
                <a16:creationId xmlns:a16="http://schemas.microsoft.com/office/drawing/2014/main" id="{5917246F-A4B5-AA67-7B36-9A0E513538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150"/>
          </a:p>
        </p:txBody>
      </p:sp>
      <p:sp>
        <p:nvSpPr>
          <p:cNvPr id="4" name="Text Placeholder 3">
            <a:extLst>
              <a:ext uri="{FF2B5EF4-FFF2-40B4-BE49-F238E27FC236}">
                <a16:creationId xmlns:a16="http://schemas.microsoft.com/office/drawing/2014/main" id="{7F368651-AB2D-F6EC-F518-058902B33E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45CEA3-7BF2-5656-D6EB-26F0BD498AA2}"/>
              </a:ext>
            </a:extLst>
          </p:cNvPr>
          <p:cNvSpPr>
            <a:spLocks noGrp="1"/>
          </p:cNvSpPr>
          <p:nvPr>
            <p:ph type="dt" sz="half" idx="10"/>
          </p:nvPr>
        </p:nvSpPr>
        <p:spPr/>
        <p:txBody>
          <a:bodyPr/>
          <a:lstStyle/>
          <a:p>
            <a:fld id="{8CE424D1-C54B-4C59-8664-4B97943DD926}" type="datetimeFigureOut">
              <a:rPr lang="en-150" smtClean="0"/>
              <a:t>22/05/2022</a:t>
            </a:fld>
            <a:endParaRPr lang="en-150"/>
          </a:p>
        </p:txBody>
      </p:sp>
      <p:sp>
        <p:nvSpPr>
          <p:cNvPr id="6" name="Footer Placeholder 5">
            <a:extLst>
              <a:ext uri="{FF2B5EF4-FFF2-40B4-BE49-F238E27FC236}">
                <a16:creationId xmlns:a16="http://schemas.microsoft.com/office/drawing/2014/main" id="{FEA3A596-35E7-198A-653E-307DCFE65F16}"/>
              </a:ext>
            </a:extLst>
          </p:cNvPr>
          <p:cNvSpPr>
            <a:spLocks noGrp="1"/>
          </p:cNvSpPr>
          <p:nvPr>
            <p:ph type="ftr" sz="quarter" idx="11"/>
          </p:nvPr>
        </p:nvSpPr>
        <p:spPr/>
        <p:txBody>
          <a:bodyPr/>
          <a:lstStyle/>
          <a:p>
            <a:endParaRPr lang="en-150"/>
          </a:p>
        </p:txBody>
      </p:sp>
      <p:sp>
        <p:nvSpPr>
          <p:cNvPr id="7" name="Slide Number Placeholder 6">
            <a:extLst>
              <a:ext uri="{FF2B5EF4-FFF2-40B4-BE49-F238E27FC236}">
                <a16:creationId xmlns:a16="http://schemas.microsoft.com/office/drawing/2014/main" id="{32B06F1D-8A31-4040-A45B-131FDDC14CC4}"/>
              </a:ext>
            </a:extLst>
          </p:cNvPr>
          <p:cNvSpPr>
            <a:spLocks noGrp="1"/>
          </p:cNvSpPr>
          <p:nvPr>
            <p:ph type="sldNum" sz="quarter" idx="12"/>
          </p:nvPr>
        </p:nvSpPr>
        <p:spPr/>
        <p:txBody>
          <a:bodyPr/>
          <a:lstStyle/>
          <a:p>
            <a:fld id="{8D7E93E7-8891-45A8-B1DD-949FC8F1D7C3}" type="slidenum">
              <a:rPr lang="en-150" smtClean="0"/>
              <a:t>‹#›</a:t>
            </a:fld>
            <a:endParaRPr lang="en-150"/>
          </a:p>
        </p:txBody>
      </p:sp>
    </p:spTree>
    <p:extLst>
      <p:ext uri="{BB962C8B-B14F-4D97-AF65-F5344CB8AC3E}">
        <p14:creationId xmlns:p14="http://schemas.microsoft.com/office/powerpoint/2010/main" val="2343216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ACA484-C071-515D-52BA-1777D5CB41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150"/>
          </a:p>
        </p:txBody>
      </p:sp>
      <p:sp>
        <p:nvSpPr>
          <p:cNvPr id="3" name="Text Placeholder 2">
            <a:extLst>
              <a:ext uri="{FF2B5EF4-FFF2-40B4-BE49-F238E27FC236}">
                <a16:creationId xmlns:a16="http://schemas.microsoft.com/office/drawing/2014/main" id="{2AFD8DE0-C6FF-96AD-624F-4C3266F1C6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150"/>
          </a:p>
        </p:txBody>
      </p:sp>
      <p:sp>
        <p:nvSpPr>
          <p:cNvPr id="4" name="Date Placeholder 3">
            <a:extLst>
              <a:ext uri="{FF2B5EF4-FFF2-40B4-BE49-F238E27FC236}">
                <a16:creationId xmlns:a16="http://schemas.microsoft.com/office/drawing/2014/main" id="{AF8CBE49-5D21-AC45-E069-EE2DBFE82F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424D1-C54B-4C59-8664-4B97943DD926}" type="datetimeFigureOut">
              <a:rPr lang="en-150" smtClean="0"/>
              <a:t>22/05/2022</a:t>
            </a:fld>
            <a:endParaRPr lang="en-150"/>
          </a:p>
        </p:txBody>
      </p:sp>
      <p:sp>
        <p:nvSpPr>
          <p:cNvPr id="5" name="Footer Placeholder 4">
            <a:extLst>
              <a:ext uri="{FF2B5EF4-FFF2-40B4-BE49-F238E27FC236}">
                <a16:creationId xmlns:a16="http://schemas.microsoft.com/office/drawing/2014/main" id="{1031A5E9-F864-536A-E40E-F34FF22D85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150"/>
          </a:p>
        </p:txBody>
      </p:sp>
      <p:sp>
        <p:nvSpPr>
          <p:cNvPr id="6" name="Slide Number Placeholder 5">
            <a:extLst>
              <a:ext uri="{FF2B5EF4-FFF2-40B4-BE49-F238E27FC236}">
                <a16:creationId xmlns:a16="http://schemas.microsoft.com/office/drawing/2014/main" id="{AD41238D-8C6A-F51A-FD99-977243DF6C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7E93E7-8891-45A8-B1DD-949FC8F1D7C3}" type="slidenum">
              <a:rPr lang="en-150" smtClean="0"/>
              <a:t>‹#›</a:t>
            </a:fld>
            <a:endParaRPr lang="en-150"/>
          </a:p>
        </p:txBody>
      </p:sp>
    </p:spTree>
    <p:extLst>
      <p:ext uri="{BB962C8B-B14F-4D97-AF65-F5344CB8AC3E}">
        <p14:creationId xmlns:p14="http://schemas.microsoft.com/office/powerpoint/2010/main" val="273310881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1" r:id="rId3"/>
    <p:sldLayoutId id="2147483652" r:id="rId4"/>
    <p:sldLayoutId id="2147483653" r:id="rId5"/>
    <p:sldLayoutId id="2147483654" r:id="rId6"/>
    <p:sldLayoutId id="2147483655" r:id="rId7"/>
    <p:sldLayoutId id="2147483656" r:id="rId8"/>
    <p:sldLayoutId id="2147483657" r:id="rId9"/>
    <p:sldLayoutId id="2147483661" r:id="rId10"/>
    <p:sldLayoutId id="21474836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150"/>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1108"/>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32" name="Picture 31">
            <a:extLst>
              <a:ext uri="{FF2B5EF4-FFF2-40B4-BE49-F238E27FC236}">
                <a16:creationId xmlns:a16="http://schemas.microsoft.com/office/drawing/2014/main" id="{A35A52E4-28DA-183F-64B6-6A009F318AF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117272" y="-3968660"/>
            <a:ext cx="16426543" cy="16426543"/>
          </a:xfrm>
          <a:prstGeom prst="rect">
            <a:avLst/>
          </a:prstGeom>
        </p:spPr>
      </p:pic>
      <p:grpSp>
        <p:nvGrpSpPr>
          <p:cNvPr id="33" name="Group 32">
            <a:extLst>
              <a:ext uri="{FF2B5EF4-FFF2-40B4-BE49-F238E27FC236}">
                <a16:creationId xmlns:a16="http://schemas.microsoft.com/office/drawing/2014/main" id="{4A2D2E06-67EF-44D7-54D8-73075C0D85ED}"/>
              </a:ext>
            </a:extLst>
          </p:cNvPr>
          <p:cNvGrpSpPr/>
          <p:nvPr/>
        </p:nvGrpSpPr>
        <p:grpSpPr>
          <a:xfrm>
            <a:off x="10077224" y="0"/>
            <a:ext cx="2215119" cy="2528445"/>
            <a:chOff x="10077224" y="0"/>
            <a:chExt cx="2215119" cy="2528445"/>
          </a:xfrm>
        </p:grpSpPr>
        <p:pic>
          <p:nvPicPr>
            <p:cNvPr id="10" name="Picture 9">
              <a:extLst>
                <a:ext uri="{FF2B5EF4-FFF2-40B4-BE49-F238E27FC236}">
                  <a16:creationId xmlns:a16="http://schemas.microsoft.com/office/drawing/2014/main" id="{2E414658-A50F-4C31-2F67-E48448551D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7224" y="0"/>
              <a:ext cx="2114776" cy="2528445"/>
            </a:xfrm>
            <a:prstGeom prst="rect">
              <a:avLst/>
            </a:prstGeom>
            <a:ln>
              <a:solidFill>
                <a:schemeClr val="tx1"/>
              </a:solidFill>
            </a:ln>
          </p:spPr>
        </p:pic>
        <p:sp>
          <p:nvSpPr>
            <p:cNvPr id="11" name="Rectangle 10">
              <a:extLst>
                <a:ext uri="{FF2B5EF4-FFF2-40B4-BE49-F238E27FC236}">
                  <a16:creationId xmlns:a16="http://schemas.microsoft.com/office/drawing/2014/main" id="{E9B127F8-11C4-AD4F-5F16-81A047479360}"/>
                </a:ext>
              </a:extLst>
            </p:cNvPr>
            <p:cNvSpPr/>
            <p:nvPr/>
          </p:nvSpPr>
          <p:spPr>
            <a:xfrm>
              <a:off x="11148559" y="1264222"/>
              <a:ext cx="489097" cy="393405"/>
            </a:xfrm>
            <a:prstGeom prst="rect">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12" name="TextBox 11">
              <a:extLst>
                <a:ext uri="{FF2B5EF4-FFF2-40B4-BE49-F238E27FC236}">
                  <a16:creationId xmlns:a16="http://schemas.microsoft.com/office/drawing/2014/main" id="{27E1C47C-8A30-83E8-53FD-3BE892F6F588}"/>
                </a:ext>
              </a:extLst>
            </p:cNvPr>
            <p:cNvSpPr txBox="1"/>
            <p:nvPr/>
          </p:nvSpPr>
          <p:spPr>
            <a:xfrm>
              <a:off x="11399044" y="2030764"/>
              <a:ext cx="331480" cy="246221"/>
            </a:xfrm>
            <a:prstGeom prst="rect">
              <a:avLst/>
            </a:prstGeom>
            <a:noFill/>
          </p:spPr>
          <p:txBody>
            <a:bodyPr wrap="square" rtlCol="0">
              <a:spAutoFit/>
            </a:bodyPr>
            <a:lstStyle/>
            <a:p>
              <a:r>
                <a:rPr lang="en-150" sz="1000" dirty="0"/>
                <a:t>LT</a:t>
              </a:r>
            </a:p>
          </p:txBody>
        </p:sp>
        <p:sp>
          <p:nvSpPr>
            <p:cNvPr id="13" name="TextBox 12">
              <a:extLst>
                <a:ext uri="{FF2B5EF4-FFF2-40B4-BE49-F238E27FC236}">
                  <a16:creationId xmlns:a16="http://schemas.microsoft.com/office/drawing/2014/main" id="{E2242539-880D-6E94-42F1-5AF2B587695B}"/>
                </a:ext>
              </a:extLst>
            </p:cNvPr>
            <p:cNvSpPr txBox="1"/>
            <p:nvPr/>
          </p:nvSpPr>
          <p:spPr>
            <a:xfrm>
              <a:off x="11546052" y="1699770"/>
              <a:ext cx="348292" cy="246221"/>
            </a:xfrm>
            <a:prstGeom prst="rect">
              <a:avLst/>
            </a:prstGeom>
            <a:noFill/>
          </p:spPr>
          <p:txBody>
            <a:bodyPr wrap="square" rtlCol="0">
              <a:spAutoFit/>
            </a:bodyPr>
            <a:lstStyle/>
            <a:p>
              <a:r>
                <a:rPr lang="en-150" sz="1000" dirty="0"/>
                <a:t>LV</a:t>
              </a:r>
            </a:p>
          </p:txBody>
        </p:sp>
        <p:sp>
          <p:nvSpPr>
            <p:cNvPr id="14" name="TextBox 13">
              <a:extLst>
                <a:ext uri="{FF2B5EF4-FFF2-40B4-BE49-F238E27FC236}">
                  <a16:creationId xmlns:a16="http://schemas.microsoft.com/office/drawing/2014/main" id="{429B45DE-EE59-7131-675E-49506E27A0C8}"/>
                </a:ext>
              </a:extLst>
            </p:cNvPr>
            <p:cNvSpPr txBox="1"/>
            <p:nvPr/>
          </p:nvSpPr>
          <p:spPr>
            <a:xfrm>
              <a:off x="11564784" y="1340438"/>
              <a:ext cx="366998" cy="246221"/>
            </a:xfrm>
            <a:prstGeom prst="rect">
              <a:avLst/>
            </a:prstGeom>
            <a:noFill/>
          </p:spPr>
          <p:txBody>
            <a:bodyPr wrap="square" rtlCol="0">
              <a:spAutoFit/>
            </a:bodyPr>
            <a:lstStyle/>
            <a:p>
              <a:r>
                <a:rPr lang="en-150" sz="1000" dirty="0"/>
                <a:t>EE</a:t>
              </a:r>
            </a:p>
          </p:txBody>
        </p:sp>
        <p:sp>
          <p:nvSpPr>
            <p:cNvPr id="15" name="TextBox 14">
              <a:extLst>
                <a:ext uri="{FF2B5EF4-FFF2-40B4-BE49-F238E27FC236}">
                  <a16:creationId xmlns:a16="http://schemas.microsoft.com/office/drawing/2014/main" id="{38B10DC9-1B86-0186-4258-AEADA1617C45}"/>
                </a:ext>
              </a:extLst>
            </p:cNvPr>
            <p:cNvSpPr txBox="1"/>
            <p:nvPr/>
          </p:nvSpPr>
          <p:spPr>
            <a:xfrm>
              <a:off x="11362553" y="926095"/>
              <a:ext cx="366998" cy="246221"/>
            </a:xfrm>
            <a:prstGeom prst="rect">
              <a:avLst/>
            </a:prstGeom>
            <a:noFill/>
          </p:spPr>
          <p:txBody>
            <a:bodyPr wrap="square" rtlCol="0">
              <a:spAutoFit/>
            </a:bodyPr>
            <a:lstStyle/>
            <a:p>
              <a:r>
                <a:rPr lang="en-150" sz="1000" dirty="0"/>
                <a:t>FI</a:t>
              </a:r>
            </a:p>
          </p:txBody>
        </p:sp>
        <p:sp>
          <p:nvSpPr>
            <p:cNvPr id="16" name="TextBox 15">
              <a:extLst>
                <a:ext uri="{FF2B5EF4-FFF2-40B4-BE49-F238E27FC236}">
                  <a16:creationId xmlns:a16="http://schemas.microsoft.com/office/drawing/2014/main" id="{4DBFC9B1-5E7D-3782-1574-FF375A33BBAA}"/>
                </a:ext>
              </a:extLst>
            </p:cNvPr>
            <p:cNvSpPr txBox="1"/>
            <p:nvPr/>
          </p:nvSpPr>
          <p:spPr>
            <a:xfrm>
              <a:off x="11890629" y="1554516"/>
              <a:ext cx="401714" cy="246221"/>
            </a:xfrm>
            <a:prstGeom prst="rect">
              <a:avLst/>
            </a:prstGeom>
            <a:noFill/>
          </p:spPr>
          <p:txBody>
            <a:bodyPr wrap="square" rtlCol="0">
              <a:spAutoFit/>
            </a:bodyPr>
            <a:lstStyle/>
            <a:p>
              <a:r>
                <a:rPr lang="en-150" sz="1000" dirty="0"/>
                <a:t>RU</a:t>
              </a:r>
            </a:p>
          </p:txBody>
        </p:sp>
        <p:sp>
          <p:nvSpPr>
            <p:cNvPr id="17" name="TextBox 16">
              <a:extLst>
                <a:ext uri="{FF2B5EF4-FFF2-40B4-BE49-F238E27FC236}">
                  <a16:creationId xmlns:a16="http://schemas.microsoft.com/office/drawing/2014/main" id="{C6D080FB-60F6-D200-DACC-8C4F02A6D4EA}"/>
                </a:ext>
              </a:extLst>
            </p:cNvPr>
            <p:cNvSpPr txBox="1"/>
            <p:nvPr/>
          </p:nvSpPr>
          <p:spPr>
            <a:xfrm>
              <a:off x="10388622" y="1657627"/>
              <a:ext cx="506962" cy="246221"/>
            </a:xfrm>
            <a:prstGeom prst="rect">
              <a:avLst/>
            </a:prstGeom>
            <a:noFill/>
          </p:spPr>
          <p:txBody>
            <a:bodyPr wrap="square" rtlCol="0">
              <a:spAutoFit/>
            </a:bodyPr>
            <a:lstStyle/>
            <a:p>
              <a:r>
                <a:rPr lang="en-150" sz="1000" dirty="0"/>
                <a:t>SWE</a:t>
              </a:r>
            </a:p>
          </p:txBody>
        </p:sp>
      </p:grpSp>
      <p:sp>
        <p:nvSpPr>
          <p:cNvPr id="18" name="TextBox 17">
            <a:extLst>
              <a:ext uri="{FF2B5EF4-FFF2-40B4-BE49-F238E27FC236}">
                <a16:creationId xmlns:a16="http://schemas.microsoft.com/office/drawing/2014/main" id="{7C6E1119-36FA-B50C-0D44-0D1F9191833F}"/>
              </a:ext>
            </a:extLst>
          </p:cNvPr>
          <p:cNvSpPr txBox="1"/>
          <p:nvPr/>
        </p:nvSpPr>
        <p:spPr>
          <a:xfrm>
            <a:off x="-647525" y="137431"/>
            <a:ext cx="11367414" cy="2000548"/>
          </a:xfrm>
          <a:prstGeom prst="rect">
            <a:avLst/>
          </a:prstGeom>
          <a:noFill/>
        </p:spPr>
        <p:txBody>
          <a:bodyPr wrap="square" rtlCol="0">
            <a:spAutoFit/>
          </a:bodyPr>
          <a:lstStyle/>
          <a:p>
            <a:pPr algn="ctr"/>
            <a:r>
              <a:rPr lang="en-GB" sz="2400" b="1" i="0" dirty="0">
                <a:effectLst/>
                <a:latin typeface="Open Sans" panose="020B0606030504020204" pitchFamily="34" charset="0"/>
              </a:rPr>
              <a:t>Submarine glacial landscapes of the Western Estonian Shelf and implications for ice-flow reconstructions</a:t>
            </a:r>
          </a:p>
          <a:p>
            <a:pPr algn="ctr"/>
            <a:r>
              <a:rPr lang="fi-FI" sz="1200" b="1" i="1" dirty="0">
                <a:effectLst/>
                <a:latin typeface="Open Sans" panose="020B0606030504020204" pitchFamily="34" charset="0"/>
              </a:rPr>
              <a:t>Vladimir Karpin</a:t>
            </a:r>
            <a:r>
              <a:rPr lang="fi-FI" sz="1200" b="0" i="1" dirty="0">
                <a:effectLst/>
                <a:latin typeface="Open Sans" panose="020B0606030504020204" pitchFamily="34" charset="0"/>
              </a:rPr>
              <a:t>, Atko Heinsalu and Joonas Virtasalo</a:t>
            </a:r>
            <a:endParaRPr lang="en-GB" sz="1200" b="0" i="1" dirty="0">
              <a:effectLst/>
              <a:latin typeface="Open Sans" panose="020B0606030504020204" pitchFamily="34" charset="0"/>
            </a:endParaRPr>
          </a:p>
          <a:p>
            <a:br>
              <a:rPr lang="en-GB" sz="3200" b="0" i="0" dirty="0">
                <a:effectLst/>
                <a:latin typeface="Open Sans" panose="020B0606030504020204" pitchFamily="34" charset="0"/>
              </a:rPr>
            </a:br>
            <a:endParaRPr lang="en-150" sz="3200" dirty="0">
              <a:ln w="12700">
                <a:noFill/>
              </a:ln>
            </a:endParaRPr>
          </a:p>
        </p:txBody>
      </p:sp>
      <p:sp>
        <p:nvSpPr>
          <p:cNvPr id="5" name="TextBox 4">
            <a:extLst>
              <a:ext uri="{FF2B5EF4-FFF2-40B4-BE49-F238E27FC236}">
                <a16:creationId xmlns:a16="http://schemas.microsoft.com/office/drawing/2014/main" id="{53354123-24E6-B7D6-74D8-DDC04D6BB943}"/>
              </a:ext>
            </a:extLst>
          </p:cNvPr>
          <p:cNvSpPr txBox="1"/>
          <p:nvPr/>
        </p:nvSpPr>
        <p:spPr>
          <a:xfrm>
            <a:off x="8481517" y="6550223"/>
            <a:ext cx="1506430" cy="307777"/>
          </a:xfrm>
          <a:prstGeom prst="rect">
            <a:avLst/>
          </a:prstGeom>
          <a:noFill/>
        </p:spPr>
        <p:txBody>
          <a:bodyPr wrap="square" rtlCol="0">
            <a:spAutoFit/>
          </a:bodyPr>
          <a:lstStyle/>
          <a:p>
            <a:pPr algn="ctr"/>
            <a:r>
              <a:rPr lang="en-US" sz="1400" i="1" dirty="0">
                <a:solidFill>
                  <a:schemeClr val="tx1">
                    <a:lumMod val="65000"/>
                    <a:lumOff val="35000"/>
                  </a:schemeClr>
                </a:solidFill>
              </a:rPr>
              <a:t>24.05.2022</a:t>
            </a:r>
            <a:endParaRPr lang="en-GB" i="1" dirty="0">
              <a:solidFill>
                <a:schemeClr val="tx1">
                  <a:lumMod val="65000"/>
                  <a:lumOff val="35000"/>
                </a:schemeClr>
              </a:solidFill>
            </a:endParaRPr>
          </a:p>
        </p:txBody>
      </p:sp>
      <p:pic>
        <p:nvPicPr>
          <p:cNvPr id="9" name="Picture 8">
            <a:extLst>
              <a:ext uri="{FF2B5EF4-FFF2-40B4-BE49-F238E27FC236}">
                <a16:creationId xmlns:a16="http://schemas.microsoft.com/office/drawing/2014/main" id="{587CE53A-9F93-AD0C-EB91-B7784B14CDEC}"/>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0344" y="5916852"/>
            <a:ext cx="1388095" cy="803717"/>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2C787F1B-537E-FFCA-1723-1032AFD57CB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62933" y="5806836"/>
            <a:ext cx="1394335" cy="1102188"/>
          </a:xfrm>
          <a:prstGeom prst="rect">
            <a:avLst/>
          </a:prstGeom>
        </p:spPr>
      </p:pic>
      <p:pic>
        <p:nvPicPr>
          <p:cNvPr id="25" name="Picture 24">
            <a:extLst>
              <a:ext uri="{FF2B5EF4-FFF2-40B4-BE49-F238E27FC236}">
                <a16:creationId xmlns:a16="http://schemas.microsoft.com/office/drawing/2014/main" id="{01590A0C-EE4B-40B2-9EF7-EE8156ACA3D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736944" y="6131779"/>
            <a:ext cx="2126732" cy="505098"/>
          </a:xfrm>
          <a:prstGeom prst="rect">
            <a:avLst/>
          </a:prstGeom>
        </p:spPr>
      </p:pic>
      <p:pic>
        <p:nvPicPr>
          <p:cNvPr id="30" name="Picture 29" descr="Logo&#10;&#10;Description automatically generated">
            <a:extLst>
              <a:ext uri="{FF2B5EF4-FFF2-40B4-BE49-F238E27FC236}">
                <a16:creationId xmlns:a16="http://schemas.microsoft.com/office/drawing/2014/main" id="{B0B95457-2A4B-45A9-F008-29640BF0F4B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57268" y="6091937"/>
            <a:ext cx="1606773" cy="487770"/>
          </a:xfrm>
          <a:prstGeom prst="rect">
            <a:avLst/>
          </a:prstGeom>
        </p:spPr>
      </p:pic>
    </p:spTree>
    <p:custDataLst>
      <p:tags r:id="rId1"/>
    </p:custDataLst>
    <p:extLst>
      <p:ext uri="{BB962C8B-B14F-4D97-AF65-F5344CB8AC3E}">
        <p14:creationId xmlns:p14="http://schemas.microsoft.com/office/powerpoint/2010/main" val="2062957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0" fill="hold"/>
                                        <p:tgtEl>
                                          <p:spTgt spid="32"/>
                                        </p:tgtEl>
                                      </p:cBhvr>
                                      <p:by x="75000" y="75000"/>
                                    </p:animScale>
                                  </p:childTnLst>
                                </p:cTn>
                              </p:par>
                              <p:par>
                                <p:cTn id="7" presetID="10" presetClass="entr" presetSubtype="0" fill="hold" grpId="0" nodeType="withEffect">
                                  <p:stCondLst>
                                    <p:cond delay="2000"/>
                                  </p:stCondLst>
                                  <p:childTnLst>
                                    <p:set>
                                      <p:cBhvr>
                                        <p:cTn id="8" dur="1" fill="hold">
                                          <p:stCondLst>
                                            <p:cond delay="0"/>
                                          </p:stCondLst>
                                        </p:cTn>
                                        <p:tgtEl>
                                          <p:spTgt spid="18"/>
                                        </p:tgtEl>
                                        <p:attrNameLst>
                                          <p:attrName>style.visibility</p:attrName>
                                        </p:attrNameLst>
                                      </p:cBhvr>
                                      <p:to>
                                        <p:strVal val="visible"/>
                                      </p:to>
                                    </p:set>
                                    <p:animEffect transition="in" filter="fade">
                                      <p:cBhvr>
                                        <p:cTn id="9" dur="500"/>
                                        <p:tgtEl>
                                          <p:spTgt spid="18"/>
                                        </p:tgtEl>
                                      </p:cBhvr>
                                    </p:animEffect>
                                  </p:childTnLst>
                                </p:cTn>
                              </p:par>
                              <p:par>
                                <p:cTn id="10" presetID="10" presetClass="entr" presetSubtype="0" fill="hold" nodeType="withEffect">
                                  <p:stCondLst>
                                    <p:cond delay="400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xit" presetSubtype="0" fill="hold" nodeType="withEffect">
                                  <p:stCondLst>
                                    <p:cond delay="17000"/>
                                  </p:stCondLst>
                                  <p:childTnLst>
                                    <p:animEffect transition="out" filter="fade">
                                      <p:cBhvr>
                                        <p:cTn id="14" dur="1000"/>
                                        <p:tgtEl>
                                          <p:spTgt spid="33"/>
                                        </p:tgtEl>
                                      </p:cBhvr>
                                    </p:animEffect>
                                    <p:set>
                                      <p:cBhvr>
                                        <p:cTn id="15"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5A53-F39F-F3B1-94DA-1F4361F59A3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5078"/>
            <a:ext cx="16268132" cy="6873078"/>
          </a:xfrm>
          <a:prstGeom prst="rect">
            <a:avLst/>
          </a:prstGeom>
        </p:spPr>
      </p:pic>
      <p:pic>
        <p:nvPicPr>
          <p:cNvPr id="5" name="Picture 4">
            <a:extLst>
              <a:ext uri="{FF2B5EF4-FFF2-40B4-BE49-F238E27FC236}">
                <a16:creationId xmlns:a16="http://schemas.microsoft.com/office/drawing/2014/main" id="{6EEFA770-A48A-53C3-BDF5-C36B2A6C3D5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15078"/>
            <a:ext cx="769596" cy="2898302"/>
          </a:xfrm>
          <a:prstGeom prst="rect">
            <a:avLst/>
          </a:prstGeom>
        </p:spPr>
      </p:pic>
      <p:pic>
        <p:nvPicPr>
          <p:cNvPr id="13" name="Picture 12">
            <a:extLst>
              <a:ext uri="{FF2B5EF4-FFF2-40B4-BE49-F238E27FC236}">
                <a16:creationId xmlns:a16="http://schemas.microsoft.com/office/drawing/2014/main" id="{E8F3B623-7041-09BC-A7B0-EEE86B49A80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116" y="6071759"/>
            <a:ext cx="3316792" cy="603052"/>
          </a:xfrm>
          <a:prstGeom prst="rect">
            <a:avLst/>
          </a:prstGeom>
        </p:spPr>
      </p:pic>
      <p:pic>
        <p:nvPicPr>
          <p:cNvPr id="15" name="Picture 14" descr="A map of the world&#10;&#10;Description automatically generated with low confidence">
            <a:extLst>
              <a:ext uri="{FF2B5EF4-FFF2-40B4-BE49-F238E27FC236}">
                <a16:creationId xmlns:a16="http://schemas.microsoft.com/office/drawing/2014/main" id="{A4861A3D-3EA8-2A5B-D9F9-1EE222A8EBD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6421" y="0"/>
            <a:ext cx="2125579" cy="2125579"/>
          </a:xfrm>
          <a:prstGeom prst="rect">
            <a:avLst/>
          </a:prstGeom>
          <a:ln>
            <a:solidFill>
              <a:schemeClr val="tx1"/>
            </a:solidFill>
          </a:ln>
        </p:spPr>
      </p:pic>
      <p:sp>
        <p:nvSpPr>
          <p:cNvPr id="16" name="Rectangle 15">
            <a:extLst>
              <a:ext uri="{FF2B5EF4-FFF2-40B4-BE49-F238E27FC236}">
                <a16:creationId xmlns:a16="http://schemas.microsoft.com/office/drawing/2014/main" id="{0846639F-C1CE-F04F-8A31-D4F2FF1319AF}"/>
              </a:ext>
            </a:extLst>
          </p:cNvPr>
          <p:cNvSpPr/>
          <p:nvPr/>
        </p:nvSpPr>
        <p:spPr>
          <a:xfrm>
            <a:off x="10169074" y="1257250"/>
            <a:ext cx="246504" cy="175346"/>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838D2D04-7EF0-ED90-A57D-7D3EEA6616A3}"/>
              </a:ext>
            </a:extLst>
          </p:cNvPr>
          <p:cNvSpPr txBox="1"/>
          <p:nvPr/>
        </p:nvSpPr>
        <p:spPr>
          <a:xfrm>
            <a:off x="2130013" y="137431"/>
            <a:ext cx="7852185" cy="584775"/>
          </a:xfrm>
          <a:prstGeom prst="rect">
            <a:avLst/>
          </a:prstGeom>
          <a:noFill/>
        </p:spPr>
        <p:txBody>
          <a:bodyPr wrap="square" rtlCol="0">
            <a:spAutoFit/>
          </a:bodyPr>
          <a:lstStyle/>
          <a:p>
            <a:pPr algn="ctr"/>
            <a:r>
              <a:rPr lang="en-US" sz="3200" b="1" dirty="0">
                <a:ln w="12700">
                  <a:noFill/>
                </a:ln>
              </a:rPr>
              <a:t>Iceberg scours (ploughmarks)</a:t>
            </a:r>
            <a:endParaRPr lang="en-150" sz="3200" b="1" dirty="0">
              <a:ln w="12700">
                <a:noFill/>
              </a:ln>
            </a:endParaRPr>
          </a:p>
        </p:txBody>
      </p:sp>
      <p:pic>
        <p:nvPicPr>
          <p:cNvPr id="7" name="Picture 6">
            <a:extLst>
              <a:ext uri="{FF2B5EF4-FFF2-40B4-BE49-F238E27FC236}">
                <a16:creationId xmlns:a16="http://schemas.microsoft.com/office/drawing/2014/main" id="{A338FF53-8C4D-E7AD-8CD3-E0FFCD494A1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220453" y="779678"/>
            <a:ext cx="3494981" cy="2472205"/>
          </a:xfrm>
          <a:prstGeom prst="rect">
            <a:avLst/>
          </a:prstGeom>
          <a:ln w="19050">
            <a:solidFill>
              <a:schemeClr val="tx1"/>
            </a:solidFill>
          </a:ln>
        </p:spPr>
      </p:pic>
      <p:pic>
        <p:nvPicPr>
          <p:cNvPr id="9" name="Picture 8">
            <a:extLst>
              <a:ext uri="{FF2B5EF4-FFF2-40B4-BE49-F238E27FC236}">
                <a16:creationId xmlns:a16="http://schemas.microsoft.com/office/drawing/2014/main" id="{0C838A85-01E5-C760-1CB6-92E970535F0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6502655" y="1768933"/>
            <a:ext cx="3150568" cy="2228581"/>
          </a:xfrm>
          <a:prstGeom prst="rect">
            <a:avLst/>
          </a:prstGeom>
          <a:ln w="19050">
            <a:solidFill>
              <a:schemeClr val="tx1"/>
            </a:solidFill>
          </a:ln>
        </p:spPr>
      </p:pic>
      <p:pic>
        <p:nvPicPr>
          <p:cNvPr id="4" name="Picture 3">
            <a:extLst>
              <a:ext uri="{FF2B5EF4-FFF2-40B4-BE49-F238E27FC236}">
                <a16:creationId xmlns:a16="http://schemas.microsoft.com/office/drawing/2014/main" id="{D371D9BC-693E-4403-821B-005122558A48}"/>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357005" y="3738029"/>
            <a:ext cx="3798524" cy="2686920"/>
          </a:xfrm>
          <a:prstGeom prst="rect">
            <a:avLst/>
          </a:prstGeom>
          <a:ln w="19050">
            <a:solidFill>
              <a:schemeClr val="tx1"/>
            </a:solidFill>
          </a:ln>
        </p:spPr>
      </p:pic>
    </p:spTree>
    <p:extLst>
      <p:ext uri="{BB962C8B-B14F-4D97-AF65-F5344CB8AC3E}">
        <p14:creationId xmlns:p14="http://schemas.microsoft.com/office/powerpoint/2010/main" val="40404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2.91667E-6 -7.069E-17 L -0.27318 -0.00093 " pathEditMode="relative" rAng="0" ptsTypes="AA">
                                      <p:cBhvr>
                                        <p:cTn id="6" dur="10000" fill="hold"/>
                                        <p:tgtEl>
                                          <p:spTgt spid="3"/>
                                        </p:tgtEl>
                                        <p:attrNameLst>
                                          <p:attrName>ppt_x</p:attrName>
                                          <p:attrName>ppt_y</p:attrName>
                                        </p:attrNameLst>
                                      </p:cBhvr>
                                      <p:rCtr x="-13216" y="0"/>
                                    </p:animMotion>
                                  </p:childTnLst>
                                </p:cTn>
                              </p:par>
                              <p:par>
                                <p:cTn id="7" presetID="10" presetClass="entr" presetSubtype="0" fill="hold" nodeType="withEffect">
                                  <p:stCondLst>
                                    <p:cond delay="10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par>
                                <p:cTn id="10" presetID="10" presetClass="entr" presetSubtype="0" fill="hold" grpId="0" nodeType="withEffect">
                                  <p:stCondLst>
                                    <p:cond delay="200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26" presetClass="emph" presetSubtype="0" fill="hold" grpId="1" nodeType="withEffect">
                                  <p:stCondLst>
                                    <p:cond delay="2500"/>
                                  </p:stCondLst>
                                  <p:childTnLst>
                                    <p:animEffect transition="out" filter="fade">
                                      <p:cBhvr>
                                        <p:cTn id="14" dur="500" tmFilter="0, 0; .2, .5; .8, .5; 1, 0"/>
                                        <p:tgtEl>
                                          <p:spTgt spid="16"/>
                                        </p:tgtEl>
                                      </p:cBhvr>
                                    </p:animEffect>
                                    <p:animScale>
                                      <p:cBhvr>
                                        <p:cTn id="15" dur="250" autoRev="1" fill="hold"/>
                                        <p:tgtEl>
                                          <p:spTgt spid="16"/>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9" presetClass="emph" presetSubtype="0" nodeType="withEffect">
                                  <p:stCondLst>
                                    <p:cond delay="0"/>
                                  </p:stCondLst>
                                  <p:childTnLst>
                                    <p:set>
                                      <p:cBhvr>
                                        <p:cTn id="22" dur="indefinite"/>
                                        <p:tgtEl>
                                          <p:spTgt spid="3"/>
                                        </p:tgtEl>
                                        <p:attrNameLst>
                                          <p:attrName>style.opacity</p:attrName>
                                        </p:attrNameLst>
                                      </p:cBhvr>
                                      <p:to>
                                        <p:strVal val="0.5"/>
                                      </p:to>
                                    </p:set>
                                    <p:animEffect filter="image" prLst="opacity: 0.5">
                                      <p:cBhvr rctx="IE">
                                        <p:cTn id="23" dur="indefinite"/>
                                        <p:tgtEl>
                                          <p:spTgt spid="3"/>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E5E6F4-9781-4086-9B07-0B694817B7D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02105" y="-8008"/>
            <a:ext cx="12994105" cy="6874015"/>
          </a:xfrm>
          <a:prstGeom prst="rect">
            <a:avLst/>
          </a:prstGeom>
        </p:spPr>
      </p:pic>
      <p:sp>
        <p:nvSpPr>
          <p:cNvPr id="7" name="TextBox 6">
            <a:extLst>
              <a:ext uri="{FF2B5EF4-FFF2-40B4-BE49-F238E27FC236}">
                <a16:creationId xmlns:a16="http://schemas.microsoft.com/office/drawing/2014/main" id="{716354C8-CD30-D030-5147-2E9366B243CF}"/>
              </a:ext>
            </a:extLst>
          </p:cNvPr>
          <p:cNvSpPr txBox="1"/>
          <p:nvPr/>
        </p:nvSpPr>
        <p:spPr>
          <a:xfrm>
            <a:off x="2973304" y="137431"/>
            <a:ext cx="5599196" cy="584775"/>
          </a:xfrm>
          <a:prstGeom prst="rect">
            <a:avLst/>
          </a:prstGeom>
          <a:noFill/>
        </p:spPr>
        <p:txBody>
          <a:bodyPr wrap="square" rtlCol="0">
            <a:spAutoFit/>
          </a:bodyPr>
          <a:lstStyle/>
          <a:p>
            <a:pPr algn="ctr"/>
            <a:r>
              <a:rPr lang="et-EE" sz="3200" b="1" dirty="0">
                <a:ln w="12700">
                  <a:noFill/>
                </a:ln>
              </a:rPr>
              <a:t>Streamlined features</a:t>
            </a:r>
            <a:endParaRPr lang="en-150" sz="3200" b="1" dirty="0">
              <a:ln w="12700">
                <a:noFill/>
              </a:ln>
            </a:endParaRPr>
          </a:p>
        </p:txBody>
      </p:sp>
      <p:pic>
        <p:nvPicPr>
          <p:cNvPr id="8" name="Picture 7">
            <a:extLst>
              <a:ext uri="{FF2B5EF4-FFF2-40B4-BE49-F238E27FC236}">
                <a16:creationId xmlns:a16="http://schemas.microsoft.com/office/drawing/2014/main" id="{7D1624C7-1D1D-59DF-9640-61AD008B550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9254"/>
            <a:ext cx="769596" cy="2901256"/>
          </a:xfrm>
          <a:prstGeom prst="rect">
            <a:avLst/>
          </a:prstGeom>
        </p:spPr>
      </p:pic>
      <p:pic>
        <p:nvPicPr>
          <p:cNvPr id="10" name="Picture 9">
            <a:extLst>
              <a:ext uri="{FF2B5EF4-FFF2-40B4-BE49-F238E27FC236}">
                <a16:creationId xmlns:a16="http://schemas.microsoft.com/office/drawing/2014/main" id="{62329892-CF55-2D4D-D905-240E8B723E1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44116" y="6204714"/>
            <a:ext cx="3316792" cy="337141"/>
          </a:xfrm>
          <a:prstGeom prst="rect">
            <a:avLst/>
          </a:prstGeom>
        </p:spPr>
      </p:pic>
      <p:pic>
        <p:nvPicPr>
          <p:cNvPr id="12" name="Picture 11" descr="A map of the world&#10;&#10;Description automatically generated with low confidence">
            <a:extLst>
              <a:ext uri="{FF2B5EF4-FFF2-40B4-BE49-F238E27FC236}">
                <a16:creationId xmlns:a16="http://schemas.microsoft.com/office/drawing/2014/main" id="{F071850E-D625-0102-644C-97BAD1038B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066421" y="0"/>
            <a:ext cx="2125579" cy="2125579"/>
          </a:xfrm>
          <a:prstGeom prst="rect">
            <a:avLst/>
          </a:prstGeom>
          <a:ln>
            <a:solidFill>
              <a:schemeClr val="tx1"/>
            </a:solidFill>
          </a:ln>
        </p:spPr>
      </p:pic>
      <p:sp>
        <p:nvSpPr>
          <p:cNvPr id="13" name="Rectangle 12">
            <a:extLst>
              <a:ext uri="{FF2B5EF4-FFF2-40B4-BE49-F238E27FC236}">
                <a16:creationId xmlns:a16="http://schemas.microsoft.com/office/drawing/2014/main" id="{3FB752C5-92AC-5712-D8EF-E7BD2F491175}"/>
              </a:ext>
            </a:extLst>
          </p:cNvPr>
          <p:cNvSpPr/>
          <p:nvPr/>
        </p:nvSpPr>
        <p:spPr>
          <a:xfrm>
            <a:off x="10473972" y="763461"/>
            <a:ext cx="163860" cy="73924"/>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6377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fill="hold" nodeType="withEffect">
                                  <p:stCondLst>
                                    <p:cond delay="0"/>
                                  </p:stCondLst>
                                  <p:childTnLst>
                                    <p:animMotion origin="layout" path="M 2.70833E-6 0 L 0.0608 0.00116 " pathEditMode="relative" rAng="0" ptsTypes="AA">
                                      <p:cBhvr>
                                        <p:cTn id="6" dur="5000" fill="hold"/>
                                        <p:tgtEl>
                                          <p:spTgt spid="3"/>
                                        </p:tgtEl>
                                        <p:attrNameLst>
                                          <p:attrName>ppt_x</p:attrName>
                                          <p:attrName>ppt_y</p:attrName>
                                        </p:attrNameLst>
                                      </p:cBhvr>
                                      <p:rCtr x="3034" y="46"/>
                                    </p:animMotion>
                                  </p:childTnLst>
                                </p:cTn>
                              </p:par>
                              <p:par>
                                <p:cTn id="7" presetID="10"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26" presetClass="emph" presetSubtype="0" fill="hold" grpId="1" nodeType="withEffect">
                                  <p:stCondLst>
                                    <p:cond delay="1500"/>
                                  </p:stCondLst>
                                  <p:childTnLst>
                                    <p:animEffect transition="out" filter="fade">
                                      <p:cBhvr>
                                        <p:cTn id="11" dur="500" tmFilter="0, 0; .2, .5; .8, .5; 1, 0"/>
                                        <p:tgtEl>
                                          <p:spTgt spid="13"/>
                                        </p:tgtEl>
                                      </p:cBhvr>
                                    </p:animEffect>
                                    <p:animScale>
                                      <p:cBhvr>
                                        <p:cTn id="12"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5A53-F39F-F3B1-94DA-1F4361F59A3D}"/>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8757" y="-52908"/>
            <a:ext cx="12236115" cy="17303250"/>
          </a:xfrm>
          <a:prstGeom prst="rect">
            <a:avLst/>
          </a:prstGeom>
        </p:spPr>
      </p:pic>
      <p:pic>
        <p:nvPicPr>
          <p:cNvPr id="5" name="Picture 4">
            <a:extLst>
              <a:ext uri="{FF2B5EF4-FFF2-40B4-BE49-F238E27FC236}">
                <a16:creationId xmlns:a16="http://schemas.microsoft.com/office/drawing/2014/main" id="{6EEFA770-A48A-53C3-BDF5-C36B2A6C3D5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511" y="-52908"/>
            <a:ext cx="769596" cy="2901256"/>
          </a:xfrm>
          <a:prstGeom prst="rect">
            <a:avLst/>
          </a:prstGeom>
        </p:spPr>
      </p:pic>
      <p:pic>
        <p:nvPicPr>
          <p:cNvPr id="13" name="Picture 12">
            <a:extLst>
              <a:ext uri="{FF2B5EF4-FFF2-40B4-BE49-F238E27FC236}">
                <a16:creationId xmlns:a16="http://schemas.microsoft.com/office/drawing/2014/main" id="{E8F3B623-7041-09BC-A7B0-EEE86B49A8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44116" y="6033214"/>
            <a:ext cx="3316792" cy="680141"/>
          </a:xfrm>
          <a:prstGeom prst="rect">
            <a:avLst/>
          </a:prstGeom>
        </p:spPr>
      </p:pic>
      <p:pic>
        <p:nvPicPr>
          <p:cNvPr id="15" name="Picture 14" descr="A map of the world&#10;&#10;Description automatically generated with low confidence">
            <a:extLst>
              <a:ext uri="{FF2B5EF4-FFF2-40B4-BE49-F238E27FC236}">
                <a16:creationId xmlns:a16="http://schemas.microsoft.com/office/drawing/2014/main" id="{A4861A3D-3EA8-2A5B-D9F9-1EE222A8EB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7137" y="0"/>
            <a:ext cx="2125579" cy="2125579"/>
          </a:xfrm>
          <a:prstGeom prst="rect">
            <a:avLst/>
          </a:prstGeom>
          <a:ln>
            <a:solidFill>
              <a:schemeClr val="tx1"/>
            </a:solidFill>
          </a:ln>
        </p:spPr>
      </p:pic>
      <p:sp>
        <p:nvSpPr>
          <p:cNvPr id="16" name="Rectangle 15">
            <a:extLst>
              <a:ext uri="{FF2B5EF4-FFF2-40B4-BE49-F238E27FC236}">
                <a16:creationId xmlns:a16="http://schemas.microsoft.com/office/drawing/2014/main" id="{0846639F-C1CE-F04F-8A31-D4F2FF1319AF}"/>
              </a:ext>
            </a:extLst>
          </p:cNvPr>
          <p:cNvSpPr/>
          <p:nvPr/>
        </p:nvSpPr>
        <p:spPr>
          <a:xfrm>
            <a:off x="10307009" y="871614"/>
            <a:ext cx="195480" cy="336659"/>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8" name="TextBox 7">
            <a:extLst>
              <a:ext uri="{FF2B5EF4-FFF2-40B4-BE49-F238E27FC236}">
                <a16:creationId xmlns:a16="http://schemas.microsoft.com/office/drawing/2014/main" id="{A91CA717-F3D1-3973-AE68-97B95DE9352C}"/>
              </a:ext>
            </a:extLst>
          </p:cNvPr>
          <p:cNvSpPr txBox="1"/>
          <p:nvPr/>
        </p:nvSpPr>
        <p:spPr>
          <a:xfrm>
            <a:off x="2973304" y="137431"/>
            <a:ext cx="5599196" cy="584775"/>
          </a:xfrm>
          <a:prstGeom prst="rect">
            <a:avLst/>
          </a:prstGeom>
          <a:noFill/>
        </p:spPr>
        <p:txBody>
          <a:bodyPr wrap="square" rtlCol="0">
            <a:spAutoFit/>
          </a:bodyPr>
          <a:lstStyle/>
          <a:p>
            <a:pPr algn="ctr"/>
            <a:r>
              <a:rPr lang="et-EE" sz="3200" b="1" dirty="0">
                <a:ln w="12700">
                  <a:noFill/>
                </a:ln>
              </a:rPr>
              <a:t>Streamlined features</a:t>
            </a:r>
            <a:endParaRPr lang="en-150" sz="3200" b="1" dirty="0">
              <a:ln w="12700">
                <a:noFill/>
              </a:ln>
            </a:endParaRPr>
          </a:p>
        </p:txBody>
      </p:sp>
      <p:pic>
        <p:nvPicPr>
          <p:cNvPr id="4" name="Picture 3" descr="Map&#10;&#10;Description automatically generated">
            <a:extLst>
              <a:ext uri="{FF2B5EF4-FFF2-40B4-BE49-F238E27FC236}">
                <a16:creationId xmlns:a16="http://schemas.microsoft.com/office/drawing/2014/main" id="{98F1CC9B-B182-98D6-F7E2-D53461A2D12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52975" y="40807"/>
            <a:ext cx="4776259" cy="6776386"/>
          </a:xfrm>
          <a:prstGeom prst="rect">
            <a:avLst/>
          </a:prstGeom>
        </p:spPr>
      </p:pic>
      <p:pic>
        <p:nvPicPr>
          <p:cNvPr id="17" name="Picture Placeholder 11">
            <a:extLst>
              <a:ext uri="{FF2B5EF4-FFF2-40B4-BE49-F238E27FC236}">
                <a16:creationId xmlns:a16="http://schemas.microsoft.com/office/drawing/2014/main" id="{1C32DFF6-4E90-4490-C600-3614F2DAF394}"/>
              </a:ext>
            </a:extLst>
          </p:cNvPr>
          <p:cNvPicPr>
            <a:picLocks noChangeAspect="1"/>
          </p:cNvPicPr>
          <p:nvPr/>
        </p:nvPicPr>
        <p:blipFill>
          <a:blip r:embed="rId9" cstate="screen">
            <a:extLst>
              <a:ext uri="{28A0092B-C50C-407E-A947-70E740481C1C}">
                <a14:useLocalDpi xmlns:a14="http://schemas.microsoft.com/office/drawing/2010/main"/>
              </a:ext>
            </a:extLst>
          </a:blip>
          <a:srcRect l="1069" r="1069"/>
          <a:stretch/>
        </p:blipFill>
        <p:spPr>
          <a:xfrm>
            <a:off x="381645" y="40807"/>
            <a:ext cx="5508564" cy="6776386"/>
          </a:xfrm>
          <a:prstGeom prst="rect">
            <a:avLst/>
          </a:prstGeom>
          <a:ln>
            <a:solidFill>
              <a:schemeClr val="tx1"/>
            </a:solidFill>
          </a:ln>
        </p:spPr>
      </p:pic>
      <p:pic>
        <p:nvPicPr>
          <p:cNvPr id="12" name="Picture 6" descr="A picture containing text&#10;&#10;Description automatically generated">
            <a:extLst>
              <a:ext uri="{FF2B5EF4-FFF2-40B4-BE49-F238E27FC236}">
                <a16:creationId xmlns:a16="http://schemas.microsoft.com/office/drawing/2014/main" id="{F8BBF649-4832-D4D0-3625-5D7DE5B8F73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83634" y="574920"/>
            <a:ext cx="4898351" cy="1226164"/>
          </a:xfrm>
          <a:prstGeom prst="rect">
            <a:avLst/>
          </a:prstGeom>
          <a:ln w="12700">
            <a:solidFill>
              <a:schemeClr val="tx1"/>
            </a:solidFill>
          </a:ln>
        </p:spPr>
      </p:pic>
      <p:pic>
        <p:nvPicPr>
          <p:cNvPr id="14" name="Picture 2" descr="A picture containing text, plant&#10;&#10;Description automatically generated">
            <a:extLst>
              <a:ext uri="{FF2B5EF4-FFF2-40B4-BE49-F238E27FC236}">
                <a16:creationId xmlns:a16="http://schemas.microsoft.com/office/drawing/2014/main" id="{4869C7F3-58E1-4C3C-6B69-44AE1AA8B8B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485186" y="4693796"/>
            <a:ext cx="3713018" cy="1679488"/>
          </a:xfrm>
          <a:prstGeom prst="rect">
            <a:avLst/>
          </a:prstGeom>
          <a:ln w="12700">
            <a:solidFill>
              <a:schemeClr val="tx1"/>
            </a:solidFill>
          </a:ln>
        </p:spPr>
      </p:pic>
    </p:spTree>
    <p:custDataLst>
      <p:tags r:id="rId1"/>
    </p:custDataLst>
    <p:extLst>
      <p:ext uri="{BB962C8B-B14F-4D97-AF65-F5344CB8AC3E}">
        <p14:creationId xmlns:p14="http://schemas.microsoft.com/office/powerpoint/2010/main" val="324193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nodeType="withEffect">
                                  <p:stCondLst>
                                    <p:cond delay="0"/>
                                  </p:stCondLst>
                                  <p:childTnLst>
                                    <p:animMotion origin="layout" path="M 2.29167E-6 -3.7037E-6 L 0.00182 -1.50509 " pathEditMode="relative" rAng="0" ptsTypes="AA">
                                      <p:cBhvr>
                                        <p:cTn id="6" dur="10000" fill="hold"/>
                                        <p:tgtEl>
                                          <p:spTgt spid="3"/>
                                        </p:tgtEl>
                                        <p:attrNameLst>
                                          <p:attrName>ppt_x</p:attrName>
                                          <p:attrName>ppt_y</p:attrName>
                                        </p:attrNameLst>
                                      </p:cBhvr>
                                      <p:rCtr x="91" y="-75255"/>
                                    </p:animMotion>
                                  </p:childTnLst>
                                </p:cTn>
                              </p:par>
                              <p:par>
                                <p:cTn id="7" presetID="10" presetClass="entr" presetSubtype="0" fill="hold" grpId="0" nodeType="withEffect">
                                  <p:stCondLst>
                                    <p:cond delay="1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26" presetClass="emph" presetSubtype="0" fill="hold" grpId="1" nodeType="withEffect">
                                  <p:stCondLst>
                                    <p:cond delay="150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xit" presetSubtype="0" fill="hold" grpId="2"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9" presetClass="emph" presetSubtype="0" nodeType="withEffect">
                                  <p:stCondLst>
                                    <p:cond delay="0"/>
                                  </p:stCondLst>
                                  <p:childTnLst>
                                    <p:set>
                                      <p:cBhvr>
                                        <p:cTn id="34" dur="indefinite"/>
                                        <p:tgtEl>
                                          <p:spTgt spid="3"/>
                                        </p:tgtEl>
                                        <p:attrNameLst>
                                          <p:attrName>style.opacity</p:attrName>
                                        </p:attrNameLst>
                                      </p:cBhvr>
                                      <p:to>
                                        <p:strVal val="0.5"/>
                                      </p:to>
                                    </p:set>
                                    <p:animEffect filter="image" prLst="opacity: 0.5">
                                      <p:cBhvr rctx="IE">
                                        <p:cTn id="35" dur="indefinite"/>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6" grpId="2"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B35A53-F39F-F3B1-94DA-1F4361F59A3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011" y="0"/>
            <a:ext cx="15577064" cy="6858000"/>
          </a:xfrm>
          <a:prstGeom prst="rect">
            <a:avLst/>
          </a:prstGeom>
        </p:spPr>
      </p:pic>
      <p:pic>
        <p:nvPicPr>
          <p:cNvPr id="5" name="Picture 4" descr="Bar chart&#10;&#10;Description automatically generated with medium confidence">
            <a:extLst>
              <a:ext uri="{FF2B5EF4-FFF2-40B4-BE49-F238E27FC236}">
                <a16:creationId xmlns:a16="http://schemas.microsoft.com/office/drawing/2014/main" id="{6EEFA770-A48A-53C3-BDF5-C36B2A6C3D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769596" cy="2901256"/>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E8F3B623-7041-09BC-A7B0-EEE86B49A8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116" y="5888570"/>
            <a:ext cx="3316792" cy="969430"/>
          </a:xfrm>
          <a:prstGeom prst="rect">
            <a:avLst/>
          </a:prstGeom>
        </p:spPr>
      </p:pic>
      <p:pic>
        <p:nvPicPr>
          <p:cNvPr id="15" name="Picture 14" descr="A map of the world&#10;&#10;Description automatically generated with low confidence">
            <a:extLst>
              <a:ext uri="{FF2B5EF4-FFF2-40B4-BE49-F238E27FC236}">
                <a16:creationId xmlns:a16="http://schemas.microsoft.com/office/drawing/2014/main" id="{A4861A3D-3EA8-2A5B-D9F9-1EE222A8EBD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71380" y="0"/>
            <a:ext cx="2125579" cy="2125579"/>
          </a:xfrm>
          <a:prstGeom prst="rect">
            <a:avLst/>
          </a:prstGeom>
          <a:ln>
            <a:solidFill>
              <a:schemeClr val="tx1"/>
            </a:solidFill>
          </a:ln>
        </p:spPr>
      </p:pic>
      <p:sp>
        <p:nvSpPr>
          <p:cNvPr id="16" name="Rectangle 15">
            <a:extLst>
              <a:ext uri="{FF2B5EF4-FFF2-40B4-BE49-F238E27FC236}">
                <a16:creationId xmlns:a16="http://schemas.microsoft.com/office/drawing/2014/main" id="{0846639F-C1CE-F04F-8A31-D4F2FF1319AF}"/>
              </a:ext>
            </a:extLst>
          </p:cNvPr>
          <p:cNvSpPr/>
          <p:nvPr/>
        </p:nvSpPr>
        <p:spPr>
          <a:xfrm>
            <a:off x="10636229" y="1188490"/>
            <a:ext cx="372978" cy="175346"/>
          </a:xfrm>
          <a:prstGeom prst="rect">
            <a:avLst/>
          </a:prstGeom>
          <a:no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838D2D04-7EF0-ED90-A57D-7D3EEA6616A3}"/>
              </a:ext>
            </a:extLst>
          </p:cNvPr>
          <p:cNvSpPr txBox="1"/>
          <p:nvPr/>
        </p:nvSpPr>
        <p:spPr>
          <a:xfrm>
            <a:off x="2973304" y="137431"/>
            <a:ext cx="5599196" cy="584775"/>
          </a:xfrm>
          <a:prstGeom prst="rect">
            <a:avLst/>
          </a:prstGeom>
          <a:noFill/>
        </p:spPr>
        <p:txBody>
          <a:bodyPr wrap="square" rtlCol="0">
            <a:spAutoFit/>
          </a:bodyPr>
          <a:lstStyle/>
          <a:p>
            <a:pPr algn="ctr"/>
            <a:r>
              <a:rPr lang="en-US" sz="3200" b="1" dirty="0">
                <a:ln w="12700">
                  <a:noFill/>
                </a:ln>
              </a:rPr>
              <a:t>Murtoos</a:t>
            </a:r>
            <a:endParaRPr lang="en-150" sz="3200" b="1" dirty="0">
              <a:ln w="12700">
                <a:noFill/>
              </a:ln>
            </a:endParaRPr>
          </a:p>
        </p:txBody>
      </p:sp>
      <p:grpSp>
        <p:nvGrpSpPr>
          <p:cNvPr id="10" name="Group 9">
            <a:extLst>
              <a:ext uri="{FF2B5EF4-FFF2-40B4-BE49-F238E27FC236}">
                <a16:creationId xmlns:a16="http://schemas.microsoft.com/office/drawing/2014/main" id="{C268D12F-4B7F-9422-DAE4-1F65D1DA3687}"/>
              </a:ext>
            </a:extLst>
          </p:cNvPr>
          <p:cNvGrpSpPr/>
          <p:nvPr/>
        </p:nvGrpSpPr>
        <p:grpSpPr>
          <a:xfrm>
            <a:off x="5938540" y="859637"/>
            <a:ext cx="1096031" cy="2523133"/>
            <a:chOff x="7900690" y="173837"/>
            <a:chExt cx="1096031" cy="2523133"/>
          </a:xfrm>
        </p:grpSpPr>
        <p:sp>
          <p:nvSpPr>
            <p:cNvPr id="8" name="Arrow: Down 7">
              <a:extLst>
                <a:ext uri="{FF2B5EF4-FFF2-40B4-BE49-F238E27FC236}">
                  <a16:creationId xmlns:a16="http://schemas.microsoft.com/office/drawing/2014/main" id="{A83BEB68-9988-FD8D-67C7-695442AA30DE}"/>
                </a:ext>
              </a:extLst>
            </p:cNvPr>
            <p:cNvSpPr/>
            <p:nvPr/>
          </p:nvSpPr>
          <p:spPr>
            <a:xfrm rot="854885">
              <a:off x="7900690" y="534833"/>
              <a:ext cx="498338" cy="2162137"/>
            </a:xfrm>
            <a:custGeom>
              <a:avLst/>
              <a:gdLst>
                <a:gd name="connsiteX0" fmla="*/ 0 w 498338"/>
                <a:gd name="connsiteY0" fmla="*/ 1908431 h 2157600"/>
                <a:gd name="connsiteX1" fmla="*/ 134743 w 498338"/>
                <a:gd name="connsiteY1" fmla="*/ 1908431 h 2157600"/>
                <a:gd name="connsiteX2" fmla="*/ 134743 w 498338"/>
                <a:gd name="connsiteY2" fmla="*/ 0 h 2157600"/>
                <a:gd name="connsiteX3" fmla="*/ 363595 w 498338"/>
                <a:gd name="connsiteY3" fmla="*/ 0 h 2157600"/>
                <a:gd name="connsiteX4" fmla="*/ 363595 w 498338"/>
                <a:gd name="connsiteY4" fmla="*/ 1908431 h 2157600"/>
                <a:gd name="connsiteX5" fmla="*/ 498338 w 498338"/>
                <a:gd name="connsiteY5" fmla="*/ 1908431 h 2157600"/>
                <a:gd name="connsiteX6" fmla="*/ 249169 w 498338"/>
                <a:gd name="connsiteY6" fmla="*/ 2157600 h 2157600"/>
                <a:gd name="connsiteX7" fmla="*/ 0 w 498338"/>
                <a:gd name="connsiteY7" fmla="*/ 1908431 h 2157600"/>
                <a:gd name="connsiteX0" fmla="*/ 0 w 498338"/>
                <a:gd name="connsiteY0" fmla="*/ 1908431 h 2157600"/>
                <a:gd name="connsiteX1" fmla="*/ 134743 w 498338"/>
                <a:gd name="connsiteY1" fmla="*/ 1908431 h 2157600"/>
                <a:gd name="connsiteX2" fmla="*/ 211177 w 498338"/>
                <a:gd name="connsiteY2" fmla="*/ 12039 h 2157600"/>
                <a:gd name="connsiteX3" fmla="*/ 363595 w 498338"/>
                <a:gd name="connsiteY3" fmla="*/ 0 h 2157600"/>
                <a:gd name="connsiteX4" fmla="*/ 363595 w 498338"/>
                <a:gd name="connsiteY4" fmla="*/ 1908431 h 2157600"/>
                <a:gd name="connsiteX5" fmla="*/ 498338 w 498338"/>
                <a:gd name="connsiteY5" fmla="*/ 1908431 h 2157600"/>
                <a:gd name="connsiteX6" fmla="*/ 249169 w 498338"/>
                <a:gd name="connsiteY6" fmla="*/ 2157600 h 2157600"/>
                <a:gd name="connsiteX7" fmla="*/ 0 w 498338"/>
                <a:gd name="connsiteY7" fmla="*/ 1908431 h 2157600"/>
                <a:gd name="connsiteX0" fmla="*/ 0 w 498338"/>
                <a:gd name="connsiteY0" fmla="*/ 1912968 h 2162137"/>
                <a:gd name="connsiteX1" fmla="*/ 134743 w 498338"/>
                <a:gd name="connsiteY1" fmla="*/ 1912968 h 2162137"/>
                <a:gd name="connsiteX2" fmla="*/ 211177 w 498338"/>
                <a:gd name="connsiteY2" fmla="*/ 16576 h 2162137"/>
                <a:gd name="connsiteX3" fmla="*/ 257618 w 498338"/>
                <a:gd name="connsiteY3" fmla="*/ 0 h 2162137"/>
                <a:gd name="connsiteX4" fmla="*/ 363595 w 498338"/>
                <a:gd name="connsiteY4" fmla="*/ 1912968 h 2162137"/>
                <a:gd name="connsiteX5" fmla="*/ 498338 w 498338"/>
                <a:gd name="connsiteY5" fmla="*/ 1912968 h 2162137"/>
                <a:gd name="connsiteX6" fmla="*/ 249169 w 498338"/>
                <a:gd name="connsiteY6" fmla="*/ 2162137 h 2162137"/>
                <a:gd name="connsiteX7" fmla="*/ 0 w 498338"/>
                <a:gd name="connsiteY7" fmla="*/ 1912968 h 2162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338" h="2162137">
                  <a:moveTo>
                    <a:pt x="0" y="1912968"/>
                  </a:moveTo>
                  <a:lnTo>
                    <a:pt x="134743" y="1912968"/>
                  </a:lnTo>
                  <a:lnTo>
                    <a:pt x="211177" y="16576"/>
                  </a:lnTo>
                  <a:lnTo>
                    <a:pt x="257618" y="0"/>
                  </a:lnTo>
                  <a:lnTo>
                    <a:pt x="363595" y="1912968"/>
                  </a:lnTo>
                  <a:lnTo>
                    <a:pt x="498338" y="1912968"/>
                  </a:lnTo>
                  <a:lnTo>
                    <a:pt x="249169" y="2162137"/>
                  </a:lnTo>
                  <a:lnTo>
                    <a:pt x="0" y="1912968"/>
                  </a:lnTo>
                  <a:close/>
                </a:path>
              </a:pathLst>
            </a:custGeom>
            <a:solidFill>
              <a:schemeClr val="bg1"/>
            </a:solid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150"/>
            </a:p>
          </p:txBody>
        </p:sp>
        <p:sp>
          <p:nvSpPr>
            <p:cNvPr id="9" name="TextBox 8">
              <a:extLst>
                <a:ext uri="{FF2B5EF4-FFF2-40B4-BE49-F238E27FC236}">
                  <a16:creationId xmlns:a16="http://schemas.microsoft.com/office/drawing/2014/main" id="{CE1C92A1-F467-624E-590D-46B5CB993BF2}"/>
                </a:ext>
              </a:extLst>
            </p:cNvPr>
            <p:cNvSpPr txBox="1"/>
            <p:nvPr/>
          </p:nvSpPr>
          <p:spPr>
            <a:xfrm>
              <a:off x="7981565" y="173837"/>
              <a:ext cx="1015156" cy="369332"/>
            </a:xfrm>
            <a:prstGeom prst="rect">
              <a:avLst/>
            </a:prstGeom>
            <a:noFill/>
          </p:spPr>
          <p:txBody>
            <a:bodyPr wrap="square" rtlCol="0">
              <a:spAutoFit/>
            </a:bodyPr>
            <a:lstStyle/>
            <a:p>
              <a:r>
                <a:rPr lang="et-EE" dirty="0">
                  <a:solidFill>
                    <a:schemeClr val="bg1"/>
                  </a:solidFill>
                </a:rPr>
                <a:t>Ice flow</a:t>
              </a:r>
              <a:endParaRPr lang="en-150" dirty="0">
                <a:solidFill>
                  <a:schemeClr val="bg1"/>
                </a:solidFill>
              </a:endParaRPr>
            </a:p>
          </p:txBody>
        </p:sp>
      </p:grpSp>
      <p:sp>
        <p:nvSpPr>
          <p:cNvPr id="2" name="TextBox 1">
            <a:extLst>
              <a:ext uri="{FF2B5EF4-FFF2-40B4-BE49-F238E27FC236}">
                <a16:creationId xmlns:a16="http://schemas.microsoft.com/office/drawing/2014/main" id="{132DC47C-BB4F-F257-B415-29FD0282D43A}"/>
              </a:ext>
            </a:extLst>
          </p:cNvPr>
          <p:cNvSpPr txBox="1"/>
          <p:nvPr/>
        </p:nvSpPr>
        <p:spPr>
          <a:xfrm>
            <a:off x="8444045" y="6197349"/>
            <a:ext cx="3747955" cy="523220"/>
          </a:xfrm>
          <a:prstGeom prst="rect">
            <a:avLst/>
          </a:prstGeom>
          <a:noFill/>
        </p:spPr>
        <p:txBody>
          <a:bodyPr wrap="square" rtlCol="0">
            <a:spAutoFit/>
          </a:bodyPr>
          <a:lstStyle/>
          <a:p>
            <a:r>
              <a:rPr lang="en-US" sz="2800" dirty="0"/>
              <a:t>vladimir.karpin@ttu.ee</a:t>
            </a:r>
            <a:endParaRPr lang="en-GB" sz="2800" dirty="0"/>
          </a:p>
        </p:txBody>
      </p:sp>
    </p:spTree>
    <p:custDataLst>
      <p:tags r:id="rId1"/>
    </p:custDataLst>
    <p:extLst>
      <p:ext uri="{BB962C8B-B14F-4D97-AF65-F5344CB8AC3E}">
        <p14:creationId xmlns:p14="http://schemas.microsoft.com/office/powerpoint/2010/main" val="69137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1.45833E-6 0 L -0.25 0 " pathEditMode="relative" rAng="0" ptsTypes="AA">
                                      <p:cBhvr>
                                        <p:cTn id="6" dur="10000" fill="hold"/>
                                        <p:tgtEl>
                                          <p:spTgt spid="3"/>
                                        </p:tgtEl>
                                        <p:attrNameLst>
                                          <p:attrName>ppt_x</p:attrName>
                                          <p:attrName>ppt_y</p:attrName>
                                        </p:attrNameLst>
                                      </p:cBhvr>
                                      <p:rCtr x="-12500" y="0"/>
                                    </p:animMotion>
                                  </p:childTnLst>
                                </p:cTn>
                              </p:par>
                              <p:par>
                                <p:cTn id="7" presetID="10" presetClass="entr" presetSubtype="0" fill="hold" grpId="0" nodeType="withEffect">
                                  <p:stCondLst>
                                    <p:cond delay="10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500"/>
                                        <p:tgtEl>
                                          <p:spTgt spid="16"/>
                                        </p:tgtEl>
                                      </p:cBhvr>
                                    </p:animEffect>
                                  </p:childTnLst>
                                </p:cTn>
                              </p:par>
                              <p:par>
                                <p:cTn id="10" presetID="26" presetClass="emph" presetSubtype="0" fill="hold" grpId="1" nodeType="withEffect">
                                  <p:stCondLst>
                                    <p:cond delay="1500"/>
                                  </p:stCondLst>
                                  <p:childTnLst>
                                    <p:animEffect transition="out" filter="fade">
                                      <p:cBhvr>
                                        <p:cTn id="11" dur="500" tmFilter="0, 0; .2, .5; .8, .5; 1, 0"/>
                                        <p:tgtEl>
                                          <p:spTgt spid="16"/>
                                        </p:tgtEl>
                                      </p:cBhvr>
                                    </p:animEffect>
                                    <p:animScale>
                                      <p:cBhvr>
                                        <p:cTn id="12" dur="250" autoRev="1" fill="hold"/>
                                        <p:tgtEl>
                                          <p:spTgt spid="16"/>
                                        </p:tgtEl>
                                      </p:cBhvr>
                                      <p:by x="105000" y="105000"/>
                                    </p:animScale>
                                  </p:childTnLst>
                                </p:cTn>
                              </p:par>
                            </p:childTnLst>
                          </p:cTn>
                        </p:par>
                        <p:par>
                          <p:cTn id="13" fill="hold">
                            <p:stCondLst>
                              <p:cond delay="100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15.1|4.7|16.1|1.4"/>
</p:tagLst>
</file>

<file path=ppt/tags/tag3.xml><?xml version="1.0" encoding="utf-8"?>
<p:tagLst xmlns:a="http://schemas.openxmlformats.org/drawingml/2006/main" xmlns:r="http://schemas.openxmlformats.org/officeDocument/2006/relationships" xmlns:p="http://schemas.openxmlformats.org/presentationml/2006/main">
  <p:tag name="TIMING" val="|6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2811</TotalTime>
  <Words>642</Words>
  <Application>Microsoft Office PowerPoint</Application>
  <PresentationFormat>Widescreen</PresentationFormat>
  <Paragraphs>39</Paragraphs>
  <Slides>5</Slides>
  <Notes>5</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vt:i4>
      </vt:variant>
    </vt:vector>
  </HeadingPairs>
  <TitlesOfParts>
    <vt:vector size="12" baseType="lpstr">
      <vt:lpstr>Arial</vt:lpstr>
      <vt:lpstr>Calibri</vt:lpstr>
      <vt:lpstr>Calibri Light</vt:lpstr>
      <vt:lpstr>Open Sans</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Karpin</dc:creator>
  <cp:lastModifiedBy>Vladimir Karpin</cp:lastModifiedBy>
  <cp:revision>2</cp:revision>
  <dcterms:created xsi:type="dcterms:W3CDTF">2022-05-04T19:58:37Z</dcterms:created>
  <dcterms:modified xsi:type="dcterms:W3CDTF">2022-05-22T10:14:45Z</dcterms:modified>
</cp:coreProperties>
</file>