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6" r:id="rId3"/>
    <p:sldId id="275" r:id="rId4"/>
    <p:sldId id="265" r:id="rId5"/>
    <p:sldId id="278" r:id="rId6"/>
    <p:sldId id="271" r:id="rId7"/>
    <p:sldId id="279" r:id="rId8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64A8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60"/>
  </p:normalViewPr>
  <p:slideViewPr>
    <p:cSldViewPr>
      <p:cViewPr>
        <p:scale>
          <a:sx n="103" d="100"/>
          <a:sy n="103" d="100"/>
        </p:scale>
        <p:origin x="878" y="77"/>
      </p:cViewPr>
      <p:guideLst>
        <p:guide orient="horz" pos="157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339975720047301"/>
          <c:y val="0.10081830230267121"/>
          <c:w val="0.73642125984251972"/>
          <c:h val="0.735771361913094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Sheet1!$K$5</c:f>
              <c:strCache>
                <c:ptCount val="1"/>
                <c:pt idx="0">
                  <c:v>OLR</c:v>
                </c:pt>
              </c:strCache>
            </c:strRef>
          </c:tx>
          <c:spPr>
            <a:pattFill prst="pct25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Sheet1!$P$6:$P$11</c:f>
                <c:numCache>
                  <c:formatCode>General</c:formatCode>
                  <c:ptCount val="6"/>
                  <c:pt idx="0">
                    <c:v>9.1957700666846318E-2</c:v>
                  </c:pt>
                  <c:pt idx="1">
                    <c:v>9.9436130649645793E-2</c:v>
                  </c:pt>
                  <c:pt idx="2">
                    <c:v>9.9436130649645793E-2</c:v>
                  </c:pt>
                  <c:pt idx="3">
                    <c:v>0.14664503393595762</c:v>
                  </c:pt>
                  <c:pt idx="4">
                    <c:v>0.17046952151976263</c:v>
                  </c:pt>
                  <c:pt idx="5">
                    <c:v>0.10504153261745401</c:v>
                  </c:pt>
                </c:numCache>
              </c:numRef>
            </c:plus>
            <c:minus>
              <c:numRef>
                <c:f>Sheet1!$P$6:$P$11</c:f>
                <c:numCache>
                  <c:formatCode>General</c:formatCode>
                  <c:ptCount val="6"/>
                  <c:pt idx="0">
                    <c:v>9.1957700666846318E-2</c:v>
                  </c:pt>
                  <c:pt idx="1">
                    <c:v>9.9436130649645793E-2</c:v>
                  </c:pt>
                  <c:pt idx="2">
                    <c:v>9.9436130649645793E-2</c:v>
                  </c:pt>
                  <c:pt idx="3">
                    <c:v>0.14664503393595762</c:v>
                  </c:pt>
                  <c:pt idx="4">
                    <c:v>0.17046952151976263</c:v>
                  </c:pt>
                  <c:pt idx="5">
                    <c:v>0.10504153261745401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Sheet1!$K$6:$K$11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2.5</c:v>
                </c:pt>
                <c:pt idx="3">
                  <c:v>3</c:v>
                </c:pt>
                <c:pt idx="4">
                  <c:v>3.5</c:v>
                </c:pt>
                <c:pt idx="5">
                  <c:v>4</c:v>
                </c:pt>
              </c:numCache>
            </c:numRef>
          </c:cat>
          <c:val>
            <c:numRef>
              <c:f>Sheet1!$K$6:$K$11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2.5</c:v>
                </c:pt>
                <c:pt idx="3">
                  <c:v>3</c:v>
                </c:pt>
                <c:pt idx="4">
                  <c:v>3.5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85-44FA-8A4C-398A9EFAC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85730575"/>
        <c:axId val="1585741807"/>
      </c:barChart>
      <c:lineChart>
        <c:grouping val="standard"/>
        <c:varyColors val="0"/>
        <c:ser>
          <c:idx val="2"/>
          <c:order val="1"/>
          <c:tx>
            <c:strRef>
              <c:f>Sheet1!$M$5</c:f>
              <c:strCache>
                <c:ptCount val="1"/>
                <c:pt idx="0">
                  <c:v>pH</c:v>
                </c:pt>
              </c:strCache>
            </c:strRef>
          </c:tx>
          <c:spPr>
            <a:ln w="28575" cap="rnd">
              <a:solidFill>
                <a:srgbClr val="33333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rgbClr val="333333"/>
                </a:solidFill>
              </a:ln>
              <a:effectLst/>
            </c:spPr>
          </c:marker>
          <c:val>
            <c:numRef>
              <c:f>Sheet1!$M$6:$M$11</c:f>
              <c:numCache>
                <c:formatCode>General</c:formatCode>
                <c:ptCount val="6"/>
                <c:pt idx="0">
                  <c:v>7.180638297872342</c:v>
                </c:pt>
                <c:pt idx="1">
                  <c:v>6.9398019801980269</c:v>
                </c:pt>
                <c:pt idx="2">
                  <c:v>6.9839062500000013</c:v>
                </c:pt>
                <c:pt idx="3">
                  <c:v>7.206543209876541</c:v>
                </c:pt>
                <c:pt idx="4">
                  <c:v>7.4438636363636315</c:v>
                </c:pt>
                <c:pt idx="5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D85-44FA-8A4C-398A9EFAC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7303679"/>
        <c:axId val="1957319487"/>
      </c:lineChart>
      <c:catAx>
        <c:axId val="1585730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585741807"/>
        <c:crosses val="autoZero"/>
        <c:auto val="1"/>
        <c:lblAlgn val="ctr"/>
        <c:lblOffset val="100"/>
        <c:noMultiLvlLbl val="0"/>
      </c:catAx>
      <c:valAx>
        <c:axId val="158574180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0" i="0" u="none" strike="noStrike" baseline="0">
                    <a:solidFill>
                      <a:schemeClr val="tx1"/>
                    </a:solidFill>
                    <a:effectLst/>
                  </a:rPr>
                  <a:t>Gas production</a:t>
                </a:r>
                <a:r>
                  <a:rPr lang="en-US" sz="1000" b="0" i="0" u="none" strike="noStrike" baseline="0">
                    <a:solidFill>
                      <a:schemeClr val="tx1"/>
                    </a:solidFill>
                  </a:rPr>
                  <a:t> </a:t>
                </a:r>
                <a:r>
                  <a:rPr lang="en-US" sz="1000" b="0" i="0" u="none" strike="noStrike" baseline="0">
                    <a:solidFill>
                      <a:schemeClr val="tx1"/>
                    </a:solidFill>
                    <a:effectLst/>
                  </a:rPr>
                  <a:t>[m³/d/m³ FV]</a:t>
                </a:r>
                <a:r>
                  <a:rPr lang="en-US" sz="1000" b="0" i="0" u="none" strike="noStrike" baseline="0">
                    <a:solidFill>
                      <a:schemeClr val="tx1"/>
                    </a:solidFill>
                  </a:rPr>
                  <a:t> </a:t>
                </a:r>
                <a:endParaRPr lang="en-US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585730575"/>
        <c:crosses val="autoZero"/>
        <c:crossBetween val="between"/>
      </c:valAx>
      <c:valAx>
        <c:axId val="1957319487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tx1"/>
                    </a:solidFill>
                  </a:rPr>
                  <a:t>pH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957303679"/>
        <c:crosses val="max"/>
        <c:crossBetween val="between"/>
      </c:valAx>
      <c:catAx>
        <c:axId val="195730367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57319487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41181534043594709"/>
          <c:y val="0.90016825304577697"/>
          <c:w val="0.2432169728783902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LID4096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070603674540682"/>
          <c:y val="0.14814814814814814"/>
          <c:w val="0.80596062992125983"/>
          <c:h val="0.721851122776319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Sheet1!$AD$3</c:f>
              <c:strCache>
                <c:ptCount val="1"/>
                <c:pt idx="0">
                  <c:v>Zn</c:v>
                </c:pt>
              </c:strCache>
            </c:strRef>
          </c:tx>
          <c:spPr>
            <a:noFill/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Sheet1!$AG$4:$AG$9</c:f>
                <c:numCache>
                  <c:formatCode>General</c:formatCode>
                  <c:ptCount val="6"/>
                  <c:pt idx="0">
                    <c:v>158.4784527940626</c:v>
                  </c:pt>
                  <c:pt idx="1">
                    <c:v>49.928098301457474</c:v>
                  </c:pt>
                  <c:pt idx="2">
                    <c:v>29.594256199472223</c:v>
                  </c:pt>
                  <c:pt idx="3">
                    <c:v>41.04597422403355</c:v>
                  </c:pt>
                  <c:pt idx="4">
                    <c:v>6.540737725975565</c:v>
                  </c:pt>
                  <c:pt idx="5">
                    <c:v>12.551145366061219</c:v>
                  </c:pt>
                </c:numCache>
              </c:numRef>
            </c:plus>
            <c:minus>
              <c:numRef>
                <c:f>Sheet1!$AG$4:$AG$9</c:f>
                <c:numCache>
                  <c:formatCode>General</c:formatCode>
                  <c:ptCount val="6"/>
                  <c:pt idx="0">
                    <c:v>158.4784527940626</c:v>
                  </c:pt>
                  <c:pt idx="1">
                    <c:v>49.928098301457474</c:v>
                  </c:pt>
                  <c:pt idx="2">
                    <c:v>29.594256199472223</c:v>
                  </c:pt>
                  <c:pt idx="3">
                    <c:v>41.04597422403355</c:v>
                  </c:pt>
                  <c:pt idx="4">
                    <c:v>6.540737725975565</c:v>
                  </c:pt>
                  <c:pt idx="5">
                    <c:v>12.551145366061219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Sheet1!$AC$4:$AC$9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2.5</c:v>
                </c:pt>
                <c:pt idx="3">
                  <c:v>3</c:v>
                </c:pt>
                <c:pt idx="4">
                  <c:v>3.5</c:v>
                </c:pt>
                <c:pt idx="5">
                  <c:v>4</c:v>
                </c:pt>
              </c:numCache>
            </c:numRef>
          </c:cat>
          <c:val>
            <c:numRef>
              <c:f>Sheet1!$AD$4:$AD$9</c:f>
              <c:numCache>
                <c:formatCode>General</c:formatCode>
                <c:ptCount val="6"/>
                <c:pt idx="0">
                  <c:v>1018.1</c:v>
                </c:pt>
                <c:pt idx="1">
                  <c:v>471</c:v>
                </c:pt>
                <c:pt idx="2">
                  <c:v>480.8</c:v>
                </c:pt>
                <c:pt idx="3">
                  <c:v>309.71999999999997</c:v>
                </c:pt>
                <c:pt idx="4">
                  <c:v>376.875</c:v>
                </c:pt>
                <c:pt idx="5">
                  <c:v>295.22500000000002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06-42E6-9AEE-1535F3FD1D86}"/>
            </c:ext>
          </c:extLst>
        </c:ser>
        <c:ser>
          <c:idx val="1"/>
          <c:order val="1"/>
          <c:tx>
            <c:strRef>
              <c:f>Sheet1!$AE$3</c:f>
              <c:strCache>
                <c:ptCount val="1"/>
                <c:pt idx="0">
                  <c:v>Cr</c:v>
                </c:pt>
              </c:strCache>
            </c:strRef>
          </c:tx>
          <c:spPr>
            <a:pattFill prst="pct3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Sheet1!$AH$4:$AH$9</c:f>
                <c:numCache>
                  <c:formatCode>General</c:formatCode>
                  <c:ptCount val="6"/>
                  <c:pt idx="0">
                    <c:v>3.8848852406902825</c:v>
                  </c:pt>
                  <c:pt idx="1">
                    <c:v>1.1304723791406843</c:v>
                  </c:pt>
                  <c:pt idx="2">
                    <c:v>8.7607077339676181E-2</c:v>
                  </c:pt>
                  <c:pt idx="3">
                    <c:v>4.9650999285009361</c:v>
                  </c:pt>
                  <c:pt idx="4">
                    <c:v>1.9657568516986017</c:v>
                  </c:pt>
                  <c:pt idx="5">
                    <c:v>0.11985459941112059</c:v>
                  </c:pt>
                </c:numCache>
              </c:numRef>
            </c:plus>
            <c:minus>
              <c:numRef>
                <c:f>Sheet1!$AH$4:$AH$9</c:f>
                <c:numCache>
                  <c:formatCode>General</c:formatCode>
                  <c:ptCount val="6"/>
                  <c:pt idx="0">
                    <c:v>3.8848852406902825</c:v>
                  </c:pt>
                  <c:pt idx="1">
                    <c:v>1.1304723791406843</c:v>
                  </c:pt>
                  <c:pt idx="2">
                    <c:v>8.7607077339676181E-2</c:v>
                  </c:pt>
                  <c:pt idx="3">
                    <c:v>4.9650999285009361</c:v>
                  </c:pt>
                  <c:pt idx="4">
                    <c:v>1.9657568516986017</c:v>
                  </c:pt>
                  <c:pt idx="5">
                    <c:v>0.11985459941112059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Sheet1!$AC$4:$AC$9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2.5</c:v>
                </c:pt>
                <c:pt idx="3">
                  <c:v>3</c:v>
                </c:pt>
                <c:pt idx="4">
                  <c:v>3.5</c:v>
                </c:pt>
                <c:pt idx="5">
                  <c:v>4</c:v>
                </c:pt>
              </c:numCache>
            </c:numRef>
          </c:cat>
          <c:val>
            <c:numRef>
              <c:f>Sheet1!$AE$4:$AE$9</c:f>
              <c:numCache>
                <c:formatCode>General</c:formatCode>
                <c:ptCount val="6"/>
                <c:pt idx="0">
                  <c:v>23.490000000000002</c:v>
                </c:pt>
                <c:pt idx="1">
                  <c:v>5.8084000000000007</c:v>
                </c:pt>
                <c:pt idx="2">
                  <c:v>2.5465</c:v>
                </c:pt>
                <c:pt idx="3">
                  <c:v>5.7506000000000004</c:v>
                </c:pt>
                <c:pt idx="4">
                  <c:v>15.489999999999998</c:v>
                </c:pt>
                <c:pt idx="5">
                  <c:v>10.985250000000001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06-42E6-9AEE-1535F3FD1D86}"/>
            </c:ext>
          </c:extLst>
        </c:ser>
        <c:ser>
          <c:idx val="2"/>
          <c:order val="2"/>
          <c:tx>
            <c:strRef>
              <c:f>Sheet1!$AF$3</c:f>
              <c:strCache>
                <c:ptCount val="1"/>
                <c:pt idx="0">
                  <c:v>Ni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Sheet1!$AI$4:$AI$9</c:f>
                <c:numCache>
                  <c:formatCode>General</c:formatCode>
                  <c:ptCount val="6"/>
                  <c:pt idx="0">
                    <c:v>13.481153202403076</c:v>
                  </c:pt>
                  <c:pt idx="1">
                    <c:v>8.5026448826232972</c:v>
                  </c:pt>
                  <c:pt idx="2">
                    <c:v>16.355118464872088</c:v>
                  </c:pt>
                  <c:pt idx="3">
                    <c:v>4.9917461874578519</c:v>
                  </c:pt>
                  <c:pt idx="4">
                    <c:v>1.4955308422095481</c:v>
                  </c:pt>
                  <c:pt idx="5">
                    <c:v>0.81317279836452983</c:v>
                  </c:pt>
                </c:numCache>
              </c:numRef>
            </c:plus>
            <c:minus>
              <c:numRef>
                <c:f>Sheet1!$AI$4:$AI$9</c:f>
                <c:numCache>
                  <c:formatCode>General</c:formatCode>
                  <c:ptCount val="6"/>
                  <c:pt idx="0">
                    <c:v>13.481153202403076</c:v>
                  </c:pt>
                  <c:pt idx="1">
                    <c:v>8.5026448826232972</c:v>
                  </c:pt>
                  <c:pt idx="2">
                    <c:v>16.355118464872088</c:v>
                  </c:pt>
                  <c:pt idx="3">
                    <c:v>4.9917461874578519</c:v>
                  </c:pt>
                  <c:pt idx="4">
                    <c:v>1.4955308422095481</c:v>
                  </c:pt>
                  <c:pt idx="5">
                    <c:v>0.81317279836452983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Sheet1!$AC$4:$AC$9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2.5</c:v>
                </c:pt>
                <c:pt idx="3">
                  <c:v>3</c:v>
                </c:pt>
                <c:pt idx="4">
                  <c:v>3.5</c:v>
                </c:pt>
                <c:pt idx="5">
                  <c:v>4</c:v>
                </c:pt>
              </c:numCache>
            </c:numRef>
          </c:cat>
          <c:val>
            <c:numRef>
              <c:f>Sheet1!$AF$4:$AF$9</c:f>
              <c:numCache>
                <c:formatCode>General</c:formatCode>
                <c:ptCount val="6"/>
                <c:pt idx="0">
                  <c:v>102.5575</c:v>
                </c:pt>
                <c:pt idx="1">
                  <c:v>34.241999999999997</c:v>
                </c:pt>
                <c:pt idx="2">
                  <c:v>22.155000000000001</c:v>
                </c:pt>
                <c:pt idx="3">
                  <c:v>14.453999999999999</c:v>
                </c:pt>
                <c:pt idx="4">
                  <c:v>14.4925</c:v>
                </c:pt>
                <c:pt idx="5">
                  <c:v>12.46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06-42E6-9AEE-1535F3FD1D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06521120"/>
        <c:axId val="1"/>
      </c:barChart>
      <c:catAx>
        <c:axId val="1806521120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OLR</a:t>
                </a:r>
              </a:p>
            </c:rich>
          </c:tx>
          <c:layout>
            <c:manualLayout>
              <c:xMode val="edge"/>
              <c:yMode val="edge"/>
              <c:x val="0.50025637420322455"/>
              <c:y val="0.8197171292567487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LID4096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logBase val="10"/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Concentration µg/g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LID4096"/>
          </a:p>
        </c:txPr>
        <c:crossAx val="180652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263385826771654"/>
          <c:y val="4.6873011804571395E-2"/>
          <c:w val="0.61195450568678911"/>
          <c:h val="7.8125546806649154E-2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vert="horz"/>
        <a:lstStyle/>
        <a:p>
          <a:pPr>
            <a:defRPr>
              <a:solidFill>
                <a:schemeClr val="tx1"/>
              </a:solidFill>
            </a:defRPr>
          </a:pPr>
          <a:endParaRPr lang="LID4096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ID4096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445608361454818"/>
          <c:y val="0.1040940805965557"/>
          <c:w val="0.76943285214348212"/>
          <c:h val="0.619081364829396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Sheet1!$AL$3</c:f>
              <c:strCache>
                <c:ptCount val="1"/>
                <c:pt idx="0">
                  <c:v>Ge</c:v>
                </c:pt>
              </c:strCache>
            </c:strRef>
          </c:tx>
          <c:spPr>
            <a:noFill/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Sheet1!$AO$4:$AO$9</c:f>
                <c:numCache>
                  <c:formatCode>General</c:formatCode>
                  <c:ptCount val="6"/>
                  <c:pt idx="0">
                    <c:v>4.9320573377986322E-2</c:v>
                  </c:pt>
                  <c:pt idx="1">
                    <c:v>2.3492216796207204E-2</c:v>
                  </c:pt>
                  <c:pt idx="2">
                    <c:v>2.2313038042065591E-2</c:v>
                  </c:pt>
                  <c:pt idx="3">
                    <c:v>3.2875921196218981E-2</c:v>
                  </c:pt>
                  <c:pt idx="4">
                    <c:v>8.8621692886109733E-3</c:v>
                  </c:pt>
                  <c:pt idx="5">
                    <c:v>2.2415284963614386E-4</c:v>
                  </c:pt>
                </c:numCache>
              </c:numRef>
            </c:plus>
            <c:minus>
              <c:numRef>
                <c:f>Sheet1!$AO$4:$AO$9</c:f>
                <c:numCache>
                  <c:formatCode>General</c:formatCode>
                  <c:ptCount val="6"/>
                  <c:pt idx="0">
                    <c:v>4.9320573377986322E-2</c:v>
                  </c:pt>
                  <c:pt idx="1">
                    <c:v>2.3492216796207204E-2</c:v>
                  </c:pt>
                  <c:pt idx="2">
                    <c:v>2.2313038042065591E-2</c:v>
                  </c:pt>
                  <c:pt idx="3">
                    <c:v>3.2875921196218981E-2</c:v>
                  </c:pt>
                  <c:pt idx="4">
                    <c:v>8.8621692886109733E-3</c:v>
                  </c:pt>
                  <c:pt idx="5">
                    <c:v>2.2415284963614386E-4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Sheet1!$AK$4:$AK$9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2.5</c:v>
                </c:pt>
                <c:pt idx="3">
                  <c:v>3</c:v>
                </c:pt>
                <c:pt idx="4">
                  <c:v>3.5</c:v>
                </c:pt>
                <c:pt idx="5">
                  <c:v>4</c:v>
                </c:pt>
              </c:numCache>
            </c:numRef>
          </c:cat>
          <c:val>
            <c:numRef>
              <c:f>Sheet1!$AL$4:$AL$9</c:f>
              <c:numCache>
                <c:formatCode>General</c:formatCode>
                <c:ptCount val="6"/>
                <c:pt idx="0">
                  <c:v>0.44393750000000004</c:v>
                </c:pt>
                <c:pt idx="1">
                  <c:v>0.35076000000000002</c:v>
                </c:pt>
                <c:pt idx="2">
                  <c:v>0.38975000000000004</c:v>
                </c:pt>
                <c:pt idx="3">
                  <c:v>0.32616999999999996</c:v>
                </c:pt>
                <c:pt idx="4">
                  <c:v>0.31401650000000003</c:v>
                </c:pt>
                <c:pt idx="5">
                  <c:v>0.28349150000000001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94-412A-AFEF-CECC66E9752F}"/>
            </c:ext>
          </c:extLst>
        </c:ser>
        <c:ser>
          <c:idx val="1"/>
          <c:order val="1"/>
          <c:tx>
            <c:strRef>
              <c:f>Sheet1!$AM$3</c:f>
              <c:strCache>
                <c:ptCount val="1"/>
                <c:pt idx="0">
                  <c:v>REEs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Sheet1!$AP$4:$AP$9</c:f>
                <c:numCache>
                  <c:formatCode>General</c:formatCode>
                  <c:ptCount val="6"/>
                  <c:pt idx="0">
                    <c:v>1.534453997355411</c:v>
                  </c:pt>
                  <c:pt idx="1">
                    <c:v>0.4528033535653197</c:v>
                  </c:pt>
                  <c:pt idx="2">
                    <c:v>0.17942048378042011</c:v>
                  </c:pt>
                  <c:pt idx="3">
                    <c:v>0.44642368328752041</c:v>
                  </c:pt>
                  <c:pt idx="4">
                    <c:v>0.63031498474968295</c:v>
                  </c:pt>
                  <c:pt idx="5">
                    <c:v>9.3762359185336236E-2</c:v>
                  </c:pt>
                </c:numCache>
              </c:numRef>
            </c:plus>
            <c:minus>
              <c:numRef>
                <c:f>Sheet1!$AP$4:$AP$9</c:f>
                <c:numCache>
                  <c:formatCode>General</c:formatCode>
                  <c:ptCount val="6"/>
                  <c:pt idx="0">
                    <c:v>1.534453997355411</c:v>
                  </c:pt>
                  <c:pt idx="1">
                    <c:v>0.4528033535653197</c:v>
                  </c:pt>
                  <c:pt idx="2">
                    <c:v>0.17942048378042011</c:v>
                  </c:pt>
                  <c:pt idx="3">
                    <c:v>0.44642368328752041</c:v>
                  </c:pt>
                  <c:pt idx="4">
                    <c:v>0.63031498474968295</c:v>
                  </c:pt>
                  <c:pt idx="5">
                    <c:v>9.3762359185336236E-2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Sheet1!$AK$4:$AK$9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2.5</c:v>
                </c:pt>
                <c:pt idx="3">
                  <c:v>3</c:v>
                </c:pt>
                <c:pt idx="4">
                  <c:v>3.5</c:v>
                </c:pt>
                <c:pt idx="5">
                  <c:v>4</c:v>
                </c:pt>
              </c:numCache>
            </c:numRef>
          </c:cat>
          <c:val>
            <c:numRef>
              <c:f>Sheet1!$AM$4:$AM$9</c:f>
              <c:numCache>
                <c:formatCode>General</c:formatCode>
                <c:ptCount val="6"/>
                <c:pt idx="0">
                  <c:v>12.99005</c:v>
                </c:pt>
                <c:pt idx="1">
                  <c:v>4.1099199999999998</c:v>
                </c:pt>
                <c:pt idx="2">
                  <c:v>3.4566499999999998</c:v>
                </c:pt>
                <c:pt idx="3">
                  <c:v>3.3103000000000002</c:v>
                </c:pt>
                <c:pt idx="4">
                  <c:v>4.2139500000000005</c:v>
                </c:pt>
                <c:pt idx="5">
                  <c:v>3.19475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94-412A-AFEF-CECC66E975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06517376"/>
        <c:axId val="1"/>
      </c:barChart>
      <c:catAx>
        <c:axId val="1806517376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OLR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85000"/>
                <a:lumOff val="1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LID4096"/>
          </a:p>
        </c:txPr>
        <c:crossAx val="1"/>
        <c:crossesAt val="0.01"/>
        <c:auto val="1"/>
        <c:lblAlgn val="ctr"/>
        <c:lblOffset val="100"/>
        <c:noMultiLvlLbl val="0"/>
      </c:catAx>
      <c:valAx>
        <c:axId val="1"/>
        <c:scaling>
          <c:logBase val="10"/>
          <c:orientation val="minMax"/>
          <c:min val="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Concentration µg/g</a:t>
                </a:r>
              </a:p>
            </c:rich>
          </c:tx>
          <c:overlay val="0"/>
          <c:spPr>
            <a:noFill/>
            <a:ln>
              <a:solidFill>
                <a:schemeClr val="tx1"/>
              </a:solidFill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LID4096"/>
          </a:p>
        </c:txPr>
        <c:crossAx val="1806517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44953880764904386"/>
          <c:y val="2.6524929638645806E-2"/>
          <c:w val="0.53081824146981627"/>
          <c:h val="9.746442247273468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vert="horz"/>
        <a:lstStyle/>
        <a:p>
          <a:pPr>
            <a:defRPr>
              <a:ln>
                <a:noFill/>
              </a:ln>
              <a:solidFill>
                <a:schemeClr val="tx1"/>
              </a:solidFill>
            </a:defRPr>
          </a:pPr>
          <a:endParaRPr lang="LID4096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ID4096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B9778-65E2-9646-9FDA-35E89C574B58}" type="datetimeFigureOut">
              <a:rPr lang="de-DE" smtClean="0"/>
              <a:pPr/>
              <a:t>26.05.2022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5AD0F-67F8-D34E-9915-6E43B21F2C75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5010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929B3-EDC4-4292-BA5A-2119A16C91BC}" type="datetimeFigureOut">
              <a:rPr lang="de-DE" smtClean="0"/>
              <a:pPr/>
              <a:t>26.05.2022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E0915-CD52-4968-84CC-DCADF0878D9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1566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ctrTitle" hasCustomPrompt="1"/>
          </p:nvPr>
        </p:nvSpPr>
        <p:spPr>
          <a:xfrm>
            <a:off x="918000" y="1059582"/>
            <a:ext cx="7326000" cy="1296144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1" name="Rechteck 10"/>
          <p:cNvSpPr/>
          <p:nvPr userDrawn="1"/>
        </p:nvSpPr>
        <p:spPr>
          <a:xfrm>
            <a:off x="0" y="98720"/>
            <a:ext cx="2555776" cy="810000"/>
          </a:xfrm>
          <a:prstGeom prst="rect">
            <a:avLst/>
          </a:prstGeom>
          <a:solidFill>
            <a:srgbClr val="0064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Untertitel 2"/>
          <p:cNvSpPr>
            <a:spLocks noGrp="1"/>
          </p:cNvSpPr>
          <p:nvPr>
            <p:ph type="subTitle" idx="1"/>
          </p:nvPr>
        </p:nvSpPr>
        <p:spPr>
          <a:xfrm>
            <a:off x="918000" y="4179600"/>
            <a:ext cx="7326000" cy="84164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80000"/>
            <a:ext cx="2237910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084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6000" y="915566"/>
            <a:ext cx="7308408" cy="352839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44408" y="4659982"/>
            <a:ext cx="729192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rgbClr val="B3B3B3"/>
                </a:solidFill>
              </a:defRPr>
            </a:lvl1pPr>
          </a:lstStyle>
          <a:p>
            <a:fld id="{F9CA7F02-FF28-4D8F-AF3B-6C950C783A54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0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936000" y="180000"/>
            <a:ext cx="7308000" cy="63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sz="2400" b="1"/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36000" y="4659982"/>
            <a:ext cx="7308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rgbClr val="B3B3B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TU Bergakademie Freiberg | Institut für ... | Professur für ... | Institutsadresse | Telefonnummer: 03731 / 39-1234 | www.tu-freiberg.de | Vortragender: Max Mustermann | Veranstaltungstitel | 06.03.2017</a:t>
            </a:r>
          </a:p>
        </p:txBody>
      </p:sp>
    </p:spTree>
    <p:extLst>
      <p:ext uri="{BB962C8B-B14F-4D97-AF65-F5344CB8AC3E}">
        <p14:creationId xmlns:p14="http://schemas.microsoft.com/office/powerpoint/2010/main" val="123359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6000" y="915566"/>
            <a:ext cx="7308408" cy="352839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44408" y="4659982"/>
            <a:ext cx="729192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rgbClr val="B3B3B3"/>
                </a:solidFill>
              </a:defRPr>
            </a:lvl1pPr>
          </a:lstStyle>
          <a:p>
            <a:fld id="{F9CA7F02-FF28-4D8F-AF3B-6C950C783A54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0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936000" y="180000"/>
            <a:ext cx="7308000" cy="630000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>
              <a:defRPr sz="1800" b="1"/>
            </a:lvl1pPr>
          </a:lstStyle>
          <a:p>
            <a:pPr lvl="0"/>
            <a:r>
              <a:rPr lang="de-DE" dirty="0"/>
              <a:t>TITELMASTERFORMAT </a:t>
            </a:r>
            <a:br>
              <a:rPr lang="de-DE" dirty="0"/>
            </a:br>
            <a:r>
              <a:rPr lang="de-DE" dirty="0"/>
              <a:t>ZWEIZEILIG BEARBEITEN</a:t>
            </a: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36000" y="4659982"/>
            <a:ext cx="7308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rgbClr val="B3B3B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TU Bergakademie Freiberg | Institut für ... | Professur für ... | Institutsadresse | Telefonnummer: 03731 / 39-1234 | www.tu-freiberg.de | Vortragender: Max Mustermann | Veranstaltungstitel | 06.03.2017</a:t>
            </a:r>
          </a:p>
        </p:txBody>
      </p:sp>
    </p:spTree>
    <p:extLst>
      <p:ext uri="{BB962C8B-B14F-4D97-AF65-F5344CB8AC3E}">
        <p14:creationId xmlns:p14="http://schemas.microsoft.com/office/powerpoint/2010/main" val="207904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8244408" y="4659982"/>
            <a:ext cx="729192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rgbClr val="B3B3B3"/>
                </a:solidFill>
              </a:defRPr>
            </a:lvl1pPr>
          </a:lstStyle>
          <a:p>
            <a:fld id="{F9CA7F02-FF28-4D8F-AF3B-6C950C783A54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2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936000" y="180000"/>
            <a:ext cx="7308000" cy="63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sz="2400" b="1"/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13" name="Inhaltsplatzhalter 2"/>
          <p:cNvSpPr>
            <a:spLocks noGrp="1"/>
          </p:cNvSpPr>
          <p:nvPr>
            <p:ph sz="half" idx="1"/>
          </p:nvPr>
        </p:nvSpPr>
        <p:spPr>
          <a:xfrm>
            <a:off x="936000" y="915566"/>
            <a:ext cx="3596208" cy="3435967"/>
          </a:xfrm>
        </p:spPr>
        <p:txBody>
          <a:bodyPr lIns="0" tIns="0" rIns="0" bIns="0"/>
          <a:lstStyle>
            <a:lvl1pPr>
              <a:defRPr sz="18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Courier New" pitchFamily="49" charset="0"/>
              <a:buChar char="o"/>
              <a:defRPr sz="1400"/>
            </a:lvl3pPr>
            <a:lvl4pPr>
              <a:defRPr sz="1400"/>
            </a:lvl4pPr>
            <a:lvl5pPr marL="2057400" indent="-228600"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915567"/>
            <a:ext cx="3596208" cy="3435966"/>
          </a:xfrm>
        </p:spPr>
        <p:txBody>
          <a:bodyPr/>
          <a:lstStyle>
            <a:lvl1pPr>
              <a:defRPr sz="18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Courier New" pitchFamily="49" charset="0"/>
              <a:buChar char="o"/>
              <a:defRPr sz="1400"/>
            </a:lvl3pPr>
            <a:lvl4pPr>
              <a:defRPr sz="1400"/>
            </a:lvl4pPr>
            <a:lvl5pPr marL="2057400" indent="-228600">
              <a:buFont typeface="Arial" pitchFamily="34" charset="0"/>
              <a:buChar char="•"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36000" y="4659982"/>
            <a:ext cx="7308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rgbClr val="B3B3B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TU Bergakademie Freiberg | Institut für ... | Professur für ... | Institutsadresse | Telefonnummer: 03731 / 39-1234 | www.tu-freiberg.de | Vortragender: Max Mustermann | Veranstaltungstitel | 06.03.2017</a:t>
            </a:r>
          </a:p>
        </p:txBody>
      </p:sp>
    </p:spTree>
    <p:extLst>
      <p:ext uri="{BB962C8B-B14F-4D97-AF65-F5344CB8AC3E}">
        <p14:creationId xmlns:p14="http://schemas.microsoft.com/office/powerpoint/2010/main" val="476744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44408" y="4659982"/>
            <a:ext cx="729192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rgbClr val="B3B3B3"/>
                </a:solidFill>
              </a:defRPr>
            </a:lvl1pPr>
          </a:lstStyle>
          <a:p>
            <a:fld id="{F9CA7F02-FF28-4D8F-AF3B-6C950C783A54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8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936000" y="180000"/>
            <a:ext cx="7308000" cy="630000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>
              <a:defRPr sz="2400"/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9" name="Titel 1"/>
          <p:cNvSpPr txBox="1">
            <a:spLocks/>
          </p:cNvSpPr>
          <p:nvPr userDrawn="1"/>
        </p:nvSpPr>
        <p:spPr>
          <a:xfrm>
            <a:off x="936000" y="3432397"/>
            <a:ext cx="7308000" cy="5667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0064A8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de-DE" dirty="0"/>
              <a:t>Titelmasterformat bearbeiten</a:t>
            </a:r>
          </a:p>
        </p:txBody>
      </p:sp>
      <p:sp>
        <p:nvSpPr>
          <p:cNvPr id="10" name="Bildplatzhalter 2"/>
          <p:cNvSpPr>
            <a:spLocks noGrp="1"/>
          </p:cNvSpPr>
          <p:nvPr>
            <p:ph type="pic" idx="1"/>
          </p:nvPr>
        </p:nvSpPr>
        <p:spPr>
          <a:xfrm>
            <a:off x="936000" y="915566"/>
            <a:ext cx="7308000" cy="23762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2"/>
          </p:nvPr>
        </p:nvSpPr>
        <p:spPr>
          <a:xfrm>
            <a:off x="936000" y="3867894"/>
            <a:ext cx="7308000" cy="504056"/>
          </a:xfrm>
        </p:spPr>
        <p:txBody>
          <a:bodyPr lIns="0" tIns="0" rIns="0" b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36000" y="4659982"/>
            <a:ext cx="7308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rgbClr val="B3B3B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TU Bergakademie Freiberg | Institut für ... | Professur für ... | Institutsadresse | Telefonnummer: 03731 / 39-1234 | www.tu-freiberg.de | Vortragender: Max Mustermann | Veranstaltungstitel | 06.03.2017</a:t>
            </a:r>
          </a:p>
        </p:txBody>
      </p:sp>
    </p:spTree>
    <p:extLst>
      <p:ext uri="{BB962C8B-B14F-4D97-AF65-F5344CB8AC3E}">
        <p14:creationId xmlns:p14="http://schemas.microsoft.com/office/powerpoint/2010/main" val="2712980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36000" y="4659982"/>
            <a:ext cx="7308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rgbClr val="B3B3B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TU Bergakademie Freiberg | Institut für ... | Professur für ... | Institutsadresse | Telefonnummer: 03731 / 39-1234 | </a:t>
            </a:r>
            <a:r>
              <a:rPr lang="de-DE" dirty="0" err="1"/>
              <a:t>www.tu-freiberg.de</a:t>
            </a:r>
            <a:r>
              <a:rPr lang="de-DE" dirty="0"/>
              <a:t> | Vortragender: Max Mustermann | Veranstaltungstitel | 06.03.2017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44408" y="4659982"/>
            <a:ext cx="729192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rgbClr val="B3B3B3"/>
                </a:solidFill>
              </a:defRPr>
            </a:lvl1pPr>
          </a:lstStyle>
          <a:p>
            <a:fld id="{F9CA7F02-FF28-4D8F-AF3B-6C950C783A54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0" name="Titelplatzhalter 1"/>
          <p:cNvSpPr>
            <a:spLocks noGrp="1"/>
          </p:cNvSpPr>
          <p:nvPr>
            <p:ph type="title"/>
          </p:nvPr>
        </p:nvSpPr>
        <p:spPr>
          <a:xfrm>
            <a:off x="936000" y="180000"/>
            <a:ext cx="7308000" cy="630000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idx="1"/>
          </p:nvPr>
        </p:nvSpPr>
        <p:spPr>
          <a:xfrm>
            <a:off x="936000" y="915566"/>
            <a:ext cx="7308000" cy="343596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180000"/>
            <a:ext cx="630000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166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3" r:id="rId4"/>
    <p:sldLayoutId id="2147483654" r:id="rId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1400" kern="1200">
          <a:solidFill>
            <a:srgbClr val="0064A8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8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711415" y="764729"/>
            <a:ext cx="8382000" cy="1371600"/>
          </a:xfrm>
        </p:spPr>
        <p:txBody>
          <a:bodyPr>
            <a:normAutofit/>
          </a:bodyPr>
          <a:lstStyle/>
          <a:p>
            <a:r>
              <a:rPr lang="en-GB" sz="18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of organic loading rate on biogas production and concentration of heavy metals and valuable elements in continuous anaerobic co-digestion of manure and reed canary grass</a:t>
            </a:r>
            <a:br>
              <a:rPr lang="en-GB" sz="1800" b="1" i="0" u="none" strike="noStrike" baseline="0" dirty="0">
                <a:latin typeface="OpenSans-Bold"/>
              </a:rPr>
            </a:br>
            <a:r>
              <a:rPr lang="en-US" sz="16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Nazia Zaffar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Erik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Ferchau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Hermann </a:t>
            </a:r>
            <a:r>
              <a:rPr lang="en-US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Heilmeier</a:t>
            </a:r>
            <a:r>
              <a:rPr lang="en-US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Oliver Wiche </a:t>
            </a:r>
            <a:r>
              <a:rPr lang="en-GB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University of </a:t>
            </a:r>
            <a:r>
              <a:rPr lang="en-GB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Bergakademie</a:t>
            </a:r>
            <a:r>
              <a:rPr lang="en-GB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Freiberg, Biosciences, Bio/Ecology, Freiberg, Germany (naziazaffarqau@gmail.com)</a:t>
            </a:r>
            <a:endParaRPr lang="de-DE"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Untertitel 2"/>
          <p:cNvSpPr>
            <a:spLocks noGrp="1"/>
          </p:cNvSpPr>
          <p:nvPr>
            <p:ph type="subTitle" idx="1"/>
          </p:nvPr>
        </p:nvSpPr>
        <p:spPr>
          <a:xfrm>
            <a:off x="918000" y="4178374"/>
            <a:ext cx="7308408" cy="841648"/>
          </a:xfrm>
        </p:spPr>
        <p:txBody>
          <a:bodyPr>
            <a:norm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Nazia Zaffar</a:t>
            </a:r>
          </a:p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Candidate 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University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Bergakademie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Freiberg, Germany</a:t>
            </a:r>
            <a:endParaRPr lang="de-D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EGU 2022 - European Geosciences Union General Assembly | Copernicus">
            <a:extLst>
              <a:ext uri="{FF2B5EF4-FFF2-40B4-BE49-F238E27FC236}">
                <a16:creationId xmlns:a16="http://schemas.microsoft.com/office/drawing/2014/main" id="{D8F731F4-E31B-FA1E-F6DD-55D49F767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9400" y="25555"/>
            <a:ext cx="1734015" cy="739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97A42DF-06EF-3266-FB17-AB29322C60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92" y="2314875"/>
            <a:ext cx="3273347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72D89DA7-0F5E-C463-4008-14019F15CEE1}"/>
              </a:ext>
            </a:extLst>
          </p:cNvPr>
          <p:cNvSpPr/>
          <p:nvPr/>
        </p:nvSpPr>
        <p:spPr>
          <a:xfrm>
            <a:off x="4920327" y="2219432"/>
            <a:ext cx="898179" cy="807719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Zn</a:t>
            </a:r>
            <a:endParaRPr lang="LID4096" dirty="0"/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BD6DE71B-B4CB-ECB8-B0F4-5A1EB83774D7}"/>
              </a:ext>
            </a:extLst>
          </p:cNvPr>
          <p:cNvSpPr/>
          <p:nvPr/>
        </p:nvSpPr>
        <p:spPr>
          <a:xfrm>
            <a:off x="6784748" y="2279600"/>
            <a:ext cx="898180" cy="807719"/>
          </a:xfrm>
          <a:prstGeom prst="flowChartConnector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Ge</a:t>
            </a:r>
            <a:endParaRPr lang="LID4096" dirty="0"/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A0B6F4AF-9E7F-4428-B853-72B6397E8203}"/>
              </a:ext>
            </a:extLst>
          </p:cNvPr>
          <p:cNvSpPr/>
          <p:nvPr/>
        </p:nvSpPr>
        <p:spPr>
          <a:xfrm>
            <a:off x="4933898" y="3377625"/>
            <a:ext cx="898180" cy="807719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Ni</a:t>
            </a:r>
            <a:endParaRPr lang="LID4096" dirty="0"/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3013B7D6-F2C8-2823-3740-67FF20CB1BCB}"/>
              </a:ext>
            </a:extLst>
          </p:cNvPr>
          <p:cNvSpPr/>
          <p:nvPr/>
        </p:nvSpPr>
        <p:spPr>
          <a:xfrm>
            <a:off x="6784747" y="3468889"/>
            <a:ext cx="898181" cy="807719"/>
          </a:xfrm>
          <a:prstGeom prst="flowChartConnec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REEs</a:t>
            </a:r>
            <a:endParaRPr lang="LID4096" dirty="0"/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A8DACA47-1299-F2E4-F708-523F46E09436}"/>
              </a:ext>
            </a:extLst>
          </p:cNvPr>
          <p:cNvSpPr/>
          <p:nvPr/>
        </p:nvSpPr>
        <p:spPr>
          <a:xfrm>
            <a:off x="5845650" y="2823524"/>
            <a:ext cx="898181" cy="807719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Cr</a:t>
            </a:r>
            <a:endParaRPr lang="LID4096" dirty="0"/>
          </a:p>
        </p:txBody>
      </p:sp>
      <p:pic>
        <p:nvPicPr>
          <p:cNvPr id="11" name="Picture 2" descr="Promotion &amp; Habilitation | TU Bergakademie Freiberg">
            <a:extLst>
              <a:ext uri="{FF2B5EF4-FFF2-40B4-BE49-F238E27FC236}">
                <a16:creationId xmlns:a16="http://schemas.microsoft.com/office/drawing/2014/main" id="{38F72BE4-528D-01D0-771B-2DF0D8431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200" y="62501"/>
            <a:ext cx="2882728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Freunde und Förderer der TU Bergakademie Freiberg e. V. | TU Bergakademie  Freiberg">
            <a:extLst>
              <a:ext uri="{FF2B5EF4-FFF2-40B4-BE49-F238E27FC236}">
                <a16:creationId xmlns:a16="http://schemas.microsoft.com/office/drawing/2014/main" id="{5954E5B6-37A3-0513-326B-6697AE4F0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499" y="81106"/>
            <a:ext cx="799939" cy="638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7729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059897"/>
            <a:ext cx="5105400" cy="63000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chemeClr val="tx1">
                    <a:lumMod val="50000"/>
                  </a:schemeClr>
                </a:solidFill>
              </a:rPr>
              <a:t>PURPOSE OF STUDY</a:t>
            </a:r>
          </a:p>
        </p:txBody>
      </p:sp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96050" y="73877"/>
            <a:ext cx="2495550" cy="24955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3814" y="1646097"/>
            <a:ext cx="72474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Effect of organic loading rate on the biogas production</a:t>
            </a:r>
          </a:p>
          <a:p>
            <a:pPr>
              <a:buFont typeface="Wingdings" pitchFamily="2" charset="2"/>
              <a:buChar char="§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Concentration of heavy metal (Cu, Zn, Ni ) and valuable elements (Ge, Zn)</a:t>
            </a:r>
          </a:p>
          <a:p>
            <a:pPr>
              <a:buFont typeface="Wingdings" pitchFamily="2" charset="2"/>
              <a:buChar char="§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02215F-2E95-8FDD-478B-CB23973492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107" y="2682087"/>
            <a:ext cx="8699746" cy="14814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3</a:t>
            </a:fld>
            <a:endParaRPr lang="de-DE"/>
          </a:p>
        </p:txBody>
      </p:sp>
      <p:pic>
        <p:nvPicPr>
          <p:cNvPr id="7" name="Picture 2" descr="Image result for phalaris arundinacea as phytomin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952750"/>
            <a:ext cx="11430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tent Placeholder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317273" y="2655277"/>
            <a:ext cx="1447800" cy="1280746"/>
          </a:xfrm>
          <a:prstGeom prst="rect">
            <a:avLst/>
          </a:prstGeom>
        </p:spPr>
      </p:pic>
      <p:sp>
        <p:nvSpPr>
          <p:cNvPr id="11" name="Curved Right Arrow 10"/>
          <p:cNvSpPr/>
          <p:nvPr/>
        </p:nvSpPr>
        <p:spPr>
          <a:xfrm>
            <a:off x="533400" y="2114550"/>
            <a:ext cx="731520" cy="1216152"/>
          </a:xfrm>
          <a:prstGeom prst="curved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02938" y="3236012"/>
            <a:ext cx="1404724" cy="1143000"/>
          </a:xfrm>
          <a:prstGeom prst="rect">
            <a:avLst/>
          </a:prstGeom>
        </p:spPr>
      </p:pic>
      <p:pic>
        <p:nvPicPr>
          <p:cNvPr id="17" name="Picture 16" descr="20181229_1358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67200" y="1428750"/>
            <a:ext cx="1727200" cy="1295400"/>
          </a:xfrm>
          <a:prstGeom prst="rect">
            <a:avLst/>
          </a:prstGeom>
        </p:spPr>
      </p:pic>
      <p:sp>
        <p:nvSpPr>
          <p:cNvPr id="18" name="Curved Right Arrow 17"/>
          <p:cNvSpPr/>
          <p:nvPr/>
        </p:nvSpPr>
        <p:spPr>
          <a:xfrm rot="5400000">
            <a:off x="2731770" y="-411482"/>
            <a:ext cx="803540" cy="2572123"/>
          </a:xfrm>
          <a:prstGeom prst="curved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urved Right Arrow 30"/>
          <p:cNvSpPr/>
          <p:nvPr/>
        </p:nvSpPr>
        <p:spPr>
          <a:xfrm rot="16645664">
            <a:off x="5365177" y="3656609"/>
            <a:ext cx="744196" cy="1331114"/>
          </a:xfrm>
          <a:prstGeom prst="curved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Plus 31"/>
          <p:cNvSpPr/>
          <p:nvPr/>
        </p:nvSpPr>
        <p:spPr>
          <a:xfrm>
            <a:off x="2743200" y="3486150"/>
            <a:ext cx="762000" cy="762000"/>
          </a:xfrm>
          <a:prstGeom prst="mathPlus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urved Right Arrow 32"/>
          <p:cNvSpPr/>
          <p:nvPr/>
        </p:nvSpPr>
        <p:spPr>
          <a:xfrm rot="8542602">
            <a:off x="6478249" y="1290628"/>
            <a:ext cx="611530" cy="1210991"/>
          </a:xfrm>
          <a:prstGeom prst="curved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Horizontal Scroll 34"/>
          <p:cNvSpPr/>
          <p:nvPr/>
        </p:nvSpPr>
        <p:spPr>
          <a:xfrm rot="1500420">
            <a:off x="6871569" y="293820"/>
            <a:ext cx="2099218" cy="1464315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PROCESS CHAIN</a:t>
            </a: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648E2A36-E744-0417-2E1C-C68DA4C99D4F}"/>
              </a:ext>
            </a:extLst>
          </p:cNvPr>
          <p:cNvSpPr/>
          <p:nvPr/>
        </p:nvSpPr>
        <p:spPr>
          <a:xfrm>
            <a:off x="2208205" y="1113824"/>
            <a:ext cx="612789" cy="457200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Zn</a:t>
            </a:r>
            <a:endParaRPr lang="LID4096" dirty="0"/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D47FEDED-7693-F7C0-BA05-BA9B2686DABA}"/>
              </a:ext>
            </a:extLst>
          </p:cNvPr>
          <p:cNvSpPr/>
          <p:nvPr/>
        </p:nvSpPr>
        <p:spPr>
          <a:xfrm>
            <a:off x="2218314" y="1860872"/>
            <a:ext cx="640890" cy="457200"/>
          </a:xfrm>
          <a:prstGeom prst="flowChartConnector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Ge</a:t>
            </a:r>
            <a:endParaRPr lang="LID4096" dirty="0"/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11C9228D-5121-B470-BB6A-70EDD7526D57}"/>
              </a:ext>
            </a:extLst>
          </p:cNvPr>
          <p:cNvSpPr/>
          <p:nvPr/>
        </p:nvSpPr>
        <p:spPr>
          <a:xfrm>
            <a:off x="1293379" y="1113824"/>
            <a:ext cx="573521" cy="457201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Cr</a:t>
            </a:r>
            <a:endParaRPr lang="LID4096" dirty="0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D4983D7E-9199-003A-208A-BE4D443A1266}"/>
              </a:ext>
            </a:extLst>
          </p:cNvPr>
          <p:cNvSpPr/>
          <p:nvPr/>
        </p:nvSpPr>
        <p:spPr>
          <a:xfrm>
            <a:off x="1598684" y="1471961"/>
            <a:ext cx="882447" cy="456567"/>
          </a:xfrm>
          <a:prstGeom prst="flowChartConnec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REEs</a:t>
            </a:r>
            <a:endParaRPr lang="LID4096" dirty="0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3FAAC6F5-CE3D-BB84-332B-D47B1BD7B0B9}"/>
              </a:ext>
            </a:extLst>
          </p:cNvPr>
          <p:cNvSpPr/>
          <p:nvPr/>
        </p:nvSpPr>
        <p:spPr>
          <a:xfrm>
            <a:off x="1227847" y="1854535"/>
            <a:ext cx="619630" cy="457201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Ni</a:t>
            </a:r>
            <a:endParaRPr lang="LID4096" dirty="0"/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78993983-EC0E-DD09-C707-31C8F56F81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6408" y="4729143"/>
            <a:ext cx="7308000" cy="360000"/>
          </a:xfrm>
        </p:spPr>
        <p:txBody>
          <a:bodyPr/>
          <a:lstStyle/>
          <a:p>
            <a:r>
              <a:rPr lang="de-DE" dirty="0">
                <a:solidFill>
                  <a:schemeClr val="bg2">
                    <a:lumMod val="10000"/>
                  </a:schemeClr>
                </a:solidFill>
              </a:rPr>
              <a:t>TU Bergakademie Freiberg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Institut für Biosciences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Telefonnummer: 015901978931 | www.tu-freiberg.de | Vortragender: Nazia Zaffar | Veranstaltungstitel | 27.05.2022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4300" y="2431028"/>
            <a:ext cx="1981200" cy="17526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82400" y="156697"/>
            <a:ext cx="3632073" cy="415188"/>
          </a:xfrm>
        </p:spPr>
        <p:txBody>
          <a:bodyPr/>
          <a:lstStyle/>
          <a:p>
            <a:r>
              <a:rPr lang="en-US" sz="1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Continues reactor, pH and Temperature </a:t>
            </a:r>
            <a:endParaRPr lang="de-DE" sz="16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19686" y="2388006"/>
            <a:ext cx="2077272" cy="1838645"/>
          </a:xfrm>
          <a:prstGeom prst="rect">
            <a:avLst/>
          </a:prstGeom>
        </p:spPr>
      </p:pic>
      <p:sp>
        <p:nvSpPr>
          <p:cNvPr id="9" name="Flowchart: Magnetic Disk 8"/>
          <p:cNvSpPr/>
          <p:nvPr/>
        </p:nvSpPr>
        <p:spPr>
          <a:xfrm>
            <a:off x="4267201" y="874583"/>
            <a:ext cx="1868999" cy="2700082"/>
          </a:xfrm>
          <a:prstGeom prst="flowChartMagneticDisk">
            <a:avLst/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Can 9"/>
          <p:cNvSpPr/>
          <p:nvPr/>
        </p:nvSpPr>
        <p:spPr>
          <a:xfrm>
            <a:off x="4698316" y="610808"/>
            <a:ext cx="381000" cy="769038"/>
          </a:xfrm>
          <a:prstGeom prst="can">
            <a:avLst/>
          </a:prstGeom>
          <a:solidFill>
            <a:schemeClr val="bg1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Can 10"/>
          <p:cNvSpPr/>
          <p:nvPr/>
        </p:nvSpPr>
        <p:spPr>
          <a:xfrm rot="10800000">
            <a:off x="5018443" y="3534321"/>
            <a:ext cx="510170" cy="758230"/>
          </a:xfrm>
          <a:prstGeom prst="can">
            <a:avLst>
              <a:gd name="adj" fmla="val 18334"/>
            </a:avLst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lowchart: Magnetic Disk 11"/>
          <p:cNvSpPr/>
          <p:nvPr/>
        </p:nvSpPr>
        <p:spPr>
          <a:xfrm>
            <a:off x="4267201" y="1845989"/>
            <a:ext cx="1868999" cy="1715117"/>
          </a:xfrm>
          <a:prstGeom prst="flowChartMagneticDisk">
            <a:avLst/>
          </a:prstGeom>
          <a:solidFill>
            <a:schemeClr val="bg2">
              <a:lumMod val="25000"/>
            </a:schemeClr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Flowchart: Collate 12"/>
          <p:cNvSpPr/>
          <p:nvPr/>
        </p:nvSpPr>
        <p:spPr>
          <a:xfrm rot="5400000">
            <a:off x="5042315" y="2415892"/>
            <a:ext cx="585169" cy="802915"/>
          </a:xfrm>
          <a:prstGeom prst="flowChartCollate">
            <a:avLst/>
          </a:prstGeom>
          <a:solidFill>
            <a:srgbClr val="333333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5290942" y="572304"/>
            <a:ext cx="38099" cy="2220232"/>
          </a:xfrm>
          <a:prstGeom prst="line">
            <a:avLst/>
          </a:prstGeom>
          <a:ln>
            <a:solidFill>
              <a:srgbClr val="333333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Line Callout 3 14"/>
          <p:cNvSpPr/>
          <p:nvPr/>
        </p:nvSpPr>
        <p:spPr>
          <a:xfrm>
            <a:off x="6732152" y="773892"/>
            <a:ext cx="1524000" cy="1008740"/>
          </a:xfrm>
          <a:prstGeom prst="borderCallout3">
            <a:avLst>
              <a:gd name="adj1" fmla="val 4703"/>
              <a:gd name="adj2" fmla="val -1274"/>
              <a:gd name="adj3" fmla="val 3260"/>
              <a:gd name="adj4" fmla="val -67020"/>
              <a:gd name="adj5" fmla="val 114544"/>
              <a:gd name="adj6" fmla="val -67726"/>
              <a:gd name="adj7" fmla="val 167239"/>
              <a:gd name="adj8" fmla="val -67862"/>
            </a:avLst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Thermostat</a:t>
            </a:r>
          </a:p>
          <a:p>
            <a:pPr algn="ctr"/>
            <a:r>
              <a:rPr lang="en-US" sz="1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Temp, pH</a:t>
            </a:r>
            <a:endParaRPr lang="de-DE" sz="1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ube 15"/>
          <p:cNvSpPr/>
          <p:nvPr/>
        </p:nvSpPr>
        <p:spPr>
          <a:xfrm>
            <a:off x="2971800" y="1047751"/>
            <a:ext cx="843200" cy="811798"/>
          </a:xfrm>
          <a:prstGeom prst="cube">
            <a:avLst/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 meter</a:t>
            </a:r>
            <a:endParaRPr lang="de-DE" sz="1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Bent Arrow 16"/>
          <p:cNvSpPr/>
          <p:nvPr/>
        </p:nvSpPr>
        <p:spPr>
          <a:xfrm flipH="1">
            <a:off x="3859014" y="1207791"/>
            <a:ext cx="878400" cy="405899"/>
          </a:xfrm>
          <a:prstGeom prst="bentArrow">
            <a:avLst/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2142084" y="1352550"/>
            <a:ext cx="783752" cy="228600"/>
          </a:xfrm>
          <a:prstGeom prst="leftArrow">
            <a:avLst/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Curved Right Arrow 18"/>
          <p:cNvSpPr/>
          <p:nvPr/>
        </p:nvSpPr>
        <p:spPr>
          <a:xfrm>
            <a:off x="4391844" y="2304086"/>
            <a:ext cx="583975" cy="1026526"/>
          </a:xfrm>
          <a:prstGeom prst="curvedRightArrow">
            <a:avLst>
              <a:gd name="adj1" fmla="val 25000"/>
              <a:gd name="adj2" fmla="val 50000"/>
              <a:gd name="adj3" fmla="val 26471"/>
            </a:avLst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943600" y="1061362"/>
            <a:ext cx="0" cy="1350307"/>
          </a:xfrm>
          <a:prstGeom prst="line">
            <a:avLst/>
          </a:prstGeom>
          <a:ln>
            <a:solidFill>
              <a:srgbClr val="333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943600" y="1068482"/>
            <a:ext cx="815540" cy="1"/>
          </a:xfrm>
          <a:prstGeom prst="line">
            <a:avLst/>
          </a:prstGeom>
          <a:ln>
            <a:solidFill>
              <a:srgbClr val="3333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Down Arrow 21"/>
          <p:cNvSpPr/>
          <p:nvPr/>
        </p:nvSpPr>
        <p:spPr>
          <a:xfrm>
            <a:off x="5201700" y="4257757"/>
            <a:ext cx="163413" cy="380990"/>
          </a:xfrm>
          <a:prstGeom prst="downArrow">
            <a:avLst/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Down Arrow 22"/>
          <p:cNvSpPr/>
          <p:nvPr/>
        </p:nvSpPr>
        <p:spPr>
          <a:xfrm>
            <a:off x="4837796" y="190895"/>
            <a:ext cx="163413" cy="380990"/>
          </a:xfrm>
          <a:prstGeom prst="downArrow">
            <a:avLst/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384835" y="4448252"/>
            <a:ext cx="1469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Digestate outlet</a:t>
            </a:r>
            <a:endParaRPr lang="de-DE" sz="12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6136200" y="2146680"/>
            <a:ext cx="278975" cy="13559"/>
          </a:xfrm>
          <a:prstGeom prst="line">
            <a:avLst/>
          </a:prstGeom>
          <a:ln>
            <a:solidFill>
              <a:srgbClr val="33333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15969" y="2021739"/>
            <a:ext cx="969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 liter (Substrate)</a:t>
            </a:r>
            <a:endParaRPr lang="de-DE" sz="12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12884" y="401937"/>
            <a:ext cx="1116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Propeller</a:t>
            </a:r>
            <a:endParaRPr lang="de-DE" sz="12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Cube 27"/>
          <p:cNvSpPr/>
          <p:nvPr/>
        </p:nvSpPr>
        <p:spPr>
          <a:xfrm>
            <a:off x="882400" y="1142995"/>
            <a:ext cx="1206084" cy="647710"/>
          </a:xfrm>
          <a:prstGeom prst="cube">
            <a:avLst>
              <a:gd name="adj" fmla="val 11713"/>
            </a:avLst>
          </a:prstGeom>
          <a:solidFill>
            <a:schemeClr val="bg1"/>
          </a:solidFill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 composition</a:t>
            </a:r>
            <a:endParaRPr lang="de-DE" sz="1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67837" y="84271"/>
            <a:ext cx="1359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 Substrate</a:t>
            </a:r>
            <a:endParaRPr lang="de-DE" sz="12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Footer Placeholder 4">
            <a:extLst>
              <a:ext uri="{FF2B5EF4-FFF2-40B4-BE49-F238E27FC236}">
                <a16:creationId xmlns:a16="http://schemas.microsoft.com/office/drawing/2014/main" id="{6B4433C3-9684-155F-C1BA-20B28B76A80B}"/>
              </a:ext>
            </a:extLst>
          </p:cNvPr>
          <p:cNvSpPr txBox="1">
            <a:spLocks/>
          </p:cNvSpPr>
          <p:nvPr/>
        </p:nvSpPr>
        <p:spPr>
          <a:xfrm>
            <a:off x="1029831" y="4770352"/>
            <a:ext cx="7308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B3B3B3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solidFill>
                  <a:schemeClr val="bg2">
                    <a:lumMod val="10000"/>
                  </a:schemeClr>
                </a:solidFill>
              </a:rPr>
              <a:t>TU Bergakademie Freiberg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Institut für Biosciences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Telefonnummer: 015901978931 | www.tu-freiberg.de | Vortragender: Nazia Zaffar | Veranstaltungstitel | 27.05.2022</a:t>
            </a:r>
          </a:p>
        </p:txBody>
      </p:sp>
    </p:spTree>
    <p:extLst>
      <p:ext uri="{BB962C8B-B14F-4D97-AF65-F5344CB8AC3E}">
        <p14:creationId xmlns:p14="http://schemas.microsoft.com/office/powerpoint/2010/main" val="290096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0F2F0B7-2B85-1BDF-FEF9-92B03D52E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4408" y="4659982"/>
            <a:ext cx="729192" cy="365125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F9CA7F02-FF28-4D8F-AF3B-6C950C783A54}" type="slidenum">
              <a:rPr lang="de-DE" smtClean="0"/>
              <a:pPr>
                <a:spcAft>
                  <a:spcPts val="600"/>
                </a:spcAft>
              </a:pPr>
              <a:t>5</a:t>
            </a:fld>
            <a:endParaRPr lang="de-DE"/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1297745C-D189-D63F-EB80-DD8D40D628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538536"/>
              </p:ext>
            </p:extLst>
          </p:nvPr>
        </p:nvGraphicFramePr>
        <p:xfrm>
          <a:off x="936625" y="915990"/>
          <a:ext cx="7064375" cy="371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3">
            <a:extLst>
              <a:ext uri="{FF2B5EF4-FFF2-40B4-BE49-F238E27FC236}">
                <a16:creationId xmlns:a16="http://schemas.microsoft.com/office/drawing/2014/main" id="{1FD4F1F7-DB8E-760E-8BD0-79CCB5CEF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625" y="179388"/>
            <a:ext cx="7307263" cy="630237"/>
          </a:xfrm>
        </p:spPr>
        <p:txBody>
          <a:bodyPr/>
          <a:lstStyle/>
          <a:p>
            <a:r>
              <a:rPr lang="en-US" sz="2000" b="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 Result 1          Effect of OLR (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[kg </a:t>
            </a:r>
            <a:r>
              <a:rPr lang="en-US" sz="1800" b="0" dirty="0">
                <a:solidFill>
                  <a:srgbClr val="000000"/>
                </a:solidFill>
                <a:latin typeface="Calibri" panose="020F0502020204030204" pitchFamily="34" charset="0"/>
              </a:rPr>
              <a:t>V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S/(m3 d)]</a:t>
            </a:r>
            <a:r>
              <a:rPr lang="en-US" sz="2000" b="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on biogas production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82FE549-2FF4-D86F-8EDF-F9FD9BFB1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5888" y="4726853"/>
            <a:ext cx="7308000" cy="360000"/>
          </a:xfrm>
        </p:spPr>
        <p:txBody>
          <a:bodyPr/>
          <a:lstStyle/>
          <a:p>
            <a:r>
              <a:rPr lang="de-DE" dirty="0">
                <a:solidFill>
                  <a:schemeClr val="bg2">
                    <a:lumMod val="10000"/>
                  </a:schemeClr>
                </a:solidFill>
              </a:rPr>
              <a:t>TU Bergakademie Freiberg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Institut für Biosciences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Telefonnummer: 015901978931  | Vortragender: Nazia Zaffar | Datum 27.05.2022</a:t>
            </a:r>
          </a:p>
        </p:txBody>
      </p:sp>
    </p:spTree>
    <p:extLst>
      <p:ext uri="{BB962C8B-B14F-4D97-AF65-F5344CB8AC3E}">
        <p14:creationId xmlns:p14="http://schemas.microsoft.com/office/powerpoint/2010/main" val="312296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000" b="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 Result 2  Effect of OLR on concentration of heavy metals (Zn, Cr, Ni) and valuable elements (Ge, REEs)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AC02DCA-93DB-0EF3-B649-B2D0F3D93D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8063294"/>
              </p:ext>
            </p:extLst>
          </p:nvPr>
        </p:nvGraphicFramePr>
        <p:xfrm>
          <a:off x="304800" y="1123950"/>
          <a:ext cx="4267200" cy="3536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BF4C8EED-8B91-CB9F-EEA4-4065C86451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2103425"/>
              </p:ext>
            </p:extLst>
          </p:nvPr>
        </p:nvGraphicFramePr>
        <p:xfrm>
          <a:off x="4706400" y="1116051"/>
          <a:ext cx="4267200" cy="3536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C98FDD-031A-E5A4-2928-2A4933EC8D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6000" y="4781550"/>
            <a:ext cx="7308000" cy="238432"/>
          </a:xfrm>
        </p:spPr>
        <p:txBody>
          <a:bodyPr/>
          <a:lstStyle/>
          <a:p>
            <a:r>
              <a:rPr lang="de-DE" dirty="0">
                <a:solidFill>
                  <a:schemeClr val="bg2">
                    <a:lumMod val="10000"/>
                  </a:schemeClr>
                </a:solidFill>
              </a:rPr>
              <a:t>TU Bergakademie Freiberg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Institut für Biosciences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Telefonnummer: 015901978931  | Vortragender: Nazia Zaffar | Datum 27.05.2022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1FB448-6EC0-221D-7CD4-7B51BF821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</a:rPr>
              <a:t>OLR fundamentally impacts gas production and mineral element concentrations in digestate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</a:rPr>
              <a:t>The effects depend initially on element concentrations in biomass and gas production which potentially offers novel perspectives for optimization of biogas process towards a </a:t>
            </a:r>
            <a:r>
              <a:rPr lang="en-GB" b="0" i="0" dirty="0" err="1">
                <a:effectLst/>
              </a:rPr>
              <a:t>phytomining</a:t>
            </a:r>
            <a:r>
              <a:rPr lang="en-GB" b="0" i="0" dirty="0">
                <a:effectLst/>
              </a:rPr>
              <a:t> of valuable elements and use of digestates as secondary raw materials.</a:t>
            </a:r>
            <a:endParaRPr lang="LID4096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A74F51-4A01-5398-A0C4-CF40F1D63A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CA7F02-FF28-4D8F-AF3B-6C950C783A54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73A03A-73AD-0987-A12B-CDCF50C0F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Conclusion</a:t>
            </a:r>
            <a:endParaRPr lang="LID4096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0B3049-8A1A-241E-34A5-AE08342CA2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9454" y="4646508"/>
            <a:ext cx="7308000" cy="238432"/>
          </a:xfrm>
        </p:spPr>
        <p:txBody>
          <a:bodyPr/>
          <a:lstStyle/>
          <a:p>
            <a:r>
              <a:rPr lang="de-DE" dirty="0">
                <a:solidFill>
                  <a:schemeClr val="bg2">
                    <a:lumMod val="10000"/>
                  </a:schemeClr>
                </a:solidFill>
              </a:rPr>
              <a:t>TU Bergakademie Freiberg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Institut für Biosciences </a:t>
            </a:r>
            <a:r>
              <a:rPr lang="de-DE" dirty="0"/>
              <a:t>| </a:t>
            </a:r>
            <a:r>
              <a:rPr lang="de-DE" dirty="0">
                <a:solidFill>
                  <a:srgbClr val="333333"/>
                </a:solidFill>
              </a:rPr>
              <a:t>Telefonnummer: 015901978931  | Vortragender: Nazia Zaffar | Datum 27.05.2022</a:t>
            </a:r>
          </a:p>
        </p:txBody>
      </p:sp>
    </p:spTree>
    <p:extLst>
      <p:ext uri="{BB962C8B-B14F-4D97-AF65-F5344CB8AC3E}">
        <p14:creationId xmlns:p14="http://schemas.microsoft.com/office/powerpoint/2010/main" val="2880317920"/>
      </p:ext>
    </p:extLst>
  </p:cSld>
  <p:clrMapOvr>
    <a:masterClrMapping/>
  </p:clrMapOvr>
</p:sld>
</file>

<file path=ppt/theme/theme1.xml><?xml version="1.0" encoding="utf-8"?>
<a:theme xmlns:a="http://schemas.openxmlformats.org/drawingml/2006/main" name="16zu9_TUBAF_ppt_blau-weiss neu">
  <a:themeElements>
    <a:clrScheme name="TUBAF-Farben">
      <a:dk1>
        <a:srgbClr val="0064A8"/>
      </a:dk1>
      <a:lt1>
        <a:sysClr val="window" lastClr="FFFFFF"/>
      </a:lt1>
      <a:dk2>
        <a:srgbClr val="1F497D"/>
      </a:dk2>
      <a:lt2>
        <a:srgbClr val="EEECE1"/>
      </a:lt2>
      <a:accent1>
        <a:srgbClr val="0064A8"/>
      </a:accent1>
      <a:accent2>
        <a:srgbClr val="E66E01"/>
      </a:accent2>
      <a:accent3>
        <a:srgbClr val="4EBCCE"/>
      </a:accent3>
      <a:accent4>
        <a:srgbClr val="B20026"/>
      </a:accent4>
      <a:accent5>
        <a:srgbClr val="2E9028"/>
      </a:accent5>
      <a:accent6>
        <a:srgbClr val="7F7F7F"/>
      </a:accent6>
      <a:hlink>
        <a:srgbClr val="0064A8"/>
      </a:hlink>
      <a:folHlink>
        <a:srgbClr val="7F7F7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16zu9_TUBAF_ppt_blau-weiss neu.potx</Template>
  <TotalTime>0</TotalTime>
  <Words>369</Words>
  <Application>Microsoft Office PowerPoint</Application>
  <PresentationFormat>On-screen Show (16:9)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OpenSans-Bold</vt:lpstr>
      <vt:lpstr>Times New Roman</vt:lpstr>
      <vt:lpstr>Wingdings</vt:lpstr>
      <vt:lpstr>16zu9_TUBAF_ppt_blau-weiss neu</vt:lpstr>
      <vt:lpstr>Effect of organic loading rate on biogas production and concentration of heavy metals and valuable elements in continuous anaerobic co-digestion of manure and reed canary grass Nazia Zaffar, Erik Ferchau, Hermann Heilmeier, and Oliver Wiche Technical University of Bergakademie Freiberg, Biosciences, Bio/Ecology, Freiberg, Germany (naziazaffarqau@gmail.com)</vt:lpstr>
      <vt:lpstr>PURPOSE OF STUDY</vt:lpstr>
      <vt:lpstr>PowerPoint Presentation</vt:lpstr>
      <vt:lpstr>Continues reactor, pH and Temperature </vt:lpstr>
      <vt:lpstr>  Result 1          Effect of OLR ([kg VS/(m3 d)] on biogas production</vt:lpstr>
      <vt:lpstr>  Result 2  Effect of OLR on concentration of heavy metals (Zn, Cr, Ni) and valuable elements (Ge, REEs)</vt:lpstr>
      <vt:lpstr>Conclusion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DIE 1. ÜBERSCHRIFT und eventuell noch ein Untertitel</dc:title>
  <dc:creator>home</dc:creator>
  <cp:lastModifiedBy>Naziazaffarphd@gmail.com</cp:lastModifiedBy>
  <cp:revision>96</cp:revision>
  <dcterms:created xsi:type="dcterms:W3CDTF">2013-01-07T12:24:26Z</dcterms:created>
  <dcterms:modified xsi:type="dcterms:W3CDTF">2022-05-26T11:36:11Z</dcterms:modified>
</cp:coreProperties>
</file>