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85" r:id="rId4"/>
    <p:sldId id="321" r:id="rId5"/>
    <p:sldId id="286" r:id="rId6"/>
    <p:sldId id="307" r:id="rId7"/>
    <p:sldId id="287" r:id="rId8"/>
    <p:sldId id="309" r:id="rId9"/>
    <p:sldId id="289" r:id="rId10"/>
    <p:sldId id="310" r:id="rId11"/>
    <p:sldId id="320" r:id="rId12"/>
    <p:sldId id="314" r:id="rId13"/>
    <p:sldId id="276" r:id="rId14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7" orient="horz" pos="4178" userDrawn="1">
          <p15:clr>
            <a:srgbClr val="A4A3A4"/>
          </p15:clr>
        </p15:guide>
        <p15:guide id="8" pos="1231" userDrawn="1">
          <p15:clr>
            <a:srgbClr val="A4A3A4"/>
          </p15:clr>
        </p15:guide>
        <p15:guide id="9" pos="6993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pos="3795" userDrawn="1">
          <p15:clr>
            <a:srgbClr val="A4A3A4"/>
          </p15:clr>
        </p15:guide>
        <p15:guide id="12" pos="3885" userDrawn="1">
          <p15:clr>
            <a:srgbClr val="A4A3A4"/>
          </p15:clr>
        </p15:guide>
        <p15:guide id="13" pos="4248" userDrawn="1">
          <p15:clr>
            <a:srgbClr val="A4A3A4"/>
          </p15:clr>
        </p15:guide>
        <p15:guide id="14" pos="4340" userDrawn="1">
          <p15:clr>
            <a:srgbClr val="A4A3A4"/>
          </p15:clr>
        </p15:guide>
        <p15:guide id="15" pos="4679" userDrawn="1">
          <p15:clr>
            <a:srgbClr val="A4A3A4"/>
          </p15:clr>
        </p15:guide>
        <p15:guide id="16" pos="3341" userDrawn="1">
          <p15:clr>
            <a:srgbClr val="A4A3A4"/>
          </p15:clr>
        </p15:guide>
        <p15:guide id="17" pos="5132" userDrawn="1">
          <p15:clr>
            <a:srgbClr val="A4A3A4"/>
          </p15:clr>
        </p15:guide>
        <p15:guide id="18" pos="5223" userDrawn="1">
          <p15:clr>
            <a:srgbClr val="A4A3A4"/>
          </p15:clr>
        </p15:guide>
        <p15:guide id="19" pos="6108" userDrawn="1">
          <p15:clr>
            <a:srgbClr val="A4A3A4"/>
          </p15:clr>
        </p15:guide>
        <p15:guide id="21" pos="6449" userDrawn="1">
          <p15:clr>
            <a:srgbClr val="A4A3A4"/>
          </p15:clr>
        </p15:guide>
        <p15:guide id="22" pos="6902" userDrawn="1">
          <p15:clr>
            <a:srgbClr val="A4A3A4"/>
          </p15:clr>
        </p15:guide>
        <p15:guide id="23" pos="3432" userDrawn="1">
          <p15:clr>
            <a:srgbClr val="A4A3A4"/>
          </p15:clr>
        </p15:guide>
        <p15:guide id="25" pos="3000" userDrawn="1">
          <p15:clr>
            <a:srgbClr val="A4A3A4"/>
          </p15:clr>
        </p15:guide>
        <p15:guide id="26" pos="2911" userDrawn="1">
          <p15:clr>
            <a:srgbClr val="A4A3A4"/>
          </p15:clr>
        </p15:guide>
        <p15:guide id="27" pos="2547" userDrawn="1">
          <p15:clr>
            <a:srgbClr val="A4A3A4"/>
          </p15:clr>
        </p15:guide>
        <p15:guide id="28" pos="2457" userDrawn="1">
          <p15:clr>
            <a:srgbClr val="A4A3A4"/>
          </p15:clr>
        </p15:guide>
        <p15:guide id="29" pos="2116" userDrawn="1">
          <p15:clr>
            <a:srgbClr val="A4A3A4"/>
          </p15:clr>
        </p15:guide>
        <p15:guide id="30" pos="2026" userDrawn="1">
          <p15:clr>
            <a:srgbClr val="A4A3A4"/>
          </p15:clr>
        </p15:guide>
        <p15:guide id="31" pos="1662" userDrawn="1">
          <p15:clr>
            <a:srgbClr val="A4A3A4"/>
          </p15:clr>
        </p15:guide>
        <p15:guide id="32" pos="1572" userDrawn="1">
          <p15:clr>
            <a:srgbClr val="A4A3A4"/>
          </p15:clr>
        </p15:guide>
        <p15:guide id="36" pos="5564" userDrawn="1">
          <p15:clr>
            <a:srgbClr val="A4A3A4"/>
          </p15:clr>
        </p15:guide>
        <p15:guide id="37" pos="5655" userDrawn="1">
          <p15:clr>
            <a:srgbClr val="A4A3A4"/>
          </p15:clr>
        </p15:guide>
        <p15:guide id="38" pos="6017" userDrawn="1">
          <p15:clr>
            <a:srgbClr val="A4A3A4"/>
          </p15:clr>
        </p15:guide>
        <p15:guide id="40" pos="779" userDrawn="1">
          <p15:clr>
            <a:srgbClr val="A4A3A4"/>
          </p15:clr>
        </p15:guide>
        <p15:guide id="41" pos="665" userDrawn="1">
          <p15:clr>
            <a:srgbClr val="A4A3A4"/>
          </p15:clr>
        </p15:guide>
        <p15:guide id="42" pos="347" userDrawn="1">
          <p15:clr>
            <a:srgbClr val="A4A3A4"/>
          </p15:clr>
        </p15:guide>
        <p15:guide id="44" pos="6540" userDrawn="1">
          <p15:clr>
            <a:srgbClr val="A4A3A4"/>
          </p15:clr>
        </p15:guide>
        <p15:guide id="46" pos="7332" userDrawn="1">
          <p15:clr>
            <a:srgbClr val="A4A3A4"/>
          </p15:clr>
        </p15:guide>
        <p15:guide id="47" pos="1118" userDrawn="1">
          <p15:clr>
            <a:srgbClr val="A4A3A4"/>
          </p15:clr>
        </p15:guide>
        <p15:guide id="48" pos="257" userDrawn="1">
          <p15:clr>
            <a:srgbClr val="A4A3A4"/>
          </p15:clr>
        </p15:guide>
        <p15:guide id="49" pos="7424" userDrawn="1">
          <p15:clr>
            <a:srgbClr val="A4A3A4"/>
          </p15:clr>
        </p15:guide>
        <p15:guide id="50" pos="211" userDrawn="1">
          <p15:clr>
            <a:srgbClr val="A4A3A4"/>
          </p15:clr>
        </p15:guide>
        <p15:guide id="51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y cox" initials="tc" lastIdx="3" clrIdx="0">
    <p:extLst>
      <p:ext uri="{19B8F6BF-5375-455C-9EA6-DF929625EA0E}">
        <p15:presenceInfo xmlns:p15="http://schemas.microsoft.com/office/powerpoint/2012/main" userId="c6457ae57892ec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7D2"/>
    <a:srgbClr val="D20537"/>
    <a:srgbClr val="FF9900"/>
    <a:srgbClr val="FFFFFF"/>
    <a:srgbClr val="000000"/>
    <a:srgbClr val="006E6E"/>
    <a:srgbClr val="BEC3C8"/>
    <a:srgbClr val="EB829B"/>
    <a:srgbClr val="8C9196"/>
    <a:srgbClr val="2D3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3929"/>
        <p:guide orient="horz" pos="958"/>
        <p:guide orient="horz" pos="4065"/>
        <p:guide orient="horz" pos="4110"/>
        <p:guide orient="horz" pos="4178"/>
        <p:guide pos="1231"/>
        <p:guide pos="6993"/>
        <p:guide pos="3840"/>
        <p:guide pos="3795"/>
        <p:guide pos="3885"/>
        <p:guide pos="4248"/>
        <p:guide pos="4340"/>
        <p:guide pos="4679"/>
        <p:guide pos="3341"/>
        <p:guide pos="5132"/>
        <p:guide pos="5223"/>
        <p:guide pos="6108"/>
        <p:guide pos="6449"/>
        <p:guide pos="6902"/>
        <p:guide pos="3432"/>
        <p:guide pos="3000"/>
        <p:guide pos="2911"/>
        <p:guide pos="2547"/>
        <p:guide pos="2457"/>
        <p:guide pos="2116"/>
        <p:guide pos="2026"/>
        <p:guide pos="1662"/>
        <p:guide pos="1572"/>
        <p:guide pos="5564"/>
        <p:guide pos="5655"/>
        <p:guide pos="6017"/>
        <p:guide pos="779"/>
        <p:guide pos="665"/>
        <p:guide pos="347"/>
        <p:guide pos="6540"/>
        <p:guide pos="7332"/>
        <p:guide pos="1118"/>
        <p:guide pos="257"/>
        <p:guide pos="7424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13.05.2022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1" y="214313"/>
            <a:ext cx="11977200" cy="49071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428256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" userDrawn="1">
          <p15:clr>
            <a:srgbClr val="FBAE40"/>
          </p15:clr>
        </p15:guide>
        <p15:guide id="2" pos="7542" userDrawn="1">
          <p15:clr>
            <a:srgbClr val="FBAE40"/>
          </p15:clr>
        </p15:guide>
        <p15:guide id="3" orient="horz" pos="4183" userDrawn="1">
          <p15:clr>
            <a:srgbClr val="FBAE40"/>
          </p15:clr>
        </p15:guide>
        <p15:guide id="4" pos="136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  <p15:guide id="6" pos="5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334800"/>
            <a:ext cx="11521840" cy="511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34800" y="5554800"/>
            <a:ext cx="11521839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2726"/>
            <a:ext cx="11976100" cy="278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800" y="1376363"/>
            <a:ext cx="7284240" cy="10445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800" y="2564904"/>
            <a:ext cx="9067800" cy="32403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/>
              <a:t>Autor, DD.MM.YY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2997203"/>
            <a:ext cx="11760200" cy="364172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" y="396000"/>
            <a:ext cx="1588313" cy="5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6" userDrawn="1">
          <p15:clr>
            <a:srgbClr val="FBAE40"/>
          </p15:clr>
        </p15:guide>
        <p15:guide id="2" orient="horz" pos="134" userDrawn="1">
          <p15:clr>
            <a:srgbClr val="FBAE40"/>
          </p15:clr>
        </p15:guide>
        <p15:guide id="3" orient="horz" pos="4182" userDrawn="1">
          <p15:clr>
            <a:srgbClr val="FBAE40"/>
          </p15:clr>
        </p15:guide>
        <p15:guide id="4" pos="7544" userDrawn="1">
          <p15:clr>
            <a:srgbClr val="FBAE40"/>
          </p15:clr>
        </p15:guide>
        <p15:guide id="5" orient="horz" pos="2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0826"/>
            <a:ext cx="1152184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6166800" y="1520826"/>
            <a:ext cx="5688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78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e,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94800" y="1522800"/>
            <a:ext cx="7200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4626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5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800" y="1522800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8110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4"/>
          </p:nvPr>
        </p:nvSpPr>
        <p:spPr>
          <a:xfrm>
            <a:off x="4222800" y="1520826"/>
            <a:ext cx="3744000" cy="4716462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471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8498051" cy="39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8976640" y="1520827"/>
            <a:ext cx="2880000" cy="395999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1" y="1520824"/>
            <a:ext cx="5688000" cy="259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6800" y="1520825"/>
            <a:ext cx="5688000" cy="2592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799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6166800" y="4221088"/>
            <a:ext cx="5688000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dirty="0"/>
              <a:t>University of Basel</a:t>
            </a:r>
          </a:p>
          <a:p>
            <a:pPr algn="r"/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34800" y="1520824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34800" y="4901715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224208" y="1520825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219199" y="4901716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8112640" y="1524273"/>
            <a:ext cx="3744000" cy="3276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CH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8114400" y="4905164"/>
            <a:ext cx="3744000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35360" y="404813"/>
            <a:ext cx="1152128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5360" y="1520826"/>
            <a:ext cx="1152128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Textmasterformat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34800" y="6524626"/>
            <a:ext cx="2878667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, </a:t>
            </a:r>
            <a:r>
              <a:rPr lang="de-DE" dirty="0" err="1"/>
              <a:t>author</a:t>
            </a:r>
            <a:r>
              <a:rPr lang="de-DE" dirty="0"/>
              <a:t>, DD.MM.YY</a:t>
            </a:r>
            <a:endParaRPr lang="en-GB" dirty="0"/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64965" y="6525344"/>
            <a:ext cx="191675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‹#›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334800" y="6453188"/>
            <a:ext cx="11521840" cy="1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9120682" y="6525344"/>
            <a:ext cx="2544283" cy="180000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pPr algn="r"/>
            <a:r>
              <a:rPr lang="en-GB" dirty="0"/>
              <a:t>University of Basel</a:t>
            </a:r>
          </a:p>
        </p:txBody>
      </p: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63" r:id="rId4"/>
    <p:sldLayoutId id="2147483665" r:id="rId5"/>
    <p:sldLayoutId id="214748366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54" r:id="rId12"/>
    <p:sldLayoutId id="2147483655" r:id="rId13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the  Bayesian unmixing model MixSIAR </a:t>
            </a:r>
            <a:br>
              <a:rPr lang="en-GB" dirty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5400" y="4437112"/>
            <a:ext cx="9067800" cy="324036"/>
          </a:xfrm>
        </p:spPr>
        <p:txBody>
          <a:bodyPr/>
          <a:lstStyle/>
          <a:p>
            <a:r>
              <a:rPr lang="en-GB" dirty="0"/>
              <a:t>Terry Cox &amp; Environmental Geosciences Group</a:t>
            </a:r>
          </a:p>
          <a:p>
            <a:r>
              <a:rPr lang="en-GB" dirty="0"/>
              <a:t>Basel University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E73B155-30B1-4F4F-BA2E-E77B2F73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66" y="1519380"/>
            <a:ext cx="5238548" cy="45739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1390BC5-4019-4098-9299-AAF2A553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13373"/>
            <a:ext cx="11521840" cy="755936"/>
          </a:xfrm>
        </p:spPr>
        <p:txBody>
          <a:bodyPr/>
          <a:lstStyle/>
          <a:p>
            <a:r>
              <a:rPr lang="en-GB" dirty="0"/>
              <a:t>Less is more, but why?</a:t>
            </a:r>
            <a:endParaRPr lang="de-CH" dirty="0"/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7B75D41A-B7FF-46B4-A639-F809CF2A8FBB}"/>
              </a:ext>
            </a:extLst>
          </p:cNvPr>
          <p:cNvCxnSpPr/>
          <p:nvPr/>
        </p:nvCxnSpPr>
        <p:spPr>
          <a:xfrm>
            <a:off x="334800" y="1524833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458CD2-0197-4BA9-AA0E-853B0FCC8F27}"/>
              </a:ext>
            </a:extLst>
          </p:cNvPr>
          <p:cNvSpPr txBox="1"/>
          <p:nvPr/>
        </p:nvSpPr>
        <p:spPr>
          <a:xfrm>
            <a:off x="561948" y="2032124"/>
            <a:ext cx="528780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Source apportionment depends on the relative difference between source values and  not  on  absolute tracer values</a:t>
            </a:r>
          </a:p>
          <a:p>
            <a:endParaRPr lang="en-GB" sz="1600" dirty="0"/>
          </a:p>
          <a:p>
            <a:r>
              <a:rPr lang="en-GB" sz="1600" b="1" dirty="0"/>
              <a:t>By taking a closer look at the iso-plots we can see that..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absolute value for each source is significantly different for each tracer 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   ~ 1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‰</a:t>
            </a:r>
            <a:r>
              <a:rPr lang="en-GB" sz="1600" dirty="0"/>
              <a:t> d</a:t>
            </a:r>
            <a:r>
              <a:rPr lang="en-GB" sz="1600" baseline="30000" dirty="0"/>
              <a:t>13</a:t>
            </a:r>
            <a:r>
              <a:rPr lang="en-GB" sz="1600" dirty="0"/>
              <a:t>C for each additional carbon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 However, the relative position of each source is  similar for each FA tracer. 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Making additional FA tracer act as identical tracers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64A5C1-A5BA-4D9A-BEB3-9CEE5F3503E2}"/>
              </a:ext>
            </a:extLst>
          </p:cNvPr>
          <p:cNvGrpSpPr/>
          <p:nvPr/>
        </p:nvGrpSpPr>
        <p:grpSpPr>
          <a:xfrm>
            <a:off x="6612931" y="1216734"/>
            <a:ext cx="635284" cy="369332"/>
            <a:chOff x="6868832" y="1506486"/>
            <a:chExt cx="635284" cy="369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D99FE0-531E-4EDA-A110-2AADD854568B}"/>
                </a:ext>
              </a:extLst>
            </p:cNvPr>
            <p:cNvSpPr txBox="1"/>
            <p:nvPr/>
          </p:nvSpPr>
          <p:spPr>
            <a:xfrm>
              <a:off x="6868832" y="1506486"/>
              <a:ext cx="37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9900"/>
                  </a:solidFill>
                </a:rPr>
                <a:t>F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8A8EC4-8EE5-4B76-82B0-004D0B1EE2DB}"/>
                </a:ext>
              </a:extLst>
            </p:cNvPr>
            <p:cNvSpPr txBox="1"/>
            <p:nvPr/>
          </p:nvSpPr>
          <p:spPr>
            <a:xfrm>
              <a:off x="7218368" y="1506486"/>
              <a:ext cx="28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6D066D-62AD-4BF2-A9D9-5FA3A96823EB}"/>
                </a:ext>
              </a:extLst>
            </p:cNvPr>
            <p:cNvSpPr txBox="1"/>
            <p:nvPr/>
          </p:nvSpPr>
          <p:spPr>
            <a:xfrm>
              <a:off x="7033094" y="1506486"/>
              <a:ext cx="18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B050"/>
                  </a:solidFill>
                </a:rPr>
                <a:t>P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74D3C0-D0C3-4AA9-A157-37AE10F4049B}"/>
              </a:ext>
            </a:extLst>
          </p:cNvPr>
          <p:cNvGrpSpPr/>
          <p:nvPr/>
        </p:nvGrpSpPr>
        <p:grpSpPr>
          <a:xfrm>
            <a:off x="7524279" y="2060848"/>
            <a:ext cx="761679" cy="369332"/>
            <a:chOff x="6855371" y="1504475"/>
            <a:chExt cx="761679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BB7C25-CB23-46F4-B6C4-2A25D07B74B2}"/>
                </a:ext>
              </a:extLst>
            </p:cNvPr>
            <p:cNvSpPr txBox="1"/>
            <p:nvPr/>
          </p:nvSpPr>
          <p:spPr>
            <a:xfrm>
              <a:off x="7239036" y="1504475"/>
              <a:ext cx="37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9900"/>
                  </a:solidFill>
                </a:rPr>
                <a:t>F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76C2A4-364C-4F7D-AD40-7BC395724E8F}"/>
                </a:ext>
              </a:extLst>
            </p:cNvPr>
            <p:cNvSpPr txBox="1"/>
            <p:nvPr/>
          </p:nvSpPr>
          <p:spPr>
            <a:xfrm>
              <a:off x="7044378" y="1504475"/>
              <a:ext cx="28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02DEAFD-B0F5-4196-A159-315DE5AFF4D0}"/>
                </a:ext>
              </a:extLst>
            </p:cNvPr>
            <p:cNvSpPr txBox="1"/>
            <p:nvPr/>
          </p:nvSpPr>
          <p:spPr>
            <a:xfrm>
              <a:off x="6855371" y="1504475"/>
              <a:ext cx="18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B050"/>
                  </a:solidFill>
                </a:rPr>
                <a:t>P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8351F3-221D-41E6-89C8-26747B36598D}"/>
              </a:ext>
            </a:extLst>
          </p:cNvPr>
          <p:cNvGrpSpPr/>
          <p:nvPr/>
        </p:nvGrpSpPr>
        <p:grpSpPr>
          <a:xfrm>
            <a:off x="8388375" y="2956302"/>
            <a:ext cx="761679" cy="369332"/>
            <a:chOff x="6855371" y="1504475"/>
            <a:chExt cx="761679" cy="3693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8DB03B-60DD-4CEA-AD28-B7757D50FDD3}"/>
                </a:ext>
              </a:extLst>
            </p:cNvPr>
            <p:cNvSpPr txBox="1"/>
            <p:nvPr/>
          </p:nvSpPr>
          <p:spPr>
            <a:xfrm>
              <a:off x="7239036" y="1504475"/>
              <a:ext cx="37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9900"/>
                  </a:solidFill>
                </a:rPr>
                <a:t>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F6CBE9-E8B7-4B31-BD33-59DED51629F2}"/>
                </a:ext>
              </a:extLst>
            </p:cNvPr>
            <p:cNvSpPr txBox="1"/>
            <p:nvPr/>
          </p:nvSpPr>
          <p:spPr>
            <a:xfrm>
              <a:off x="7044378" y="1504475"/>
              <a:ext cx="28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AA3FAB7-590E-43CA-BCBB-47C8D394E1A1}"/>
                </a:ext>
              </a:extLst>
            </p:cNvPr>
            <p:cNvSpPr txBox="1"/>
            <p:nvPr/>
          </p:nvSpPr>
          <p:spPr>
            <a:xfrm>
              <a:off x="6855371" y="1504475"/>
              <a:ext cx="18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B050"/>
                  </a:solidFill>
                </a:rPr>
                <a:t>P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8CD84F-558E-437E-83BA-347FBF086BE3}"/>
              </a:ext>
            </a:extLst>
          </p:cNvPr>
          <p:cNvGrpSpPr/>
          <p:nvPr/>
        </p:nvGrpSpPr>
        <p:grpSpPr>
          <a:xfrm>
            <a:off x="9252471" y="3806338"/>
            <a:ext cx="761679" cy="369332"/>
            <a:chOff x="6855371" y="1504475"/>
            <a:chExt cx="761679" cy="36933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B04D1DD-E6A7-47CE-80CA-0F68ADF90918}"/>
                </a:ext>
              </a:extLst>
            </p:cNvPr>
            <p:cNvSpPr txBox="1"/>
            <p:nvPr/>
          </p:nvSpPr>
          <p:spPr>
            <a:xfrm>
              <a:off x="7239036" y="1504475"/>
              <a:ext cx="37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9900"/>
                  </a:solidFill>
                </a:rPr>
                <a:t>F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4F896B-3B19-4181-87B5-3518E4F43324}"/>
                </a:ext>
              </a:extLst>
            </p:cNvPr>
            <p:cNvSpPr txBox="1"/>
            <p:nvPr/>
          </p:nvSpPr>
          <p:spPr>
            <a:xfrm>
              <a:off x="7044378" y="1504475"/>
              <a:ext cx="28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BF7EB1-F799-44A5-8B71-8923DD837CAB}"/>
                </a:ext>
              </a:extLst>
            </p:cNvPr>
            <p:cNvSpPr txBox="1"/>
            <p:nvPr/>
          </p:nvSpPr>
          <p:spPr>
            <a:xfrm>
              <a:off x="6855371" y="1504475"/>
              <a:ext cx="18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B050"/>
                  </a:solidFill>
                </a:rPr>
                <a:t>P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A6CEF4F-0CBE-4D44-B883-BAADE5A757A8}"/>
              </a:ext>
            </a:extLst>
          </p:cNvPr>
          <p:cNvGrpSpPr/>
          <p:nvPr/>
        </p:nvGrpSpPr>
        <p:grpSpPr>
          <a:xfrm>
            <a:off x="10116567" y="4704468"/>
            <a:ext cx="761679" cy="369332"/>
            <a:chOff x="6855371" y="1504475"/>
            <a:chExt cx="761679" cy="3693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F9A292-7FDA-42B2-AE62-08AC366560C8}"/>
                </a:ext>
              </a:extLst>
            </p:cNvPr>
            <p:cNvSpPr txBox="1"/>
            <p:nvPr/>
          </p:nvSpPr>
          <p:spPr>
            <a:xfrm>
              <a:off x="7239036" y="1504475"/>
              <a:ext cx="3780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FF9900"/>
                  </a:solidFill>
                </a:rPr>
                <a:t>F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B4E10A-F228-41A5-8296-2D0AE92AD164}"/>
                </a:ext>
              </a:extLst>
            </p:cNvPr>
            <p:cNvSpPr txBox="1"/>
            <p:nvPr/>
          </p:nvSpPr>
          <p:spPr>
            <a:xfrm>
              <a:off x="7044378" y="1504475"/>
              <a:ext cx="28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CE4B12-1ECB-4E7F-830B-59B3C6A45AC3}"/>
                </a:ext>
              </a:extLst>
            </p:cNvPr>
            <p:cNvSpPr txBox="1"/>
            <p:nvPr/>
          </p:nvSpPr>
          <p:spPr>
            <a:xfrm>
              <a:off x="6855371" y="1504475"/>
              <a:ext cx="18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>
                  <a:solidFill>
                    <a:srgbClr val="00B050"/>
                  </a:solidFill>
                </a:rPr>
                <a:t>P</a:t>
              </a:r>
            </a:p>
          </p:txBody>
        </p:sp>
      </p:grp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EA37D775-E8BE-4E5E-9DBE-B6935C9E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0" name="Fußzeilenplatzhalter 4">
            <a:extLst>
              <a:ext uri="{FF2B5EF4-FFF2-40B4-BE49-F238E27FC236}">
                <a16:creationId xmlns:a16="http://schemas.microsoft.com/office/drawing/2014/main" id="{F679ABC9-1E71-43FD-808A-4118D29D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31" name="Foliennummernplatzhalter 5">
            <a:extLst>
              <a:ext uri="{FF2B5EF4-FFF2-40B4-BE49-F238E27FC236}">
                <a16:creationId xmlns:a16="http://schemas.microsoft.com/office/drawing/2014/main" id="{922B94AD-66D6-4D71-97A2-64249CEE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501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D1A2734A-6467-4918-A086-B79CDE34A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361313"/>
            <a:ext cx="6408712" cy="3943823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2C27C44-F0E3-4DF7-AE3E-1948A853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F9C10EE-A2B4-4971-9BB7-1F81160B2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7F2B34AC-A8C5-4CCC-8DCD-FF5DB0EB947A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9">
            <a:extLst>
              <a:ext uri="{FF2B5EF4-FFF2-40B4-BE49-F238E27FC236}">
                <a16:creationId xmlns:a16="http://schemas.microsoft.com/office/drawing/2014/main" id="{CAF26D26-DB65-454D-858C-599FE846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34963"/>
            <a:ext cx="11521840" cy="755936"/>
          </a:xfrm>
        </p:spPr>
        <p:txBody>
          <a:bodyPr/>
          <a:lstStyle/>
          <a:p>
            <a:r>
              <a:rPr lang="en-GB" sz="1600" b="1" dirty="0"/>
              <a:t> </a:t>
            </a:r>
            <a:r>
              <a:rPr lang="en-GB" sz="2400" b="1" dirty="0"/>
              <a:t>Testing  the effect of using </a:t>
            </a:r>
            <a:r>
              <a:rPr lang="en-GB" sz="2400" dirty="0"/>
              <a:t>additional redundant tracers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D74885-925F-4325-964C-CA2266AECBD1}"/>
              </a:ext>
            </a:extLst>
          </p:cNvPr>
          <p:cNvSpPr txBox="1"/>
          <p:nvPr/>
        </p:nvSpPr>
        <p:spPr>
          <a:xfrm>
            <a:off x="695400" y="1437983"/>
            <a:ext cx="1008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en-GB" sz="1800" dirty="0"/>
              <a:t>d</a:t>
            </a:r>
            <a:r>
              <a:rPr lang="en-GB" sz="1800" baseline="30000" dirty="0"/>
              <a:t>15</a:t>
            </a:r>
            <a:r>
              <a:rPr lang="en-GB" sz="1800" dirty="0"/>
              <a:t>N offset and </a:t>
            </a:r>
            <a:r>
              <a:rPr lang="en-GB" sz="1800" b="1" dirty="0"/>
              <a:t>additional different  </a:t>
            </a:r>
            <a:r>
              <a:rPr lang="en-GB" sz="1800" dirty="0"/>
              <a:t>FA tracers  were compared to d</a:t>
            </a:r>
            <a:r>
              <a:rPr lang="en-GB" sz="1800" baseline="30000" dirty="0"/>
              <a:t>15</a:t>
            </a:r>
            <a:r>
              <a:rPr lang="en-GB" sz="1800" dirty="0"/>
              <a:t>N offset and </a:t>
            </a:r>
            <a:r>
              <a:rPr lang="en-GB" sz="1800" b="1" dirty="0"/>
              <a:t>additional identical</a:t>
            </a:r>
            <a:r>
              <a:rPr lang="en-GB" sz="1800" dirty="0"/>
              <a:t>  FA tracers </a:t>
            </a:r>
            <a:endParaRPr lang="en-GB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38EA3-8667-42F2-BF44-835263380C66}"/>
              </a:ext>
            </a:extLst>
          </p:cNvPr>
          <p:cNvSpPr txBox="1"/>
          <p:nvPr/>
        </p:nvSpPr>
        <p:spPr>
          <a:xfrm>
            <a:off x="3215680" y="2328282"/>
            <a:ext cx="252028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00" dirty="0"/>
              <a:t>Additional different  FA tracers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166993-DE52-4C70-B3AD-09C557934336}"/>
              </a:ext>
            </a:extLst>
          </p:cNvPr>
          <p:cNvSpPr txBox="1"/>
          <p:nvPr/>
        </p:nvSpPr>
        <p:spPr>
          <a:xfrm>
            <a:off x="6240016" y="2300139"/>
            <a:ext cx="252028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00" dirty="0"/>
              <a:t>Additional </a:t>
            </a:r>
            <a:r>
              <a:rPr lang="en-GB" sz="1200" b="1" dirty="0"/>
              <a:t>different  </a:t>
            </a:r>
            <a:r>
              <a:rPr lang="en-GB" sz="1200" dirty="0"/>
              <a:t> FA tracers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AC19D-3461-4C5A-9A7D-B7482BFCB610}"/>
              </a:ext>
            </a:extLst>
          </p:cNvPr>
          <p:cNvSpPr txBox="1"/>
          <p:nvPr/>
        </p:nvSpPr>
        <p:spPr>
          <a:xfrm>
            <a:off x="3215680" y="2327273"/>
            <a:ext cx="252028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00" dirty="0"/>
              <a:t>Additional </a:t>
            </a:r>
            <a:r>
              <a:rPr lang="en-GB" sz="1200" b="1" dirty="0"/>
              <a:t>identical </a:t>
            </a:r>
            <a:r>
              <a:rPr lang="en-GB" sz="1200" dirty="0"/>
              <a:t> FA tracers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34BB7-7B85-4579-9C06-D37B88FB99D3}"/>
              </a:ext>
            </a:extLst>
          </p:cNvPr>
          <p:cNvSpPr txBox="1"/>
          <p:nvPr/>
        </p:nvSpPr>
        <p:spPr>
          <a:xfrm rot="16200000">
            <a:off x="1127448" y="4908420"/>
            <a:ext cx="2520280" cy="3600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00" dirty="0"/>
              <a:t>Additional </a:t>
            </a:r>
            <a:r>
              <a:rPr lang="en-GB" sz="1200" b="1" dirty="0"/>
              <a:t>different  </a:t>
            </a:r>
            <a:r>
              <a:rPr lang="en-GB" sz="1200" dirty="0"/>
              <a:t>FA tracers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A5588-27FD-4CB3-9FDC-EF6929D05086}"/>
              </a:ext>
            </a:extLst>
          </p:cNvPr>
          <p:cNvSpPr txBox="1"/>
          <p:nvPr/>
        </p:nvSpPr>
        <p:spPr>
          <a:xfrm>
            <a:off x="4727848" y="6078278"/>
            <a:ext cx="2520280" cy="2880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00" dirty="0"/>
              <a:t>Additional </a:t>
            </a:r>
            <a:r>
              <a:rPr lang="en-GB" sz="1200" b="1" dirty="0"/>
              <a:t>identical  </a:t>
            </a:r>
            <a:r>
              <a:rPr lang="en-GB" sz="1200" dirty="0"/>
              <a:t>FA tracers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B3D08C05-1AC2-488E-9DA3-6C26A519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03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4F4C4A6-89E9-4D96-B796-9F441744F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2EEA20-AA80-45C8-90DF-DD0DD007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F8DFE667-4E68-4EA9-AC73-6DFE7AD52DF0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9">
            <a:extLst>
              <a:ext uri="{FF2B5EF4-FFF2-40B4-BE49-F238E27FC236}">
                <a16:creationId xmlns:a16="http://schemas.microsoft.com/office/drawing/2014/main" id="{74B56712-3515-496B-B6ED-B030B400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34963"/>
            <a:ext cx="11521840" cy="755936"/>
          </a:xfrm>
        </p:spPr>
        <p:txBody>
          <a:bodyPr/>
          <a:lstStyle/>
          <a:p>
            <a:r>
              <a:rPr lang="en-GB" sz="3200" dirty="0"/>
              <a:t>Summary</a:t>
            </a:r>
            <a:endParaRPr lang="en-GB" sz="2400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76DE83-7615-4C2D-955D-8CA2AE23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Concentration dependent virtual mixtures allow for the evaluation of  CSSI unmixing models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additional tracers which have a similar mixing space has a negative impact on model performance, and should be removed in tracer selection processes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C26 and d</a:t>
            </a:r>
            <a:r>
              <a:rPr lang="en-GB" sz="1600" baseline="30000" dirty="0"/>
              <a:t>15</a:t>
            </a:r>
            <a:r>
              <a:rPr lang="en-GB" sz="1600" dirty="0"/>
              <a:t>N offset  improves the model (compared to all FA) by 72%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Using virtual mixtures for all permutations and combinations is a definitive method for tracer selection.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C07589A-B6E6-4A88-A8EB-BC9F916C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88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br>
              <a:rPr lang="en-GB" dirty="0"/>
            </a:br>
            <a:r>
              <a:rPr lang="en-GB" b="0" dirty="0"/>
              <a:t>for your attention.</a:t>
            </a:r>
            <a:endParaRPr lang="de-CH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7090E-1FB3-4B6E-8336-A95987CCC30C}"/>
              </a:ext>
            </a:extLst>
          </p:cNvPr>
          <p:cNvSpPr txBox="1"/>
          <p:nvPr/>
        </p:nvSpPr>
        <p:spPr>
          <a:xfrm>
            <a:off x="551384" y="31058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And thank you to the Environmental Geosciences group at  Basel for their on-going contribution to the Rhine project</a:t>
            </a:r>
          </a:p>
        </p:txBody>
      </p:sp>
    </p:spTree>
    <p:extLst>
      <p:ext uri="{BB962C8B-B14F-4D97-AF65-F5344CB8AC3E}">
        <p14:creationId xmlns:p14="http://schemas.microsoft.com/office/powerpoint/2010/main" val="6927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34800" y="334963"/>
            <a:ext cx="11521840" cy="755936"/>
          </a:xfrm>
        </p:spPr>
        <p:txBody>
          <a:bodyPr/>
          <a:lstStyle/>
          <a:p>
            <a:r>
              <a:rPr lang="en-GB" dirty="0"/>
              <a:t>CSSI’s as tracers- current problem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</a:t>
            </a:fld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88B54-207B-4E03-AE79-6F54432DF13E}"/>
              </a:ext>
            </a:extLst>
          </p:cNvPr>
          <p:cNvSpPr txBox="1">
            <a:spLocks/>
          </p:cNvSpPr>
          <p:nvPr/>
        </p:nvSpPr>
        <p:spPr>
          <a:xfrm>
            <a:off x="716280" y="2008180"/>
            <a:ext cx="5257799" cy="3528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Land-use specific source apportionment is achieved by the use of isotopic signature of bio tracers</a:t>
            </a:r>
          </a:p>
          <a:p>
            <a:endParaRPr lang="en-GB" sz="1600" dirty="0"/>
          </a:p>
          <a:p>
            <a:r>
              <a:rPr lang="en-GB" sz="1600" dirty="0"/>
              <a:t>However, linear mixing lines have occurred in multiple applications of d</a:t>
            </a:r>
            <a:r>
              <a:rPr lang="en-GB" sz="1600" baseline="30000" dirty="0"/>
              <a:t>13</a:t>
            </a:r>
            <a:r>
              <a:rPr lang="en-GB" sz="1600" dirty="0"/>
              <a:t>C</a:t>
            </a: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600" dirty="0"/>
              <a:t>Fatty acid (FA) CSSI tracers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Linear mixing lines can cause highly inaccurate results</a:t>
            </a:r>
            <a:br>
              <a:rPr lang="en-GB" sz="1600" dirty="0"/>
            </a:br>
            <a:endParaRPr lang="en-GB" sz="1600" dirty="0"/>
          </a:p>
          <a:p>
            <a:r>
              <a:rPr lang="en-GB" sz="1600" dirty="0"/>
              <a:t>An additional land-use specific tracer  is required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12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C9DA10F-A717-443C-B926-F47395D70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79" y="1573447"/>
            <a:ext cx="5607374" cy="486422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1F67B04-B9D0-4399-B0ED-2E4C8D59FFA4}"/>
              </a:ext>
            </a:extLst>
          </p:cNvPr>
          <p:cNvSpPr/>
          <p:nvPr/>
        </p:nvSpPr>
        <p:spPr>
          <a:xfrm rot="18786051">
            <a:off x="7286544" y="4160172"/>
            <a:ext cx="1454990" cy="458206"/>
          </a:xfrm>
          <a:prstGeom prst="ellipse">
            <a:avLst/>
          </a:prstGeom>
          <a:noFill/>
          <a:ln>
            <a:solidFill>
              <a:srgbClr val="D20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68996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A2A0158-27D0-4CCC-A28B-2AB8C1D2E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9"/>
          <a:stretch/>
        </p:blipFill>
        <p:spPr>
          <a:xfrm>
            <a:off x="6156551" y="1683456"/>
            <a:ext cx="4496242" cy="47028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800" y="385763"/>
            <a:ext cx="11521840" cy="755936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 offset as an additional tracer to Fatty acid CSSI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0DA8C08-6D2A-485F-ACBA-6B0B7FFA768C}"/>
              </a:ext>
            </a:extLst>
          </p:cNvPr>
          <p:cNvSpPr/>
          <p:nvPr/>
        </p:nvSpPr>
        <p:spPr>
          <a:xfrm rot="10800000">
            <a:off x="8111314" y="3396462"/>
            <a:ext cx="146090" cy="3172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04B2B24-F9FC-46C3-A4DA-E9B7AB17484F}"/>
              </a:ext>
            </a:extLst>
          </p:cNvPr>
          <p:cNvSpPr/>
          <p:nvPr/>
        </p:nvSpPr>
        <p:spPr>
          <a:xfrm>
            <a:off x="8055523" y="4707601"/>
            <a:ext cx="175425" cy="3172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BD3CE-B243-459A-B099-000FD122FC0B}"/>
              </a:ext>
            </a:extLst>
          </p:cNvPr>
          <p:cNvSpPr txBox="1"/>
          <p:nvPr/>
        </p:nvSpPr>
        <p:spPr>
          <a:xfrm>
            <a:off x="6817631" y="4585436"/>
            <a:ext cx="1278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Accelerated nitrogen accumulation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7AA1D-16BE-4435-870B-08E73DBE39E2}"/>
              </a:ext>
            </a:extLst>
          </p:cNvPr>
          <p:cNvSpPr txBox="1"/>
          <p:nvPr/>
        </p:nvSpPr>
        <p:spPr>
          <a:xfrm>
            <a:off x="8257404" y="3330228"/>
            <a:ext cx="124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Accelerated nitrogen loss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A350D2-708B-4737-9B3C-E9CD65B42C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4" t="35662" r="130" b="43090"/>
          <a:stretch/>
        </p:blipFill>
        <p:spPr>
          <a:xfrm>
            <a:off x="9396240" y="3177394"/>
            <a:ext cx="1104375" cy="1090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F1DCB0-4DBE-4328-8E74-C3CC6E1F013F}"/>
              </a:ext>
            </a:extLst>
          </p:cNvPr>
          <p:cNvSpPr txBox="1"/>
          <p:nvPr/>
        </p:nvSpPr>
        <p:spPr>
          <a:xfrm>
            <a:off x="9749248" y="3474470"/>
            <a:ext cx="648072" cy="26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50" dirty="0"/>
              <a:t>Arable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E0B977-CC63-4AA3-86B3-6C075D8B9BD3}"/>
              </a:ext>
            </a:extLst>
          </p:cNvPr>
          <p:cNvSpPr txBox="1">
            <a:spLocks/>
          </p:cNvSpPr>
          <p:nvPr/>
        </p:nvSpPr>
        <p:spPr>
          <a:xfrm>
            <a:off x="657225" y="1412776"/>
            <a:ext cx="5560157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  <a:p>
            <a:r>
              <a:rPr lang="en-GB" sz="1600" b="1" dirty="0"/>
              <a:t>What is it?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d</a:t>
            </a:r>
            <a:r>
              <a:rPr lang="en-GB" sz="1600" baseline="30000" dirty="0">
                <a:ea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600" dirty="0"/>
              <a:t> offset is a measure of the  degree of nitrogen cycle perturbation </a:t>
            </a:r>
            <a:br>
              <a:rPr lang="en-GB" sz="1600" dirty="0"/>
            </a:br>
            <a:endParaRPr lang="en-GB" sz="1600" dirty="0"/>
          </a:p>
          <a:p>
            <a:r>
              <a:rPr lang="en-GB" sz="1600" b="1" dirty="0"/>
              <a:t>How ?</a:t>
            </a:r>
            <a:b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In non-nitrogen cycle perturbed areas, bulk </a:t>
            </a:r>
            <a:r>
              <a:rPr lang="en-GB" sz="1600" baseline="30000" dirty="0"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N values have been shown to occur in a relatively narrow range for any particular C/N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Deviation from this range suggest nitrogen perturbation</a:t>
            </a:r>
            <a:b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D635ABD3-E20D-4DEB-BB44-F588EAFC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3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2A60E4-F84D-4084-811E-89FC91CD3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9"/>
          <a:stretch/>
        </p:blipFill>
        <p:spPr>
          <a:xfrm>
            <a:off x="6156551" y="1683456"/>
            <a:ext cx="4496242" cy="4702828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6FDBCA0-C83E-474D-86F5-86A0782C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A3E0D03-6B53-4081-ACE8-A7DDDD9C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  <p:cxnSp>
        <p:nvCxnSpPr>
          <p:cNvPr id="11" name="Gerade Verbindung 7">
            <a:extLst>
              <a:ext uri="{FF2B5EF4-FFF2-40B4-BE49-F238E27FC236}">
                <a16:creationId xmlns:a16="http://schemas.microsoft.com/office/drawing/2014/main" id="{9C387B71-F2B1-4378-82AD-AE28F8B4D422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C3619B-1644-42F1-B305-94ACF25C8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412776"/>
            <a:ext cx="5560157" cy="4392488"/>
          </a:xfrm>
        </p:spPr>
        <p:txBody>
          <a:bodyPr>
            <a:noAutofit/>
          </a:bodyPr>
          <a:lstStyle/>
          <a:p>
            <a:endParaRPr lang="en-GB" sz="1600" dirty="0"/>
          </a:p>
          <a:p>
            <a:r>
              <a:rPr lang="en-GB" sz="1600" b="1" dirty="0"/>
              <a:t>What is it?</a:t>
            </a:r>
            <a:br>
              <a:rPr lang="en-GB" sz="1600" dirty="0"/>
            </a:br>
            <a:br>
              <a:rPr lang="en-GB" sz="1600" dirty="0"/>
            </a:br>
            <a:r>
              <a:rPr lang="en-GB" sz="1600" dirty="0"/>
              <a:t>d</a:t>
            </a:r>
            <a:r>
              <a:rPr lang="en-GB" sz="1600" baseline="30000" dirty="0">
                <a:ea typeface="Calibri" panose="020F0502020204030204" pitchFamily="34" charset="0"/>
                <a:cs typeface="Calibri" panose="020F0502020204030204" pitchFamily="34" charset="0"/>
              </a:rPr>
              <a:t> 15</a:t>
            </a: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600" dirty="0"/>
              <a:t> offset is a measure of the  degree of nitrogen cycle perturbation </a:t>
            </a:r>
            <a:br>
              <a:rPr lang="en-GB" sz="1600" dirty="0"/>
            </a:br>
            <a:endParaRPr lang="en-GB" sz="1600" dirty="0"/>
          </a:p>
          <a:p>
            <a:r>
              <a:rPr lang="en-GB" sz="1600" b="1" dirty="0"/>
              <a:t>How ?</a:t>
            </a:r>
            <a:b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 non-nitrogen cycle perturbed areas, bulk </a:t>
            </a:r>
            <a:r>
              <a:rPr lang="en-GB" sz="16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 values have been shown to occur in a relatively narrow range for any particular C/N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Deviation from this range suggest nitrogen perturbation</a:t>
            </a:r>
            <a:b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BC1C1A7-78D9-402C-B4E1-EA0B9370DFC4}"/>
              </a:ext>
            </a:extLst>
          </p:cNvPr>
          <p:cNvSpPr/>
          <p:nvPr/>
        </p:nvSpPr>
        <p:spPr>
          <a:xfrm rot="10800000">
            <a:off x="8111314" y="3396462"/>
            <a:ext cx="146090" cy="3172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917FD0F-277D-4A99-AD3C-85DA73405250}"/>
              </a:ext>
            </a:extLst>
          </p:cNvPr>
          <p:cNvSpPr/>
          <p:nvPr/>
        </p:nvSpPr>
        <p:spPr>
          <a:xfrm>
            <a:off x="8055523" y="4707601"/>
            <a:ext cx="175425" cy="3172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8D1E3-159B-41D3-B786-22FEBCB66B0D}"/>
              </a:ext>
            </a:extLst>
          </p:cNvPr>
          <p:cNvSpPr txBox="1"/>
          <p:nvPr/>
        </p:nvSpPr>
        <p:spPr>
          <a:xfrm>
            <a:off x="6817631" y="4585436"/>
            <a:ext cx="1278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Accelerated nitrogen accumulation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94DA5-C598-47F5-99D7-B87AB832872D}"/>
              </a:ext>
            </a:extLst>
          </p:cNvPr>
          <p:cNvSpPr txBox="1"/>
          <p:nvPr/>
        </p:nvSpPr>
        <p:spPr>
          <a:xfrm>
            <a:off x="8257404" y="3330228"/>
            <a:ext cx="124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Accelerated nitrogen loss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27E8BD-5EF8-4E3C-80D6-67D4A8F746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4" t="35662" r="130" b="43090"/>
          <a:stretch/>
        </p:blipFill>
        <p:spPr>
          <a:xfrm>
            <a:off x="9396240" y="3177394"/>
            <a:ext cx="1104375" cy="1090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24BB2C-21D0-4959-BAB4-341AF2603A5A}"/>
              </a:ext>
            </a:extLst>
          </p:cNvPr>
          <p:cNvSpPr txBox="1"/>
          <p:nvPr/>
        </p:nvSpPr>
        <p:spPr>
          <a:xfrm>
            <a:off x="9749248" y="3474470"/>
            <a:ext cx="648072" cy="26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sz="1250" dirty="0"/>
              <a:t>Arable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136173-DE6B-4C97-BE00-A841CDD52EF4}"/>
              </a:ext>
            </a:extLst>
          </p:cNvPr>
          <p:cNvCxnSpPr>
            <a:cxnSpLocks/>
          </p:cNvCxnSpPr>
          <p:nvPr/>
        </p:nvCxnSpPr>
        <p:spPr>
          <a:xfrm flipV="1">
            <a:off x="6167291" y="4109708"/>
            <a:ext cx="1928782" cy="2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71B1A2-DC48-4B5C-8B34-AD98B9847D7E}"/>
              </a:ext>
            </a:extLst>
          </p:cNvPr>
          <p:cNvSpPr txBox="1"/>
          <p:nvPr/>
        </p:nvSpPr>
        <p:spPr>
          <a:xfrm>
            <a:off x="10544229" y="3072704"/>
            <a:ext cx="1680496" cy="5363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dirty="0"/>
              <a:t>(Conen 2012)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8140C26B-9C34-4DD9-902F-640E3883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C8A231-93DF-4704-9926-B8978E31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 offset as an additional tracer to Fatty acid CSSI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071A9-6B6E-4F14-A976-0550BA691D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6"/>
          <a:stretch/>
        </p:blipFill>
        <p:spPr>
          <a:xfrm>
            <a:off x="7855044" y="136149"/>
            <a:ext cx="4001596" cy="285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cxnSp>
        <p:nvCxnSpPr>
          <p:cNvPr id="10" name="Gerade Verbindung 7"/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74C66303-3B64-4E0D-9608-D3E79BCC1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85763"/>
            <a:ext cx="11521840" cy="755936"/>
          </a:xfrm>
        </p:spPr>
        <p:txBody>
          <a:bodyPr/>
          <a:lstStyle/>
          <a:p>
            <a:r>
              <a:rPr lang="en-GB" sz="2400" dirty="0"/>
              <a:t>Testing d</a:t>
            </a:r>
            <a:r>
              <a:rPr lang="en-GB" sz="2400" baseline="30000" dirty="0"/>
              <a:t>15</a:t>
            </a:r>
            <a:r>
              <a:rPr lang="en-GB" sz="2400" dirty="0"/>
              <a:t>N offset and FA CSSI’S with virtual mixtures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9B1F0-12A5-4760-8DBF-53B41851BEDF}"/>
              </a:ext>
            </a:extLst>
          </p:cNvPr>
          <p:cNvSpPr txBox="1"/>
          <p:nvPr/>
        </p:nvSpPr>
        <p:spPr>
          <a:xfrm>
            <a:off x="1127448" y="2420888"/>
            <a:ext cx="9431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Interpretation of the unmixing model performance with out laboratory / virtual  mixtures can lead to incorrectly assuming reduced uncertainty equates to increased model performance output 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Although commonly used in other fingerprinting methods, virtual mixtures with  CSSI tracers are non existent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only previous performance test of using CSSI tracers in unmixing  models are time consuming laboratory mixtures.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br>
              <a:rPr lang="en-GB" sz="1600" dirty="0"/>
            </a:br>
            <a:br>
              <a:rPr lang="en-GB" sz="1600" dirty="0"/>
            </a:br>
            <a:endParaRPr lang="en-GB" sz="16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2D2503C-E2E1-473B-8CE5-19DC029E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41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F3684E7D-9EAF-4CD8-847D-108F2F7A7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404813"/>
            <a:ext cx="11521840" cy="755936"/>
          </a:xfrm>
        </p:spPr>
        <p:txBody>
          <a:bodyPr/>
          <a:lstStyle/>
          <a:p>
            <a:r>
              <a:rPr lang="en-GB" dirty="0"/>
              <a:t>Virtual mixtures - Conditions</a:t>
            </a:r>
            <a:endParaRPr lang="de-CH" dirty="0"/>
          </a:p>
        </p:txBody>
      </p:sp>
      <p:sp>
        <p:nvSpPr>
          <p:cNvPr id="28" name="Fußzeilenplatzhalter 4">
            <a:extLst>
              <a:ext uri="{FF2B5EF4-FFF2-40B4-BE49-F238E27FC236}">
                <a16:creationId xmlns:a16="http://schemas.microsoft.com/office/drawing/2014/main" id="{D0D745B8-0485-4123-BFF4-0F2880BE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9D9C4E4B-442A-4326-9F7A-4CD7F52B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cxnSp>
        <p:nvCxnSpPr>
          <p:cNvPr id="30" name="Gerade Verbindung 7">
            <a:extLst>
              <a:ext uri="{FF2B5EF4-FFF2-40B4-BE49-F238E27FC236}">
                <a16:creationId xmlns:a16="http://schemas.microsoft.com/office/drawing/2014/main" id="{04DD4A88-7772-4812-A0B1-DC6DFC2C8032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258BD37E-5654-43A5-8F64-7A38B75C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1520825"/>
            <a:ext cx="5560157" cy="4788495"/>
          </a:xfrm>
        </p:spPr>
        <p:txBody>
          <a:bodyPr>
            <a:noAutofit/>
          </a:bodyPr>
          <a:lstStyle/>
          <a:p>
            <a:r>
              <a:rPr lang="en-GB" sz="1600" dirty="0"/>
              <a:t>Virtual mixture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 concentration and d</a:t>
            </a:r>
            <a:r>
              <a:rPr lang="en-GB" sz="1600" baseline="30000" dirty="0"/>
              <a:t>13</a:t>
            </a:r>
            <a:r>
              <a:rPr lang="en-GB" sz="1600" dirty="0"/>
              <a:t>C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FA from Rhine catchment are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Tracer values are weighted by the concentration of tracer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</a:t>
            </a:r>
            <a:r>
              <a:rPr lang="en-GB" sz="1600" baseline="30000" dirty="0"/>
              <a:t>15</a:t>
            </a:r>
            <a:r>
              <a:rPr lang="en-GB" sz="1600" dirty="0"/>
              <a:t>N offset concentration was set to 1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Mean isotopic signal and concentration values were used for each source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150 virtual sediments  were generated and unmixed using the Bayesian unmixing model MixSIAR</a:t>
            </a:r>
            <a:br>
              <a:rPr lang="en-GB" sz="1600" dirty="0"/>
            </a:b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Process error only error structure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8C0089-0236-4F57-8B98-5BF6CD5E4E25}"/>
                  </a:ext>
                </a:extLst>
              </p:cNvPr>
              <p:cNvSpPr txBox="1"/>
              <p:nvPr/>
            </p:nvSpPr>
            <p:spPr>
              <a:xfrm>
                <a:off x="6422497" y="2492896"/>
                <a:ext cx="5334857" cy="27631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𝑠𝑜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𝑠𝑜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solidFill>
                                        <a:srgbClr val="464646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 ×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solidFill>
                                    <a:srgbClr val="46464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den>
                      </m:f>
                      <m:r>
                        <a:rPr lang="en-GB" sz="2800" i="1">
                          <a:solidFill>
                            <a:srgbClr val="46464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   ∀ </m:t>
                      </m:r>
                      <m:r>
                        <a:rPr lang="en-GB" sz="2800" i="1">
                          <a:solidFill>
                            <a:srgbClr val="46464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𝑡𝑒𝑇</m:t>
                      </m:r>
                      <m:r>
                        <a:rPr lang="en-GB" sz="2800" i="1">
                          <a:solidFill>
                            <a:srgbClr val="46464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𝑖𝑛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𝑣𝑖𝑟𝑡𝑢𝑎𝑙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𝑠𝑒𝑑𝑖𝑚𝑒𝑛𝑡</m:t>
                          </m:r>
                          <m:r>
                            <a:rPr lang="en-GB" sz="2800" i="1">
                              <a:solidFill>
                                <a:srgbClr val="46464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S=Source, C=Concentration, T=Tracer, P=Proportion, V=Tracer value (isotopic signal/</a:t>
                </a:r>
                <a:r>
                  <a:rPr lang="en-GB" sz="1600" dirty="0"/>
                  <a:t> 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GB" sz="16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 offset )</a:t>
                </a:r>
                <a:endParaRPr lang="en-GB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8C0089-0236-4F57-8B98-5BF6CD5E4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497" y="2492896"/>
                <a:ext cx="5334857" cy="2763129"/>
              </a:xfrm>
              <a:prstGeom prst="rect">
                <a:avLst/>
              </a:prstGeom>
              <a:blipFill>
                <a:blip r:embed="rId2"/>
                <a:stretch>
                  <a:fillRect l="-570" r="-456" b="-17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23F1369-9810-42F6-96DF-AE935F04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54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120682" y="649142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664965" y="649142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  <p:cxnSp>
        <p:nvCxnSpPr>
          <p:cNvPr id="9" name="Gerade Verbindung 7"/>
          <p:cNvCxnSpPr/>
          <p:nvPr/>
        </p:nvCxnSpPr>
        <p:spPr>
          <a:xfrm>
            <a:off x="334800" y="148690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648F4188-B91E-4386-AE6E-731B036B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01043"/>
            <a:ext cx="11521840" cy="755936"/>
          </a:xfrm>
        </p:spPr>
        <p:txBody>
          <a:bodyPr/>
          <a:lstStyle/>
          <a:p>
            <a:r>
              <a:rPr lang="en-GB" dirty="0"/>
              <a:t>Virtual mixtures results-   d</a:t>
            </a:r>
            <a:r>
              <a:rPr lang="en-GB" baseline="30000" dirty="0"/>
              <a:t>15</a:t>
            </a:r>
            <a:r>
              <a:rPr lang="en-GB" dirty="0"/>
              <a:t>N offset + FA Scatterplots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8A424-70C2-42C3-A6BD-DC0A8B95CF2E}"/>
              </a:ext>
            </a:extLst>
          </p:cNvPr>
          <p:cNvSpPr txBox="1"/>
          <p:nvPr/>
        </p:nvSpPr>
        <p:spPr>
          <a:xfrm>
            <a:off x="1415480" y="1916833"/>
            <a:ext cx="2376264" cy="33291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dirty="0"/>
              <a:t>Tracer set-  ALL FA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1DF60-4B76-4B31-94C5-FC5AACED1EDA}"/>
              </a:ext>
            </a:extLst>
          </p:cNvPr>
          <p:cNvSpPr txBox="1"/>
          <p:nvPr/>
        </p:nvSpPr>
        <p:spPr>
          <a:xfrm>
            <a:off x="7536160" y="1925351"/>
            <a:ext cx="2867973" cy="3625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dirty="0"/>
              <a:t>Tracer set- d</a:t>
            </a:r>
            <a:r>
              <a:rPr lang="en-GB" baseline="30000" dirty="0"/>
              <a:t>15</a:t>
            </a:r>
            <a:r>
              <a:rPr lang="en-GB" dirty="0"/>
              <a:t>N offset + FA</a:t>
            </a: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D2BE4177-611D-49A4-B13F-017B0FB66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426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Picture 23" descr="Chart, scatter chart&#10;&#10;Description automatically generated">
            <a:extLst>
              <a:ext uri="{FF2B5EF4-FFF2-40B4-BE49-F238E27FC236}">
                <a16:creationId xmlns:a16="http://schemas.microsoft.com/office/drawing/2014/main" id="{878539CE-FB07-4045-AAAB-945434809A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28"/>
          <a:stretch/>
        </p:blipFill>
        <p:spPr>
          <a:xfrm>
            <a:off x="191344" y="2679673"/>
            <a:ext cx="5752256" cy="3179033"/>
          </a:xfrm>
          <a:prstGeom prst="rect">
            <a:avLst/>
          </a:prstGeom>
        </p:spPr>
      </p:pic>
      <p:pic>
        <p:nvPicPr>
          <p:cNvPr id="26" name="Picture 25" descr="Chart&#10;&#10;Description automatically generated">
            <a:extLst>
              <a:ext uri="{FF2B5EF4-FFF2-40B4-BE49-F238E27FC236}">
                <a16:creationId xmlns:a16="http://schemas.microsoft.com/office/drawing/2014/main" id="{9C8E66B4-79C5-4BA9-B71C-5EAD25B85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3"/>
          <a:stretch/>
        </p:blipFill>
        <p:spPr>
          <a:xfrm>
            <a:off x="5932767" y="2688193"/>
            <a:ext cx="5732198" cy="3179030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9DD3C41-65F1-4EFC-9E17-F8031D7D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1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picture containing text, writing implement, pencil, stationary&#10;&#10;Description automatically generated">
            <a:extLst>
              <a:ext uri="{FF2B5EF4-FFF2-40B4-BE49-F238E27FC236}">
                <a16:creationId xmlns:a16="http://schemas.microsoft.com/office/drawing/2014/main" id="{401708CC-A1C4-423D-ADA2-C885EB2FB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2"/>
          <a:stretch/>
        </p:blipFill>
        <p:spPr>
          <a:xfrm>
            <a:off x="5058390" y="1971305"/>
            <a:ext cx="6768962" cy="42399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900B7-3776-4F88-8B6A-DD32628D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 is more?</a:t>
            </a: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46A201BA-4600-42A3-A80B-5E68E5A75619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3C21BE5A-3B61-4DE6-BA34-E23BE91ADBC9}"/>
              </a:ext>
            </a:extLst>
          </p:cNvPr>
          <p:cNvSpPr txBox="1">
            <a:spLocks/>
          </p:cNvSpPr>
          <p:nvPr/>
        </p:nvSpPr>
        <p:spPr>
          <a:xfrm>
            <a:off x="334800" y="385763"/>
            <a:ext cx="1152184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D9E566-66A1-4767-82A5-17FCB66666FA}"/>
              </a:ext>
            </a:extLst>
          </p:cNvPr>
          <p:cNvSpPr txBox="1"/>
          <p:nvPr/>
        </p:nvSpPr>
        <p:spPr>
          <a:xfrm>
            <a:off x="426182" y="1806915"/>
            <a:ext cx="45313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virtual mixtures,  all possible permutations of FA tracers were assayed in combination with d</a:t>
            </a:r>
            <a:r>
              <a:rPr lang="en-GB" baseline="30000" dirty="0"/>
              <a:t>15</a:t>
            </a:r>
            <a:r>
              <a:rPr lang="en-GB" dirty="0"/>
              <a:t>N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performance </a:t>
            </a:r>
            <a:r>
              <a:rPr lang="en-GB" b="1" dirty="0"/>
              <a:t>increased</a:t>
            </a:r>
            <a:r>
              <a:rPr lang="en-GB" dirty="0"/>
              <a:t> as number of FA tracers </a:t>
            </a:r>
            <a:r>
              <a:rPr lang="en-GB" b="1" dirty="0"/>
              <a:t>decreased.</a:t>
            </a:r>
            <a:br>
              <a:rPr lang="en-GB" b="1" dirty="0"/>
            </a:b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Thus contradicting the idea to maximise the number of conservative tracers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      </a:t>
            </a:r>
          </a:p>
          <a:p>
            <a:r>
              <a:rPr lang="en-GB" dirty="0"/>
              <a:t>CRPS=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Continuous ranking probability score </a:t>
            </a:r>
          </a:p>
          <a:p>
            <a:r>
              <a:rPr lang="en-GB" dirty="0"/>
              <a:t>( lower the value= better model output)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4D178E-279E-49B5-90EE-59C5255FE6E9}"/>
              </a:ext>
            </a:extLst>
          </p:cNvPr>
          <p:cNvSpPr txBox="1"/>
          <p:nvPr/>
        </p:nvSpPr>
        <p:spPr>
          <a:xfrm>
            <a:off x="5763708" y="3425582"/>
            <a:ext cx="190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N+ 1FA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F3E24-9599-4D2D-97D5-7DEF12C02E7C}"/>
              </a:ext>
            </a:extLst>
          </p:cNvPr>
          <p:cNvSpPr txBox="1"/>
          <p:nvPr/>
        </p:nvSpPr>
        <p:spPr>
          <a:xfrm>
            <a:off x="7578424" y="2978525"/>
            <a:ext cx="145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N+ 2FA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CA8583-6778-4208-BB39-1F9CCFC618E0}"/>
              </a:ext>
            </a:extLst>
          </p:cNvPr>
          <p:cNvSpPr txBox="1"/>
          <p:nvPr/>
        </p:nvSpPr>
        <p:spPr>
          <a:xfrm>
            <a:off x="9408368" y="2580896"/>
            <a:ext cx="160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N+ 3FA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A945E-E462-4211-8AA0-5D9C5BEBD4C8}"/>
              </a:ext>
            </a:extLst>
          </p:cNvPr>
          <p:cNvSpPr txBox="1"/>
          <p:nvPr/>
        </p:nvSpPr>
        <p:spPr>
          <a:xfrm>
            <a:off x="10960225" y="1554655"/>
            <a:ext cx="130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FA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E3DE7-EC81-4BC7-BD90-F89EC08A756A}"/>
              </a:ext>
            </a:extLst>
          </p:cNvPr>
          <p:cNvSpPr txBox="1"/>
          <p:nvPr/>
        </p:nvSpPr>
        <p:spPr>
          <a:xfrm>
            <a:off x="10490334" y="2261044"/>
            <a:ext cx="160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</a:t>
            </a:r>
            <a:r>
              <a:rPr lang="en-GB" baseline="30000" dirty="0"/>
              <a:t>15</a:t>
            </a:r>
            <a:r>
              <a:rPr lang="en-GB" dirty="0"/>
              <a:t>N+ 4FA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EF76042D-BC74-4E9E-ADC2-5F787702B96D}"/>
              </a:ext>
            </a:extLst>
          </p:cNvPr>
          <p:cNvSpPr/>
          <p:nvPr/>
        </p:nvSpPr>
        <p:spPr>
          <a:xfrm rot="5400000">
            <a:off x="6203538" y="3177340"/>
            <a:ext cx="358238" cy="1465345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00E5F6DA-0A33-42D1-B20B-8F81DFA62104}"/>
              </a:ext>
            </a:extLst>
          </p:cNvPr>
          <p:cNvSpPr/>
          <p:nvPr/>
        </p:nvSpPr>
        <p:spPr>
          <a:xfrm rot="5400000">
            <a:off x="8023534" y="2404361"/>
            <a:ext cx="358238" cy="2124268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Left Bracket 28">
            <a:extLst>
              <a:ext uri="{FF2B5EF4-FFF2-40B4-BE49-F238E27FC236}">
                <a16:creationId xmlns:a16="http://schemas.microsoft.com/office/drawing/2014/main" id="{EDF83024-43FC-4596-AF47-849D80C707E5}"/>
              </a:ext>
            </a:extLst>
          </p:cNvPr>
          <p:cNvSpPr/>
          <p:nvPr/>
        </p:nvSpPr>
        <p:spPr>
          <a:xfrm rot="5400000">
            <a:off x="9913921" y="2320069"/>
            <a:ext cx="358238" cy="1453283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Bracket 29">
            <a:extLst>
              <a:ext uri="{FF2B5EF4-FFF2-40B4-BE49-F238E27FC236}">
                <a16:creationId xmlns:a16="http://schemas.microsoft.com/office/drawing/2014/main" id="{ABAAD78B-2497-4844-B373-F258CB45B799}"/>
              </a:ext>
            </a:extLst>
          </p:cNvPr>
          <p:cNvSpPr/>
          <p:nvPr/>
        </p:nvSpPr>
        <p:spPr>
          <a:xfrm rot="5400000">
            <a:off x="10951061" y="2512578"/>
            <a:ext cx="358236" cy="419287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C70892CF-E25E-48AC-9958-B846E96D8BE8}"/>
              </a:ext>
            </a:extLst>
          </p:cNvPr>
          <p:cNvSpPr/>
          <p:nvPr/>
        </p:nvSpPr>
        <p:spPr>
          <a:xfrm rot="5400000">
            <a:off x="11299802" y="1873424"/>
            <a:ext cx="358236" cy="372089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atumsplatzhalter 3">
            <a:extLst>
              <a:ext uri="{FF2B5EF4-FFF2-40B4-BE49-F238E27FC236}">
                <a16:creationId xmlns:a16="http://schemas.microsoft.com/office/drawing/2014/main" id="{D6557355-2EAE-46A2-9BBF-0427DA9A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8BE30EC9-9280-4172-8EBD-D63F4F69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36" name="Foliennummernplatzhalter 5">
            <a:extLst>
              <a:ext uri="{FF2B5EF4-FFF2-40B4-BE49-F238E27FC236}">
                <a16:creationId xmlns:a16="http://schemas.microsoft.com/office/drawing/2014/main" id="{6FFB5C11-B4BD-42B5-92BD-EEDEB6F5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7A22C-A3EB-403C-86DE-F9162E930CEC}"/>
              </a:ext>
            </a:extLst>
          </p:cNvPr>
          <p:cNvSpPr txBox="1"/>
          <p:nvPr/>
        </p:nvSpPr>
        <p:spPr>
          <a:xfrm>
            <a:off x="4894170" y="5862475"/>
            <a:ext cx="3506085" cy="50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71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ACD17A25-DA0D-4879-8219-635A2AF3A4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9"/>
          <a:stretch/>
        </p:blipFill>
        <p:spPr>
          <a:xfrm>
            <a:off x="6591333" y="3713931"/>
            <a:ext cx="5192470" cy="2666897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6526E4CB-06AB-46F5-A8A5-5C4FDC43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0682" y="6525344"/>
            <a:ext cx="2544283" cy="180000"/>
          </a:xfrm>
        </p:spPr>
        <p:txBody>
          <a:bodyPr/>
          <a:lstStyle/>
          <a:p>
            <a:pPr algn="r"/>
            <a:r>
              <a:rPr lang="en-GB"/>
              <a:t>University of Basel</a:t>
            </a:r>
            <a:endParaRPr lang="en-GB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712C4CA4-EFF7-4F74-91E2-87B6489F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4965" y="6525344"/>
            <a:ext cx="191675" cy="180000"/>
          </a:xfrm>
        </p:spPr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  <p:cxnSp>
        <p:nvCxnSpPr>
          <p:cNvPr id="16" name="Gerade Verbindung 7">
            <a:extLst>
              <a:ext uri="{FF2B5EF4-FFF2-40B4-BE49-F238E27FC236}">
                <a16:creationId xmlns:a16="http://schemas.microsoft.com/office/drawing/2014/main" id="{A7637752-7B87-42A1-B12E-F6EA89F7305F}"/>
              </a:ext>
            </a:extLst>
          </p:cNvPr>
          <p:cNvCxnSpPr/>
          <p:nvPr/>
        </p:nvCxnSpPr>
        <p:spPr>
          <a:xfrm>
            <a:off x="334800" y="1520825"/>
            <a:ext cx="11521840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Chart&#10;&#10;Description automatically generated">
            <a:extLst>
              <a:ext uri="{FF2B5EF4-FFF2-40B4-BE49-F238E27FC236}">
                <a16:creationId xmlns:a16="http://schemas.microsoft.com/office/drawing/2014/main" id="{92863511-7B8B-49E9-ADCF-917E1DBD3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 b="9793"/>
          <a:stretch/>
        </p:blipFill>
        <p:spPr>
          <a:xfrm>
            <a:off x="6567415" y="1557268"/>
            <a:ext cx="5216388" cy="23820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DC662A8-1A74-4FC2-B80E-97E33CA7887B}"/>
              </a:ext>
            </a:extLst>
          </p:cNvPr>
          <p:cNvSpPr txBox="1"/>
          <p:nvPr/>
        </p:nvSpPr>
        <p:spPr>
          <a:xfrm>
            <a:off x="2294720" y="2461714"/>
            <a:ext cx="3354477" cy="369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dirty="0"/>
              <a:t>Tracer set- d</a:t>
            </a:r>
            <a:r>
              <a:rPr lang="en-GB" baseline="30000" dirty="0"/>
              <a:t>15</a:t>
            </a:r>
            <a:r>
              <a:rPr lang="en-GB" dirty="0"/>
              <a:t>N offset + ALL FA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51CD23-C093-4634-B48B-07EB34B4A847}"/>
              </a:ext>
            </a:extLst>
          </p:cNvPr>
          <p:cNvSpPr txBox="1"/>
          <p:nvPr/>
        </p:nvSpPr>
        <p:spPr>
          <a:xfrm>
            <a:off x="2344034" y="4493401"/>
            <a:ext cx="3354477" cy="3693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00"/>
              </a:lnSpc>
            </a:pPr>
            <a:r>
              <a:rPr lang="en-GB" dirty="0"/>
              <a:t>Tracer set- d</a:t>
            </a:r>
            <a:r>
              <a:rPr lang="en-GB" baseline="30000" dirty="0"/>
              <a:t>15</a:t>
            </a:r>
            <a:r>
              <a:rPr lang="en-GB" dirty="0"/>
              <a:t>N offset + FA C26</a:t>
            </a:r>
          </a:p>
        </p:txBody>
      </p:sp>
      <p:sp>
        <p:nvSpPr>
          <p:cNvPr id="38" name="Title 9">
            <a:extLst>
              <a:ext uri="{FF2B5EF4-FFF2-40B4-BE49-F238E27FC236}">
                <a16:creationId xmlns:a16="http://schemas.microsoft.com/office/drawing/2014/main" id="{9CC2F904-8DBD-4A80-A7E5-5D67AA39EB66}"/>
              </a:ext>
            </a:extLst>
          </p:cNvPr>
          <p:cNvSpPr txBox="1">
            <a:spLocks/>
          </p:cNvSpPr>
          <p:nvPr/>
        </p:nvSpPr>
        <p:spPr>
          <a:xfrm>
            <a:off x="334800" y="332656"/>
            <a:ext cx="1152184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Virtual mixtures results-   d</a:t>
            </a:r>
            <a:r>
              <a:rPr lang="en-GB" baseline="30000" dirty="0"/>
              <a:t>15</a:t>
            </a:r>
            <a:r>
              <a:rPr lang="en-GB" dirty="0"/>
              <a:t>N offset + FA C26 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A790ACB-006A-4A9F-B942-3D01F42F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800" y="6524626"/>
            <a:ext cx="2878667" cy="180000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Defining and evaluating the effect of redundant isotopic tracers in Bayesian unmixing models</a:t>
            </a:r>
            <a:r>
              <a:rPr lang="en-GB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, </a:t>
            </a:r>
            <a:r>
              <a:rPr lang="en-GB" dirty="0"/>
              <a:t>Terry Cox &amp; Environmental Geosciences Group Basel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121753-0624-40F8-81D9-62ECB535FE75}"/>
              </a:ext>
            </a:extLst>
          </p:cNvPr>
          <p:cNvSpPr/>
          <p:nvPr/>
        </p:nvSpPr>
        <p:spPr>
          <a:xfrm>
            <a:off x="1559496" y="3866998"/>
            <a:ext cx="10297144" cy="2523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573614684"/>
      </p:ext>
    </p:extLst>
  </p:cSld>
  <p:clrMapOvr>
    <a:masterClrMapping/>
  </p:clrMapOvr>
</p:sld>
</file>

<file path=ppt/theme/theme1.xml><?xml version="1.0" encoding="utf-8"?>
<a:theme xmlns:a="http://schemas.openxmlformats.org/drawingml/2006/main" name="uni_basel_V04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uni_basel_V04_de</Template>
  <TotalTime>28441</TotalTime>
  <Words>1033</Words>
  <Application>Microsoft Office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Cambria Math</vt:lpstr>
      <vt:lpstr>Georgia</vt:lpstr>
      <vt:lpstr>Open Sans</vt:lpstr>
      <vt:lpstr>uni_basel_V04_de</vt:lpstr>
      <vt:lpstr>Defining and evaluating the effect of redundant isotopic tracers in the  Bayesian unmixing model MixSIAR  </vt:lpstr>
      <vt:lpstr>CSSI’s as tracers- current problem</vt:lpstr>
      <vt:lpstr>d15N offset as an additional tracer to Fatty acid CSSI</vt:lpstr>
      <vt:lpstr>d15N offset as an additional tracer to Fatty acid CSSI</vt:lpstr>
      <vt:lpstr>Testing d15N offset and FA CSSI’S with virtual mixtures</vt:lpstr>
      <vt:lpstr>Virtual mixtures - Conditions</vt:lpstr>
      <vt:lpstr>Virtual mixtures results-   d15N offset + FA Scatterplots</vt:lpstr>
      <vt:lpstr>Less is more?</vt:lpstr>
      <vt:lpstr>PowerPoint Presentation</vt:lpstr>
      <vt:lpstr>Less is more, but why?</vt:lpstr>
      <vt:lpstr> Testing  the effect of using additional redundant tracers</vt:lpstr>
      <vt:lpstr>Summary</vt:lpstr>
      <vt:lpstr>Thank you for your attention.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Titel-/Kapitelfolie, Titel 1 Titel 2</dc:title>
  <dc:creator>Nicole Franke</dc:creator>
  <cp:lastModifiedBy>terry cox</cp:lastModifiedBy>
  <cp:revision>259</cp:revision>
  <dcterms:created xsi:type="dcterms:W3CDTF">2019-11-04T14:58:36Z</dcterms:created>
  <dcterms:modified xsi:type="dcterms:W3CDTF">2022-05-21T21:26:46Z</dcterms:modified>
</cp:coreProperties>
</file>