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7" r:id="rId3"/>
    <p:sldId id="270" r:id="rId4"/>
    <p:sldId id="266" r:id="rId5"/>
    <p:sldId id="257" r:id="rId6"/>
    <p:sldId id="265" r:id="rId7"/>
    <p:sldId id="260" r:id="rId8"/>
    <p:sldId id="263" r:id="rId9"/>
    <p:sldId id="261" r:id="rId10"/>
    <p:sldId id="262" r:id="rId11"/>
    <p:sldId id="259"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610" autoAdjust="0"/>
  </p:normalViewPr>
  <p:slideViewPr>
    <p:cSldViewPr snapToGrid="0" showGuides="1">
      <p:cViewPr varScale="1">
        <p:scale>
          <a:sx n="53" d="100"/>
          <a:sy n="53" d="100"/>
        </p:scale>
        <p:origin x="1176" y="4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E66E1-D2CC-4267-8EE9-AC680DE760A1}" type="datetimeFigureOut">
              <a:rPr lang="en-GB" smtClean="0"/>
              <a:t>22/05/2022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79FD3-9F36-4D0E-9290-E88DAD54B3A1}" type="slidenum">
              <a:rPr lang="en-GB" smtClean="0"/>
              <a:t>‹N°›</a:t>
            </a:fld>
            <a:endParaRPr lang="en-GB"/>
          </a:p>
        </p:txBody>
      </p:sp>
    </p:spTree>
    <p:extLst>
      <p:ext uri="{BB962C8B-B14F-4D97-AF65-F5344CB8AC3E}">
        <p14:creationId xmlns:p14="http://schemas.microsoft.com/office/powerpoint/2010/main" val="188670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EB379FD3-9F36-4D0E-9290-E88DAD54B3A1}" type="slidenum">
              <a:rPr lang="en-GB" smtClean="0"/>
              <a:t>2</a:t>
            </a:fld>
            <a:endParaRPr lang="en-GB"/>
          </a:p>
        </p:txBody>
      </p:sp>
    </p:spTree>
    <p:extLst>
      <p:ext uri="{BB962C8B-B14F-4D97-AF65-F5344CB8AC3E}">
        <p14:creationId xmlns:p14="http://schemas.microsoft.com/office/powerpoint/2010/main" val="51834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EB379FD3-9F36-4D0E-9290-E88DAD54B3A1}" type="slidenum">
              <a:rPr lang="en-GB" smtClean="0"/>
              <a:t>3</a:t>
            </a:fld>
            <a:endParaRPr lang="en-GB"/>
          </a:p>
        </p:txBody>
      </p:sp>
    </p:spTree>
    <p:extLst>
      <p:ext uri="{BB962C8B-B14F-4D97-AF65-F5344CB8AC3E}">
        <p14:creationId xmlns:p14="http://schemas.microsoft.com/office/powerpoint/2010/main" val="253380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EB379FD3-9F36-4D0E-9290-E88DAD54B3A1}" type="slidenum">
              <a:rPr lang="en-GB" smtClean="0"/>
              <a:t>6</a:t>
            </a:fld>
            <a:endParaRPr lang="en-GB"/>
          </a:p>
        </p:txBody>
      </p:sp>
    </p:spTree>
    <p:extLst>
      <p:ext uri="{BB962C8B-B14F-4D97-AF65-F5344CB8AC3E}">
        <p14:creationId xmlns:p14="http://schemas.microsoft.com/office/powerpoint/2010/main" val="417158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At </a:t>
            </a:r>
            <a:r>
              <a:rPr lang="en-GB" dirty="0" err="1" smtClean="0"/>
              <a:t>farstanas</a:t>
            </a:r>
            <a:r>
              <a:rPr lang="en-GB" dirty="0" smtClean="0"/>
              <a:t>,</a:t>
            </a:r>
            <a:r>
              <a:rPr lang="en-GB" baseline="0" dirty="0" smtClean="0"/>
              <a:t> hardening leads to less growth during years with relatively mild winters. During harsh winters, with sudden cold episodes, mortality is lower than the reference, but still large drops, because conductivities are lowered proportionally to the hardiness level. The hardiness level at </a:t>
            </a:r>
            <a:r>
              <a:rPr lang="en-GB" baseline="0" dirty="0" err="1" smtClean="0"/>
              <a:t>Farstanas</a:t>
            </a:r>
            <a:r>
              <a:rPr lang="en-GB" baseline="0" dirty="0" smtClean="0"/>
              <a:t> is around -20°C in winter, which is much higher than at </a:t>
            </a:r>
            <a:r>
              <a:rPr lang="en-GB" baseline="0" dirty="0" err="1" smtClean="0"/>
              <a:t>Spasskaya</a:t>
            </a:r>
            <a:r>
              <a:rPr lang="en-GB" baseline="0" dirty="0" smtClean="0"/>
              <a:t> Pad. In </a:t>
            </a:r>
            <a:r>
              <a:rPr lang="en-GB" baseline="0" dirty="0" err="1" smtClean="0"/>
              <a:t>Spasskaya</a:t>
            </a:r>
            <a:r>
              <a:rPr lang="en-GB" baseline="0" dirty="0" smtClean="0"/>
              <a:t> Pad, the large drops of biomass are related to the weak winter precipitation rates, and thin snow pack. Without enough snow melt, It is late in the following summer that photosynthesis really started again. So the decrease in biomass is due to a lack of growth rather than larger mortality. It is also due to the increase in biomass that competition for water became high and carbon starvation remains longer.</a:t>
            </a:r>
            <a:endParaRPr lang="en-GB" dirty="0"/>
          </a:p>
        </p:txBody>
      </p:sp>
      <p:sp>
        <p:nvSpPr>
          <p:cNvPr id="4" name="Espace réservé du numéro de diapositive 3"/>
          <p:cNvSpPr>
            <a:spLocks noGrp="1"/>
          </p:cNvSpPr>
          <p:nvPr>
            <p:ph type="sldNum" sz="quarter" idx="10"/>
          </p:nvPr>
        </p:nvSpPr>
        <p:spPr/>
        <p:txBody>
          <a:bodyPr/>
          <a:lstStyle/>
          <a:p>
            <a:fld id="{EB379FD3-9F36-4D0E-9290-E88DAD54B3A1}" type="slidenum">
              <a:rPr lang="en-GB" smtClean="0"/>
              <a:t>7</a:t>
            </a:fld>
            <a:endParaRPr lang="en-GB"/>
          </a:p>
        </p:txBody>
      </p:sp>
    </p:spTree>
    <p:extLst>
      <p:ext uri="{BB962C8B-B14F-4D97-AF65-F5344CB8AC3E}">
        <p14:creationId xmlns:p14="http://schemas.microsoft.com/office/powerpoint/2010/main" val="367346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GB"/>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31049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2166974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63625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239534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306932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r>
              <a:rPr lang="en-GB" smtClean="0"/>
              <a:t>23/05/2022</a:t>
            </a:r>
            <a:endParaRPr lang="en-GB"/>
          </a:p>
        </p:txBody>
      </p:sp>
      <p:sp>
        <p:nvSpPr>
          <p:cNvPr id="6" name="Espace réservé du pied de page 5"/>
          <p:cNvSpPr>
            <a:spLocks noGrp="1"/>
          </p:cNvSpPr>
          <p:nvPr>
            <p:ph type="ftr" sz="quarter" idx="11"/>
          </p:nvPr>
        </p:nvSpPr>
        <p:spPr/>
        <p:txBody>
          <a:bodyPr/>
          <a:lstStyle/>
          <a:p>
            <a:r>
              <a:rPr lang="en-GB" smtClean="0"/>
              <a:t>marlam@uio.no</a:t>
            </a:r>
            <a:endParaRPr lang="en-GB"/>
          </a:p>
        </p:txBody>
      </p:sp>
      <p:sp>
        <p:nvSpPr>
          <p:cNvPr id="7" name="Espace réservé du numéro de diapositive 6"/>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383653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r>
              <a:rPr lang="en-GB" smtClean="0"/>
              <a:t>23/05/2022</a:t>
            </a:r>
            <a:endParaRPr lang="en-GB"/>
          </a:p>
        </p:txBody>
      </p:sp>
      <p:sp>
        <p:nvSpPr>
          <p:cNvPr id="8" name="Espace réservé du pied de page 7"/>
          <p:cNvSpPr>
            <a:spLocks noGrp="1"/>
          </p:cNvSpPr>
          <p:nvPr>
            <p:ph type="ftr" sz="quarter" idx="11"/>
          </p:nvPr>
        </p:nvSpPr>
        <p:spPr/>
        <p:txBody>
          <a:bodyPr/>
          <a:lstStyle/>
          <a:p>
            <a:r>
              <a:rPr lang="en-GB" smtClean="0"/>
              <a:t>marlam@uio.no</a:t>
            </a:r>
            <a:endParaRPr lang="en-GB"/>
          </a:p>
        </p:txBody>
      </p:sp>
      <p:sp>
        <p:nvSpPr>
          <p:cNvPr id="9" name="Espace réservé du numéro de diapositive 8"/>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90108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r>
              <a:rPr lang="en-GB" smtClean="0"/>
              <a:t>23/05/2022</a:t>
            </a:r>
            <a:endParaRPr lang="en-GB"/>
          </a:p>
        </p:txBody>
      </p:sp>
      <p:sp>
        <p:nvSpPr>
          <p:cNvPr id="4" name="Espace réservé du pied de page 3"/>
          <p:cNvSpPr>
            <a:spLocks noGrp="1"/>
          </p:cNvSpPr>
          <p:nvPr>
            <p:ph type="ftr" sz="quarter" idx="11"/>
          </p:nvPr>
        </p:nvSpPr>
        <p:spPr/>
        <p:txBody>
          <a:bodyPr/>
          <a:lstStyle/>
          <a:p>
            <a:r>
              <a:rPr lang="en-GB" smtClean="0"/>
              <a:t>marlam@uio.no</a:t>
            </a:r>
            <a:endParaRPr lang="en-GB"/>
          </a:p>
        </p:txBody>
      </p:sp>
      <p:sp>
        <p:nvSpPr>
          <p:cNvPr id="5" name="Espace réservé du numéro de diapositive 4"/>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545484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GB" smtClean="0"/>
              <a:t>23/05/2022</a:t>
            </a:r>
            <a:endParaRPr lang="en-GB"/>
          </a:p>
        </p:txBody>
      </p:sp>
      <p:sp>
        <p:nvSpPr>
          <p:cNvPr id="3" name="Espace réservé du pied de page 2"/>
          <p:cNvSpPr>
            <a:spLocks noGrp="1"/>
          </p:cNvSpPr>
          <p:nvPr>
            <p:ph type="ftr" sz="quarter" idx="11"/>
          </p:nvPr>
        </p:nvSpPr>
        <p:spPr/>
        <p:txBody>
          <a:bodyPr/>
          <a:lstStyle/>
          <a:p>
            <a:r>
              <a:rPr lang="en-GB" smtClean="0"/>
              <a:t>marlam@uio.no</a:t>
            </a:r>
            <a:endParaRPr lang="en-GB"/>
          </a:p>
        </p:txBody>
      </p:sp>
      <p:sp>
        <p:nvSpPr>
          <p:cNvPr id="4" name="Espace réservé du numéro de diapositive 3"/>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416460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en-GB" smtClean="0"/>
              <a:t>23/05/2022</a:t>
            </a:r>
            <a:endParaRPr lang="en-GB"/>
          </a:p>
        </p:txBody>
      </p:sp>
      <p:sp>
        <p:nvSpPr>
          <p:cNvPr id="6" name="Espace réservé du pied de page 5"/>
          <p:cNvSpPr>
            <a:spLocks noGrp="1"/>
          </p:cNvSpPr>
          <p:nvPr>
            <p:ph type="ftr" sz="quarter" idx="11"/>
          </p:nvPr>
        </p:nvSpPr>
        <p:spPr/>
        <p:txBody>
          <a:bodyPr/>
          <a:lstStyle/>
          <a:p>
            <a:r>
              <a:rPr lang="en-GB" smtClean="0"/>
              <a:t>marlam@uio.no</a:t>
            </a:r>
            <a:endParaRPr lang="en-GB"/>
          </a:p>
        </p:txBody>
      </p:sp>
      <p:sp>
        <p:nvSpPr>
          <p:cNvPr id="7" name="Espace réservé du numéro de diapositive 6"/>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320513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en-GB" smtClean="0"/>
              <a:t>23/05/2022</a:t>
            </a:r>
            <a:endParaRPr lang="en-GB"/>
          </a:p>
        </p:txBody>
      </p:sp>
      <p:sp>
        <p:nvSpPr>
          <p:cNvPr id="6" name="Espace réservé du pied de page 5"/>
          <p:cNvSpPr>
            <a:spLocks noGrp="1"/>
          </p:cNvSpPr>
          <p:nvPr>
            <p:ph type="ftr" sz="quarter" idx="11"/>
          </p:nvPr>
        </p:nvSpPr>
        <p:spPr/>
        <p:txBody>
          <a:bodyPr/>
          <a:lstStyle/>
          <a:p>
            <a:r>
              <a:rPr lang="en-GB" smtClean="0"/>
              <a:t>marlam@uio.no</a:t>
            </a:r>
            <a:endParaRPr lang="en-GB"/>
          </a:p>
        </p:txBody>
      </p:sp>
      <p:sp>
        <p:nvSpPr>
          <p:cNvPr id="7" name="Espace réservé du numéro de diapositive 6"/>
          <p:cNvSpPr>
            <a:spLocks noGrp="1"/>
          </p:cNvSpPr>
          <p:nvPr>
            <p:ph type="sldNum" sz="quarter" idx="12"/>
          </p:nvPr>
        </p:nvSpPr>
        <p:spPr/>
        <p:txBody>
          <a:bodyPr/>
          <a:lstStyle/>
          <a:p>
            <a:fld id="{F085D18F-6B4D-4282-9A05-C14424DB2635}" type="slidenum">
              <a:rPr lang="en-GB" smtClean="0"/>
              <a:t>‹N°›</a:t>
            </a:fld>
            <a:endParaRPr lang="en-GB"/>
          </a:p>
        </p:txBody>
      </p:sp>
    </p:spTree>
    <p:extLst>
      <p:ext uri="{BB962C8B-B14F-4D97-AF65-F5344CB8AC3E}">
        <p14:creationId xmlns:p14="http://schemas.microsoft.com/office/powerpoint/2010/main" val="19659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23/05/2022</a:t>
            </a:r>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marlam@uio.no</a:t>
            </a:r>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5D18F-6B4D-4282-9A05-C14424DB2635}" type="slidenum">
              <a:rPr lang="en-GB" smtClean="0"/>
              <a:t>‹N°›</a:t>
            </a:fld>
            <a:endParaRPr lang="en-GB"/>
          </a:p>
        </p:txBody>
      </p:sp>
    </p:spTree>
    <p:extLst>
      <p:ext uri="{BB962C8B-B14F-4D97-AF65-F5344CB8AC3E}">
        <p14:creationId xmlns:p14="http://schemas.microsoft.com/office/powerpoint/2010/main" val="181999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22400" y="860342"/>
            <a:ext cx="9347200" cy="1123906"/>
          </a:xfrm>
        </p:spPr>
        <p:txBody>
          <a:bodyPr>
            <a:noAutofit/>
          </a:bodyPr>
          <a:lstStyle/>
          <a:p>
            <a:r>
              <a:rPr lang="en-US" sz="3200" b="1" dirty="0">
                <a:latin typeface="+mn-lt"/>
              </a:rPr>
              <a:t>Towards realistic plant hydraulics </a:t>
            </a:r>
            <a:r>
              <a:rPr lang="en-US" sz="3200" b="1" dirty="0" smtClean="0">
                <a:latin typeface="+mn-lt"/>
              </a:rPr>
              <a:t>in </a:t>
            </a:r>
            <a:r>
              <a:rPr lang="en-US" sz="3200" b="1" dirty="0">
                <a:latin typeface="+mn-lt"/>
              </a:rPr>
              <a:t>the Arctic-Boreal </a:t>
            </a:r>
            <a:r>
              <a:rPr lang="en-US" sz="3200" b="1" dirty="0" smtClean="0">
                <a:latin typeface="+mn-lt"/>
              </a:rPr>
              <a:t>Zone by modelling cold acclimation</a:t>
            </a:r>
            <a:endParaRPr lang="en-GB" sz="3200" b="1" dirty="0">
              <a:latin typeface="+mn-lt"/>
            </a:endParaRPr>
          </a:p>
        </p:txBody>
      </p:sp>
      <p:sp>
        <p:nvSpPr>
          <p:cNvPr id="3" name="Sous-titre 2"/>
          <p:cNvSpPr>
            <a:spLocks noGrp="1"/>
          </p:cNvSpPr>
          <p:nvPr>
            <p:ph type="subTitle" idx="1"/>
          </p:nvPr>
        </p:nvSpPr>
        <p:spPr>
          <a:xfrm>
            <a:off x="2785979" y="3138905"/>
            <a:ext cx="6620042" cy="957179"/>
          </a:xfrm>
        </p:spPr>
        <p:txBody>
          <a:bodyPr>
            <a:normAutofit/>
          </a:bodyPr>
          <a:lstStyle/>
          <a:p>
            <a:r>
              <a:rPr lang="en-GB" sz="1600" i="1" dirty="0" smtClean="0"/>
              <a:t>Marius Lambert, Hui Tang, </a:t>
            </a:r>
            <a:r>
              <a:rPr lang="en-GB" sz="1600" i="1" dirty="0" err="1" smtClean="0"/>
              <a:t>Kjetil</a:t>
            </a:r>
            <a:r>
              <a:rPr lang="en-GB" sz="1600" i="1" dirty="0" smtClean="0"/>
              <a:t> S. </a:t>
            </a:r>
            <a:r>
              <a:rPr lang="en-GB" sz="1600" i="1" dirty="0" err="1" smtClean="0"/>
              <a:t>Aas</a:t>
            </a:r>
            <a:r>
              <a:rPr lang="en-GB" sz="1600" i="1" dirty="0" smtClean="0"/>
              <a:t>, </a:t>
            </a:r>
            <a:r>
              <a:rPr lang="en-GB" sz="1600" i="1" dirty="0" err="1" smtClean="0"/>
              <a:t>Frode</a:t>
            </a:r>
            <a:r>
              <a:rPr lang="en-GB" sz="1600" i="1" dirty="0" smtClean="0"/>
              <a:t> </a:t>
            </a:r>
            <a:r>
              <a:rPr lang="en-GB" sz="1600" i="1" dirty="0" err="1" smtClean="0"/>
              <a:t>Stordal</a:t>
            </a:r>
            <a:r>
              <a:rPr lang="en-GB" sz="1600" i="1" dirty="0" smtClean="0"/>
              <a:t>, Rosie A. Fisher, </a:t>
            </a:r>
            <a:r>
              <a:rPr lang="en-GB" sz="1600" i="1" dirty="0" err="1" smtClean="0"/>
              <a:t>Jarle</a:t>
            </a:r>
            <a:r>
              <a:rPr lang="en-GB" sz="1600" i="1" dirty="0" smtClean="0"/>
              <a:t> W. </a:t>
            </a:r>
            <a:r>
              <a:rPr lang="en-GB" sz="1600" i="1" dirty="0" err="1" smtClean="0"/>
              <a:t>Bjerke</a:t>
            </a:r>
            <a:r>
              <a:rPr lang="en-GB" sz="1600" i="1" dirty="0" smtClean="0"/>
              <a:t>, and </a:t>
            </a:r>
            <a:r>
              <a:rPr lang="en-GB" sz="1600" i="1" dirty="0" err="1" smtClean="0"/>
              <a:t>Frans</a:t>
            </a:r>
            <a:r>
              <a:rPr lang="en-GB" sz="1600" i="1" dirty="0" smtClean="0"/>
              <a:t>-Jan W. </a:t>
            </a:r>
            <a:r>
              <a:rPr lang="en-GB" sz="1600" i="1" dirty="0" err="1" smtClean="0"/>
              <a:t>Parmentier</a:t>
            </a:r>
            <a:endParaRPr lang="en-GB" sz="1600" i="1" dirty="0"/>
          </a:p>
        </p:txBody>
      </p:sp>
      <p:pic>
        <p:nvPicPr>
          <p:cNvPr id="6" name="Image 5"/>
          <p:cNvPicPr>
            <a:picLocks noChangeAspect="1"/>
          </p:cNvPicPr>
          <p:nvPr/>
        </p:nvPicPr>
        <p:blipFill rotWithShape="1">
          <a:blip r:embed="rId2"/>
          <a:srcRect r="5875" b="11181"/>
          <a:stretch/>
        </p:blipFill>
        <p:spPr>
          <a:xfrm>
            <a:off x="7582569" y="4012851"/>
            <a:ext cx="4609432" cy="2524307"/>
          </a:xfrm>
          <a:prstGeom prst="rect">
            <a:avLst/>
          </a:prstGeom>
        </p:spPr>
      </p:pic>
      <p:pic>
        <p:nvPicPr>
          <p:cNvPr id="7" name="Image 6"/>
          <p:cNvPicPr>
            <a:picLocks noChangeAspect="1"/>
          </p:cNvPicPr>
          <p:nvPr/>
        </p:nvPicPr>
        <p:blipFill>
          <a:blip r:embed="rId3"/>
          <a:stretch>
            <a:fillRect/>
          </a:stretch>
        </p:blipFill>
        <p:spPr>
          <a:xfrm>
            <a:off x="887236" y="4146349"/>
            <a:ext cx="1694949" cy="2259263"/>
          </a:xfrm>
          <a:prstGeom prst="rect">
            <a:avLst/>
          </a:prstGeom>
        </p:spPr>
      </p:pic>
      <p:pic>
        <p:nvPicPr>
          <p:cNvPr id="8" name="Image 7"/>
          <p:cNvPicPr>
            <a:picLocks noChangeAspect="1"/>
          </p:cNvPicPr>
          <p:nvPr/>
        </p:nvPicPr>
        <p:blipFill>
          <a:blip r:embed="rId4"/>
          <a:stretch>
            <a:fillRect/>
          </a:stretch>
        </p:blipFill>
        <p:spPr>
          <a:xfrm>
            <a:off x="5233235" y="4696916"/>
            <a:ext cx="1725529" cy="1725529"/>
          </a:xfrm>
          <a:prstGeom prst="rect">
            <a:avLst/>
          </a:prstGeom>
        </p:spPr>
      </p:pic>
      <p:sp>
        <p:nvSpPr>
          <p:cNvPr id="9" name="ZoneTexte 8"/>
          <p:cNvSpPr txBox="1"/>
          <p:nvPr/>
        </p:nvSpPr>
        <p:spPr>
          <a:xfrm>
            <a:off x="5097379" y="4390191"/>
            <a:ext cx="1997241" cy="338554"/>
          </a:xfrm>
          <a:prstGeom prst="rect">
            <a:avLst/>
          </a:prstGeom>
          <a:noFill/>
        </p:spPr>
        <p:txBody>
          <a:bodyPr wrap="square" rtlCol="0">
            <a:spAutoFit/>
          </a:bodyPr>
          <a:lstStyle/>
          <a:p>
            <a:r>
              <a:rPr lang="en-GB" sz="1600" i="1" dirty="0" smtClean="0"/>
              <a:t>Access to the abstract</a:t>
            </a:r>
            <a:endParaRPr lang="en-GB" sz="1600" i="1" dirty="0"/>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10" name="Espace réservé du numéro de diapositive 9"/>
          <p:cNvSpPr>
            <a:spLocks noGrp="1"/>
          </p:cNvSpPr>
          <p:nvPr>
            <p:ph type="sldNum" sz="quarter" idx="12"/>
          </p:nvPr>
        </p:nvSpPr>
        <p:spPr/>
        <p:txBody>
          <a:bodyPr/>
          <a:lstStyle/>
          <a:p>
            <a:fld id="{F085D18F-6B4D-4282-9A05-C14424DB2635}" type="slidenum">
              <a:rPr lang="en-GB" smtClean="0"/>
              <a:t>1</a:t>
            </a:fld>
            <a:endParaRPr lang="en-GB"/>
          </a:p>
        </p:txBody>
      </p:sp>
      <p:sp>
        <p:nvSpPr>
          <p:cNvPr id="11" name="ZoneTexte 10"/>
          <p:cNvSpPr txBox="1"/>
          <p:nvPr/>
        </p:nvSpPr>
        <p:spPr>
          <a:xfrm>
            <a:off x="4856988" y="2084832"/>
            <a:ext cx="2478024" cy="369332"/>
          </a:xfrm>
          <a:prstGeom prst="rect">
            <a:avLst/>
          </a:prstGeom>
          <a:noFill/>
        </p:spPr>
        <p:txBody>
          <a:bodyPr wrap="square" rtlCol="0">
            <a:spAutoFit/>
          </a:bodyPr>
          <a:lstStyle/>
          <a:p>
            <a:r>
              <a:rPr lang="en-US" b="1" dirty="0"/>
              <a:t> in </a:t>
            </a:r>
            <a:r>
              <a:rPr lang="en-US" b="1" dirty="0" smtClean="0"/>
              <a:t>CLM5-Fates </a:t>
            </a:r>
            <a:r>
              <a:rPr lang="en-US" b="1" dirty="0"/>
              <a:t>(hydro)</a:t>
            </a:r>
            <a:endParaRPr lang="en-GB" dirty="0"/>
          </a:p>
        </p:txBody>
      </p:sp>
    </p:spTree>
    <p:extLst>
      <p:ext uri="{BB962C8B-B14F-4D97-AF65-F5344CB8AC3E}">
        <p14:creationId xmlns:p14="http://schemas.microsoft.com/office/powerpoint/2010/main" val="3590318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Acknowledgements</a:t>
            </a:r>
            <a:endParaRPr lang="en-GB" dirty="0"/>
          </a:p>
        </p:txBody>
      </p:sp>
      <p:sp>
        <p:nvSpPr>
          <p:cNvPr id="3" name="Espace réservé du contenu 2"/>
          <p:cNvSpPr>
            <a:spLocks noGrp="1"/>
          </p:cNvSpPr>
          <p:nvPr>
            <p:ph idx="1"/>
          </p:nvPr>
        </p:nvSpPr>
        <p:spPr>
          <a:xfrm>
            <a:off x="1732547" y="1825625"/>
            <a:ext cx="3106822" cy="3414796"/>
          </a:xfrm>
        </p:spPr>
        <p:txBody>
          <a:bodyPr/>
          <a:lstStyle/>
          <a:p>
            <a:r>
              <a:rPr lang="en-GB" sz="1400" dirty="0" smtClean="0"/>
              <a:t>Hui Tang</a:t>
            </a:r>
          </a:p>
          <a:p>
            <a:r>
              <a:rPr lang="en-GB" sz="1400" dirty="0" err="1" smtClean="0"/>
              <a:t>Kjetil</a:t>
            </a:r>
            <a:r>
              <a:rPr lang="en-GB" sz="1400" dirty="0" smtClean="0"/>
              <a:t> S. </a:t>
            </a:r>
            <a:r>
              <a:rPr lang="en-GB" sz="1400" dirty="0" err="1" smtClean="0"/>
              <a:t>Aas</a:t>
            </a:r>
            <a:endParaRPr lang="en-GB" sz="1400" dirty="0" smtClean="0"/>
          </a:p>
          <a:p>
            <a:r>
              <a:rPr lang="en-GB" sz="1400" dirty="0" smtClean="0"/>
              <a:t>Rosie A. Fisher</a:t>
            </a:r>
          </a:p>
          <a:p>
            <a:r>
              <a:rPr lang="en-GB" sz="1400" dirty="0" err="1" smtClean="0"/>
              <a:t>Frode</a:t>
            </a:r>
            <a:r>
              <a:rPr lang="en-GB" sz="1400" dirty="0" smtClean="0"/>
              <a:t> </a:t>
            </a:r>
            <a:r>
              <a:rPr lang="en-GB" sz="1400" dirty="0" err="1" smtClean="0"/>
              <a:t>Stordal</a:t>
            </a:r>
            <a:endParaRPr lang="en-GB" sz="1400" dirty="0" smtClean="0"/>
          </a:p>
          <a:p>
            <a:r>
              <a:rPr lang="en-GB" sz="1400" dirty="0" err="1" smtClean="0"/>
              <a:t>Jarle</a:t>
            </a:r>
            <a:r>
              <a:rPr lang="en-GB" sz="1400" dirty="0" smtClean="0"/>
              <a:t> W. </a:t>
            </a:r>
            <a:r>
              <a:rPr lang="en-GB" sz="1400" dirty="0" err="1" smtClean="0"/>
              <a:t>Bjerke</a:t>
            </a:r>
            <a:endParaRPr lang="en-GB" sz="1400" dirty="0" smtClean="0"/>
          </a:p>
          <a:p>
            <a:r>
              <a:rPr lang="en-GB" sz="1400" dirty="0" smtClean="0"/>
              <a:t>Jennifer Holm</a:t>
            </a:r>
          </a:p>
          <a:p>
            <a:r>
              <a:rPr lang="en-GB" sz="1400" dirty="0" smtClean="0"/>
              <a:t>Yilin Fang</a:t>
            </a:r>
          </a:p>
          <a:p>
            <a:r>
              <a:rPr lang="en-GB" sz="1400" dirty="0" err="1" smtClean="0"/>
              <a:t>Junyan</a:t>
            </a:r>
            <a:r>
              <a:rPr lang="en-GB" sz="1400" dirty="0" smtClean="0"/>
              <a:t> Ding</a:t>
            </a:r>
          </a:p>
          <a:p>
            <a:r>
              <a:rPr lang="en-GB" sz="1400" dirty="0" smtClean="0"/>
              <a:t>Ryan Knox</a:t>
            </a:r>
          </a:p>
          <a:p>
            <a:r>
              <a:rPr lang="en-GB" sz="1400" dirty="0" err="1" smtClean="0"/>
              <a:t>Frans</a:t>
            </a:r>
            <a:r>
              <a:rPr lang="en-GB" sz="1400" dirty="0" smtClean="0"/>
              <a:t>-Jan W. </a:t>
            </a:r>
            <a:r>
              <a:rPr lang="en-GB" sz="1400" dirty="0" err="1" smtClean="0"/>
              <a:t>Parmentier</a:t>
            </a:r>
            <a:endParaRPr lang="en-GB" sz="1400" dirty="0" smtClean="0"/>
          </a:p>
          <a:p>
            <a:pPr marL="0" indent="0">
              <a:buNone/>
            </a:pPr>
            <a:endParaRPr lang="en-GB" dirty="0"/>
          </a:p>
        </p:txBody>
      </p:sp>
      <p:pic>
        <p:nvPicPr>
          <p:cNvPr id="5" name="Image 4"/>
          <p:cNvPicPr>
            <a:picLocks noChangeAspect="1"/>
          </p:cNvPicPr>
          <p:nvPr/>
        </p:nvPicPr>
        <p:blipFill rotWithShape="1">
          <a:blip r:embed="rId2"/>
          <a:srcRect t="33954" b="35128"/>
          <a:stretch/>
        </p:blipFill>
        <p:spPr>
          <a:xfrm>
            <a:off x="479874" y="5352020"/>
            <a:ext cx="3874168" cy="1197811"/>
          </a:xfrm>
          <a:prstGeom prst="rect">
            <a:avLst/>
          </a:prstGeom>
        </p:spPr>
      </p:pic>
      <p:pic>
        <p:nvPicPr>
          <p:cNvPr id="6" name="Image 5"/>
          <p:cNvPicPr>
            <a:picLocks noChangeAspect="1"/>
          </p:cNvPicPr>
          <p:nvPr/>
        </p:nvPicPr>
        <p:blipFill rotWithShape="1">
          <a:blip r:embed="rId3"/>
          <a:srcRect l="10437" t="23040" b="9587"/>
          <a:stretch/>
        </p:blipFill>
        <p:spPr>
          <a:xfrm>
            <a:off x="7485084" y="5084064"/>
            <a:ext cx="3955164" cy="1629290"/>
          </a:xfrm>
          <a:prstGeom prst="rect">
            <a:avLst/>
          </a:prstGeom>
        </p:spPr>
      </p:pic>
      <p:pic>
        <p:nvPicPr>
          <p:cNvPr id="8" name="Image 7"/>
          <p:cNvPicPr>
            <a:picLocks noChangeAspect="1"/>
          </p:cNvPicPr>
          <p:nvPr/>
        </p:nvPicPr>
        <p:blipFill>
          <a:blip r:embed="rId4"/>
          <a:stretch>
            <a:fillRect/>
          </a:stretch>
        </p:blipFill>
        <p:spPr>
          <a:xfrm>
            <a:off x="7791868" y="3873165"/>
            <a:ext cx="2886075" cy="876300"/>
          </a:xfrm>
          <a:prstGeom prst="rect">
            <a:avLst/>
          </a:prstGeom>
        </p:spPr>
      </p:pic>
      <p:pic>
        <p:nvPicPr>
          <p:cNvPr id="9" name="Image 8"/>
          <p:cNvPicPr>
            <a:picLocks noChangeAspect="1"/>
          </p:cNvPicPr>
          <p:nvPr/>
        </p:nvPicPr>
        <p:blipFill>
          <a:blip r:embed="rId5"/>
          <a:stretch>
            <a:fillRect/>
          </a:stretch>
        </p:blipFill>
        <p:spPr>
          <a:xfrm>
            <a:off x="7932738" y="278064"/>
            <a:ext cx="2641888" cy="1221873"/>
          </a:xfrm>
          <a:prstGeom prst="rect">
            <a:avLst/>
          </a:prstGeom>
        </p:spPr>
      </p:pic>
      <p:pic>
        <p:nvPicPr>
          <p:cNvPr id="10" name="Image 9"/>
          <p:cNvPicPr>
            <a:picLocks noChangeAspect="1"/>
          </p:cNvPicPr>
          <p:nvPr/>
        </p:nvPicPr>
        <p:blipFill>
          <a:blip r:embed="rId6"/>
          <a:stretch>
            <a:fillRect/>
          </a:stretch>
        </p:blipFill>
        <p:spPr>
          <a:xfrm>
            <a:off x="7900416" y="2251453"/>
            <a:ext cx="3057671" cy="975386"/>
          </a:xfrm>
          <a:prstGeom prst="rect">
            <a:avLst/>
          </a:prstGeom>
        </p:spPr>
      </p:pic>
      <p:pic>
        <p:nvPicPr>
          <p:cNvPr id="11" name="Image 10"/>
          <p:cNvPicPr>
            <a:picLocks noChangeAspect="1"/>
          </p:cNvPicPr>
          <p:nvPr/>
        </p:nvPicPr>
        <p:blipFill>
          <a:blip r:embed="rId7"/>
          <a:stretch>
            <a:fillRect/>
          </a:stretch>
        </p:blipFill>
        <p:spPr>
          <a:xfrm>
            <a:off x="5018983" y="5348907"/>
            <a:ext cx="2154033" cy="1012395"/>
          </a:xfrm>
          <a:prstGeom prst="rect">
            <a:avLst/>
          </a:prstGeom>
        </p:spPr>
      </p:pic>
      <p:sp>
        <p:nvSpPr>
          <p:cNvPr id="4" name="Espace réservé de la date 3"/>
          <p:cNvSpPr>
            <a:spLocks noGrp="1"/>
          </p:cNvSpPr>
          <p:nvPr>
            <p:ph type="dt" sz="half" idx="10"/>
          </p:nvPr>
        </p:nvSpPr>
        <p:spPr/>
        <p:txBody>
          <a:bodyPr/>
          <a:lstStyle/>
          <a:p>
            <a:r>
              <a:rPr lang="en-GB" smtClean="0"/>
              <a:t>23/05/2022</a:t>
            </a:r>
            <a:endParaRPr lang="en-GB"/>
          </a:p>
        </p:txBody>
      </p:sp>
      <p:sp>
        <p:nvSpPr>
          <p:cNvPr id="7" name="Espace réservé du pied de page 6"/>
          <p:cNvSpPr>
            <a:spLocks noGrp="1"/>
          </p:cNvSpPr>
          <p:nvPr>
            <p:ph type="ftr" sz="quarter" idx="11"/>
          </p:nvPr>
        </p:nvSpPr>
        <p:spPr/>
        <p:txBody>
          <a:bodyPr/>
          <a:lstStyle/>
          <a:p>
            <a:r>
              <a:rPr lang="en-GB" smtClean="0"/>
              <a:t>marlam@uio.no</a:t>
            </a:r>
            <a:endParaRPr lang="en-GB"/>
          </a:p>
        </p:txBody>
      </p:sp>
      <p:sp>
        <p:nvSpPr>
          <p:cNvPr id="12" name="Espace réservé du numéro de diapositive 11"/>
          <p:cNvSpPr>
            <a:spLocks noGrp="1"/>
          </p:cNvSpPr>
          <p:nvPr>
            <p:ph type="sldNum" sz="quarter" idx="12"/>
          </p:nvPr>
        </p:nvSpPr>
        <p:spPr/>
        <p:txBody>
          <a:bodyPr/>
          <a:lstStyle/>
          <a:p>
            <a:fld id="{F085D18F-6B4D-4282-9A05-C14424DB2635}" type="slidenum">
              <a:rPr lang="en-GB" smtClean="0"/>
              <a:t>10</a:t>
            </a:fld>
            <a:endParaRPr lang="en-GB"/>
          </a:p>
        </p:txBody>
      </p:sp>
      <p:pic>
        <p:nvPicPr>
          <p:cNvPr id="13" name="Image 12"/>
          <p:cNvPicPr>
            <a:picLocks noChangeAspect="1"/>
          </p:cNvPicPr>
          <p:nvPr/>
        </p:nvPicPr>
        <p:blipFill>
          <a:blip r:embed="rId8"/>
          <a:stretch>
            <a:fillRect/>
          </a:stretch>
        </p:blipFill>
        <p:spPr>
          <a:xfrm>
            <a:off x="5233235" y="2417172"/>
            <a:ext cx="1725529" cy="1725529"/>
          </a:xfrm>
          <a:prstGeom prst="rect">
            <a:avLst/>
          </a:prstGeom>
        </p:spPr>
      </p:pic>
      <p:sp>
        <p:nvSpPr>
          <p:cNvPr id="14" name="ZoneTexte 13"/>
          <p:cNvSpPr txBox="1"/>
          <p:nvPr/>
        </p:nvSpPr>
        <p:spPr>
          <a:xfrm>
            <a:off x="5097379" y="2081572"/>
            <a:ext cx="1997241" cy="338554"/>
          </a:xfrm>
          <a:prstGeom prst="rect">
            <a:avLst/>
          </a:prstGeom>
          <a:noFill/>
        </p:spPr>
        <p:txBody>
          <a:bodyPr wrap="square" rtlCol="0">
            <a:spAutoFit/>
          </a:bodyPr>
          <a:lstStyle/>
          <a:p>
            <a:r>
              <a:rPr lang="en-GB" sz="1600" i="1" dirty="0" smtClean="0"/>
              <a:t>Access to the abstract</a:t>
            </a:r>
            <a:endParaRPr lang="en-GB" sz="1600" i="1" dirty="0"/>
          </a:p>
        </p:txBody>
      </p:sp>
    </p:spTree>
    <p:extLst>
      <p:ext uri="{BB962C8B-B14F-4D97-AF65-F5344CB8AC3E}">
        <p14:creationId xmlns:p14="http://schemas.microsoft.com/office/powerpoint/2010/main" val="3523192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Methods: Impacts of hardening on…</a:t>
            </a:r>
            <a:endParaRPr lang="en-GB" dirty="0"/>
          </a:p>
        </p:txBody>
      </p:sp>
      <p:sp>
        <p:nvSpPr>
          <p:cNvPr id="3" name="Espace réservé du contenu 2"/>
          <p:cNvSpPr>
            <a:spLocks noGrp="1"/>
          </p:cNvSpPr>
          <p:nvPr>
            <p:ph idx="1"/>
          </p:nvPr>
        </p:nvSpPr>
        <p:spPr>
          <a:xfrm>
            <a:off x="1319463" y="1558257"/>
            <a:ext cx="2541337" cy="569996"/>
          </a:xfrm>
        </p:spPr>
        <p:txBody>
          <a:bodyPr>
            <a:normAutofit/>
          </a:bodyPr>
          <a:lstStyle/>
          <a:p>
            <a:pPr marL="0" indent="0">
              <a:buNone/>
            </a:pPr>
            <a:r>
              <a:rPr lang="en-GB" dirty="0" smtClean="0"/>
              <a:t>1) HYDRAULICS</a:t>
            </a:r>
            <a:endParaRPr lang="en-GB" dirty="0"/>
          </a:p>
        </p:txBody>
      </p:sp>
      <p:sp>
        <p:nvSpPr>
          <p:cNvPr id="4" name="Espace réservé du contenu 2"/>
          <p:cNvSpPr txBox="1">
            <a:spLocks/>
          </p:cNvSpPr>
          <p:nvPr/>
        </p:nvSpPr>
        <p:spPr>
          <a:xfrm>
            <a:off x="6664159" y="1560930"/>
            <a:ext cx="3383547" cy="508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2) FROST MORTALITY</a:t>
            </a:r>
            <a:endParaRPr lang="en-GB" dirty="0"/>
          </a:p>
        </p:txBody>
      </p:sp>
      <p:pic>
        <p:nvPicPr>
          <p:cNvPr id="10" name="Image 9"/>
          <p:cNvPicPr>
            <a:picLocks noChangeAspect="1"/>
          </p:cNvPicPr>
          <p:nvPr/>
        </p:nvPicPr>
        <p:blipFill>
          <a:blip r:embed="rId2"/>
          <a:stretch>
            <a:fillRect/>
          </a:stretch>
        </p:blipFill>
        <p:spPr>
          <a:xfrm>
            <a:off x="552764" y="3522347"/>
            <a:ext cx="4741132" cy="3119417"/>
          </a:xfrm>
          <a:prstGeom prst="rect">
            <a:avLst/>
          </a:prstGeom>
        </p:spPr>
      </p:pic>
      <p:pic>
        <p:nvPicPr>
          <p:cNvPr id="16" name="Image 15"/>
          <p:cNvPicPr>
            <a:picLocks noChangeAspect="1"/>
          </p:cNvPicPr>
          <p:nvPr/>
        </p:nvPicPr>
        <p:blipFill>
          <a:blip r:embed="rId3"/>
          <a:stretch>
            <a:fillRect/>
          </a:stretch>
        </p:blipFill>
        <p:spPr>
          <a:xfrm>
            <a:off x="539537" y="2426226"/>
            <a:ext cx="5230821" cy="829128"/>
          </a:xfrm>
          <a:prstGeom prst="rect">
            <a:avLst/>
          </a:prstGeom>
        </p:spPr>
      </p:pic>
      <p:pic>
        <p:nvPicPr>
          <p:cNvPr id="18" name="Image 17"/>
          <p:cNvPicPr>
            <a:picLocks noChangeAspect="1"/>
          </p:cNvPicPr>
          <p:nvPr/>
        </p:nvPicPr>
        <p:blipFill rotWithShape="1">
          <a:blip r:embed="rId3"/>
          <a:srcRect r="68606"/>
          <a:stretch/>
        </p:blipFill>
        <p:spPr>
          <a:xfrm>
            <a:off x="6496505" y="2431573"/>
            <a:ext cx="1642189" cy="829128"/>
          </a:xfrm>
          <a:prstGeom prst="rect">
            <a:avLst/>
          </a:prstGeom>
        </p:spPr>
      </p:pic>
      <p:pic>
        <p:nvPicPr>
          <p:cNvPr id="20" name="Image 19"/>
          <p:cNvPicPr>
            <a:picLocks noChangeAspect="1"/>
          </p:cNvPicPr>
          <p:nvPr/>
        </p:nvPicPr>
        <p:blipFill>
          <a:blip r:embed="rId4"/>
          <a:stretch>
            <a:fillRect/>
          </a:stretch>
        </p:blipFill>
        <p:spPr>
          <a:xfrm>
            <a:off x="8197262" y="2438399"/>
            <a:ext cx="3916229" cy="2074370"/>
          </a:xfrm>
          <a:prstGeom prst="rect">
            <a:avLst/>
          </a:prstGeom>
        </p:spPr>
      </p:pic>
      <p:sp>
        <p:nvSpPr>
          <p:cNvPr id="21" name="ZoneTexte 20"/>
          <p:cNvSpPr txBox="1"/>
          <p:nvPr/>
        </p:nvSpPr>
        <p:spPr>
          <a:xfrm>
            <a:off x="6356970" y="4866678"/>
            <a:ext cx="5053264" cy="923330"/>
          </a:xfrm>
          <a:prstGeom prst="rect">
            <a:avLst/>
          </a:prstGeom>
          <a:noFill/>
        </p:spPr>
        <p:txBody>
          <a:bodyPr wrap="square" rtlCol="0">
            <a:spAutoFit/>
          </a:bodyPr>
          <a:lstStyle/>
          <a:p>
            <a:r>
              <a:rPr lang="en-GB" dirty="0" smtClean="0"/>
              <a:t>Freezing mortality equation of FATES is modified to become a function of the hardiness level instead of a fixed freezing tolerance threshold: </a:t>
            </a:r>
            <a:endParaRPr lang="en-GB" dirty="0"/>
          </a:p>
        </p:txBody>
      </p:sp>
      <p:pic>
        <p:nvPicPr>
          <p:cNvPr id="22" name="Image 21"/>
          <p:cNvPicPr>
            <a:picLocks noChangeAspect="1"/>
          </p:cNvPicPr>
          <p:nvPr/>
        </p:nvPicPr>
        <p:blipFill rotWithShape="1">
          <a:blip r:embed="rId5"/>
          <a:srcRect l="21220" r="22067"/>
          <a:stretch/>
        </p:blipFill>
        <p:spPr>
          <a:xfrm>
            <a:off x="6823243" y="5796548"/>
            <a:ext cx="4597282" cy="715428"/>
          </a:xfrm>
          <a:prstGeom prst="rect">
            <a:avLst/>
          </a:prstGeom>
        </p:spPr>
      </p:pic>
      <p:sp>
        <p:nvSpPr>
          <p:cNvPr id="5" name="Espace réservé de la date 4"/>
          <p:cNvSpPr>
            <a:spLocks noGrp="1"/>
          </p:cNvSpPr>
          <p:nvPr>
            <p:ph type="dt" sz="half" idx="10"/>
          </p:nvPr>
        </p:nvSpPr>
        <p:spPr/>
        <p:txBody>
          <a:bodyPr/>
          <a:lstStyle/>
          <a:p>
            <a:r>
              <a:rPr lang="en-GB" smtClean="0"/>
              <a:t>23/05/2022</a:t>
            </a:r>
            <a:endParaRPr lang="en-GB"/>
          </a:p>
        </p:txBody>
      </p:sp>
      <p:sp>
        <p:nvSpPr>
          <p:cNvPr id="6" name="Espace réservé du pied de page 5"/>
          <p:cNvSpPr>
            <a:spLocks noGrp="1"/>
          </p:cNvSpPr>
          <p:nvPr>
            <p:ph type="ftr" sz="quarter" idx="11"/>
          </p:nvPr>
        </p:nvSpPr>
        <p:spPr/>
        <p:txBody>
          <a:bodyPr/>
          <a:lstStyle/>
          <a:p>
            <a:r>
              <a:rPr lang="en-GB" smtClean="0"/>
              <a:t>marlam@uio.no</a:t>
            </a:r>
            <a:endParaRPr lang="en-GB"/>
          </a:p>
        </p:txBody>
      </p:sp>
      <p:sp>
        <p:nvSpPr>
          <p:cNvPr id="7" name="Espace réservé du numéro de diapositive 6"/>
          <p:cNvSpPr>
            <a:spLocks noGrp="1"/>
          </p:cNvSpPr>
          <p:nvPr>
            <p:ph type="sldNum" sz="quarter" idx="12"/>
          </p:nvPr>
        </p:nvSpPr>
        <p:spPr/>
        <p:txBody>
          <a:bodyPr/>
          <a:lstStyle/>
          <a:p>
            <a:fld id="{F085D18F-6B4D-4282-9A05-C14424DB2635}" type="slidenum">
              <a:rPr lang="en-GB" smtClean="0"/>
              <a:t>11</a:t>
            </a:fld>
            <a:endParaRPr lang="en-GB"/>
          </a:p>
        </p:txBody>
      </p:sp>
    </p:spTree>
    <p:extLst>
      <p:ext uri="{BB962C8B-B14F-4D97-AF65-F5344CB8AC3E}">
        <p14:creationId xmlns:p14="http://schemas.microsoft.com/office/powerpoint/2010/main" val="795713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The PV curve experiments</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12</a:t>
            </a:fld>
            <a:endParaRPr lang="en-GB"/>
          </a:p>
        </p:txBody>
      </p:sp>
      <p:pic>
        <p:nvPicPr>
          <p:cNvPr id="7" name="Image 6"/>
          <p:cNvPicPr>
            <a:picLocks noChangeAspect="1"/>
          </p:cNvPicPr>
          <p:nvPr/>
        </p:nvPicPr>
        <p:blipFill>
          <a:blip r:embed="rId2"/>
          <a:stretch>
            <a:fillRect/>
          </a:stretch>
        </p:blipFill>
        <p:spPr>
          <a:xfrm>
            <a:off x="2895501" y="1670158"/>
            <a:ext cx="6400998" cy="4694066"/>
          </a:xfrm>
          <a:prstGeom prst="rect">
            <a:avLst/>
          </a:prstGeom>
        </p:spPr>
      </p:pic>
    </p:spTree>
    <p:extLst>
      <p:ext uri="{BB962C8B-B14F-4D97-AF65-F5344CB8AC3E}">
        <p14:creationId xmlns:p14="http://schemas.microsoft.com/office/powerpoint/2010/main" val="1304545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Frost experiment summary</a:t>
            </a:r>
            <a:endParaRPr lang="en-GB" dirty="0"/>
          </a:p>
        </p:txBody>
      </p:sp>
      <p:sp>
        <p:nvSpPr>
          <p:cNvPr id="3" name="Espace réservé du contenu 2"/>
          <p:cNvSpPr>
            <a:spLocks noGrp="1"/>
          </p:cNvSpPr>
          <p:nvPr>
            <p:ph idx="1"/>
          </p:nvPr>
        </p:nvSpPr>
        <p:spPr>
          <a:xfrm>
            <a:off x="838200" y="4279391"/>
            <a:ext cx="10515600" cy="1897571"/>
          </a:xfrm>
        </p:spPr>
        <p:txBody>
          <a:bodyPr/>
          <a:lstStyle/>
          <a:p>
            <a:pPr lvl="1"/>
            <a:r>
              <a:rPr lang="en-US" dirty="0" smtClean="0"/>
              <a:t>frost </a:t>
            </a:r>
            <a:r>
              <a:rPr lang="en-US" dirty="0"/>
              <a:t>tolerance that is responding to the environment </a:t>
            </a:r>
          </a:p>
          <a:p>
            <a:pPr marL="457200" lvl="1" indent="0">
              <a:buNone/>
            </a:pPr>
            <a:endParaRPr lang="en-US" dirty="0"/>
          </a:p>
          <a:p>
            <a:pPr lvl="1"/>
            <a:r>
              <a:rPr lang="en-US" dirty="0"/>
              <a:t>opens new ways to explore the impact of frost events in the context of global warming and investigate the spatial variability of both the occurrences and magnitudes of damaging frost events. </a:t>
            </a:r>
          </a:p>
          <a:p>
            <a:pPr marL="0" indent="0">
              <a:buNone/>
            </a:pPr>
            <a:endParaRPr lang="en-GB" dirty="0"/>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13</a:t>
            </a:fld>
            <a:endParaRPr lang="en-GB"/>
          </a:p>
        </p:txBody>
      </p:sp>
      <p:pic>
        <p:nvPicPr>
          <p:cNvPr id="7" name="Image 6"/>
          <p:cNvPicPr>
            <a:picLocks noChangeAspect="1"/>
          </p:cNvPicPr>
          <p:nvPr/>
        </p:nvPicPr>
        <p:blipFill rotWithShape="1">
          <a:blip r:embed="rId2"/>
          <a:srcRect t="65466" b="1"/>
          <a:stretch/>
        </p:blipFill>
        <p:spPr>
          <a:xfrm>
            <a:off x="1553284" y="1618488"/>
            <a:ext cx="9085431" cy="2423160"/>
          </a:xfrm>
          <a:prstGeom prst="rect">
            <a:avLst/>
          </a:prstGeom>
        </p:spPr>
      </p:pic>
    </p:spTree>
    <p:extLst>
      <p:ext uri="{BB962C8B-B14F-4D97-AF65-F5344CB8AC3E}">
        <p14:creationId xmlns:p14="http://schemas.microsoft.com/office/powerpoint/2010/main" val="4072203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8965"/>
            <a:ext cx="10515600" cy="815010"/>
          </a:xfrm>
        </p:spPr>
        <p:txBody>
          <a:bodyPr/>
          <a:lstStyle/>
          <a:p>
            <a:pPr algn="ctr"/>
            <a:r>
              <a:rPr lang="en-GB" dirty="0"/>
              <a:t>P</a:t>
            </a:r>
            <a:r>
              <a:rPr lang="en-GB" dirty="0" smtClean="0"/>
              <a:t>lant hydraulics in FATES</a:t>
            </a:r>
            <a:endParaRPr lang="en-GB" dirty="0"/>
          </a:p>
        </p:txBody>
      </p:sp>
      <p:sp>
        <p:nvSpPr>
          <p:cNvPr id="3" name="Espace réservé du contenu 2"/>
          <p:cNvSpPr>
            <a:spLocks noGrp="1"/>
          </p:cNvSpPr>
          <p:nvPr>
            <p:ph idx="1"/>
          </p:nvPr>
        </p:nvSpPr>
        <p:spPr>
          <a:xfrm>
            <a:off x="837397" y="1383631"/>
            <a:ext cx="7372951" cy="4718786"/>
          </a:xfrm>
        </p:spPr>
        <p:txBody>
          <a:bodyPr>
            <a:noAutofit/>
          </a:bodyPr>
          <a:lstStyle/>
          <a:p>
            <a:r>
              <a:rPr lang="en-US" sz="2000" dirty="0"/>
              <a:t>Many </a:t>
            </a:r>
            <a:r>
              <a:rPr lang="en-US" sz="2000" dirty="0" smtClean="0"/>
              <a:t>ESMs simplify </a:t>
            </a:r>
            <a:r>
              <a:rPr lang="en-US" sz="2000" dirty="0"/>
              <a:t>plant hydraulics by </a:t>
            </a:r>
            <a:r>
              <a:rPr lang="en-US" sz="2000" dirty="0" smtClean="0"/>
              <a:t>limiting transpiration when </a:t>
            </a:r>
            <a:r>
              <a:rPr lang="en-US" sz="2000" b="1" dirty="0"/>
              <a:t>soil moisture </a:t>
            </a:r>
            <a:r>
              <a:rPr lang="en-US" sz="2000" dirty="0"/>
              <a:t>is </a:t>
            </a:r>
            <a:r>
              <a:rPr lang="en-US" sz="2000" dirty="0" smtClean="0"/>
              <a:t>low </a:t>
            </a:r>
          </a:p>
          <a:p>
            <a:endParaRPr lang="en-US" sz="2000" dirty="0" smtClean="0"/>
          </a:p>
          <a:p>
            <a:r>
              <a:rPr lang="en-US" sz="2000" dirty="0" smtClean="0"/>
              <a:t>In </a:t>
            </a:r>
            <a:r>
              <a:rPr lang="en-US" sz="2000" dirty="0"/>
              <a:t>reality, atmospheric moisture and </a:t>
            </a:r>
            <a:r>
              <a:rPr lang="en-US" sz="2000" b="1" dirty="0"/>
              <a:t>leaf water potential </a:t>
            </a:r>
            <a:r>
              <a:rPr lang="en-US" sz="2000" dirty="0" smtClean="0"/>
              <a:t>control transpiration</a:t>
            </a:r>
          </a:p>
          <a:p>
            <a:endParaRPr lang="en-US" sz="2000" dirty="0" smtClean="0"/>
          </a:p>
          <a:p>
            <a:r>
              <a:rPr lang="en-US" sz="2000" dirty="0" smtClean="0"/>
              <a:t>Therefore, vegetation models have </a:t>
            </a:r>
            <a:r>
              <a:rPr lang="en-US" sz="2000" dirty="0"/>
              <a:t>started to include advanced </a:t>
            </a:r>
            <a:r>
              <a:rPr lang="en-US" sz="2000" dirty="0" smtClean="0"/>
              <a:t>plant hydraulics (</a:t>
            </a:r>
            <a:r>
              <a:rPr lang="en-US" sz="2000" b="1" dirty="0" smtClean="0"/>
              <a:t>pressure </a:t>
            </a:r>
            <a:r>
              <a:rPr lang="en-US" sz="2000" b="1" dirty="0"/>
              <a:t>gradient </a:t>
            </a:r>
            <a:r>
              <a:rPr lang="en-US" sz="2000" dirty="0"/>
              <a:t>throughout the </a:t>
            </a:r>
            <a:r>
              <a:rPr lang="en-US" sz="2000" dirty="0" smtClean="0"/>
              <a:t>plant)</a:t>
            </a:r>
          </a:p>
          <a:p>
            <a:endParaRPr lang="en-US" sz="2000" dirty="0" smtClean="0"/>
          </a:p>
        </p:txBody>
      </p:sp>
      <p:pic>
        <p:nvPicPr>
          <p:cNvPr id="4" name="Image 3"/>
          <p:cNvPicPr>
            <a:picLocks noChangeAspect="1"/>
          </p:cNvPicPr>
          <p:nvPr/>
        </p:nvPicPr>
        <p:blipFill rotWithShape="1">
          <a:blip r:embed="rId3"/>
          <a:srcRect t="13819"/>
          <a:stretch/>
        </p:blipFill>
        <p:spPr>
          <a:xfrm>
            <a:off x="8338847" y="1713296"/>
            <a:ext cx="3523488" cy="4586919"/>
          </a:xfrm>
          <a:prstGeom prst="rect">
            <a:avLst/>
          </a:prstGeom>
        </p:spPr>
      </p:pic>
      <p:pic>
        <p:nvPicPr>
          <p:cNvPr id="8" name="Image 7"/>
          <p:cNvPicPr>
            <a:picLocks noChangeAspect="1"/>
          </p:cNvPicPr>
          <p:nvPr/>
        </p:nvPicPr>
        <p:blipFill>
          <a:blip r:embed="rId4"/>
          <a:stretch>
            <a:fillRect/>
          </a:stretch>
        </p:blipFill>
        <p:spPr>
          <a:xfrm>
            <a:off x="10378419" y="2734041"/>
            <a:ext cx="487722" cy="347502"/>
          </a:xfrm>
          <a:prstGeom prst="rect">
            <a:avLst/>
          </a:prstGeom>
        </p:spPr>
      </p:pic>
      <p:sp>
        <p:nvSpPr>
          <p:cNvPr id="20" name="Espace réservé de la date 19"/>
          <p:cNvSpPr>
            <a:spLocks noGrp="1"/>
          </p:cNvSpPr>
          <p:nvPr>
            <p:ph type="dt" sz="half" idx="10"/>
          </p:nvPr>
        </p:nvSpPr>
        <p:spPr/>
        <p:txBody>
          <a:bodyPr/>
          <a:lstStyle/>
          <a:p>
            <a:r>
              <a:rPr lang="en-GB" smtClean="0"/>
              <a:t>23/05/2022</a:t>
            </a:r>
            <a:endParaRPr lang="en-GB"/>
          </a:p>
        </p:txBody>
      </p:sp>
      <p:sp>
        <p:nvSpPr>
          <p:cNvPr id="21" name="Espace réservé du pied de page 20"/>
          <p:cNvSpPr>
            <a:spLocks noGrp="1"/>
          </p:cNvSpPr>
          <p:nvPr>
            <p:ph type="ftr" sz="quarter" idx="11"/>
          </p:nvPr>
        </p:nvSpPr>
        <p:spPr/>
        <p:txBody>
          <a:bodyPr/>
          <a:lstStyle/>
          <a:p>
            <a:r>
              <a:rPr lang="en-GB" dirty="0" smtClean="0"/>
              <a:t>marlam@uio.no</a:t>
            </a:r>
            <a:endParaRPr lang="en-GB" dirty="0"/>
          </a:p>
        </p:txBody>
      </p:sp>
      <p:sp>
        <p:nvSpPr>
          <p:cNvPr id="22" name="Espace réservé du numéro de diapositive 21"/>
          <p:cNvSpPr>
            <a:spLocks noGrp="1"/>
          </p:cNvSpPr>
          <p:nvPr>
            <p:ph type="sldNum" sz="quarter" idx="12"/>
          </p:nvPr>
        </p:nvSpPr>
        <p:spPr/>
        <p:txBody>
          <a:bodyPr/>
          <a:lstStyle/>
          <a:p>
            <a:fld id="{F085D18F-6B4D-4282-9A05-C14424DB2635}" type="slidenum">
              <a:rPr lang="en-GB" smtClean="0"/>
              <a:t>2</a:t>
            </a:fld>
            <a:endParaRPr lang="en-GB"/>
          </a:p>
        </p:txBody>
      </p:sp>
      <p:sp>
        <p:nvSpPr>
          <p:cNvPr id="12" name="Rectangle 11"/>
          <p:cNvSpPr/>
          <p:nvPr/>
        </p:nvSpPr>
        <p:spPr>
          <a:xfrm>
            <a:off x="10549288" y="1973179"/>
            <a:ext cx="490889" cy="394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594783" y="2685448"/>
            <a:ext cx="2234665" cy="743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085671" y="1028299"/>
            <a:ext cx="636872" cy="70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650930" y="1228826"/>
            <a:ext cx="636872" cy="70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eur droit avec flèche 16"/>
          <p:cNvCxnSpPr/>
          <p:nvPr/>
        </p:nvCxnSpPr>
        <p:spPr>
          <a:xfrm flipH="1">
            <a:off x="9760017" y="2435192"/>
            <a:ext cx="375385" cy="4042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a:off x="9469657" y="3205213"/>
            <a:ext cx="1602" cy="117267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9517781" y="4831883"/>
            <a:ext cx="1031507" cy="17646"/>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10202779" y="1414914"/>
            <a:ext cx="0" cy="4812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4" name="Image 33"/>
          <p:cNvPicPr>
            <a:picLocks noChangeAspect="1"/>
          </p:cNvPicPr>
          <p:nvPr/>
        </p:nvPicPr>
        <p:blipFill rotWithShape="1">
          <a:blip r:embed="rId3"/>
          <a:srcRect l="76712" t="13819" b="74939"/>
          <a:stretch/>
        </p:blipFill>
        <p:spPr>
          <a:xfrm>
            <a:off x="10578164" y="1750193"/>
            <a:ext cx="820554" cy="598371"/>
          </a:xfrm>
          <a:prstGeom prst="rect">
            <a:avLst/>
          </a:prstGeom>
        </p:spPr>
      </p:pic>
      <p:sp>
        <p:nvSpPr>
          <p:cNvPr id="18" name="ZoneTexte 17"/>
          <p:cNvSpPr txBox="1"/>
          <p:nvPr/>
        </p:nvSpPr>
        <p:spPr>
          <a:xfrm>
            <a:off x="8590548" y="6148137"/>
            <a:ext cx="2346158" cy="338554"/>
          </a:xfrm>
          <a:prstGeom prst="rect">
            <a:avLst/>
          </a:prstGeom>
          <a:noFill/>
        </p:spPr>
        <p:txBody>
          <a:bodyPr wrap="square" rtlCol="0">
            <a:spAutoFit/>
          </a:bodyPr>
          <a:lstStyle/>
          <a:p>
            <a:r>
              <a:rPr lang="en-GB" sz="1400" i="1" dirty="0" smtClean="0"/>
              <a:t>Kennedy et al. (2019</a:t>
            </a:r>
            <a:r>
              <a:rPr lang="en-GB" sz="1600" dirty="0" smtClean="0"/>
              <a:t>)</a:t>
            </a:r>
            <a:endParaRPr lang="en-GB" sz="1600" dirty="0"/>
          </a:p>
        </p:txBody>
      </p:sp>
    </p:spTree>
    <p:extLst>
      <p:ext uri="{BB962C8B-B14F-4D97-AF65-F5344CB8AC3E}">
        <p14:creationId xmlns:p14="http://schemas.microsoft.com/office/powerpoint/2010/main" val="1502931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8965"/>
            <a:ext cx="10515600" cy="815010"/>
          </a:xfrm>
        </p:spPr>
        <p:txBody>
          <a:bodyPr/>
          <a:lstStyle/>
          <a:p>
            <a:pPr algn="ctr"/>
            <a:r>
              <a:rPr lang="en-GB" dirty="0"/>
              <a:t>P</a:t>
            </a:r>
            <a:r>
              <a:rPr lang="en-GB" dirty="0" smtClean="0"/>
              <a:t>lant hydraulics in FATES</a:t>
            </a:r>
            <a:endParaRPr lang="en-GB" dirty="0"/>
          </a:p>
        </p:txBody>
      </p:sp>
      <p:sp>
        <p:nvSpPr>
          <p:cNvPr id="3" name="Espace réservé du contenu 2"/>
          <p:cNvSpPr>
            <a:spLocks noGrp="1"/>
          </p:cNvSpPr>
          <p:nvPr>
            <p:ph idx="1"/>
          </p:nvPr>
        </p:nvSpPr>
        <p:spPr>
          <a:xfrm>
            <a:off x="837397" y="1383631"/>
            <a:ext cx="7372951" cy="4718786"/>
          </a:xfrm>
        </p:spPr>
        <p:txBody>
          <a:bodyPr>
            <a:noAutofit/>
          </a:bodyPr>
          <a:lstStyle/>
          <a:p>
            <a:r>
              <a:rPr lang="en-US" sz="2000" dirty="0"/>
              <a:t>Many </a:t>
            </a:r>
            <a:r>
              <a:rPr lang="en-US" sz="2000" dirty="0" smtClean="0"/>
              <a:t>ESMs simplify </a:t>
            </a:r>
            <a:r>
              <a:rPr lang="en-US" sz="2000" dirty="0"/>
              <a:t>plant hydraulics by </a:t>
            </a:r>
            <a:r>
              <a:rPr lang="en-US" sz="2000" dirty="0" smtClean="0"/>
              <a:t>limiting transpiration when </a:t>
            </a:r>
            <a:r>
              <a:rPr lang="en-US" sz="2000" b="1" dirty="0"/>
              <a:t>soil moisture </a:t>
            </a:r>
            <a:r>
              <a:rPr lang="en-US" sz="2000" dirty="0"/>
              <a:t>is </a:t>
            </a:r>
            <a:r>
              <a:rPr lang="en-US" sz="2000" dirty="0" smtClean="0"/>
              <a:t>low </a:t>
            </a:r>
          </a:p>
          <a:p>
            <a:endParaRPr lang="en-US" sz="2000" dirty="0" smtClean="0"/>
          </a:p>
          <a:p>
            <a:r>
              <a:rPr lang="en-US" sz="2000" dirty="0" smtClean="0"/>
              <a:t>In </a:t>
            </a:r>
            <a:r>
              <a:rPr lang="en-US" sz="2000" dirty="0"/>
              <a:t>reality, atmospheric moisture and </a:t>
            </a:r>
            <a:r>
              <a:rPr lang="en-US" sz="2000" b="1" dirty="0"/>
              <a:t>leaf water potential </a:t>
            </a:r>
            <a:r>
              <a:rPr lang="en-US" sz="2000" dirty="0" smtClean="0"/>
              <a:t>control transpiration</a:t>
            </a:r>
          </a:p>
          <a:p>
            <a:endParaRPr lang="en-US" sz="2000" dirty="0" smtClean="0"/>
          </a:p>
          <a:p>
            <a:r>
              <a:rPr lang="en-US" sz="2000" dirty="0" smtClean="0"/>
              <a:t>Therefore, vegetation models have </a:t>
            </a:r>
            <a:r>
              <a:rPr lang="en-US" sz="2000" dirty="0"/>
              <a:t>started to include advanced </a:t>
            </a:r>
            <a:r>
              <a:rPr lang="en-US" sz="2000" dirty="0" smtClean="0"/>
              <a:t>plant hydraulics (</a:t>
            </a:r>
            <a:r>
              <a:rPr lang="en-US" sz="2000" b="1" dirty="0" smtClean="0"/>
              <a:t>pressure </a:t>
            </a:r>
            <a:r>
              <a:rPr lang="en-US" sz="2000" b="1" dirty="0"/>
              <a:t>gradient </a:t>
            </a:r>
            <a:r>
              <a:rPr lang="en-US" sz="2000" dirty="0"/>
              <a:t>throughout the </a:t>
            </a:r>
            <a:r>
              <a:rPr lang="en-US" sz="2000" dirty="0" smtClean="0"/>
              <a:t>plant)</a:t>
            </a:r>
          </a:p>
          <a:p>
            <a:endParaRPr lang="en-US" sz="2000" dirty="0" smtClean="0"/>
          </a:p>
          <a:p>
            <a:r>
              <a:rPr lang="en-US" sz="2000" dirty="0" smtClean="0"/>
              <a:t>In </a:t>
            </a:r>
            <a:r>
              <a:rPr lang="en-US" sz="2000" dirty="0"/>
              <a:t>FATES-Hydro, this also includes internal </a:t>
            </a:r>
            <a:r>
              <a:rPr lang="en-US" sz="2000" b="1" dirty="0"/>
              <a:t>plant water </a:t>
            </a:r>
            <a:r>
              <a:rPr lang="en-US" sz="2000" b="1" dirty="0" smtClean="0"/>
              <a:t>storage </a:t>
            </a:r>
            <a:r>
              <a:rPr lang="en-US" sz="2000" dirty="0" smtClean="0"/>
              <a:t>(remains liquid</a:t>
            </a:r>
            <a:r>
              <a:rPr lang="en-US" sz="2000" dirty="0" smtClean="0"/>
              <a:t>)</a:t>
            </a:r>
          </a:p>
          <a:p>
            <a:endParaRPr lang="en-US" sz="2000" dirty="0"/>
          </a:p>
          <a:p>
            <a:r>
              <a:rPr lang="en-US" sz="2000" dirty="0" smtClean="0"/>
              <a:t>FATES-Hydro was initially developed for sites in the </a:t>
            </a:r>
            <a:r>
              <a:rPr lang="en-US" sz="2000" b="1" dirty="0" smtClean="0"/>
              <a:t>tropics</a:t>
            </a:r>
            <a:endParaRPr lang="en-US" sz="2000" b="1" dirty="0"/>
          </a:p>
        </p:txBody>
      </p:sp>
      <p:pic>
        <p:nvPicPr>
          <p:cNvPr id="4" name="Image 3"/>
          <p:cNvPicPr>
            <a:picLocks noChangeAspect="1"/>
          </p:cNvPicPr>
          <p:nvPr/>
        </p:nvPicPr>
        <p:blipFill rotWithShape="1">
          <a:blip r:embed="rId3"/>
          <a:srcRect t="13819"/>
          <a:stretch/>
        </p:blipFill>
        <p:spPr>
          <a:xfrm>
            <a:off x="8338847" y="1713296"/>
            <a:ext cx="3523488" cy="4586919"/>
          </a:xfrm>
          <a:prstGeom prst="rect">
            <a:avLst/>
          </a:prstGeom>
        </p:spPr>
      </p:pic>
      <p:sp>
        <p:nvSpPr>
          <p:cNvPr id="5" name="Ellipse 4"/>
          <p:cNvSpPr/>
          <p:nvPr/>
        </p:nvSpPr>
        <p:spPr>
          <a:xfrm>
            <a:off x="9107424" y="4507992"/>
            <a:ext cx="466344" cy="329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 5"/>
          <p:cNvPicPr>
            <a:picLocks noChangeAspect="1"/>
          </p:cNvPicPr>
          <p:nvPr/>
        </p:nvPicPr>
        <p:blipFill>
          <a:blip r:embed="rId4"/>
          <a:stretch>
            <a:fillRect/>
          </a:stretch>
        </p:blipFill>
        <p:spPr>
          <a:xfrm>
            <a:off x="9110451" y="2755377"/>
            <a:ext cx="481626" cy="341406"/>
          </a:xfrm>
          <a:prstGeom prst="rect">
            <a:avLst/>
          </a:prstGeom>
        </p:spPr>
      </p:pic>
      <p:pic>
        <p:nvPicPr>
          <p:cNvPr id="7" name="Image 6"/>
          <p:cNvPicPr>
            <a:picLocks noChangeAspect="1"/>
          </p:cNvPicPr>
          <p:nvPr/>
        </p:nvPicPr>
        <p:blipFill>
          <a:blip r:embed="rId4"/>
          <a:stretch>
            <a:fillRect/>
          </a:stretch>
        </p:blipFill>
        <p:spPr>
          <a:xfrm>
            <a:off x="9969987" y="1959849"/>
            <a:ext cx="481626" cy="341406"/>
          </a:xfrm>
          <a:prstGeom prst="rect">
            <a:avLst/>
          </a:prstGeom>
        </p:spPr>
      </p:pic>
      <p:pic>
        <p:nvPicPr>
          <p:cNvPr id="8" name="Image 7"/>
          <p:cNvPicPr>
            <a:picLocks noChangeAspect="1"/>
          </p:cNvPicPr>
          <p:nvPr/>
        </p:nvPicPr>
        <p:blipFill>
          <a:blip r:embed="rId5"/>
          <a:stretch>
            <a:fillRect/>
          </a:stretch>
        </p:blipFill>
        <p:spPr>
          <a:xfrm>
            <a:off x="10378419" y="2734041"/>
            <a:ext cx="487722" cy="347502"/>
          </a:xfrm>
          <a:prstGeom prst="rect">
            <a:avLst/>
          </a:prstGeom>
        </p:spPr>
      </p:pic>
      <p:pic>
        <p:nvPicPr>
          <p:cNvPr id="9" name="Image 8"/>
          <p:cNvPicPr>
            <a:picLocks noChangeAspect="1"/>
          </p:cNvPicPr>
          <p:nvPr/>
        </p:nvPicPr>
        <p:blipFill>
          <a:blip r:embed="rId6"/>
          <a:stretch>
            <a:fillRect/>
          </a:stretch>
        </p:blipFill>
        <p:spPr>
          <a:xfrm>
            <a:off x="10524744" y="4551717"/>
            <a:ext cx="390165" cy="279378"/>
          </a:xfrm>
          <a:prstGeom prst="rect">
            <a:avLst/>
          </a:prstGeom>
        </p:spPr>
      </p:pic>
      <p:pic>
        <p:nvPicPr>
          <p:cNvPr id="10" name="Image 9"/>
          <p:cNvPicPr>
            <a:picLocks noChangeAspect="1"/>
          </p:cNvPicPr>
          <p:nvPr/>
        </p:nvPicPr>
        <p:blipFill>
          <a:blip r:embed="rId7"/>
          <a:stretch>
            <a:fillRect/>
          </a:stretch>
        </p:blipFill>
        <p:spPr>
          <a:xfrm>
            <a:off x="10518631" y="5721084"/>
            <a:ext cx="390178" cy="280440"/>
          </a:xfrm>
          <a:prstGeom prst="rect">
            <a:avLst/>
          </a:prstGeom>
        </p:spPr>
      </p:pic>
      <p:pic>
        <p:nvPicPr>
          <p:cNvPr id="11" name="Image 10"/>
          <p:cNvPicPr>
            <a:picLocks noChangeAspect="1"/>
          </p:cNvPicPr>
          <p:nvPr/>
        </p:nvPicPr>
        <p:blipFill>
          <a:blip r:embed="rId7"/>
          <a:stretch>
            <a:fillRect/>
          </a:stretch>
        </p:blipFill>
        <p:spPr>
          <a:xfrm>
            <a:off x="10506439" y="4931652"/>
            <a:ext cx="390178" cy="280440"/>
          </a:xfrm>
          <a:prstGeom prst="rect">
            <a:avLst/>
          </a:prstGeom>
        </p:spPr>
      </p:pic>
      <p:sp>
        <p:nvSpPr>
          <p:cNvPr id="20" name="Espace réservé de la date 19"/>
          <p:cNvSpPr>
            <a:spLocks noGrp="1"/>
          </p:cNvSpPr>
          <p:nvPr>
            <p:ph type="dt" sz="half" idx="10"/>
          </p:nvPr>
        </p:nvSpPr>
        <p:spPr/>
        <p:txBody>
          <a:bodyPr/>
          <a:lstStyle/>
          <a:p>
            <a:r>
              <a:rPr lang="en-GB" smtClean="0"/>
              <a:t>23/05/2022</a:t>
            </a:r>
            <a:endParaRPr lang="en-GB"/>
          </a:p>
        </p:txBody>
      </p:sp>
      <p:sp>
        <p:nvSpPr>
          <p:cNvPr id="21" name="Espace réservé du pied de page 20"/>
          <p:cNvSpPr>
            <a:spLocks noGrp="1"/>
          </p:cNvSpPr>
          <p:nvPr>
            <p:ph type="ftr" sz="quarter" idx="11"/>
          </p:nvPr>
        </p:nvSpPr>
        <p:spPr/>
        <p:txBody>
          <a:bodyPr/>
          <a:lstStyle/>
          <a:p>
            <a:r>
              <a:rPr lang="en-GB" dirty="0" smtClean="0"/>
              <a:t>marlam@uio.no</a:t>
            </a:r>
            <a:endParaRPr lang="en-GB" dirty="0"/>
          </a:p>
        </p:txBody>
      </p:sp>
      <p:sp>
        <p:nvSpPr>
          <p:cNvPr id="22" name="Espace réservé du numéro de diapositive 21"/>
          <p:cNvSpPr>
            <a:spLocks noGrp="1"/>
          </p:cNvSpPr>
          <p:nvPr>
            <p:ph type="sldNum" sz="quarter" idx="12"/>
          </p:nvPr>
        </p:nvSpPr>
        <p:spPr/>
        <p:txBody>
          <a:bodyPr/>
          <a:lstStyle/>
          <a:p>
            <a:fld id="{F085D18F-6B4D-4282-9A05-C14424DB2635}" type="slidenum">
              <a:rPr lang="en-GB" smtClean="0"/>
              <a:t>3</a:t>
            </a:fld>
            <a:endParaRPr lang="en-GB"/>
          </a:p>
        </p:txBody>
      </p:sp>
      <p:sp>
        <p:nvSpPr>
          <p:cNvPr id="12" name="Rectangle 11"/>
          <p:cNvSpPr/>
          <p:nvPr/>
        </p:nvSpPr>
        <p:spPr>
          <a:xfrm>
            <a:off x="10549288" y="1973179"/>
            <a:ext cx="490889" cy="394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594783" y="2685448"/>
            <a:ext cx="2234665" cy="743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085671" y="1028299"/>
            <a:ext cx="636872" cy="70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650930" y="1228826"/>
            <a:ext cx="636872" cy="70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eur droit avec flèche 16"/>
          <p:cNvCxnSpPr/>
          <p:nvPr/>
        </p:nvCxnSpPr>
        <p:spPr>
          <a:xfrm flipH="1">
            <a:off x="9760017" y="2435192"/>
            <a:ext cx="375385" cy="4042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a:off x="9469657" y="3205213"/>
            <a:ext cx="1602" cy="117267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9517781" y="4831883"/>
            <a:ext cx="1031507" cy="17646"/>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10202779" y="1414914"/>
            <a:ext cx="0" cy="4812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4" name="Image 33"/>
          <p:cNvPicPr>
            <a:picLocks noChangeAspect="1"/>
          </p:cNvPicPr>
          <p:nvPr/>
        </p:nvPicPr>
        <p:blipFill rotWithShape="1">
          <a:blip r:embed="rId3"/>
          <a:srcRect l="76712" t="13819" b="74939"/>
          <a:stretch/>
        </p:blipFill>
        <p:spPr>
          <a:xfrm>
            <a:off x="10578164" y="1750193"/>
            <a:ext cx="820554" cy="598371"/>
          </a:xfrm>
          <a:prstGeom prst="rect">
            <a:avLst/>
          </a:prstGeom>
        </p:spPr>
      </p:pic>
      <p:sp>
        <p:nvSpPr>
          <p:cNvPr id="13" name="ZoneTexte 12"/>
          <p:cNvSpPr txBox="1"/>
          <p:nvPr/>
        </p:nvSpPr>
        <p:spPr>
          <a:xfrm>
            <a:off x="8590548" y="6148137"/>
            <a:ext cx="2346158" cy="338554"/>
          </a:xfrm>
          <a:prstGeom prst="rect">
            <a:avLst/>
          </a:prstGeom>
          <a:noFill/>
        </p:spPr>
        <p:txBody>
          <a:bodyPr wrap="square" rtlCol="0">
            <a:spAutoFit/>
          </a:bodyPr>
          <a:lstStyle/>
          <a:p>
            <a:r>
              <a:rPr lang="en-GB" sz="1400" i="1" dirty="0" smtClean="0"/>
              <a:t>Kennedy et al. (2019</a:t>
            </a:r>
            <a:r>
              <a:rPr lang="en-GB" sz="1600" dirty="0" smtClean="0"/>
              <a:t>)</a:t>
            </a:r>
            <a:endParaRPr lang="en-GB" sz="1600" dirty="0"/>
          </a:p>
        </p:txBody>
      </p:sp>
    </p:spTree>
    <p:extLst>
      <p:ext uri="{BB962C8B-B14F-4D97-AF65-F5344CB8AC3E}">
        <p14:creationId xmlns:p14="http://schemas.microsoft.com/office/powerpoint/2010/main" val="100176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lstStyle/>
          <a:p>
            <a:endParaRPr lang="en-GB"/>
          </a:p>
        </p:txBody>
      </p:sp>
      <p:pic>
        <p:nvPicPr>
          <p:cNvPr id="4" name="Image 3"/>
          <p:cNvPicPr>
            <a:picLocks noChangeAspect="1"/>
          </p:cNvPicPr>
          <p:nvPr/>
        </p:nvPicPr>
        <p:blipFill>
          <a:blip r:embed="rId2"/>
          <a:stretch>
            <a:fillRect/>
          </a:stretch>
        </p:blipFill>
        <p:spPr>
          <a:xfrm>
            <a:off x="0" y="0"/>
            <a:ext cx="12191999" cy="6858000"/>
          </a:xfrm>
          <a:prstGeom prst="rect">
            <a:avLst/>
          </a:prstGeom>
        </p:spPr>
      </p:pic>
      <p:pic>
        <p:nvPicPr>
          <p:cNvPr id="7" name="Image 6"/>
          <p:cNvPicPr>
            <a:picLocks noChangeAspect="1"/>
          </p:cNvPicPr>
          <p:nvPr/>
        </p:nvPicPr>
        <p:blipFill>
          <a:blip r:embed="rId3"/>
          <a:stretch>
            <a:fillRect/>
          </a:stretch>
        </p:blipFill>
        <p:spPr>
          <a:xfrm>
            <a:off x="1787652" y="0"/>
            <a:ext cx="8616696" cy="1227741"/>
          </a:xfrm>
          <a:prstGeom prst="rect">
            <a:avLst/>
          </a:prstGeom>
        </p:spPr>
      </p:pic>
      <p:pic>
        <p:nvPicPr>
          <p:cNvPr id="8" name="Image 7"/>
          <p:cNvPicPr>
            <a:picLocks noChangeAspect="1"/>
          </p:cNvPicPr>
          <p:nvPr/>
        </p:nvPicPr>
        <p:blipFill>
          <a:blip r:embed="rId4"/>
          <a:stretch>
            <a:fillRect/>
          </a:stretch>
        </p:blipFill>
        <p:spPr>
          <a:xfrm>
            <a:off x="8421624" y="6412087"/>
            <a:ext cx="3770376" cy="519109"/>
          </a:xfrm>
          <a:prstGeom prst="rect">
            <a:avLst/>
          </a:prstGeom>
        </p:spPr>
      </p:pic>
      <p:sp>
        <p:nvSpPr>
          <p:cNvPr id="9" name="Espace réservé de la date 8"/>
          <p:cNvSpPr>
            <a:spLocks noGrp="1"/>
          </p:cNvSpPr>
          <p:nvPr>
            <p:ph type="dt" sz="half" idx="10"/>
          </p:nvPr>
        </p:nvSpPr>
        <p:spPr/>
        <p:txBody>
          <a:bodyPr/>
          <a:lstStyle/>
          <a:p>
            <a:r>
              <a:rPr lang="en-GB" smtClean="0"/>
              <a:t>23/05/2022</a:t>
            </a:r>
            <a:endParaRPr lang="en-GB"/>
          </a:p>
        </p:txBody>
      </p:sp>
      <p:sp>
        <p:nvSpPr>
          <p:cNvPr id="10" name="Espace réservé du pied de page 9"/>
          <p:cNvSpPr>
            <a:spLocks noGrp="1"/>
          </p:cNvSpPr>
          <p:nvPr>
            <p:ph type="ftr" sz="quarter" idx="11"/>
          </p:nvPr>
        </p:nvSpPr>
        <p:spPr/>
        <p:txBody>
          <a:bodyPr/>
          <a:lstStyle/>
          <a:p>
            <a:r>
              <a:rPr lang="en-GB" smtClean="0"/>
              <a:t>marlam@uio.no</a:t>
            </a:r>
            <a:endParaRPr lang="en-GB"/>
          </a:p>
        </p:txBody>
      </p:sp>
      <p:sp>
        <p:nvSpPr>
          <p:cNvPr id="11" name="Espace réservé du numéro de diapositive 10"/>
          <p:cNvSpPr>
            <a:spLocks noGrp="1"/>
          </p:cNvSpPr>
          <p:nvPr>
            <p:ph type="sldNum" sz="quarter" idx="12"/>
          </p:nvPr>
        </p:nvSpPr>
        <p:spPr/>
        <p:txBody>
          <a:bodyPr/>
          <a:lstStyle/>
          <a:p>
            <a:fld id="{F085D18F-6B4D-4282-9A05-C14424DB2635}" type="slidenum">
              <a:rPr lang="en-GB" smtClean="0"/>
              <a:t>4</a:t>
            </a:fld>
            <a:endParaRPr lang="en-GB"/>
          </a:p>
        </p:txBody>
      </p:sp>
    </p:spTree>
    <p:extLst>
      <p:ext uri="{BB962C8B-B14F-4D97-AF65-F5344CB8AC3E}">
        <p14:creationId xmlns:p14="http://schemas.microsoft.com/office/powerpoint/2010/main" val="1975668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r="38650" b="6828"/>
          <a:stretch/>
        </p:blipFill>
        <p:spPr>
          <a:xfrm>
            <a:off x="427383" y="2589695"/>
            <a:ext cx="6207583" cy="3441307"/>
          </a:xfrm>
          <a:prstGeom prst="rect">
            <a:avLst/>
          </a:prstGeom>
        </p:spPr>
      </p:pic>
      <p:sp>
        <p:nvSpPr>
          <p:cNvPr id="2" name="Titre 1"/>
          <p:cNvSpPr>
            <a:spLocks noGrp="1"/>
          </p:cNvSpPr>
          <p:nvPr>
            <p:ph type="title"/>
          </p:nvPr>
        </p:nvSpPr>
        <p:spPr>
          <a:xfrm>
            <a:off x="838200" y="365125"/>
            <a:ext cx="10354056" cy="1325563"/>
          </a:xfrm>
        </p:spPr>
        <p:txBody>
          <a:bodyPr/>
          <a:lstStyle/>
          <a:p>
            <a:pPr algn="ctr"/>
            <a:r>
              <a:rPr lang="en-GB" dirty="0" smtClean="0"/>
              <a:t>Root water exudation killed the trees</a:t>
            </a:r>
            <a:endParaRPr lang="en-GB" dirty="0"/>
          </a:p>
        </p:txBody>
      </p:sp>
      <p:sp>
        <p:nvSpPr>
          <p:cNvPr id="6" name="Rectangle 5"/>
          <p:cNvSpPr/>
          <p:nvPr/>
        </p:nvSpPr>
        <p:spPr>
          <a:xfrm>
            <a:off x="1391341" y="2600219"/>
            <a:ext cx="5289346" cy="2698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p:cNvPicPr>
            <a:picLocks noChangeAspect="1"/>
          </p:cNvPicPr>
          <p:nvPr/>
        </p:nvPicPr>
        <p:blipFill>
          <a:blip r:embed="rId3"/>
          <a:stretch>
            <a:fillRect/>
          </a:stretch>
        </p:blipFill>
        <p:spPr>
          <a:xfrm>
            <a:off x="7558858" y="2386962"/>
            <a:ext cx="3747918" cy="3654935"/>
          </a:xfrm>
          <a:prstGeom prst="rect">
            <a:avLst/>
          </a:prstGeom>
        </p:spPr>
      </p:pic>
      <p:sp>
        <p:nvSpPr>
          <p:cNvPr id="11" name="Rectangle 10"/>
          <p:cNvSpPr/>
          <p:nvPr/>
        </p:nvSpPr>
        <p:spPr>
          <a:xfrm rot="19961111">
            <a:off x="1733383" y="5294919"/>
            <a:ext cx="294609" cy="19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p:cNvPicPr>
            <a:picLocks noChangeAspect="1"/>
          </p:cNvPicPr>
          <p:nvPr/>
        </p:nvPicPr>
        <p:blipFill rotWithShape="1">
          <a:blip r:embed="rId2"/>
          <a:srcRect l="46199" t="92581" r="38650" b="854"/>
          <a:stretch/>
        </p:blipFill>
        <p:spPr>
          <a:xfrm>
            <a:off x="2491631" y="6084690"/>
            <a:ext cx="1533054" cy="242527"/>
          </a:xfrm>
          <a:prstGeom prst="rect">
            <a:avLst/>
          </a:prstGeom>
        </p:spPr>
      </p:pic>
      <p:sp>
        <p:nvSpPr>
          <p:cNvPr id="12" name="ZoneTexte 11"/>
          <p:cNvSpPr txBox="1"/>
          <p:nvPr/>
        </p:nvSpPr>
        <p:spPr>
          <a:xfrm>
            <a:off x="1468033" y="1878229"/>
            <a:ext cx="5038918" cy="1015663"/>
          </a:xfrm>
          <a:prstGeom prst="rect">
            <a:avLst/>
          </a:prstGeom>
          <a:noFill/>
        </p:spPr>
        <p:txBody>
          <a:bodyPr wrap="square" rtlCol="0">
            <a:spAutoFit/>
          </a:bodyPr>
          <a:lstStyle/>
          <a:p>
            <a:pPr algn="ctr"/>
            <a:r>
              <a:rPr lang="en-GB" sz="2000" b="1" dirty="0" err="1" smtClean="0"/>
              <a:t>Needleleaf</a:t>
            </a:r>
            <a:r>
              <a:rPr lang="en-GB" sz="2000" b="1" dirty="0" smtClean="0"/>
              <a:t> evergreen trees </a:t>
            </a:r>
            <a:r>
              <a:rPr lang="en-GB" sz="2000" b="1" dirty="0" smtClean="0"/>
              <a:t>in </a:t>
            </a:r>
            <a:r>
              <a:rPr lang="en-GB" sz="2000" b="1" dirty="0" err="1" smtClean="0"/>
              <a:t>Spasskaya</a:t>
            </a:r>
            <a:r>
              <a:rPr lang="en-GB" sz="2000" b="1" dirty="0" smtClean="0"/>
              <a:t> Pad (Siberia) </a:t>
            </a:r>
            <a:endParaRPr lang="en-GB" sz="2000" b="1" dirty="0" smtClean="0"/>
          </a:p>
          <a:p>
            <a:pPr algn="ctr"/>
            <a:r>
              <a:rPr lang="en-GB" sz="2000" b="1" dirty="0" smtClean="0"/>
              <a:t>modelled with FATES-Hydro</a:t>
            </a:r>
            <a:endParaRPr lang="en-GB" sz="2000" b="1" dirty="0"/>
          </a:p>
        </p:txBody>
      </p:sp>
      <p:sp>
        <p:nvSpPr>
          <p:cNvPr id="14" name="Espace réservé de la date 13"/>
          <p:cNvSpPr>
            <a:spLocks noGrp="1"/>
          </p:cNvSpPr>
          <p:nvPr>
            <p:ph type="dt" sz="half" idx="10"/>
          </p:nvPr>
        </p:nvSpPr>
        <p:spPr/>
        <p:txBody>
          <a:bodyPr/>
          <a:lstStyle/>
          <a:p>
            <a:r>
              <a:rPr lang="en-GB" smtClean="0"/>
              <a:t>23/05/2022</a:t>
            </a:r>
            <a:endParaRPr lang="en-GB"/>
          </a:p>
        </p:txBody>
      </p:sp>
      <p:sp>
        <p:nvSpPr>
          <p:cNvPr id="16" name="Espace réservé du pied de page 15"/>
          <p:cNvSpPr>
            <a:spLocks noGrp="1"/>
          </p:cNvSpPr>
          <p:nvPr>
            <p:ph type="ftr" sz="quarter" idx="11"/>
          </p:nvPr>
        </p:nvSpPr>
        <p:spPr/>
        <p:txBody>
          <a:bodyPr/>
          <a:lstStyle/>
          <a:p>
            <a:r>
              <a:rPr lang="en-GB" smtClean="0"/>
              <a:t>marlam@uio.no</a:t>
            </a:r>
            <a:endParaRPr lang="en-GB"/>
          </a:p>
        </p:txBody>
      </p:sp>
      <p:sp>
        <p:nvSpPr>
          <p:cNvPr id="17" name="Espace réservé du numéro de diapositive 16"/>
          <p:cNvSpPr>
            <a:spLocks noGrp="1"/>
          </p:cNvSpPr>
          <p:nvPr>
            <p:ph type="sldNum" sz="quarter" idx="12"/>
          </p:nvPr>
        </p:nvSpPr>
        <p:spPr/>
        <p:txBody>
          <a:bodyPr/>
          <a:lstStyle/>
          <a:p>
            <a:fld id="{F085D18F-6B4D-4282-9A05-C14424DB2635}" type="slidenum">
              <a:rPr lang="en-GB" smtClean="0"/>
              <a:t>5</a:t>
            </a:fld>
            <a:endParaRPr lang="en-GB"/>
          </a:p>
        </p:txBody>
      </p:sp>
    </p:spTree>
    <p:extLst>
      <p:ext uri="{BB962C8B-B14F-4D97-AF65-F5344CB8AC3E}">
        <p14:creationId xmlns:p14="http://schemas.microsoft.com/office/powerpoint/2010/main" val="4023563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dirty="0" smtClean="0"/>
              <a:t>Solution: implement cold hardening</a:t>
            </a:r>
            <a:endParaRPr lang="en-GB" dirty="0"/>
          </a:p>
        </p:txBody>
      </p:sp>
      <p:sp>
        <p:nvSpPr>
          <p:cNvPr id="3" name="Rectangle 2"/>
          <p:cNvSpPr/>
          <p:nvPr/>
        </p:nvSpPr>
        <p:spPr>
          <a:xfrm>
            <a:off x="336884" y="2231796"/>
            <a:ext cx="6201076" cy="3647152"/>
          </a:xfrm>
          <a:prstGeom prst="rect">
            <a:avLst/>
          </a:prstGeom>
        </p:spPr>
        <p:txBody>
          <a:bodyPr wrap="square">
            <a:spAutoFit/>
          </a:bodyPr>
          <a:lstStyle/>
          <a:p>
            <a:pPr marL="285750" indent="-285750">
              <a:buFont typeface="Arial" panose="020B0604020202020204" pitchFamily="34" charset="0"/>
              <a:buChar char="•"/>
            </a:pPr>
            <a:r>
              <a:rPr lang="en-US" sz="2100" dirty="0"/>
              <a:t>Each autumn plants go through a process known as </a:t>
            </a:r>
            <a:r>
              <a:rPr lang="en-US" sz="2100" b="1" dirty="0" smtClean="0"/>
              <a:t>‘cold hardening’ </a:t>
            </a:r>
            <a:r>
              <a:rPr lang="en-US" sz="2100" dirty="0" smtClean="0"/>
              <a:t>which </a:t>
            </a:r>
            <a:r>
              <a:rPr lang="en-US" sz="2100" dirty="0"/>
              <a:t>includes the formation of anti-freeze </a:t>
            </a:r>
            <a:r>
              <a:rPr lang="en-US" sz="2100" dirty="0" smtClean="0"/>
              <a:t>proteins</a:t>
            </a:r>
            <a:endParaRPr lang="en-US" sz="2100" dirty="0" smtClean="0"/>
          </a:p>
          <a:p>
            <a:endParaRPr lang="en-US" sz="2100" dirty="0"/>
          </a:p>
          <a:p>
            <a:pPr marL="285750" indent="-285750">
              <a:buFont typeface="Arial" panose="020B0604020202020204" pitchFamily="34" charset="0"/>
              <a:buChar char="•"/>
            </a:pPr>
            <a:r>
              <a:rPr lang="en-US" sz="2100" dirty="0" smtClean="0"/>
              <a:t>Hardening lowers </a:t>
            </a:r>
            <a:r>
              <a:rPr lang="en-US" sz="2100" dirty="0"/>
              <a:t>the hydraulic conductivity of plant tissues, and </a:t>
            </a:r>
            <a:r>
              <a:rPr lang="en-US" sz="2100" dirty="0" smtClean="0"/>
              <a:t>root water exudation is limited</a:t>
            </a:r>
          </a:p>
          <a:p>
            <a:pPr marL="285750" indent="-285750">
              <a:buFont typeface="Arial" panose="020B0604020202020204" pitchFamily="34" charset="0"/>
              <a:buChar char="•"/>
            </a:pPr>
            <a:endParaRPr lang="en-US" sz="2100" dirty="0"/>
          </a:p>
          <a:p>
            <a:pPr marL="285750" indent="-285750">
              <a:buFont typeface="Arial" panose="020B0604020202020204" pitchFamily="34" charset="0"/>
              <a:buChar char="•"/>
            </a:pPr>
            <a:r>
              <a:rPr lang="en-US" sz="2100" dirty="0"/>
              <a:t>Hardening is temperature and PFT dependent, and now included in FATES</a:t>
            </a:r>
          </a:p>
          <a:p>
            <a:pPr marL="285750" indent="-285750">
              <a:buFont typeface="Arial" panose="020B0604020202020204" pitchFamily="34" charset="0"/>
              <a:buChar char="•"/>
            </a:pPr>
            <a:endParaRPr lang="en-US" sz="2100" dirty="0" smtClean="0"/>
          </a:p>
          <a:p>
            <a:pPr marL="285750" indent="-285750">
              <a:buFont typeface="Arial" panose="020B0604020202020204" pitchFamily="34" charset="0"/>
              <a:buChar char="•"/>
            </a:pPr>
            <a:endParaRPr lang="en-US" sz="2100" dirty="0"/>
          </a:p>
        </p:txBody>
      </p:sp>
      <p:pic>
        <p:nvPicPr>
          <p:cNvPr id="6" name="Image 5"/>
          <p:cNvPicPr>
            <a:picLocks noChangeAspect="1"/>
          </p:cNvPicPr>
          <p:nvPr/>
        </p:nvPicPr>
        <p:blipFill rotWithShape="1">
          <a:blip r:embed="rId3"/>
          <a:srcRect l="67690" t="48164"/>
          <a:stretch/>
        </p:blipFill>
        <p:spPr>
          <a:xfrm>
            <a:off x="6866663" y="1460487"/>
            <a:ext cx="4541520" cy="3937025"/>
          </a:xfrm>
          <a:prstGeom prst="rect">
            <a:avLst/>
          </a:prstGeom>
        </p:spPr>
      </p:pic>
      <p:pic>
        <p:nvPicPr>
          <p:cNvPr id="7" name="Image 6"/>
          <p:cNvPicPr>
            <a:picLocks noChangeAspect="1"/>
          </p:cNvPicPr>
          <p:nvPr/>
        </p:nvPicPr>
        <p:blipFill rotWithShape="1">
          <a:blip r:embed="rId3"/>
          <a:srcRect l="5867" t="78125" r="66237" b="6112"/>
          <a:stretch/>
        </p:blipFill>
        <p:spPr>
          <a:xfrm>
            <a:off x="7203474" y="5314396"/>
            <a:ext cx="3682700" cy="1124286"/>
          </a:xfrm>
          <a:prstGeom prst="rect">
            <a:avLst/>
          </a:prstGeom>
        </p:spPr>
      </p:pic>
      <p:sp>
        <p:nvSpPr>
          <p:cNvPr id="8" name="Espace réservé de la date 7"/>
          <p:cNvSpPr>
            <a:spLocks noGrp="1"/>
          </p:cNvSpPr>
          <p:nvPr>
            <p:ph type="dt" sz="half" idx="10"/>
          </p:nvPr>
        </p:nvSpPr>
        <p:spPr/>
        <p:txBody>
          <a:bodyPr/>
          <a:lstStyle/>
          <a:p>
            <a:r>
              <a:rPr lang="en-GB" smtClean="0"/>
              <a:t>23/05/2022</a:t>
            </a:r>
            <a:endParaRPr lang="en-GB"/>
          </a:p>
        </p:txBody>
      </p:sp>
      <p:sp>
        <p:nvSpPr>
          <p:cNvPr id="9" name="Espace réservé du pied de page 8"/>
          <p:cNvSpPr>
            <a:spLocks noGrp="1"/>
          </p:cNvSpPr>
          <p:nvPr>
            <p:ph type="ftr" sz="quarter" idx="11"/>
          </p:nvPr>
        </p:nvSpPr>
        <p:spPr/>
        <p:txBody>
          <a:bodyPr/>
          <a:lstStyle/>
          <a:p>
            <a:r>
              <a:rPr lang="en-GB" smtClean="0"/>
              <a:t>marlam@uio.no</a:t>
            </a:r>
            <a:endParaRPr lang="en-GB"/>
          </a:p>
        </p:txBody>
      </p:sp>
      <p:sp>
        <p:nvSpPr>
          <p:cNvPr id="10" name="Espace réservé du numéro de diapositive 9"/>
          <p:cNvSpPr>
            <a:spLocks noGrp="1"/>
          </p:cNvSpPr>
          <p:nvPr>
            <p:ph type="sldNum" sz="quarter" idx="12"/>
          </p:nvPr>
        </p:nvSpPr>
        <p:spPr/>
        <p:txBody>
          <a:bodyPr/>
          <a:lstStyle/>
          <a:p>
            <a:fld id="{F085D18F-6B4D-4282-9A05-C14424DB2635}" type="slidenum">
              <a:rPr lang="en-GB" smtClean="0"/>
              <a:t>6</a:t>
            </a:fld>
            <a:endParaRPr lang="en-GB"/>
          </a:p>
        </p:txBody>
      </p:sp>
      <p:sp>
        <p:nvSpPr>
          <p:cNvPr id="4" name="ZoneTexte 3"/>
          <p:cNvSpPr txBox="1"/>
          <p:nvPr/>
        </p:nvSpPr>
        <p:spPr>
          <a:xfrm>
            <a:off x="8768615" y="5062888"/>
            <a:ext cx="2194560" cy="307777"/>
          </a:xfrm>
          <a:prstGeom prst="rect">
            <a:avLst/>
          </a:prstGeom>
          <a:noFill/>
        </p:spPr>
        <p:txBody>
          <a:bodyPr wrap="square" rtlCol="0">
            <a:spAutoFit/>
          </a:bodyPr>
          <a:lstStyle/>
          <a:p>
            <a:r>
              <a:rPr lang="en-GB" sz="1400" dirty="0" smtClean="0"/>
              <a:t>Time (months)</a:t>
            </a:r>
            <a:endParaRPr lang="en-GB" sz="1400" dirty="0"/>
          </a:p>
        </p:txBody>
      </p:sp>
    </p:spTree>
    <p:extLst>
      <p:ext uri="{BB962C8B-B14F-4D97-AF65-F5344CB8AC3E}">
        <p14:creationId xmlns:p14="http://schemas.microsoft.com/office/powerpoint/2010/main" val="789079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dirty="0" smtClean="0"/>
              <a:t>When trees reduce winter desiccation</a:t>
            </a:r>
            <a:endParaRPr lang="en-GB" dirty="0"/>
          </a:p>
        </p:txBody>
      </p:sp>
      <p:pic>
        <p:nvPicPr>
          <p:cNvPr id="5" name="Image 4"/>
          <p:cNvPicPr>
            <a:picLocks noChangeAspect="1"/>
          </p:cNvPicPr>
          <p:nvPr/>
        </p:nvPicPr>
        <p:blipFill rotWithShape="1">
          <a:blip r:embed="rId3"/>
          <a:srcRect t="46691"/>
          <a:stretch/>
        </p:blipFill>
        <p:spPr>
          <a:xfrm>
            <a:off x="781153" y="2088682"/>
            <a:ext cx="10629693" cy="3930262"/>
          </a:xfrm>
          <a:prstGeom prst="rect">
            <a:avLst/>
          </a:prstGeom>
        </p:spPr>
      </p:pic>
      <p:sp>
        <p:nvSpPr>
          <p:cNvPr id="3" name="Espace réservé de la date 2"/>
          <p:cNvSpPr>
            <a:spLocks noGrp="1"/>
          </p:cNvSpPr>
          <p:nvPr>
            <p:ph type="dt" sz="half" idx="10"/>
          </p:nvPr>
        </p:nvSpPr>
        <p:spPr/>
        <p:txBody>
          <a:bodyPr/>
          <a:lstStyle/>
          <a:p>
            <a:r>
              <a:rPr lang="en-GB" smtClean="0"/>
              <a:t>23/05/2022</a:t>
            </a:r>
            <a:endParaRPr lang="en-GB"/>
          </a:p>
        </p:txBody>
      </p:sp>
      <p:sp>
        <p:nvSpPr>
          <p:cNvPr id="4" name="Espace réservé du pied de page 3"/>
          <p:cNvSpPr>
            <a:spLocks noGrp="1"/>
          </p:cNvSpPr>
          <p:nvPr>
            <p:ph type="ftr" sz="quarter" idx="11"/>
          </p:nvPr>
        </p:nvSpPr>
        <p:spPr/>
        <p:txBody>
          <a:bodyPr/>
          <a:lstStyle/>
          <a:p>
            <a:r>
              <a:rPr lang="en-GB" smtClean="0"/>
              <a:t>marlam@uio.no</a:t>
            </a:r>
            <a:endParaRPr lang="en-GB"/>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7</a:t>
            </a:fld>
            <a:endParaRPr lang="en-GB"/>
          </a:p>
        </p:txBody>
      </p:sp>
    </p:spTree>
    <p:extLst>
      <p:ext uri="{BB962C8B-B14F-4D97-AF65-F5344CB8AC3E}">
        <p14:creationId xmlns:p14="http://schemas.microsoft.com/office/powerpoint/2010/main" val="3486117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dirty="0" smtClean="0"/>
              <a:t>The cost of hardening</a:t>
            </a:r>
            <a:endParaRPr lang="en-GB" dirty="0"/>
          </a:p>
        </p:txBody>
      </p:sp>
      <p:pic>
        <p:nvPicPr>
          <p:cNvPr id="6" name="Espace réservé du contenu 5"/>
          <p:cNvPicPr>
            <a:picLocks noGrp="1" noChangeAspect="1"/>
          </p:cNvPicPr>
          <p:nvPr>
            <p:ph idx="1"/>
          </p:nvPr>
        </p:nvPicPr>
        <p:blipFill rotWithShape="1">
          <a:blip r:embed="rId2"/>
          <a:srcRect t="50397"/>
          <a:stretch/>
        </p:blipFill>
        <p:spPr>
          <a:xfrm>
            <a:off x="1575730" y="1572800"/>
            <a:ext cx="9040540" cy="4726934"/>
          </a:xfrm>
          <a:prstGeom prst="rect">
            <a:avLst/>
          </a:prstGeom>
        </p:spPr>
      </p:pic>
      <p:sp>
        <p:nvSpPr>
          <p:cNvPr id="3" name="Espace réservé de la date 2"/>
          <p:cNvSpPr>
            <a:spLocks noGrp="1"/>
          </p:cNvSpPr>
          <p:nvPr>
            <p:ph type="dt" sz="half" idx="10"/>
          </p:nvPr>
        </p:nvSpPr>
        <p:spPr/>
        <p:txBody>
          <a:bodyPr/>
          <a:lstStyle/>
          <a:p>
            <a:r>
              <a:rPr lang="en-GB" smtClean="0"/>
              <a:t>23/05/2022</a:t>
            </a:r>
            <a:endParaRPr lang="en-GB"/>
          </a:p>
        </p:txBody>
      </p:sp>
      <p:sp>
        <p:nvSpPr>
          <p:cNvPr id="4" name="Espace réservé du pied de page 3"/>
          <p:cNvSpPr>
            <a:spLocks noGrp="1"/>
          </p:cNvSpPr>
          <p:nvPr>
            <p:ph type="ftr" sz="quarter" idx="11"/>
          </p:nvPr>
        </p:nvSpPr>
        <p:spPr/>
        <p:txBody>
          <a:bodyPr/>
          <a:lstStyle/>
          <a:p>
            <a:r>
              <a:rPr lang="en-GB" smtClean="0"/>
              <a:t>marlam@uio.no</a:t>
            </a:r>
            <a:endParaRPr lang="en-GB"/>
          </a:p>
        </p:txBody>
      </p:sp>
      <p:sp>
        <p:nvSpPr>
          <p:cNvPr id="7" name="Espace réservé du numéro de diapositive 6"/>
          <p:cNvSpPr>
            <a:spLocks noGrp="1"/>
          </p:cNvSpPr>
          <p:nvPr>
            <p:ph type="sldNum" sz="quarter" idx="12"/>
          </p:nvPr>
        </p:nvSpPr>
        <p:spPr/>
        <p:txBody>
          <a:bodyPr/>
          <a:lstStyle/>
          <a:p>
            <a:fld id="{F085D18F-6B4D-4282-9A05-C14424DB2635}" type="slidenum">
              <a:rPr lang="en-GB" smtClean="0"/>
              <a:t>8</a:t>
            </a:fld>
            <a:endParaRPr lang="en-GB"/>
          </a:p>
        </p:txBody>
      </p:sp>
    </p:spTree>
    <p:extLst>
      <p:ext uri="{BB962C8B-B14F-4D97-AF65-F5344CB8AC3E}">
        <p14:creationId xmlns:p14="http://schemas.microsoft.com/office/powerpoint/2010/main" val="3317424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Summary</a:t>
            </a:r>
            <a:endParaRPr lang="en-GB" dirty="0"/>
          </a:p>
        </p:txBody>
      </p:sp>
      <p:sp>
        <p:nvSpPr>
          <p:cNvPr id="3" name="Espace réservé du contenu 2"/>
          <p:cNvSpPr>
            <a:spLocks noGrp="1"/>
          </p:cNvSpPr>
          <p:nvPr>
            <p:ph idx="1"/>
          </p:nvPr>
        </p:nvSpPr>
        <p:spPr>
          <a:xfrm>
            <a:off x="838200" y="1705811"/>
            <a:ext cx="10515600" cy="4471152"/>
          </a:xfrm>
        </p:spPr>
        <p:txBody>
          <a:bodyPr>
            <a:normAutofit lnSpcReduction="10000"/>
          </a:bodyPr>
          <a:lstStyle/>
          <a:p>
            <a:pPr marL="0" indent="0">
              <a:buNone/>
            </a:pPr>
            <a:r>
              <a:rPr lang="en-US" dirty="0" smtClean="0"/>
              <a:t>To </a:t>
            </a:r>
            <a:r>
              <a:rPr lang="en-US" dirty="0" smtClean="0"/>
              <a:t>cope with </a:t>
            </a:r>
            <a:r>
              <a:rPr lang="en-US" dirty="0" smtClean="0"/>
              <a:t>unrealistic winter desiccation </a:t>
            </a:r>
            <a:r>
              <a:rPr lang="en-US" dirty="0" smtClean="0"/>
              <a:t>we </a:t>
            </a:r>
            <a:r>
              <a:rPr lang="en-US" dirty="0" smtClean="0"/>
              <a:t>implement cold acclimation</a:t>
            </a:r>
          </a:p>
          <a:p>
            <a:pPr marL="0" indent="0">
              <a:buNone/>
            </a:pPr>
            <a:endParaRPr lang="en-US" dirty="0" smtClean="0"/>
          </a:p>
          <a:p>
            <a:pPr marL="0" indent="0">
              <a:buNone/>
            </a:pPr>
            <a:r>
              <a:rPr lang="en-US" dirty="0" smtClean="0"/>
              <a:t>The </a:t>
            </a:r>
            <a:r>
              <a:rPr lang="en-US" dirty="0" smtClean="0"/>
              <a:t>‘</a:t>
            </a:r>
            <a:r>
              <a:rPr lang="en-US" dirty="0"/>
              <a:t>H</a:t>
            </a:r>
            <a:r>
              <a:rPr lang="en-US" dirty="0" smtClean="0"/>
              <a:t>ydro-hardening’ scheme</a:t>
            </a:r>
            <a:r>
              <a:rPr lang="en-US" dirty="0" smtClean="0"/>
              <a:t>: </a:t>
            </a:r>
          </a:p>
          <a:p>
            <a:pPr lvl="1"/>
            <a:r>
              <a:rPr lang="en-US" dirty="0" smtClean="0"/>
              <a:t>Uses hardiness to lower </a:t>
            </a:r>
            <a:r>
              <a:rPr lang="en-US" dirty="0"/>
              <a:t>plant </a:t>
            </a:r>
            <a:r>
              <a:rPr lang="en-US" dirty="0" smtClean="0"/>
              <a:t>conductance</a:t>
            </a:r>
          </a:p>
          <a:p>
            <a:pPr lvl="1"/>
            <a:endParaRPr lang="en-US" dirty="0" smtClean="0"/>
          </a:p>
          <a:p>
            <a:pPr lvl="1"/>
            <a:r>
              <a:rPr lang="en-US" dirty="0"/>
              <a:t>L</a:t>
            </a:r>
            <a:r>
              <a:rPr lang="en-US" dirty="0" smtClean="0"/>
              <a:t>eads </a:t>
            </a:r>
            <a:r>
              <a:rPr lang="en-US" dirty="0" smtClean="0"/>
              <a:t>to more realistic vegetation biomass productivity at temperate and boreal </a:t>
            </a:r>
            <a:r>
              <a:rPr lang="en-US" dirty="0" smtClean="0"/>
              <a:t>sites</a:t>
            </a:r>
          </a:p>
          <a:p>
            <a:pPr lvl="1"/>
            <a:endParaRPr lang="en-US" dirty="0"/>
          </a:p>
          <a:p>
            <a:pPr lvl="1"/>
            <a:r>
              <a:rPr lang="en-GB" dirty="0" smtClean="0"/>
              <a:t>Captures </a:t>
            </a:r>
            <a:r>
              <a:rPr lang="en-GB" dirty="0"/>
              <a:t>the costs (in terms of reduced growth in spring) and benefits (in terms of reduced mortality rates</a:t>
            </a:r>
            <a:r>
              <a:rPr lang="en-GB" dirty="0" smtClean="0"/>
              <a:t>) </a:t>
            </a:r>
            <a:r>
              <a:rPr lang="en-GB" dirty="0"/>
              <a:t>of cold acclimation</a:t>
            </a:r>
            <a:endParaRPr lang="en-US" dirty="0" smtClean="0"/>
          </a:p>
          <a:p>
            <a:pPr marL="0" indent="0">
              <a:buNone/>
            </a:pPr>
            <a:endParaRPr lang="en-US" dirty="0" smtClean="0"/>
          </a:p>
        </p:txBody>
      </p:sp>
      <p:sp>
        <p:nvSpPr>
          <p:cNvPr id="4" name="Espace réservé de la date 3"/>
          <p:cNvSpPr>
            <a:spLocks noGrp="1"/>
          </p:cNvSpPr>
          <p:nvPr>
            <p:ph type="dt" sz="half" idx="10"/>
          </p:nvPr>
        </p:nvSpPr>
        <p:spPr/>
        <p:txBody>
          <a:bodyPr/>
          <a:lstStyle/>
          <a:p>
            <a:r>
              <a:rPr lang="en-GB" smtClean="0"/>
              <a:t>23/05/2022</a:t>
            </a:r>
            <a:endParaRPr lang="en-GB"/>
          </a:p>
        </p:txBody>
      </p:sp>
      <p:sp>
        <p:nvSpPr>
          <p:cNvPr id="5" name="Espace réservé du pied de page 4"/>
          <p:cNvSpPr>
            <a:spLocks noGrp="1"/>
          </p:cNvSpPr>
          <p:nvPr>
            <p:ph type="ftr" sz="quarter" idx="11"/>
          </p:nvPr>
        </p:nvSpPr>
        <p:spPr/>
        <p:txBody>
          <a:bodyPr/>
          <a:lstStyle/>
          <a:p>
            <a:r>
              <a:rPr lang="en-GB" dirty="0" smtClean="0"/>
              <a:t>marlam@uio.no</a:t>
            </a:r>
            <a:endParaRPr lang="en-GB" dirty="0"/>
          </a:p>
        </p:txBody>
      </p:sp>
      <p:sp>
        <p:nvSpPr>
          <p:cNvPr id="6" name="Espace réservé du numéro de diapositive 5"/>
          <p:cNvSpPr>
            <a:spLocks noGrp="1"/>
          </p:cNvSpPr>
          <p:nvPr>
            <p:ph type="sldNum" sz="quarter" idx="12"/>
          </p:nvPr>
        </p:nvSpPr>
        <p:spPr/>
        <p:txBody>
          <a:bodyPr/>
          <a:lstStyle/>
          <a:p>
            <a:fld id="{F085D18F-6B4D-4282-9A05-C14424DB2635}" type="slidenum">
              <a:rPr lang="en-GB" smtClean="0"/>
              <a:t>9</a:t>
            </a:fld>
            <a:endParaRPr lang="en-GB" dirty="0"/>
          </a:p>
        </p:txBody>
      </p:sp>
    </p:spTree>
    <p:extLst>
      <p:ext uri="{BB962C8B-B14F-4D97-AF65-F5344CB8AC3E}">
        <p14:creationId xmlns:p14="http://schemas.microsoft.com/office/powerpoint/2010/main" val="810175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629</Words>
  <Application>Microsoft Office PowerPoint</Application>
  <PresentationFormat>Grand écran</PresentationFormat>
  <Paragraphs>108</Paragraphs>
  <Slides>13</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Calibri Light</vt:lpstr>
      <vt:lpstr>Thème Office</vt:lpstr>
      <vt:lpstr>Towards realistic plant hydraulics in the Arctic-Boreal Zone by modelling cold acclimation</vt:lpstr>
      <vt:lpstr>Plant hydraulics in FATES</vt:lpstr>
      <vt:lpstr>Plant hydraulics in FATES</vt:lpstr>
      <vt:lpstr>Présentation PowerPoint</vt:lpstr>
      <vt:lpstr>Root water exudation killed the trees</vt:lpstr>
      <vt:lpstr>Solution: implement cold hardening</vt:lpstr>
      <vt:lpstr>When trees reduce winter desiccation</vt:lpstr>
      <vt:lpstr>The cost of hardening</vt:lpstr>
      <vt:lpstr>Summary</vt:lpstr>
      <vt:lpstr>Acknowledgements</vt:lpstr>
      <vt:lpstr>Methods: Impacts of hardening on…</vt:lpstr>
      <vt:lpstr>The PV curve experiments</vt:lpstr>
      <vt:lpstr>Frost experiment 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realistic plant hydraulics and frost damage in the Arctic-Boreal Zone by modelling cold acclimation in CTSM5-Fates (hydro)</dc:title>
  <dc:creator>marius lambert</dc:creator>
  <cp:lastModifiedBy>marius lambert</cp:lastModifiedBy>
  <cp:revision>97</cp:revision>
  <dcterms:created xsi:type="dcterms:W3CDTF">2022-05-18T11:53:38Z</dcterms:created>
  <dcterms:modified xsi:type="dcterms:W3CDTF">2022-05-22T12:57:12Z</dcterms:modified>
</cp:coreProperties>
</file>