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5" r:id="rId8"/>
    <p:sldId id="261" r:id="rId9"/>
    <p:sldId id="264" r:id="rId10"/>
    <p:sldId id="26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0CC"/>
    <a:srgbClr val="4472C4"/>
    <a:srgbClr val="FCFCFD"/>
    <a:srgbClr val="EC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863F-7CF5-479B-82E8-8783FE2C2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E2760-9D21-4958-A821-102F902E1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A183B-21FC-4531-965C-5B7E7381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D1D53-92E9-49F1-836B-A6676B4A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362AA-D436-48D7-80EC-729E8469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0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B111-37CF-48CB-AF14-B7D2E3DD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45598-8C2D-409E-81A4-F80994EFE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5643B-3229-4EE8-A3E3-3EF99932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D6961-B93C-4862-8967-D3550A91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F0122-4F7F-41A3-8878-608041DA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0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0ECB2-EE1B-4599-8570-D7398FB04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8B5F6-58BB-4BB2-9309-12011E56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C0277-4691-4E20-B286-8C2AC3160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3B63A-9616-49F3-9F29-2C8FE44D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E41E1-8636-410B-B298-550614A9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9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8B80-701E-49B7-905E-4AA29C03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FB5C9-8C7A-4DB9-A3F9-632612C8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15FEE-69B2-4EC4-A7C2-D2CD5D9C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5CBB9-37EA-42A2-A75F-7C1076F0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B58B-0801-4CD4-9499-A5E3E7264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1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FA5C9-61C3-4960-A89B-9A9A62D8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988CB-9164-4936-BD91-CD82E9E2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6868-166B-483D-AA3D-B3E7D9AA3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367F-5D28-481A-AE8A-358FA6C0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FA84-56FD-44AA-80CF-FD200D22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0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E0AC-81D2-435B-92FD-60CD17D5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620D7-5011-4363-9956-1EDD9C12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D7DFB-F966-44FE-A30F-4D86B7921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0F79C-3589-4529-B22F-37D3C519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FAA81-304A-4A86-8DFF-B1EF75AE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31585-E961-4B2C-89F4-E742ED06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4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4923-E382-4EBD-96B0-522D4CC5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9FD7B-74EF-4909-A8FC-38B063DF1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08427-A4DC-4D96-B3FD-E3356B668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E25FA-904B-457B-B5DE-447826AA8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8B3D4-8D77-4008-B12E-34E85FEB4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07AF9-7065-430D-B8CB-8CDD3181C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15495-361C-4F43-9947-0213F02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7FAA9-86B1-4EFB-B713-4C3164EB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7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31F2-12F5-4E5C-B2B4-553F409F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25610-72E5-4F86-A7EF-EC901677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8A30A-5222-4CE9-A7D7-18775CCB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F2279-CDA6-4CBC-A721-1D869CB6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1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F16D0-2FD2-4949-BE8C-50F4A565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D3DBB-F7DE-4903-BADC-3AC4E94B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71739-7056-416F-9879-350A7399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5E87-D136-42FB-94DF-E0EE6F7D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EEAE-0482-47C9-B21D-625672CB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296F0-1EF6-4A59-8D1F-23658B49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86029-B330-43B8-916B-1D191273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46E4A-D997-4E3F-9F1C-F2CDC033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5ADE9-8845-461D-8240-F681F2D1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0D56-8F89-48FD-9D2A-5C8C6E083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D19A8-E365-4FCB-8041-547DF8521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A0115-BFBD-4B5D-8418-AAE9F4CE7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5A45E-CC88-4B37-8A14-BB73297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06161-FF60-4B03-975E-B1BBB119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39C97-5C90-41B0-B0EF-9D15F4A8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9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908E0C-BB82-4322-88EF-4C9E458D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8047F-9E79-4E3E-B5E4-E76B4CFE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1669-8287-42F0-934E-D0FDB672D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B5FAA-9FD8-4C5A-A4EE-2C56CC9AEC2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96408-28FA-4F3B-B864-CB18BE954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784D3-6176-4EE7-8D82-7C2BB642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85684-E734-4245-BA56-3331556B0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unsplash.com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unsplash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7DBD22-95A0-4F0C-A146-B0FC690A3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3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39835" r="19352" b="4276"/>
          <a:stretch/>
        </p:blipFill>
        <p:spPr>
          <a:xfrm>
            <a:off x="903069" y="325120"/>
            <a:ext cx="10220454" cy="5836225"/>
          </a:xfrm>
          <a:prstGeom prst="rect">
            <a:avLst/>
          </a:prstGeom>
          <a:blipFill dpi="0" rotWithShape="1">
            <a:blip r:embed="rId4">
              <a:alphaModFix amt="72000"/>
            </a:blip>
            <a:srcRect/>
            <a:stretch>
              <a:fillRect/>
            </a:stretch>
          </a:blipFill>
          <a:ln w="28575">
            <a:noFill/>
          </a:ln>
          <a:effectLst>
            <a:glow rad="127000">
              <a:schemeClr val="bg1"/>
            </a:glow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5B599D-49E0-40AC-8510-ECFB982729CA}"/>
              </a:ext>
            </a:extLst>
          </p:cNvPr>
          <p:cNvSpPr/>
          <p:nvPr/>
        </p:nvSpPr>
        <p:spPr>
          <a:xfrm>
            <a:off x="514911" y="272879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3CEA116B-B7AF-43D1-8945-6827DC312F0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0777" y="6261815"/>
            <a:ext cx="601744" cy="5083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E814CB-66AF-4035-8668-98ABC303B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6822" y="6397026"/>
            <a:ext cx="1533174" cy="264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ABEA4-0EA3-4593-949D-D52081CC01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7" y="6365777"/>
            <a:ext cx="768337" cy="300440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30427F-3B67-4ED1-BDF7-9CE7D6AB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52" y="6258265"/>
            <a:ext cx="601743" cy="5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8B13B-976C-42EA-8460-69A93D50C81F}"/>
              </a:ext>
            </a:extLst>
          </p:cNvPr>
          <p:cNvSpPr txBox="1"/>
          <p:nvPr/>
        </p:nvSpPr>
        <p:spPr>
          <a:xfrm>
            <a:off x="8090419" y="6479460"/>
            <a:ext cx="1611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Giulia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Leone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7B411B-8286-4F4F-82E2-64180B7C740B}"/>
              </a:ext>
            </a:extLst>
          </p:cNvPr>
          <p:cNvCxnSpPr>
            <a:cxnSpLocks/>
          </p:cNvCxnSpPr>
          <p:nvPr/>
        </p:nvCxnSpPr>
        <p:spPr>
          <a:xfrm>
            <a:off x="9135746" y="6450571"/>
            <a:ext cx="0" cy="35056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DFF148-616A-49B9-8AA8-BE5D154D3525}"/>
              </a:ext>
            </a:extLst>
          </p:cNvPr>
          <p:cNvSpPr txBox="1"/>
          <p:nvPr/>
        </p:nvSpPr>
        <p:spPr>
          <a:xfrm>
            <a:off x="9135746" y="6391714"/>
            <a:ext cx="261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EGU General Assembly 2022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23 May 2022</a:t>
            </a:r>
          </a:p>
        </p:txBody>
      </p:sp>
      <p:pic>
        <p:nvPicPr>
          <p:cNvPr id="1028" name="Picture 4" descr="https://cdn.egu.eu/static/eb0120b0/awards/egu_ospp_label_yellow.png">
            <a:extLst>
              <a:ext uri="{FF2B5EF4-FFF2-40B4-BE49-F238E27FC236}">
                <a16:creationId xmlns:a16="http://schemas.microsoft.com/office/drawing/2014/main" id="{F67169C7-8439-434C-A4D6-122A1CD5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449" y="5645054"/>
            <a:ext cx="910551" cy="121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0B7409-7940-4FB5-B83B-1A64DAFC17E3}"/>
              </a:ext>
            </a:extLst>
          </p:cNvPr>
          <p:cNvSpPr/>
          <p:nvPr/>
        </p:nvSpPr>
        <p:spPr>
          <a:xfrm>
            <a:off x="903068" y="2862994"/>
            <a:ext cx="10220453" cy="2645272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F5616B-C901-46AF-87D2-587EAC140A66}"/>
              </a:ext>
            </a:extLst>
          </p:cNvPr>
          <p:cNvSpPr/>
          <p:nvPr/>
        </p:nvSpPr>
        <p:spPr>
          <a:xfrm>
            <a:off x="745141" y="2862994"/>
            <a:ext cx="1037837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ASSISTING STAKEHOLDERS IN THEIR CHOICE OF RIVERINE AND ESTUARINE PLASTIC CLEAN-UP TECHNOLOGIES WITH THE AID OF BAYESIAN BELIEF NETWORKS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Giulia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Leone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a,b,c,f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Ana I.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Catarino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Ine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Pauwels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Thomas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Mani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Michelle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Tishler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Matthias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Egger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d,e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Marie Anne Eurie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Forio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Peter L.M.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Goethals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Gert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Everaert</a:t>
            </a:r>
            <a:r>
              <a:rPr lang="en-GB" sz="1200" b="1" baseline="30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endParaRPr lang="en-GB" sz="1200" b="1" baseline="30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Flanders Marine Institute, Ostend, Belgium, </a:t>
            </a:r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Institute for Nature and Forest, Aquatic Management, Brussels, Belgium, </a:t>
            </a:r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Ghent University, Research Group Aquatic Ecology, </a:t>
            </a:r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Ghent, Belgium, The Ocean Cleanup, Rotterdam, The Netherlands, </a:t>
            </a:r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Egger Research and Consulting, St. Gallen, Switzerland, </a:t>
            </a:r>
            <a:r>
              <a:rPr lang="en-GB" sz="1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Foundation - Flanders – FWO, Brussels, Belgium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3FF6-0BE5-4219-85D4-3462FB1D78B8}"/>
              </a:ext>
            </a:extLst>
          </p:cNvPr>
          <p:cNvSpPr/>
          <p:nvPr/>
        </p:nvSpPr>
        <p:spPr>
          <a:xfrm>
            <a:off x="3768876" y="1273942"/>
            <a:ext cx="538964" cy="504058"/>
          </a:xfrm>
          <a:prstGeom prst="rect">
            <a:avLst/>
          </a:prstGeom>
          <a:solidFill>
            <a:srgbClr val="FCFCFD"/>
          </a:solidFill>
          <a:ln>
            <a:solidFill>
              <a:srgbClr val="FCF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872A4E-924D-4BBB-AEA3-DBC535ED2BE3}"/>
              </a:ext>
            </a:extLst>
          </p:cNvPr>
          <p:cNvSpPr/>
          <p:nvPr/>
        </p:nvSpPr>
        <p:spPr>
          <a:xfrm>
            <a:off x="1531517" y="5012030"/>
            <a:ext cx="892392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authors Thomas Mani, Michelle Tishler and Matthias Egger are employed by The Ocean Cleanup, a non-profit organization aimed at advancing scientific understanding and developing solutions to rid the oceans of plastic, 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headquartered in Rotterdam, the Netherlands. The other authors report no conflict of interest.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01750C-788B-47F7-870E-734D5D223054}"/>
              </a:ext>
            </a:extLst>
          </p:cNvPr>
          <p:cNvSpPr/>
          <p:nvPr/>
        </p:nvSpPr>
        <p:spPr>
          <a:xfrm>
            <a:off x="8451412" y="5947979"/>
            <a:ext cx="27510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u="sng" dirty="0">
                <a:solidFill>
                  <a:schemeClr val="bg1"/>
                </a:solidFill>
              </a:rPr>
              <a:t>https://unsplash.com/  Photo of: Tampa Bay Estuary Program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1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EABAF1-48B3-4718-BD2E-4A816B3CA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6" y="430529"/>
            <a:ext cx="10220452" cy="5813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791694" y="275347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5" y="430529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3186354" y="595799"/>
            <a:ext cx="581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3404" y="606620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Jordan Whitfield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82C2C-AF37-44EB-8BFA-E54E2038D7F3}"/>
              </a:ext>
            </a:extLst>
          </p:cNvPr>
          <p:cNvSpPr txBox="1"/>
          <p:nvPr/>
        </p:nvSpPr>
        <p:spPr>
          <a:xfrm>
            <a:off x="1035992" y="1374076"/>
            <a:ext cx="93954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role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plastic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clean-up technologies </a:t>
            </a: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Rivers and estuaries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spawning and nursing grounds </a:t>
            </a: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consideration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needs to be made when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deploying man-made structures</a:t>
            </a: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 variables might play a role in the chances of plastics or biota being collected: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clusters of parameters</a:t>
            </a: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307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Probabilistic models, in particular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Belief Networks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as a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trade-off tool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plastic and biota removal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0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5" y="415981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5C2CD-56AC-4AA1-BB65-5CD04B8BBD5C}"/>
              </a:ext>
            </a:extLst>
          </p:cNvPr>
          <p:cNvSpPr/>
          <p:nvPr/>
        </p:nvSpPr>
        <p:spPr>
          <a:xfrm>
            <a:off x="935555" y="4751109"/>
            <a:ext cx="10220453" cy="1507156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ED9CFF71-23A3-4B6C-8A32-03AB2380E54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235" y="6388598"/>
            <a:ext cx="519199" cy="4427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705D462-1DED-4932-9948-4D63AB00A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492" y="6540221"/>
            <a:ext cx="1533174" cy="264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9293E-1BFC-47F4-920F-5B947B476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02" y="6425770"/>
            <a:ext cx="763498" cy="298548"/>
          </a:xfrm>
          <a:prstGeom prst="rect">
            <a:avLst/>
          </a:prstGeom>
        </p:spPr>
      </p:pic>
      <p:pic>
        <p:nvPicPr>
          <p:cNvPr id="19" name="Picture 2" descr="See the source image">
            <a:extLst>
              <a:ext uri="{FF2B5EF4-FFF2-40B4-BE49-F238E27FC236}">
                <a16:creationId xmlns:a16="http://schemas.microsoft.com/office/drawing/2014/main" id="{93F4F058-FE23-4ABE-BF27-2EA9ED2C1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" y="6339168"/>
            <a:ext cx="601743" cy="5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cdn.egu.eu/static/eb0120b0/awards/egu_ospp_label_yellow.png">
            <a:extLst>
              <a:ext uri="{FF2B5EF4-FFF2-40B4-BE49-F238E27FC236}">
                <a16:creationId xmlns:a16="http://schemas.microsoft.com/office/drawing/2014/main" id="{FB253D59-8C73-47F2-B23C-79439E13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" y="4746463"/>
            <a:ext cx="1095400" cy="15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D97AF-A5BD-40FB-8A39-92F13987F772}"/>
              </a:ext>
            </a:extLst>
          </p:cNvPr>
          <p:cNvSpPr txBox="1"/>
          <p:nvPr/>
        </p:nvSpPr>
        <p:spPr>
          <a:xfrm>
            <a:off x="8169568" y="5260525"/>
            <a:ext cx="1571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REFERENCE &amp; EXTRA INFO: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668703-C3A8-405B-9BBD-96F1AB922A02}"/>
              </a:ext>
            </a:extLst>
          </p:cNvPr>
          <p:cNvSpPr txBox="1"/>
          <p:nvPr/>
        </p:nvSpPr>
        <p:spPr>
          <a:xfrm>
            <a:off x="3955022" y="4761171"/>
            <a:ext cx="524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QUESTIONS, SUGGESTIONS, COMMENTS: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D2824-27E3-4F7A-94D6-F0068F8F36F5}"/>
              </a:ext>
            </a:extLst>
          </p:cNvPr>
          <p:cNvSpPr txBox="1"/>
          <p:nvPr/>
        </p:nvSpPr>
        <p:spPr>
          <a:xfrm>
            <a:off x="4840763" y="5072317"/>
            <a:ext cx="3055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giulia.leone@ugent.be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giulia.leone@vliz.be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http://linkedin.com/in/giulialeone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D4AE8-CA99-4DB9-819E-8292288E01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/>
          <a:stretch/>
        </p:blipFill>
        <p:spPr>
          <a:xfrm>
            <a:off x="3239595" y="1255451"/>
            <a:ext cx="5825765" cy="3468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EB541-ADE1-4C35-8874-290770613DF0}"/>
              </a:ext>
            </a:extLst>
          </p:cNvPr>
          <p:cNvSpPr txBox="1"/>
          <p:nvPr/>
        </p:nvSpPr>
        <p:spPr>
          <a:xfrm>
            <a:off x="4223208" y="603405"/>
            <a:ext cx="582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EXTRA INFORMATION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F6F3F-A612-424F-B76E-9DA33FD4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0" y="4724450"/>
            <a:ext cx="1530145" cy="1537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1071D3-FA6A-4299-A855-63A423630B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95" y="4746462"/>
            <a:ext cx="1523575" cy="15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6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A4359F-0F6C-4495-90C2-82AE2CCFD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8" y="430530"/>
            <a:ext cx="10220453" cy="5821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547399" y="340163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3886200" y="61417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D22B9-A8A3-4DE2-BFE1-7320E5850FD9}"/>
              </a:ext>
            </a:extLst>
          </p:cNvPr>
          <p:cNvSpPr txBox="1"/>
          <p:nvPr/>
        </p:nvSpPr>
        <p:spPr>
          <a:xfrm>
            <a:off x="1492281" y="1916822"/>
            <a:ext cx="1005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pollution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has been found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everywhere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4006F-858F-456D-9790-8D6718D42FC0}"/>
              </a:ext>
            </a:extLst>
          </p:cNvPr>
          <p:cNvSpPr txBox="1"/>
          <p:nvPr/>
        </p:nvSpPr>
        <p:spPr>
          <a:xfrm>
            <a:off x="1014795" y="3173994"/>
            <a:ext cx="98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Plastic clean-up technologies are crucial in the fight against plastic pollution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BA08C-2892-46F6-99EB-CDDC8EDACCDF}"/>
              </a:ext>
            </a:extLst>
          </p:cNvPr>
          <p:cNvSpPr txBox="1"/>
          <p:nvPr/>
        </p:nvSpPr>
        <p:spPr>
          <a:xfrm>
            <a:off x="1131216" y="4541249"/>
            <a:ext cx="4203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technologies (Schmaltz, et al.2020)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609DA-E07C-4BC5-AF6F-496F93F53033}"/>
              </a:ext>
            </a:extLst>
          </p:cNvPr>
          <p:cNvSpPr txBox="1"/>
          <p:nvPr/>
        </p:nvSpPr>
        <p:spPr>
          <a:xfrm>
            <a:off x="6300392" y="4541248"/>
            <a:ext cx="4760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technologies (Schmaltz, et al.2020)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A66701-6365-4A2F-82BA-0096DB8BB278}"/>
              </a:ext>
            </a:extLst>
          </p:cNvPr>
          <p:cNvSpPr txBox="1"/>
          <p:nvPr/>
        </p:nvSpPr>
        <p:spPr>
          <a:xfrm>
            <a:off x="8648916" y="6045307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</a:t>
            </a:r>
            <a:r>
              <a:rPr lang="en-US" sz="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Naja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-Bertolt-Jensen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565A066-E708-49CF-8230-3A0B4BF482D8}"/>
              </a:ext>
            </a:extLst>
          </p:cNvPr>
          <p:cNvSpPr/>
          <p:nvPr/>
        </p:nvSpPr>
        <p:spPr>
          <a:xfrm>
            <a:off x="6045783" y="2609551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D5EC40D-C81C-4FAE-84C8-C12E089EE050}"/>
              </a:ext>
            </a:extLst>
          </p:cNvPr>
          <p:cNvSpPr/>
          <p:nvPr/>
        </p:nvSpPr>
        <p:spPr>
          <a:xfrm rot="1878007">
            <a:off x="4178747" y="4138866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D1CE7EA5-2DB3-475D-A263-4CD57EBC88EE}"/>
              </a:ext>
            </a:extLst>
          </p:cNvPr>
          <p:cNvSpPr/>
          <p:nvPr/>
        </p:nvSpPr>
        <p:spPr>
          <a:xfrm rot="19272074">
            <a:off x="7421936" y="4141684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2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441FA6-CE09-4512-8D3A-8A5040AB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7" y="430529"/>
            <a:ext cx="10220453" cy="5813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916774" y="352991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3886200" y="61417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E35ED-B204-4B5D-80F4-50FDD12E1EE2}"/>
              </a:ext>
            </a:extLst>
          </p:cNvPr>
          <p:cNvSpPr/>
          <p:nvPr/>
        </p:nvSpPr>
        <p:spPr>
          <a:xfrm>
            <a:off x="1035989" y="1309531"/>
            <a:ext cx="10220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are a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way of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07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plastic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approximately 1.15 and 2.41 million tones of plastic moving to the ocean every year (Lebreton et al., 2017)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DF5B5DB-1DB8-4CF5-9F18-496C3A1621A9}"/>
              </a:ext>
            </a:extLst>
          </p:cNvPr>
          <p:cNvSpPr/>
          <p:nvPr/>
        </p:nvSpPr>
        <p:spPr>
          <a:xfrm>
            <a:off x="6045783" y="2609551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E4CB83-C4BD-4A78-8781-88B15F82E6D8}"/>
              </a:ext>
            </a:extLst>
          </p:cNvPr>
          <p:cNvSpPr/>
          <p:nvPr/>
        </p:nvSpPr>
        <p:spPr>
          <a:xfrm>
            <a:off x="985773" y="2882044"/>
            <a:ext cx="10120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 clean-up mechanisms to collect plastics in rivers and estuaries, before they reach the marine environment, where they would be harder to remove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B365B5-7CD2-4898-BBD6-5D7A092D4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03" y="4398353"/>
            <a:ext cx="1544320" cy="1158240"/>
          </a:xfrm>
          <a:prstGeom prst="ellipse">
            <a:avLst/>
          </a:prstGeom>
        </p:spPr>
      </p:pic>
      <p:pic>
        <p:nvPicPr>
          <p:cNvPr id="26" name="Picture 2" descr="See the source image">
            <a:extLst>
              <a:ext uri="{FF2B5EF4-FFF2-40B4-BE49-F238E27FC236}">
                <a16:creationId xmlns:a16="http://schemas.microsoft.com/office/drawing/2014/main" id="{9DEEFD62-BCCE-4BFA-B612-05F5A1A23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13604" b="14616"/>
          <a:stretch/>
        </p:blipFill>
        <p:spPr bwMode="auto">
          <a:xfrm>
            <a:off x="3935883" y="4398353"/>
            <a:ext cx="1544320" cy="11582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756571" y="6052177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Matthew Feeney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7B973B-A0F8-4D4F-A14A-C902D8ED89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13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39835" r="19352" b="4276"/>
          <a:stretch/>
        </p:blipFill>
        <p:spPr>
          <a:xfrm>
            <a:off x="8712569" y="4437685"/>
            <a:ext cx="1610428" cy="1139519"/>
          </a:xfrm>
          <a:prstGeom prst="ellipse">
            <a:avLst/>
          </a:prstGeom>
          <a:blipFill dpi="0" rotWithShape="1">
            <a:blip r:embed="rId8">
              <a:alphaModFix amt="72000"/>
            </a:blip>
            <a:srcRect/>
            <a:stretch>
              <a:fillRect/>
            </a:stretch>
          </a:blipFill>
          <a:ln w="28575"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432BF1D-27F8-49AC-A408-7F3006DF43E6}"/>
              </a:ext>
            </a:extLst>
          </p:cNvPr>
          <p:cNvSpPr txBox="1"/>
          <p:nvPr/>
        </p:nvSpPr>
        <p:spPr>
          <a:xfrm>
            <a:off x="936287" y="5575033"/>
            <a:ext cx="2973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Curtain of air bubbles</a:t>
            </a:r>
          </a:p>
          <a:p>
            <a:pPr algn="ctr"/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Photo credit: Vincenzo di-Giorgi (</a:t>
            </a:r>
            <a:r>
              <a:rPr lang="en-US" sz="600" u="sng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600" u="sng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25D79C-A431-4806-A8F0-F131E8C32913}"/>
              </a:ext>
            </a:extLst>
          </p:cNvPr>
          <p:cNvSpPr txBox="1"/>
          <p:nvPr/>
        </p:nvSpPr>
        <p:spPr>
          <a:xfrm>
            <a:off x="3449393" y="5566787"/>
            <a:ext cx="26216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Wheels</a:t>
            </a:r>
          </a:p>
          <a:p>
            <a:pPr algn="ctr"/>
            <a:r>
              <a:rPr lang="it-IT" sz="600" dirty="0"/>
              <a:t>Photo credit: Dicklyon via Wikimedia Commons, https://commons.wikimedia.org/wiki/File:Mr._Trash_Wheel--Baltimore_MD.jpg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8E59A8-559E-44C1-A308-DA1143941248}"/>
              </a:ext>
            </a:extLst>
          </p:cNvPr>
          <p:cNvSpPr txBox="1"/>
          <p:nvPr/>
        </p:nvSpPr>
        <p:spPr>
          <a:xfrm>
            <a:off x="6071076" y="5575033"/>
            <a:ext cx="26216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Boats</a:t>
            </a:r>
          </a:p>
          <a:p>
            <a:pPr algn="ctr"/>
            <a:r>
              <a:rPr lang="it-IT" sz="600" dirty="0"/>
              <a:t>Photo credit: Esteban Chinchilla (</a:t>
            </a:r>
            <a:r>
              <a:rPr lang="it-IT" sz="600" u="sng" dirty="0"/>
              <a:t>https://unsplash.com/ </a:t>
            </a:r>
            <a:r>
              <a:rPr lang="it-IT" sz="600" dirty="0"/>
              <a:t>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E8090-FAB1-4D9F-9320-9971A5C784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3" t="42353" r="16899" b="21409"/>
          <a:stretch/>
        </p:blipFill>
        <p:spPr>
          <a:xfrm>
            <a:off x="6472550" y="4398741"/>
            <a:ext cx="1552335" cy="1175195"/>
          </a:xfrm>
          <a:prstGeom prst="ellipse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27263C-4551-49A4-A9EF-F103732AB879}"/>
              </a:ext>
            </a:extLst>
          </p:cNvPr>
          <p:cNvSpPr txBox="1"/>
          <p:nvPr/>
        </p:nvSpPr>
        <p:spPr>
          <a:xfrm>
            <a:off x="8386916" y="5548217"/>
            <a:ext cx="25663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Booms</a:t>
            </a:r>
          </a:p>
          <a:p>
            <a:pPr algn="ctr"/>
            <a:r>
              <a:rPr lang="it-IT" sz="600" dirty="0"/>
              <a:t>Photo credit: The Tampa Bay Estuary Program (</a:t>
            </a:r>
            <a:r>
              <a:rPr lang="it-IT" sz="600" u="sng" dirty="0"/>
              <a:t>https://unsplash.com/ </a:t>
            </a:r>
            <a:r>
              <a:rPr lang="it-IT" sz="600" dirty="0"/>
              <a:t>)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B389BB97-7B69-4BD8-8207-1079A9E7E261}"/>
              </a:ext>
            </a:extLst>
          </p:cNvPr>
          <p:cNvSpPr/>
          <p:nvPr/>
        </p:nvSpPr>
        <p:spPr>
          <a:xfrm rot="18972873">
            <a:off x="8774662" y="3928118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7BD448AD-5B57-4AFB-9277-33E4D367E65A}"/>
              </a:ext>
            </a:extLst>
          </p:cNvPr>
          <p:cNvSpPr/>
          <p:nvPr/>
        </p:nvSpPr>
        <p:spPr>
          <a:xfrm rot="20721889">
            <a:off x="7054993" y="3949706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B014194D-0964-48F3-AF8A-F55C06819135}"/>
              </a:ext>
            </a:extLst>
          </p:cNvPr>
          <p:cNvSpPr/>
          <p:nvPr/>
        </p:nvSpPr>
        <p:spPr>
          <a:xfrm rot="1282193">
            <a:off x="4756685" y="3940052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FEA1097-6976-4083-9D26-0A37663DADFE}"/>
              </a:ext>
            </a:extLst>
          </p:cNvPr>
          <p:cNvSpPr/>
          <p:nvPr/>
        </p:nvSpPr>
        <p:spPr>
          <a:xfrm rot="2395228">
            <a:off x="3008934" y="3940051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0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4B4E6C-4CC8-464C-AAFB-BB4C2B02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6" y="430420"/>
            <a:ext cx="10220454" cy="5813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836310" y="352882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3886200" y="61417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</a:t>
            </a:r>
            <a:r>
              <a:rPr lang="en-US" sz="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Milada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Vigerova</a:t>
            </a:r>
            <a:endParaRPr lang="en-US" sz="8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CA6686-DB12-4878-8D93-26BB09220099}"/>
              </a:ext>
            </a:extLst>
          </p:cNvPr>
          <p:cNvSpPr/>
          <p:nvPr/>
        </p:nvSpPr>
        <p:spPr>
          <a:xfrm>
            <a:off x="1151975" y="1677363"/>
            <a:ext cx="4346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Rivers and estuaries are fundamental spawning and nursing grounds for commercially relevant and endangered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045F6-7A03-4A37-8CEA-902E7C2DE711}"/>
              </a:ext>
            </a:extLst>
          </p:cNvPr>
          <p:cNvSpPr txBox="1"/>
          <p:nvPr/>
        </p:nvSpPr>
        <p:spPr>
          <a:xfrm>
            <a:off x="6572438" y="2166516"/>
            <a:ext cx="4467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fundamental life support system for humans </a:t>
            </a:r>
          </a:p>
          <a:p>
            <a:pPr algn="just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A74DA-DAB8-466F-8791-9E6FD3B0F98F}"/>
              </a:ext>
            </a:extLst>
          </p:cNvPr>
          <p:cNvSpPr txBox="1"/>
          <p:nvPr/>
        </p:nvSpPr>
        <p:spPr>
          <a:xfrm>
            <a:off x="2416743" y="4754579"/>
            <a:ext cx="7447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Careful consideration has to be made when deploying any man-made device 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B77A7AA-775D-438F-B7C5-9E3B3EAE744F}"/>
              </a:ext>
            </a:extLst>
          </p:cNvPr>
          <p:cNvSpPr/>
          <p:nvPr/>
        </p:nvSpPr>
        <p:spPr>
          <a:xfrm rot="16200000">
            <a:off x="2438056" y="4872235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D076F-1DA6-4DB9-A696-6DC5FFED0FBA}"/>
              </a:ext>
            </a:extLst>
          </p:cNvPr>
          <p:cNvSpPr txBox="1"/>
          <p:nvPr/>
        </p:nvSpPr>
        <p:spPr>
          <a:xfrm>
            <a:off x="5731876" y="2182088"/>
            <a:ext cx="1347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4472C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3188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Matthew Feeney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F4A27-BF78-4FF3-999A-134D48241021}"/>
              </a:ext>
            </a:extLst>
          </p:cNvPr>
          <p:cNvSpPr txBox="1"/>
          <p:nvPr/>
        </p:nvSpPr>
        <p:spPr>
          <a:xfrm>
            <a:off x="3186349" y="576466"/>
            <a:ext cx="581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GAP &amp; RESEARCH AIMS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48EF4-0BE8-40F7-99AF-F4C48BB41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1" y="392712"/>
            <a:ext cx="10214171" cy="58132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06DA70-0E78-4929-8DDA-B62B7E3E146F}"/>
              </a:ext>
            </a:extLst>
          </p:cNvPr>
          <p:cNvSpPr/>
          <p:nvPr/>
        </p:nvSpPr>
        <p:spPr>
          <a:xfrm>
            <a:off x="935554" y="355005"/>
            <a:ext cx="10608612" cy="590911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54074-8F4E-4F08-8D81-F25BEBFEB98A}"/>
              </a:ext>
            </a:extLst>
          </p:cNvPr>
          <p:cNvSpPr txBox="1"/>
          <p:nvPr/>
        </p:nvSpPr>
        <p:spPr>
          <a:xfrm>
            <a:off x="1399017" y="1654258"/>
            <a:ext cx="928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Possible environmental impact of plastic clean-up technologies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9B73C-5463-4968-8E64-5B2D54ABCD03}"/>
              </a:ext>
            </a:extLst>
          </p:cNvPr>
          <p:cNvSpPr txBox="1"/>
          <p:nvPr/>
        </p:nvSpPr>
        <p:spPr>
          <a:xfrm>
            <a:off x="1452439" y="3076421"/>
            <a:ext cx="91803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what extent and under which conditions biota and plastics are getting caught by plastic clean-up technologies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27C79F-7C19-4713-A33C-7A70D76215F2}"/>
              </a:ext>
            </a:extLst>
          </p:cNvPr>
          <p:cNvSpPr txBox="1"/>
          <p:nvPr/>
        </p:nvSpPr>
        <p:spPr>
          <a:xfrm>
            <a:off x="1550984" y="4779714"/>
            <a:ext cx="9294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stakeholders in their selection of plastic clean-up technologies given local conditions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73E18C-61A3-4BA8-AC32-940AAA4E2A86}"/>
              </a:ext>
            </a:extLst>
          </p:cNvPr>
          <p:cNvSpPr/>
          <p:nvPr/>
        </p:nvSpPr>
        <p:spPr>
          <a:xfrm>
            <a:off x="935551" y="392712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37AC3D-0EA9-4834-8043-DAA3359F28A6}"/>
              </a:ext>
            </a:extLst>
          </p:cNvPr>
          <p:cNvSpPr txBox="1"/>
          <p:nvPr/>
        </p:nvSpPr>
        <p:spPr>
          <a:xfrm>
            <a:off x="3186349" y="586670"/>
            <a:ext cx="581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GAP &amp; RESEARCH AIMS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E6826-0265-4E63-A72F-1EFB2439FA64}"/>
              </a:ext>
            </a:extLst>
          </p:cNvPr>
          <p:cNvSpPr txBox="1"/>
          <p:nvPr/>
        </p:nvSpPr>
        <p:spPr>
          <a:xfrm>
            <a:off x="7617431" y="601962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</a:t>
            </a:r>
            <a:r>
              <a:rPr lang="en-US" sz="800" u="sng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Fotis</a:t>
            </a: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Fotopoulos / clipart from PowerPoint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DD7D851-EBDF-4DEB-9B42-AC8B3315510A}"/>
              </a:ext>
            </a:extLst>
          </p:cNvPr>
          <p:cNvSpPr/>
          <p:nvPr/>
        </p:nvSpPr>
        <p:spPr>
          <a:xfrm rot="16200000">
            <a:off x="1702920" y="4862227"/>
            <a:ext cx="276528" cy="319155"/>
          </a:xfrm>
          <a:prstGeom prst="downArrow">
            <a:avLst/>
          </a:prstGeom>
          <a:solidFill>
            <a:srgbClr val="307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Lightbulb">
            <a:extLst>
              <a:ext uri="{FF2B5EF4-FFF2-40B4-BE49-F238E27FC236}">
                <a16:creationId xmlns:a16="http://schemas.microsoft.com/office/drawing/2014/main" id="{3D7A58DD-B95D-4A02-AB7C-ECF951255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278" y="3018305"/>
            <a:ext cx="601744" cy="6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8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Matthew Feeney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4918D0-A524-44AF-AD33-12F489B4E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1" y="388769"/>
            <a:ext cx="10214171" cy="58132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911856-8B0C-43FD-B7C7-8E0735BCFEA6}"/>
              </a:ext>
            </a:extLst>
          </p:cNvPr>
          <p:cNvSpPr/>
          <p:nvPr/>
        </p:nvSpPr>
        <p:spPr>
          <a:xfrm>
            <a:off x="935551" y="292946"/>
            <a:ext cx="10608612" cy="5909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D35CC5-1159-4066-9D65-8C50B8CDDEBC}"/>
              </a:ext>
            </a:extLst>
          </p:cNvPr>
          <p:cNvSpPr/>
          <p:nvPr/>
        </p:nvSpPr>
        <p:spPr>
          <a:xfrm>
            <a:off x="935551" y="392712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CE5DA-28E7-4E4A-9B94-315FE95AB035}"/>
              </a:ext>
            </a:extLst>
          </p:cNvPr>
          <p:cNvSpPr txBox="1"/>
          <p:nvPr/>
        </p:nvSpPr>
        <p:spPr>
          <a:xfrm>
            <a:off x="3186349" y="586670"/>
            <a:ext cx="581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 OF PARAMETERS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CE2D-3E75-4F26-B927-80A790A5FD71}"/>
              </a:ext>
            </a:extLst>
          </p:cNvPr>
          <p:cNvSpPr txBox="1"/>
          <p:nvPr/>
        </p:nvSpPr>
        <p:spPr>
          <a:xfrm>
            <a:off x="1183917" y="1685798"/>
            <a:ext cx="97174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(e.g., river flow)</a:t>
            </a: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Biota traits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size, shape, adhesiveness) </a:t>
            </a: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traits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size, shape, buoyancy)</a:t>
            </a: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Clean-up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technology </a:t>
            </a: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(e.g., river booms, curtains of air bubble, water wheels)</a:t>
            </a: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Externalities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(e.g., costs, legislations)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AB8B0-ECCB-40D0-9A0D-547763C10155}"/>
              </a:ext>
            </a:extLst>
          </p:cNvPr>
          <p:cNvSpPr txBox="1"/>
          <p:nvPr/>
        </p:nvSpPr>
        <p:spPr>
          <a:xfrm>
            <a:off x="1230281" y="4987536"/>
            <a:ext cx="126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7EB30-7F74-4F7A-B347-DAD63EDE1E59}"/>
              </a:ext>
            </a:extLst>
          </p:cNvPr>
          <p:cNvSpPr txBox="1"/>
          <p:nvPr/>
        </p:nvSpPr>
        <p:spPr>
          <a:xfrm>
            <a:off x="1230281" y="1685798"/>
            <a:ext cx="11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0D2581-4622-4CBE-9391-00FD58625A9D}"/>
              </a:ext>
            </a:extLst>
          </p:cNvPr>
          <p:cNvSpPr txBox="1"/>
          <p:nvPr/>
        </p:nvSpPr>
        <p:spPr>
          <a:xfrm>
            <a:off x="1230281" y="2413233"/>
            <a:ext cx="11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C8492A-4B27-462A-B3C1-77D05FEDC34F}"/>
              </a:ext>
            </a:extLst>
          </p:cNvPr>
          <p:cNvSpPr txBox="1"/>
          <p:nvPr/>
        </p:nvSpPr>
        <p:spPr>
          <a:xfrm>
            <a:off x="1230281" y="3152001"/>
            <a:ext cx="11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A3CF74-5B9F-4E8B-976F-8B0D417497EB}"/>
              </a:ext>
            </a:extLst>
          </p:cNvPr>
          <p:cNvSpPr txBox="1"/>
          <p:nvPr/>
        </p:nvSpPr>
        <p:spPr>
          <a:xfrm>
            <a:off x="1230281" y="3879436"/>
            <a:ext cx="11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443A00-4339-469B-99A3-03B73EBFF044}"/>
              </a:ext>
            </a:extLst>
          </p:cNvPr>
          <p:cNvSpPr txBox="1"/>
          <p:nvPr/>
        </p:nvSpPr>
        <p:spPr>
          <a:xfrm>
            <a:off x="8806232" y="5986621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</a:t>
            </a:r>
            <a:r>
              <a:rPr lang="en-US" sz="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of:Chris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Stenger</a:t>
            </a:r>
          </a:p>
        </p:txBody>
      </p:sp>
    </p:spTree>
    <p:extLst>
      <p:ext uri="{BB962C8B-B14F-4D97-AF65-F5344CB8AC3E}">
        <p14:creationId xmlns:p14="http://schemas.microsoft.com/office/powerpoint/2010/main" val="127202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8CC03B-6032-45A2-93A5-784593868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7" y="430421"/>
            <a:ext cx="10220454" cy="5813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928130" y="325170"/>
            <a:ext cx="10608612" cy="5968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2464544" y="614284"/>
            <a:ext cx="726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BAYESIAN BELIEF NETWORS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</a:t>
            </a:r>
            <a:r>
              <a:rPr lang="en-US" sz="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Fotis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Fotopoulos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858CF5-2AFB-435B-9C90-38C3D9D77D7A}"/>
              </a:ext>
            </a:extLst>
          </p:cNvPr>
          <p:cNvSpPr/>
          <p:nvPr/>
        </p:nvSpPr>
        <p:spPr>
          <a:xfrm>
            <a:off x="1035989" y="2003644"/>
            <a:ext cx="100027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Widely applied for river management purposes</a:t>
            </a:r>
          </a:p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Suitable for environmental management where uncertainty is a critical aspect</a:t>
            </a:r>
          </a:p>
          <a:p>
            <a:pPr algn="ctr">
              <a:buClr>
                <a:srgbClr val="4472C4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causal graphical structure</a:t>
            </a:r>
          </a:p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Integration of multiple data types</a:t>
            </a:r>
          </a:p>
        </p:txBody>
      </p:sp>
    </p:spTree>
    <p:extLst>
      <p:ext uri="{BB962C8B-B14F-4D97-AF65-F5344CB8AC3E}">
        <p14:creationId xmlns:p14="http://schemas.microsoft.com/office/powerpoint/2010/main" val="94414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AB5E6B-6914-4410-BDB0-A52161982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0" y="430421"/>
            <a:ext cx="10227881" cy="5813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33919-3B35-4733-9CE7-303D9C921816}"/>
              </a:ext>
            </a:extLst>
          </p:cNvPr>
          <p:cNvSpPr/>
          <p:nvPr/>
        </p:nvSpPr>
        <p:spPr>
          <a:xfrm>
            <a:off x="791694" y="352884"/>
            <a:ext cx="10608612" cy="596837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3186354" y="614284"/>
            <a:ext cx="581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Mika-Baumeister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3F6343-0DEC-4375-975E-6C0BEE106B18}"/>
              </a:ext>
            </a:extLst>
          </p:cNvPr>
          <p:cNvSpPr/>
          <p:nvPr/>
        </p:nvSpPr>
        <p:spPr>
          <a:xfrm>
            <a:off x="1078477" y="1679237"/>
            <a:ext cx="99271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4472C4"/>
              </a:buClr>
              <a:buFont typeface="+mj-lt"/>
              <a:buAutoNum type="romanUcPeriod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data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scientific &amp; grey literature to investigate the selected parameters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4472C4"/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knowledge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clean-up companies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4472C4"/>
              </a:buClr>
              <a:buFont typeface="+mj-lt"/>
              <a:buAutoNum type="romanUcPeriod" startAt="3"/>
            </a:pPr>
            <a:r>
              <a:rPr lang="en-US" sz="2400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Mesocosm experiments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artificial flume, prototypes, plastics and biota</a:t>
            </a:r>
          </a:p>
        </p:txBody>
      </p:sp>
    </p:spTree>
    <p:extLst>
      <p:ext uri="{BB962C8B-B14F-4D97-AF65-F5344CB8AC3E}">
        <p14:creationId xmlns:p14="http://schemas.microsoft.com/office/powerpoint/2010/main" val="91131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302B3A-669A-4097-9818-C1C3F54549E2}"/>
              </a:ext>
            </a:extLst>
          </p:cNvPr>
          <p:cNvSpPr/>
          <p:nvPr/>
        </p:nvSpPr>
        <p:spPr>
          <a:xfrm>
            <a:off x="935558" y="430530"/>
            <a:ext cx="10220453" cy="839470"/>
          </a:xfrm>
          <a:prstGeom prst="rect">
            <a:avLst/>
          </a:prstGeom>
          <a:solidFill>
            <a:srgbClr val="3070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08626-D2E6-473A-BD23-C5795BB94988}"/>
              </a:ext>
            </a:extLst>
          </p:cNvPr>
          <p:cNvSpPr txBox="1"/>
          <p:nvPr/>
        </p:nvSpPr>
        <p:spPr>
          <a:xfrm>
            <a:off x="1451649" y="441803"/>
            <a:ext cx="9288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BELIEF NETWORKS AS TRADE-OFF TOOL BETWEEN PLASTIC AND BIOTA REMOVAL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5D2619-7654-446A-9E74-40D682BA70CC}"/>
              </a:ext>
            </a:extLst>
          </p:cNvPr>
          <p:cNvSpPr txBox="1"/>
          <p:nvPr/>
        </p:nvSpPr>
        <p:spPr>
          <a:xfrm>
            <a:off x="8806232" y="6028272"/>
            <a:ext cx="39267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 of: Matthew Feeney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BD863-8491-47EA-8288-D3410A2F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1" y="1281273"/>
            <a:ext cx="9288702" cy="4854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026FC0-7412-4506-BAA9-762BCF4C8093}"/>
              </a:ext>
            </a:extLst>
          </p:cNvPr>
          <p:cNvSpPr/>
          <p:nvPr/>
        </p:nvSpPr>
        <p:spPr>
          <a:xfrm>
            <a:off x="187192" y="6135994"/>
            <a:ext cx="11440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Information flow for Bayesian Belief Network as a trade-off between bycatch intensity and plastic removal efficiency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(from Leone et al., 2022, https://doi.org/10.1016/j.envpol.2021.118721 CC BY NC ND).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38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881</Words>
  <Application>Microsoft Office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Leone</dc:creator>
  <cp:lastModifiedBy>Giulia Leone</cp:lastModifiedBy>
  <cp:revision>45</cp:revision>
  <dcterms:created xsi:type="dcterms:W3CDTF">2022-05-06T07:24:13Z</dcterms:created>
  <dcterms:modified xsi:type="dcterms:W3CDTF">2022-05-24T11:52:22Z</dcterms:modified>
</cp:coreProperties>
</file>