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3"/>
  </p:notesMasterIdLst>
  <p:handoutMasterIdLst>
    <p:handoutMasterId r:id="rId24"/>
  </p:handoutMasterIdLst>
  <p:sldIdLst>
    <p:sldId id="280" r:id="rId5"/>
    <p:sldId id="281" r:id="rId6"/>
    <p:sldId id="282" r:id="rId7"/>
    <p:sldId id="291" r:id="rId8"/>
    <p:sldId id="257" r:id="rId9"/>
    <p:sldId id="295" r:id="rId10"/>
    <p:sldId id="297" r:id="rId11"/>
    <p:sldId id="299" r:id="rId12"/>
    <p:sldId id="284" r:id="rId13"/>
    <p:sldId id="285" r:id="rId14"/>
    <p:sldId id="286" r:id="rId15"/>
    <p:sldId id="287" r:id="rId16"/>
    <p:sldId id="296" r:id="rId17"/>
    <p:sldId id="288" r:id="rId18"/>
    <p:sldId id="283" r:id="rId19"/>
    <p:sldId id="289" r:id="rId20"/>
    <p:sldId id="261"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F7B"/>
    <a:srgbClr val="D57BAC"/>
    <a:srgbClr val="7DBD3D"/>
    <a:srgbClr val="001C54"/>
    <a:srgbClr val="C51B7C"/>
    <a:srgbClr val="D73027"/>
    <a:srgbClr val="F7A482"/>
    <a:srgbClr val="CA001D"/>
    <a:srgbClr val="026DA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3376" autoAdjust="0"/>
  </p:normalViewPr>
  <p:slideViewPr>
    <p:cSldViewPr snapToGrid="0" showGuides="1">
      <p:cViewPr varScale="1">
        <p:scale>
          <a:sx n="125" d="100"/>
          <a:sy n="125" d="100"/>
        </p:scale>
        <p:origin x="178" y="96"/>
      </p:cViewPr>
      <p:guideLst>
        <p:guide orient="horz" pos="2064"/>
        <p:guide pos="3840"/>
        <p:guide pos="456"/>
        <p:guide pos="720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F506F9-91AB-457B-A321-BA32DFC452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E71BC67-B9B6-41AE-BB4E-51234F2098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9C063D-436A-410C-A490-190D73BB5D3E}" type="datetimeFigureOut">
              <a:rPr lang="en-US" smtClean="0"/>
              <a:t>5/21/2022</a:t>
            </a:fld>
            <a:endParaRPr lang="en-US" dirty="0"/>
          </a:p>
        </p:txBody>
      </p:sp>
      <p:sp>
        <p:nvSpPr>
          <p:cNvPr id="4" name="Footer Placeholder 3">
            <a:extLst>
              <a:ext uri="{FF2B5EF4-FFF2-40B4-BE49-F238E27FC236}">
                <a16:creationId xmlns:a16="http://schemas.microsoft.com/office/drawing/2014/main" id="{A0E2BB79-F5ED-4C7F-A869-D9A323F2CA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40207CB-184F-4400-BBE4-E0B71DE062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28996C-DF1E-45F4-80FD-86472FDB10B8}" type="slidenum">
              <a:rPr lang="en-US" smtClean="0"/>
              <a:t>‹#›</a:t>
            </a:fld>
            <a:endParaRPr lang="en-US" dirty="0"/>
          </a:p>
        </p:txBody>
      </p:sp>
    </p:spTree>
    <p:extLst>
      <p:ext uri="{BB962C8B-B14F-4D97-AF65-F5344CB8AC3E}">
        <p14:creationId xmlns:p14="http://schemas.microsoft.com/office/powerpoint/2010/main" val="1401684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8BDD7-4F37-46AB-9A13-BF4D77EDD71D}" type="datetimeFigureOut">
              <a:rPr lang="en-US" smtClean="0"/>
              <a:t>5/21/2022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lvl="0" indent="-342900" algn="just">
              <a:buFont typeface="Arial" panose="020B0604020202020204" pitchFamily="34" charset="0"/>
              <a:buChar char="•"/>
            </a:pPr>
            <a:r>
              <a:rPr lang="en-GB" dirty="0">
                <a:latin typeface="FoundrySterling-Book" panose="00000400000000000000" pitchFamily="2" charset="0"/>
              </a:rPr>
              <a:t>Locked section north of San Juan Bautista last ruptured in </a:t>
            </a:r>
            <a:r>
              <a:rPr lang="en-GB" b="0" i="0" dirty="0">
                <a:effectLst/>
                <a:latin typeface="FoundrySterling-Book" panose="00000400000000000000" pitchFamily="2" charset="0"/>
              </a:rPr>
              <a:t>the 1906 Mw7.9 San Francisco and 1989 Mw6.9 Loma </a:t>
            </a:r>
            <a:r>
              <a:rPr lang="en-GB" b="0" i="0" dirty="0" err="1">
                <a:effectLst/>
                <a:latin typeface="FoundrySterling-Book" panose="00000400000000000000" pitchFamily="2" charset="0"/>
              </a:rPr>
              <a:t>Prieta</a:t>
            </a:r>
            <a:r>
              <a:rPr lang="en-GB" b="0" i="0" dirty="0">
                <a:effectLst/>
                <a:latin typeface="FoundrySterling-Book" panose="00000400000000000000" pitchFamily="2" charset="0"/>
              </a:rPr>
              <a:t> earthquakes</a:t>
            </a:r>
          </a:p>
          <a:p>
            <a:pPr marL="342900" lvl="0" indent="-342900" algn="just">
              <a:buFont typeface="Arial" panose="020B0604020202020204" pitchFamily="34" charset="0"/>
              <a:buChar char="•"/>
            </a:pPr>
            <a:r>
              <a:rPr lang="en-GB" b="0" i="0" dirty="0">
                <a:effectLst/>
                <a:latin typeface="FoundrySterling-Book" panose="00000400000000000000" pitchFamily="2" charset="0"/>
              </a:rPr>
              <a:t>Southern locked section south of Cholame last ruptured in the 1857 Mw7.9 Fort Tejon earthquake.</a:t>
            </a:r>
          </a:p>
          <a:p>
            <a:pPr marL="342900" lvl="0" indent="-342900" algn="just">
              <a:buFont typeface="Arial" panose="020B0604020202020204" pitchFamily="34" charset="0"/>
              <a:buChar char="•"/>
            </a:pPr>
            <a:endParaRPr lang="en-GB" b="0" i="0" dirty="0">
              <a:effectLst/>
              <a:latin typeface="FoundrySterling-Book" panose="00000400000000000000" pitchFamily="2" charset="0"/>
            </a:endParaRPr>
          </a:p>
          <a:p>
            <a:pPr marL="0" lvl="0" indent="0" algn="just">
              <a:buFont typeface="Arial" panose="020B0604020202020204" pitchFamily="34" charset="0"/>
              <a:buNone/>
            </a:pPr>
            <a:endParaRPr lang="en-GB" b="0" i="0" dirty="0">
              <a:effectLst/>
              <a:latin typeface="FoundrySterling-Book" panose="00000400000000000000" pitchFamily="2" charset="0"/>
            </a:endParaRP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a:t>
            </a:fld>
            <a:endParaRPr lang="en-US" dirty="0"/>
          </a:p>
        </p:txBody>
      </p:sp>
    </p:spTree>
    <p:extLst>
      <p:ext uri="{BB962C8B-B14F-4D97-AF65-F5344CB8AC3E}">
        <p14:creationId xmlns:p14="http://schemas.microsoft.com/office/powerpoint/2010/main" val="286069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10</a:t>
            </a:fld>
            <a:endParaRPr lang="en-US" dirty="0"/>
          </a:p>
        </p:txBody>
      </p:sp>
    </p:spTree>
    <p:extLst>
      <p:ext uri="{BB962C8B-B14F-4D97-AF65-F5344CB8AC3E}">
        <p14:creationId xmlns:p14="http://schemas.microsoft.com/office/powerpoint/2010/main" val="124477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143721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12</a:t>
            </a:fld>
            <a:endParaRPr lang="en-US" dirty="0"/>
          </a:p>
        </p:txBody>
      </p:sp>
    </p:spTree>
    <p:extLst>
      <p:ext uri="{BB962C8B-B14F-4D97-AF65-F5344CB8AC3E}">
        <p14:creationId xmlns:p14="http://schemas.microsoft.com/office/powerpoint/2010/main" val="173969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13</a:t>
            </a:fld>
            <a:endParaRPr lang="en-US" dirty="0"/>
          </a:p>
        </p:txBody>
      </p:sp>
    </p:spTree>
    <p:extLst>
      <p:ext uri="{BB962C8B-B14F-4D97-AF65-F5344CB8AC3E}">
        <p14:creationId xmlns:p14="http://schemas.microsoft.com/office/powerpoint/2010/main" val="1114451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14</a:t>
            </a:fld>
            <a:endParaRPr lang="en-US" dirty="0"/>
          </a:p>
        </p:txBody>
      </p:sp>
    </p:spTree>
    <p:extLst>
      <p:ext uri="{BB962C8B-B14F-4D97-AF65-F5344CB8AC3E}">
        <p14:creationId xmlns:p14="http://schemas.microsoft.com/office/powerpoint/2010/main" val="246403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Only look on short-timescales as seasonal variations are accounted for in our statistical analysis (shifting only by multiples of years)</a:t>
            </a:r>
          </a:p>
          <a:p>
            <a:pPr marL="171450" indent="-171450">
              <a:buFont typeface="Arial" panose="020B0604020202020204" pitchFamily="34" charset="0"/>
              <a:buChar char="•"/>
            </a:pPr>
            <a:r>
              <a:rPr lang="en-GB" dirty="0"/>
              <a:t>Rain can drive creep events by providing a ‘kick’ </a:t>
            </a:r>
            <a:r>
              <a:rPr lang="en-GB" b="0" i="0" dirty="0">
                <a:effectLst/>
                <a:latin typeface="Arial" panose="020B0604020202020204" pitchFamily="34" charset="0"/>
              </a:rPr>
              <a:t>to a shallow portion of the fault that has nominally stable rheology and low resistance to slip at near-surface low-stress condition.</a:t>
            </a:r>
          </a:p>
          <a:p>
            <a:pPr marL="171450" indent="-171450">
              <a:buFont typeface="Arial" panose="020B0604020202020204" pitchFamily="34" charset="0"/>
              <a:buChar char="•"/>
            </a:pPr>
            <a:r>
              <a:rPr lang="en-GB" b="0" i="0" dirty="0">
                <a:effectLst/>
                <a:latin typeface="Arial" panose="020B0604020202020204" pitchFamily="34" charset="0"/>
              </a:rPr>
              <a:t>The range of thresholds we used is longer than this to allow for varying timescales of rain infiltration as this is not a well-known quantity. Although fairly arbitrary, these timescales provide an ability to look at the broad overview of the effect of rainfall on the propagation of creep events within our statistical framework.</a:t>
            </a:r>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15</a:t>
            </a:fld>
            <a:endParaRPr lang="en-US" dirty="0"/>
          </a:p>
        </p:txBody>
      </p:sp>
    </p:spTree>
    <p:extLst>
      <p:ext uri="{BB962C8B-B14F-4D97-AF65-F5344CB8AC3E}">
        <p14:creationId xmlns:p14="http://schemas.microsoft.com/office/powerpoint/2010/main" val="30168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indent="-342900" algn="just">
              <a:buFont typeface="+mj-lt"/>
              <a:buAutoNum type="alphaLcParenR"/>
            </a:pPr>
            <a:r>
              <a:rPr lang="en-GB" sz="2000" b="1" dirty="0"/>
              <a:t>Affected by rainfall.</a:t>
            </a:r>
          </a:p>
          <a:p>
            <a:pPr marL="800100" lvl="1" indent="-342900" algn="just">
              <a:buFont typeface="Arial" panose="020B0604020202020204" pitchFamily="34" charset="0"/>
              <a:buChar char="•"/>
            </a:pPr>
            <a:r>
              <a:rPr lang="en-GB" sz="2000" dirty="0"/>
              <a:t>Expect closely timed events to coincide due to rainfall rather than a larger creep event connects the creepmeters. </a:t>
            </a:r>
          </a:p>
          <a:p>
            <a:pPr marL="342900" indent="-342900" algn="just">
              <a:buFont typeface="+mj-lt"/>
              <a:buAutoNum type="alphaLcParenR"/>
            </a:pPr>
            <a:endParaRPr lang="en-GB" sz="2000" b="1" dirty="0"/>
          </a:p>
          <a:p>
            <a:pPr marL="342900" indent="-342900" algn="just">
              <a:buFont typeface="+mj-lt"/>
              <a:buAutoNum type="alphaLcParenR"/>
            </a:pPr>
            <a:r>
              <a:rPr lang="en-GB" sz="2000" b="1" dirty="0"/>
              <a:t>Unaffected by rainfall.</a:t>
            </a:r>
          </a:p>
          <a:p>
            <a:pPr marL="800100" lvl="1" indent="-342900" algn="just">
              <a:buFont typeface="Arial" panose="020B0604020202020204" pitchFamily="34" charset="0"/>
              <a:buChar char="•"/>
            </a:pPr>
            <a:r>
              <a:rPr lang="en-GB" sz="2000" dirty="0"/>
              <a:t>Lack of change in closely spaced events implies that creep events respond minimally to rainfall. </a:t>
            </a:r>
          </a:p>
          <a:p>
            <a:pPr marL="457200" indent="-457200" algn="just">
              <a:buFont typeface="+mj-lt"/>
              <a:buAutoNum type="alphaLcParenR"/>
            </a:pPr>
            <a:endParaRPr lang="en-GB" sz="2000" b="1" dirty="0"/>
          </a:p>
          <a:p>
            <a:pPr marL="457200" indent="-457200" algn="just">
              <a:buFont typeface="+mj-lt"/>
              <a:buAutoNum type="alphaLcParenR"/>
            </a:pPr>
            <a:r>
              <a:rPr lang="en-GB" sz="2000" b="1" dirty="0"/>
              <a:t>Percentage increase when rainfall removed.</a:t>
            </a:r>
          </a:p>
          <a:p>
            <a:pPr marL="914400" lvl="1" indent="-457200" algn="just">
              <a:buFont typeface="Arial" panose="020B0604020202020204" pitchFamily="34" charset="0"/>
              <a:buChar char="•"/>
            </a:pPr>
            <a:r>
              <a:rPr lang="en-GB" sz="2000" dirty="0"/>
              <a:t>Small shallow events at XHR and CWN are triggered by rainfall.</a:t>
            </a:r>
          </a:p>
          <a:p>
            <a:pPr marL="914400" lvl="1" indent="-457200" algn="just">
              <a:buFont typeface="Arial" panose="020B0604020202020204" pitchFamily="34" charset="0"/>
              <a:buChar char="•"/>
            </a:pPr>
            <a:r>
              <a:rPr lang="en-GB" sz="2000" dirty="0"/>
              <a:t>Removing rainy intervals leaving only deeper large creep events that span both creepmeters. </a:t>
            </a: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16</a:t>
            </a:fld>
            <a:endParaRPr lang="en-US" dirty="0"/>
          </a:p>
        </p:txBody>
      </p:sp>
    </p:spTree>
    <p:extLst>
      <p:ext uri="{BB962C8B-B14F-4D97-AF65-F5344CB8AC3E}">
        <p14:creationId xmlns:p14="http://schemas.microsoft.com/office/powerpoint/2010/main" val="233439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latin typeface="FoundrySterling-Book" panose="00000400000000000000" pitchFamily="2" charset="0"/>
              </a:rPr>
              <a:t>Determine the depth of creep events:</a:t>
            </a:r>
          </a:p>
          <a:p>
            <a:pPr marL="742950" lvl="1" indent="-285750">
              <a:buFont typeface="Arial" panose="020B0604020202020204" pitchFamily="34" charset="0"/>
              <a:buChar char="•"/>
            </a:pPr>
            <a:r>
              <a:rPr lang="en-GB" dirty="0">
                <a:latin typeface="FoundrySterling-Book" panose="00000400000000000000" pitchFamily="2" charset="0"/>
              </a:rPr>
              <a:t>Model slip patches at different depth to recover a synthetic strainmeter record.</a:t>
            </a:r>
          </a:p>
          <a:p>
            <a:pPr marL="742950" lvl="1" indent="-285750">
              <a:buFont typeface="Arial" panose="020B0604020202020204" pitchFamily="34" charset="0"/>
              <a:buChar char="•"/>
            </a:pPr>
            <a:r>
              <a:rPr lang="en-GB" dirty="0">
                <a:latin typeface="FoundrySterling-Book" panose="00000400000000000000" pitchFamily="2" charset="0"/>
              </a:rPr>
              <a:t>Compare the synthetic strainmeter record to the observed strainmeter record in order to constrain the depth of the creep events observed in the Harris Ranch – Cienega Winery area. </a:t>
            </a:r>
          </a:p>
          <a:p>
            <a:endParaRPr lang="en-GB" dirty="0">
              <a:latin typeface="FoundrySterling-Book" panose="00000400000000000000" pitchFamily="2" charset="0"/>
            </a:endParaRPr>
          </a:p>
          <a:p>
            <a:pPr marL="285750" indent="-285750">
              <a:buFont typeface="Arial" panose="020B0604020202020204" pitchFamily="34" charset="0"/>
              <a:buChar char="•"/>
            </a:pPr>
            <a:r>
              <a:rPr lang="en-GB" dirty="0">
                <a:latin typeface="FoundrySterling-Book" panose="00000400000000000000" pitchFamily="2" charset="0"/>
              </a:rPr>
              <a:t>Discriminate between different driving process for creep events:</a:t>
            </a:r>
          </a:p>
          <a:p>
            <a:pPr marL="742950" lvl="1" indent="-285750">
              <a:buFont typeface="Arial" panose="020B0604020202020204" pitchFamily="34" charset="0"/>
              <a:buChar char="•"/>
            </a:pPr>
            <a:r>
              <a:rPr lang="en-GB" dirty="0">
                <a:latin typeface="FoundrySterling-Book" panose="00000400000000000000" pitchFamily="2" charset="0"/>
              </a:rPr>
              <a:t>Determine the duration and slip of creep events by modelling the shape of creep events using different rheological laws.</a:t>
            </a:r>
          </a:p>
          <a:p>
            <a:pPr marL="742950" lvl="1" indent="-285750">
              <a:buFont typeface="Arial" panose="020B0604020202020204" pitchFamily="34" charset="0"/>
              <a:buChar char="•"/>
            </a:pPr>
            <a:r>
              <a:rPr lang="en-GB" dirty="0">
                <a:latin typeface="FoundrySterling-Book" panose="00000400000000000000" pitchFamily="2" charset="0"/>
              </a:rPr>
              <a:t>Identify scaling relationships for creep events to better understand the physical process that is causing them to occur. </a:t>
            </a: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18</a:t>
            </a:fld>
            <a:endParaRPr lang="en-US" dirty="0"/>
          </a:p>
        </p:txBody>
      </p:sp>
    </p:spTree>
    <p:extLst>
      <p:ext uri="{BB962C8B-B14F-4D97-AF65-F5344CB8AC3E}">
        <p14:creationId xmlns:p14="http://schemas.microsoft.com/office/powerpoint/2010/main" val="119038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FoundrySterling-Book" panose="00000400000000000000" pitchFamily="2" charset="0"/>
              </a:rPr>
              <a:t>Instruments reveal that creep does not accumulate at a steady rate but in bursts known as creep events. </a:t>
            </a:r>
          </a:p>
          <a:p>
            <a:pPr marL="285750" indent="-285750">
              <a:buFont typeface="Arial" panose="020B0604020202020204" pitchFamily="34" charset="0"/>
              <a:buChar char="•"/>
            </a:pPr>
            <a:r>
              <a:rPr lang="en-GB" dirty="0">
                <a:latin typeface="FoundrySterling-Book" panose="00000400000000000000" pitchFamily="2" charset="0"/>
              </a:rPr>
              <a:t>Despite creep events being abundant and observed since the 1960s we do not know:</a:t>
            </a:r>
          </a:p>
          <a:p>
            <a:pPr marL="742950" lvl="1" indent="-285750">
              <a:buFont typeface="Arial" panose="020B0604020202020204" pitchFamily="34" charset="0"/>
              <a:buChar char="•"/>
            </a:pPr>
            <a:r>
              <a:rPr lang="en-GB" dirty="0">
                <a:latin typeface="FoundrySterling-Book" panose="00000400000000000000" pitchFamily="2" charset="0"/>
              </a:rPr>
              <a:t>How spatially large most creep events are. </a:t>
            </a:r>
          </a:p>
          <a:p>
            <a:pPr marL="742950" lvl="1" indent="-285750">
              <a:buFont typeface="Arial" panose="020B0604020202020204" pitchFamily="34" charset="0"/>
              <a:buChar char="•"/>
            </a:pPr>
            <a:r>
              <a:rPr lang="en-GB" dirty="0">
                <a:latin typeface="FoundrySterling-Book" panose="00000400000000000000" pitchFamily="2" charset="0"/>
              </a:rPr>
              <a:t>The fault zone process that causes creep events. </a:t>
            </a:r>
          </a:p>
          <a:p>
            <a:pPr marL="285750" lvl="0" indent="-285750">
              <a:buFont typeface="Arial" panose="020B0604020202020204" pitchFamily="34" charset="0"/>
              <a:buChar char="•"/>
            </a:pPr>
            <a:r>
              <a:rPr lang="en-GB" dirty="0">
                <a:latin typeface="FoundrySterling-Book" panose="00000400000000000000" pitchFamily="2" charset="0"/>
              </a:rPr>
              <a:t>Important to understand these events as they may play a key role in the physics of creeping faults that may then have a wider implication for understanding of fault physics which is important to consider in hazard assessment.</a:t>
            </a: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2</a:t>
            </a:fld>
            <a:endParaRPr lang="en-US" dirty="0"/>
          </a:p>
        </p:txBody>
      </p:sp>
    </p:spTree>
    <p:extLst>
      <p:ext uri="{BB962C8B-B14F-4D97-AF65-F5344CB8AC3E}">
        <p14:creationId xmlns:p14="http://schemas.microsoft.com/office/powerpoint/2010/main" val="114052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FoundrySterling-Book" panose="00000400000000000000" pitchFamily="2" charset="0"/>
              </a:rPr>
              <a:t>Two part investigation into the spatial extent of creep events.</a:t>
            </a:r>
          </a:p>
          <a:p>
            <a:pPr marL="742950" lvl="1" indent="-285750">
              <a:buFont typeface="Arial" panose="020B0604020202020204" pitchFamily="34" charset="0"/>
              <a:buChar char="•"/>
              <a:defRPr/>
            </a:pPr>
            <a:r>
              <a:rPr lang="en-GB" dirty="0">
                <a:latin typeface="FoundrySterling-Book" panose="00000400000000000000" pitchFamily="2" charset="0"/>
              </a:rPr>
              <a:t>Using 18 USGS creepmeters to determine the along-strike rupture extent of creep events</a:t>
            </a:r>
          </a:p>
        </p:txBody>
      </p:sp>
      <p:sp>
        <p:nvSpPr>
          <p:cNvPr id="4" name="Slide Number Placeholder 3"/>
          <p:cNvSpPr>
            <a:spLocks noGrp="1"/>
          </p:cNvSpPr>
          <p:nvPr>
            <p:ph type="sldNum" sz="quarter" idx="5"/>
          </p:nvPr>
        </p:nvSpPr>
        <p:spPr/>
        <p:txBody>
          <a:bodyPr/>
          <a:lstStyle/>
          <a:p>
            <a:fld id="{6DF8F48A-6110-47DA-8521-A1D1FFD22FEF}" type="slidenum">
              <a:rPr lang="en-US" smtClean="0"/>
              <a:t>3</a:t>
            </a:fld>
            <a:endParaRPr lang="en-US" dirty="0"/>
          </a:p>
        </p:txBody>
      </p:sp>
    </p:spTree>
    <p:extLst>
      <p:ext uri="{BB962C8B-B14F-4D97-AF65-F5344CB8AC3E}">
        <p14:creationId xmlns:p14="http://schemas.microsoft.com/office/powerpoint/2010/main" val="378690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FoundrySterling-Book" panose="00000400000000000000" pitchFamily="2" charset="0"/>
              </a:rPr>
              <a:t>Possible through visual inspection but extremely time-consuming.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FoundrySterling-Book" panose="00000400000000000000" pitchFamily="2" charset="0"/>
              </a:rPr>
              <a:t>Identified times of similarity to template that also have significant slip.</a:t>
            </a:r>
            <a:endParaRPr lang="en-GB" dirty="0">
              <a:latin typeface="FoundrySterling-Book" panose="000004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FoundrySterling-Book" panose="00000400000000000000" pitchFamily="2" charset="0"/>
            </a:endParaRP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4</a:t>
            </a:fld>
            <a:endParaRPr lang="en-US" dirty="0"/>
          </a:p>
        </p:txBody>
      </p:sp>
    </p:spTree>
    <p:extLst>
      <p:ext uri="{BB962C8B-B14F-4D97-AF65-F5344CB8AC3E}">
        <p14:creationId xmlns:p14="http://schemas.microsoft.com/office/powerpoint/2010/main" val="417621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84326A-35C0-4416-AAA7-8612B82EA97C}"/>
              </a:ext>
            </a:extLst>
          </p:cNvPr>
          <p:cNvSpPr>
            <a:spLocks noGrp="1"/>
          </p:cNvSpPr>
          <p:nvPr>
            <p:ph type="body" idx="1"/>
          </p:nvPr>
        </p:nvSpPr>
        <p:spPr/>
        <p:txBody>
          <a:bodyPr/>
          <a:lstStyle/>
          <a:p>
            <a:pPr marL="285750" indent="-285750">
              <a:buFont typeface="Arial" panose="020B0604020202020204" pitchFamily="34" charset="0"/>
              <a:buChar char="•"/>
            </a:pPr>
            <a:r>
              <a:rPr lang="en-GB" dirty="0">
                <a:latin typeface="FoundrySterling-Book" panose="00000400000000000000" pitchFamily="2" charset="0"/>
              </a:rPr>
              <a:t>I</a:t>
            </a:r>
            <a:r>
              <a:rPr lang="en-GB" sz="1200" dirty="0">
                <a:latin typeface="FoundrySterling-Book" panose="00000400000000000000" pitchFamily="2" charset="0"/>
              </a:rPr>
              <a:t>dentified the coincident timing of creep events within 24 hrs of an event at another, leading to the detection of 306 possible larger creep events recorded at two or more creepmeters. </a:t>
            </a:r>
          </a:p>
          <a:p>
            <a:pPr marL="285750" indent="-285750">
              <a:buFont typeface="Arial" panose="020B0604020202020204" pitchFamily="34" charset="0"/>
              <a:buChar char="•"/>
            </a:pPr>
            <a:r>
              <a:rPr lang="en-GB" sz="1200" dirty="0">
                <a:latin typeface="FoundrySterling-Book" panose="00000400000000000000" pitchFamily="2" charset="0"/>
              </a:rPr>
              <a:t>Systematically search for/ and calculate percentage of events at other creepmeters within 24hrs of an event at the ‘main’ creepmeter.</a:t>
            </a:r>
          </a:p>
          <a:p>
            <a:pPr marL="285750" indent="-285750">
              <a:buFont typeface="Arial" panose="020B0604020202020204" pitchFamily="34" charset="0"/>
              <a:buChar char="•"/>
            </a:pPr>
            <a:r>
              <a:rPr lang="en-GB" dirty="0"/>
              <a:t>24 hrs chosen as it allows for a balance between robust statistics and slowly propagating creep events. &gt; 24hrs can get duplicate correlations, especially in the few years after the 2004 Parkfield Earthquake in which recurrence interval of creep events is reduced. &lt; 24hrs will exclude the slowly propagating creep events. </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84326A-35C0-4416-AAA7-8612B82EA97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809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484326A-35C0-4416-AAA7-8612B82EA97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169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9</a:t>
            </a:fld>
            <a:endParaRPr lang="en-US" dirty="0"/>
          </a:p>
        </p:txBody>
      </p:sp>
    </p:spTree>
    <p:extLst>
      <p:ext uri="{BB962C8B-B14F-4D97-AF65-F5344CB8AC3E}">
        <p14:creationId xmlns:p14="http://schemas.microsoft.com/office/powerpoint/2010/main" val="339240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3C195F73-DD6E-4E90-A9A3-49E037CD26DB}" type="datetime1">
              <a:rPr lang="en-US" smtClean="0"/>
              <a:t>5/21/2022</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D3ADE351-782D-4909-87E4-F00A738BD301}" type="datetime1">
              <a:rPr lang="en-US" smtClean="0"/>
              <a:t>5/21/2022</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6AF5F99C-EC66-452B-99F2-E2EAA673E7B9}" type="datetime1">
              <a:rPr lang="en-US" smtClean="0"/>
              <a:t>5/21/2022</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D56CC99A-C93C-4F2B-9865-D399197B6C8B}" type="datetime1">
              <a:rPr lang="en-US" smtClean="0"/>
              <a:t>5/21/2022</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3EA9BB29-EA92-4E6C-B13F-BADB1B33494B}" type="datetime1">
              <a:rPr lang="en-US" smtClean="0"/>
              <a:t>5/21/2022</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18A191F4-03BD-4395-9D4E-282AF54D3291}" type="datetime1">
              <a:rPr lang="en-US" smtClean="0"/>
              <a:t>5/21/2022</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FB46FB2B-0385-4BFB-8613-CCEA3272748C}" type="datetime1">
              <a:rPr lang="en-US" smtClean="0"/>
              <a:t>5/21/2022</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AA4694B7-C424-4955-99EC-009F98C3CBF1}" type="datetime1">
              <a:rPr lang="en-US" smtClean="0"/>
              <a:t>5/21/2022</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0A5791E6-E2A6-4908-8773-66DD82DF7E12}" type="datetime1">
              <a:rPr lang="en-US" smtClean="0"/>
              <a:t>5/21/2022</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20E09D66-2417-4AC6-9030-2B50DFADC51B}" type="datetime1">
              <a:rPr lang="en-US" smtClean="0"/>
              <a:t>5/21/2022</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BDA732A7-ACCB-4EC1-8D92-D06D01B3DCFB}" type="datetime1">
              <a:rPr lang="en-US" smtClean="0"/>
              <a:t>5/21/2022</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9"/>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D3CEE-0276-4666-B184-7D3C5EF2A788}" type="datetime1">
              <a:rPr lang="en-US" smtClean="0"/>
              <a:t>5/21/2022</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05" name="Rectangle 104">
            <a:extLst>
              <a:ext uri="{FF2B5EF4-FFF2-40B4-BE49-F238E27FC236}">
                <a16:creationId xmlns:a16="http://schemas.microsoft.com/office/drawing/2014/main" id="{DCD02506-129F-4E69-B237-0231D3BB4198}"/>
              </a:ext>
            </a:extLst>
          </p:cNvPr>
          <p:cNvSpPr/>
          <p:nvPr/>
        </p:nvSpPr>
        <p:spPr>
          <a:xfrm>
            <a:off x="0" y="-3170"/>
            <a:ext cx="12192000" cy="523220"/>
          </a:xfrm>
          <a:prstGeom prst="rect">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F977399-CE68-42A7-B483-CE319774A817}"/>
              </a:ext>
            </a:extLst>
          </p:cNvPr>
          <p:cNvSpPr txBox="1"/>
          <p:nvPr/>
        </p:nvSpPr>
        <p:spPr>
          <a:xfrm>
            <a:off x="0" y="-3170"/>
            <a:ext cx="9133954" cy="523220"/>
          </a:xfrm>
          <a:prstGeom prst="rect">
            <a:avLst/>
          </a:prstGeom>
          <a:noFill/>
        </p:spPr>
        <p:txBody>
          <a:bodyPr wrap="square" rtlCol="0">
            <a:spAutoFit/>
          </a:bodyPr>
          <a:lstStyle/>
          <a:p>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Study Area</a:t>
            </a:r>
            <a:endParaRPr lang="en-GB" sz="2800" dirty="0"/>
          </a:p>
        </p:txBody>
      </p:sp>
      <p:sp>
        <p:nvSpPr>
          <p:cNvPr id="66" name="Slide Number Placeholder 65">
            <a:extLst>
              <a:ext uri="{FF2B5EF4-FFF2-40B4-BE49-F238E27FC236}">
                <a16:creationId xmlns:a16="http://schemas.microsoft.com/office/drawing/2014/main" id="{731217B2-3AE3-4C5A-AE5D-73495B551DDF}"/>
              </a:ext>
            </a:extLst>
          </p:cNvPr>
          <p:cNvSpPr>
            <a:spLocks noGrp="1"/>
          </p:cNvSpPr>
          <p:nvPr>
            <p:ph type="sldNum" sz="quarter" idx="12"/>
          </p:nvPr>
        </p:nvSpPr>
        <p:spPr>
          <a:xfrm>
            <a:off x="9169611" y="75878"/>
            <a:ext cx="2743200" cy="365125"/>
          </a:xfrm>
        </p:spPr>
        <p:txBody>
          <a:bodyPr/>
          <a:lstStyle/>
          <a:p>
            <a:fld id="{ED6580AB-5C3C-4B4F-8E2A-8B7A0A8CE695}" type="slidenum">
              <a:rPr lang="en-US" smtClean="0">
                <a:solidFill>
                  <a:schemeClr val="bg1"/>
                </a:solidFill>
                <a:latin typeface="FoundrySterling-Book" panose="00000400000000000000" pitchFamily="2" charset="0"/>
              </a:rPr>
              <a:t>1</a:t>
            </a:fld>
            <a:endParaRPr lang="en-US" dirty="0">
              <a:solidFill>
                <a:schemeClr val="bg1"/>
              </a:solidFill>
              <a:latin typeface="FoundrySterling-Book" panose="00000400000000000000" pitchFamily="2" charset="0"/>
            </a:endParaRPr>
          </a:p>
        </p:txBody>
      </p:sp>
      <p:sp>
        <p:nvSpPr>
          <p:cNvPr id="2" name="TextBox 1">
            <a:extLst>
              <a:ext uri="{FF2B5EF4-FFF2-40B4-BE49-F238E27FC236}">
                <a16:creationId xmlns:a16="http://schemas.microsoft.com/office/drawing/2014/main" id="{75E32010-427A-42F6-A3C8-A1251DFEF79C}"/>
              </a:ext>
            </a:extLst>
          </p:cNvPr>
          <p:cNvSpPr txBox="1"/>
          <p:nvPr/>
        </p:nvSpPr>
        <p:spPr>
          <a:xfrm>
            <a:off x="720000" y="1188780"/>
            <a:ext cx="5142013" cy="3139321"/>
          </a:xfrm>
          <a:prstGeom prst="rect">
            <a:avLst/>
          </a:prstGeom>
          <a:noFill/>
        </p:spPr>
        <p:txBody>
          <a:bodyPr wrap="square" rtlCol="0">
            <a:spAutoFit/>
          </a:bodyPr>
          <a:lstStyle/>
          <a:p>
            <a:pPr marL="342900" indent="-342900" algn="just">
              <a:buFont typeface="Arial" panose="020B0604020202020204" pitchFamily="34" charset="0"/>
              <a:buChar char="•"/>
            </a:pPr>
            <a:r>
              <a:rPr lang="en-GB" sz="1800" dirty="0">
                <a:latin typeface="FoundrySterling-Book" panose="00000400000000000000" pitchFamily="2" charset="0"/>
              </a:rPr>
              <a:t>The San Andreas Fault (black) has been observed to be creeping at the surface between San Juan Bautista and Cholame since the 1960s.</a:t>
            </a:r>
          </a:p>
          <a:p>
            <a:pPr marL="342900" indent="-342900" algn="just">
              <a:buFont typeface="Arial" panose="020B0604020202020204" pitchFamily="34" charset="0"/>
              <a:buChar char="•"/>
            </a:pPr>
            <a:endParaRPr lang="en-GB" b="0" i="0" dirty="0">
              <a:effectLst/>
              <a:latin typeface="FoundrySterling-Book" panose="00000400000000000000" pitchFamily="2" charset="0"/>
            </a:endParaRPr>
          </a:p>
          <a:p>
            <a:pPr marL="342900" indent="-342900" algn="just">
              <a:buFont typeface="Arial" panose="020B0604020202020204" pitchFamily="34" charset="0"/>
              <a:buChar char="•"/>
            </a:pPr>
            <a:r>
              <a:rPr lang="en-GB" b="0" i="0" dirty="0">
                <a:effectLst/>
                <a:latin typeface="FoundrySterling-Book" panose="00000400000000000000" pitchFamily="2" charset="0"/>
              </a:rPr>
              <a:t>Two &gt;100-km-long locked sections bound the</a:t>
            </a:r>
            <a:r>
              <a:rPr lang="en-GB" dirty="0">
                <a:latin typeface="FoundrySterling-Book" panose="00000400000000000000" pitchFamily="2" charset="0"/>
              </a:rPr>
              <a:t> </a:t>
            </a:r>
            <a:r>
              <a:rPr lang="en-GB" b="0" i="0" dirty="0">
                <a:effectLst/>
                <a:latin typeface="FoundrySterling-Book" panose="00000400000000000000" pitchFamily="2" charset="0"/>
              </a:rPr>
              <a:t>creeping section.</a:t>
            </a:r>
          </a:p>
          <a:p>
            <a:pPr marL="342900" indent="-342900" algn="just">
              <a:buFont typeface="Arial" panose="020B0604020202020204" pitchFamily="34" charset="0"/>
              <a:buChar char="•"/>
            </a:pPr>
            <a:endParaRPr lang="en-GB" b="0" i="0" dirty="0">
              <a:effectLst/>
              <a:latin typeface="FoundrySterling-Book" panose="00000400000000000000" pitchFamily="2" charset="0"/>
            </a:endParaRPr>
          </a:p>
          <a:p>
            <a:pPr marL="342900" indent="-342900" algn="just">
              <a:buFont typeface="Arial" panose="020B0604020202020204" pitchFamily="34" charset="0"/>
              <a:buChar char="•"/>
            </a:pPr>
            <a:r>
              <a:rPr lang="en-GB" b="0" i="0" dirty="0">
                <a:effectLst/>
                <a:latin typeface="FoundrySterling-Book" panose="00000400000000000000" pitchFamily="2" charset="0"/>
              </a:rPr>
              <a:t>Smaller (M≈6) earthquakes also occur near the edges of the creeping section, yet, no major (M≥7) earthquake has ever been reported within this creeping section.</a:t>
            </a:r>
          </a:p>
        </p:txBody>
      </p:sp>
      <p:grpSp>
        <p:nvGrpSpPr>
          <p:cNvPr id="8" name="Group 7">
            <a:extLst>
              <a:ext uri="{FF2B5EF4-FFF2-40B4-BE49-F238E27FC236}">
                <a16:creationId xmlns:a16="http://schemas.microsoft.com/office/drawing/2014/main" id="{E787323B-C6CD-94C2-0576-EF2B96A788B3}"/>
              </a:ext>
            </a:extLst>
          </p:cNvPr>
          <p:cNvGrpSpPr/>
          <p:nvPr/>
        </p:nvGrpSpPr>
        <p:grpSpPr>
          <a:xfrm>
            <a:off x="0" y="-3175"/>
            <a:ext cx="12192000" cy="756005"/>
            <a:chOff x="0" y="-3175"/>
            <a:chExt cx="12192000" cy="756005"/>
          </a:xfrm>
        </p:grpSpPr>
        <p:sp>
          <p:nvSpPr>
            <p:cNvPr id="9" name="Google Shape;89;p13">
              <a:extLst>
                <a:ext uri="{FF2B5EF4-FFF2-40B4-BE49-F238E27FC236}">
                  <a16:creationId xmlns:a16="http://schemas.microsoft.com/office/drawing/2014/main" id="{B49F29AE-9BED-DE9F-111B-FB7E303F3ADA}"/>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GB" sz="1900" dirty="0">
                  <a:solidFill>
                    <a:schemeClr val="lt1"/>
                  </a:solidFill>
                  <a:latin typeface="Calibri" panose="020F0502020204030204" pitchFamily="34" charset="0"/>
                  <a:ea typeface="Calibri"/>
                  <a:cs typeface="Calibri" panose="020F0502020204030204" pitchFamily="34" charset="0"/>
                  <a:sym typeface="Calibri"/>
                </a:rPr>
                <a:t>Daniel Gittins &amp; Jessica Hawthorne| daniel.gittins@earth.ox.ac.uk|@</a:t>
              </a:r>
              <a:r>
                <a:rPr lang="en-GB" sz="1900" dirty="0" err="1">
                  <a:solidFill>
                    <a:schemeClr val="lt1"/>
                  </a:solidFill>
                  <a:latin typeface="Calibri" panose="020F0502020204030204" pitchFamily="34" charset="0"/>
                  <a:ea typeface="Calibri"/>
                  <a:cs typeface="Calibri" panose="020F0502020204030204" pitchFamily="34" charset="0"/>
                  <a:sym typeface="Calibri"/>
                </a:rPr>
                <a:t>Tees_Seis</a:t>
              </a:r>
              <a:r>
                <a:rPr lang="en-GB" sz="1900" dirty="0">
                  <a:solidFill>
                    <a:schemeClr val="lt1"/>
                  </a:solidFill>
                  <a:latin typeface="Calibri" panose="020F0502020204030204" pitchFamily="34" charset="0"/>
                  <a:ea typeface="Calibri"/>
                  <a:cs typeface="Calibri" panose="020F0502020204030204" pitchFamily="34" charset="0"/>
                  <a:sym typeface="Calibri"/>
                </a:rPr>
                <a:t>|</a:t>
              </a:r>
              <a:r>
                <a:rPr lang="en-US" sz="1900" b="0" i="0" dirty="0">
                  <a:solidFill>
                    <a:schemeClr val="bg1"/>
                  </a:solidFill>
                  <a:effectLst/>
                  <a:latin typeface="Calibri" panose="020F0502020204030204" pitchFamily="34" charset="0"/>
                  <a:cs typeface="Calibri" panose="020F0502020204030204" pitchFamily="34" charset="0"/>
                </a:rPr>
                <a:t>EGU22-4107</a:t>
              </a:r>
              <a:endParaRPr sz="1900" b="0" i="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0" name="Google Shape;90;p13">
              <a:extLst>
                <a:ext uri="{FF2B5EF4-FFF2-40B4-BE49-F238E27FC236}">
                  <a16:creationId xmlns:a16="http://schemas.microsoft.com/office/drawing/2014/main" id="{395C52E9-5154-66EE-9C9C-3A36415C0AAA}"/>
                </a:ext>
              </a:extLst>
            </p:cNvPr>
            <p:cNvSpPr txBox="1"/>
            <p:nvPr/>
          </p:nvSpPr>
          <p:spPr>
            <a:xfrm>
              <a:off x="0" y="-3175"/>
              <a:ext cx="12192000" cy="5217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6000"/>
                <a:buFont typeface="Calibri"/>
                <a:buNone/>
              </a:pPr>
              <a:r>
                <a:rPr lang="en-GB" sz="3100" dirty="0">
                  <a:solidFill>
                    <a:schemeClr val="lt1"/>
                  </a:solidFill>
                  <a:latin typeface="Calibri"/>
                  <a:ea typeface="Calibri"/>
                  <a:cs typeface="Calibri"/>
                  <a:sym typeface="Calibri"/>
                </a:rPr>
                <a:t>Characterizing the rupture extent of creep events on the San Andreas Fault</a:t>
              </a:r>
              <a:endParaRPr sz="3100" dirty="0">
                <a:solidFill>
                  <a:schemeClr val="dk1"/>
                </a:solidFill>
                <a:latin typeface="Calibri"/>
                <a:ea typeface="Calibri"/>
                <a:cs typeface="Calibri"/>
                <a:sym typeface="Calibri"/>
              </a:endParaRPr>
            </a:p>
          </p:txBody>
        </p:sp>
      </p:grpSp>
      <p:sp>
        <p:nvSpPr>
          <p:cNvPr id="11" name="Google Shape;91;p13">
            <a:extLst>
              <a:ext uri="{FF2B5EF4-FFF2-40B4-BE49-F238E27FC236}">
                <a16:creationId xmlns:a16="http://schemas.microsoft.com/office/drawing/2014/main" id="{CDE4328C-D6C0-0B80-7A9B-316E72FF7C31}"/>
              </a:ext>
            </a:extLst>
          </p:cNvPr>
          <p:cNvSpPr/>
          <p:nvPr/>
        </p:nvSpPr>
        <p:spPr>
          <a:xfrm>
            <a:off x="2250" y="6138000"/>
            <a:ext cx="12186000" cy="720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93;p13" descr="Oxford University, Environmental Research Doctoral Training Partnership, DTP">
            <a:extLst>
              <a:ext uri="{FF2B5EF4-FFF2-40B4-BE49-F238E27FC236}">
                <a16:creationId xmlns:a16="http://schemas.microsoft.com/office/drawing/2014/main" id="{63ECB2AB-939B-D641-F9D8-DE884D882CA0}"/>
              </a:ext>
            </a:extLst>
          </p:cNvPr>
          <p:cNvPicPr preferRelativeResize="0"/>
          <p:nvPr/>
        </p:nvPicPr>
        <p:blipFill rotWithShape="1">
          <a:blip r:embed="rId3">
            <a:alphaModFix/>
          </a:blip>
          <a:srcRect/>
          <a:stretch/>
        </p:blipFill>
        <p:spPr>
          <a:xfrm>
            <a:off x="5099751" y="6228000"/>
            <a:ext cx="4314600" cy="612000"/>
          </a:xfrm>
          <a:prstGeom prst="rect">
            <a:avLst/>
          </a:prstGeom>
          <a:noFill/>
          <a:ln>
            <a:noFill/>
          </a:ln>
        </p:spPr>
      </p:pic>
      <p:pic>
        <p:nvPicPr>
          <p:cNvPr id="13" name="Google Shape;92;p13">
            <a:extLst>
              <a:ext uri="{FF2B5EF4-FFF2-40B4-BE49-F238E27FC236}">
                <a16:creationId xmlns:a16="http://schemas.microsoft.com/office/drawing/2014/main" id="{94AB1187-4F56-2359-1BCD-6E07909CD7F3}"/>
              </a:ext>
            </a:extLst>
          </p:cNvPr>
          <p:cNvPicPr preferRelativeResize="0"/>
          <p:nvPr/>
        </p:nvPicPr>
        <p:blipFill rotWithShape="1">
          <a:blip r:embed="rId4">
            <a:alphaModFix/>
          </a:blip>
          <a:srcRect l="467"/>
          <a:stretch/>
        </p:blipFill>
        <p:spPr>
          <a:xfrm>
            <a:off x="11257195" y="6192000"/>
            <a:ext cx="612000" cy="612000"/>
          </a:xfrm>
          <a:prstGeom prst="rect">
            <a:avLst/>
          </a:prstGeom>
          <a:noFill/>
          <a:ln w="38100" cap="flat" cmpd="sng">
            <a:solidFill>
              <a:schemeClr val="lt1"/>
            </a:solidFill>
            <a:prstDash val="solid"/>
            <a:round/>
            <a:headEnd type="none" w="sm" len="sm"/>
            <a:tailEnd type="none" w="sm" len="sm"/>
          </a:ln>
        </p:spPr>
      </p:pic>
      <p:pic>
        <p:nvPicPr>
          <p:cNvPr id="14" name="Google Shape;93;p13" descr="Oxford University, Environmental Research Doctoral Training Partnership, DTP">
            <a:extLst>
              <a:ext uri="{FF2B5EF4-FFF2-40B4-BE49-F238E27FC236}">
                <a16:creationId xmlns:a16="http://schemas.microsoft.com/office/drawing/2014/main" id="{A68154E7-E9BA-3333-0599-DED209974503}"/>
              </a:ext>
            </a:extLst>
          </p:cNvPr>
          <p:cNvPicPr preferRelativeResize="0"/>
          <p:nvPr/>
        </p:nvPicPr>
        <p:blipFill rotWithShape="1">
          <a:blip r:embed="rId3">
            <a:alphaModFix/>
          </a:blip>
          <a:srcRect/>
          <a:stretch/>
        </p:blipFill>
        <p:spPr>
          <a:xfrm>
            <a:off x="5099751" y="6228000"/>
            <a:ext cx="4314600" cy="612000"/>
          </a:xfrm>
          <a:prstGeom prst="rect">
            <a:avLst/>
          </a:prstGeom>
          <a:noFill/>
          <a:ln>
            <a:noFill/>
          </a:ln>
        </p:spPr>
      </p:pic>
      <p:pic>
        <p:nvPicPr>
          <p:cNvPr id="15" name="Google Shape;94;p13">
            <a:extLst>
              <a:ext uri="{FF2B5EF4-FFF2-40B4-BE49-F238E27FC236}">
                <a16:creationId xmlns:a16="http://schemas.microsoft.com/office/drawing/2014/main" id="{F2C524B2-91D8-B15A-39A3-65BF372B97BB}"/>
              </a:ext>
            </a:extLst>
          </p:cNvPr>
          <p:cNvPicPr preferRelativeResize="0"/>
          <p:nvPr/>
        </p:nvPicPr>
        <p:blipFill rotWithShape="1">
          <a:blip r:embed="rId5">
            <a:alphaModFix/>
          </a:blip>
          <a:srcRect/>
          <a:stretch/>
        </p:blipFill>
        <p:spPr>
          <a:xfrm>
            <a:off x="1491378" y="6228000"/>
            <a:ext cx="2417400" cy="612001"/>
          </a:xfrm>
          <a:prstGeom prst="rect">
            <a:avLst/>
          </a:prstGeom>
          <a:noFill/>
          <a:ln>
            <a:noFill/>
          </a:ln>
        </p:spPr>
      </p:pic>
      <p:pic>
        <p:nvPicPr>
          <p:cNvPr id="16" name="Google Shape;95;p13" descr="Welcome to COMET - Centre for the Observation and Modelling of Earthquakes,  Volcanoes and Tectonics">
            <a:extLst>
              <a:ext uri="{FF2B5EF4-FFF2-40B4-BE49-F238E27FC236}">
                <a16:creationId xmlns:a16="http://schemas.microsoft.com/office/drawing/2014/main" id="{2C63F4B4-CD5B-1FA4-B1A3-771907F504FA}"/>
              </a:ext>
            </a:extLst>
          </p:cNvPr>
          <p:cNvPicPr preferRelativeResize="0"/>
          <p:nvPr/>
        </p:nvPicPr>
        <p:blipFill rotWithShape="1">
          <a:blip r:embed="rId6">
            <a:alphaModFix/>
          </a:blip>
          <a:srcRect/>
          <a:stretch/>
        </p:blipFill>
        <p:spPr>
          <a:xfrm>
            <a:off x="2250" y="6228000"/>
            <a:ext cx="611999" cy="611999"/>
          </a:xfrm>
          <a:prstGeom prst="rect">
            <a:avLst/>
          </a:prstGeom>
          <a:noFill/>
          <a:ln>
            <a:noFill/>
          </a:ln>
        </p:spPr>
      </p:pic>
      <p:grpSp>
        <p:nvGrpSpPr>
          <p:cNvPr id="17" name="Google Shape;97;p13">
            <a:extLst>
              <a:ext uri="{FF2B5EF4-FFF2-40B4-BE49-F238E27FC236}">
                <a16:creationId xmlns:a16="http://schemas.microsoft.com/office/drawing/2014/main" id="{7E7AC9C5-C9CE-BF68-F548-675BEBCEC481}"/>
              </a:ext>
            </a:extLst>
          </p:cNvPr>
          <p:cNvGrpSpPr>
            <a:grpSpLocks noChangeAspect="1"/>
          </p:cNvGrpSpPr>
          <p:nvPr/>
        </p:nvGrpSpPr>
        <p:grpSpPr>
          <a:xfrm>
            <a:off x="6555162" y="781267"/>
            <a:ext cx="5328288" cy="5328288"/>
            <a:chOff x="13867722" y="9859190"/>
            <a:chExt cx="7560000" cy="7560000"/>
          </a:xfrm>
        </p:grpSpPr>
        <p:pic>
          <p:nvPicPr>
            <p:cNvPr id="18" name="Google Shape;98;p13">
              <a:extLst>
                <a:ext uri="{FF2B5EF4-FFF2-40B4-BE49-F238E27FC236}">
                  <a16:creationId xmlns:a16="http://schemas.microsoft.com/office/drawing/2014/main" id="{A6B67DC1-316F-C600-4660-D826589692B5}"/>
                </a:ext>
              </a:extLst>
            </p:cNvPr>
            <p:cNvPicPr preferRelativeResize="0"/>
            <p:nvPr/>
          </p:nvPicPr>
          <p:blipFill rotWithShape="1">
            <a:blip r:embed="rId7">
              <a:alphaModFix/>
            </a:blip>
            <a:srcRect/>
            <a:stretch/>
          </p:blipFill>
          <p:spPr>
            <a:xfrm>
              <a:off x="13867722" y="9859190"/>
              <a:ext cx="7560000" cy="7560000"/>
            </a:xfrm>
            <a:prstGeom prst="rect">
              <a:avLst/>
            </a:prstGeom>
            <a:noFill/>
            <a:ln>
              <a:noFill/>
            </a:ln>
          </p:spPr>
        </p:pic>
        <p:pic>
          <p:nvPicPr>
            <p:cNvPr id="19" name="Google Shape;99;p13">
              <a:extLst>
                <a:ext uri="{FF2B5EF4-FFF2-40B4-BE49-F238E27FC236}">
                  <a16:creationId xmlns:a16="http://schemas.microsoft.com/office/drawing/2014/main" id="{3639B40A-2F74-3F05-FF60-635F656DBAD2}"/>
                </a:ext>
              </a:extLst>
            </p:cNvPr>
            <p:cNvPicPr preferRelativeResize="0"/>
            <p:nvPr/>
          </p:nvPicPr>
          <p:blipFill rotWithShape="1">
            <a:blip r:embed="rId8">
              <a:alphaModFix/>
            </a:blip>
            <a:srcRect l="66967" t="12457" r="2106" b="53282"/>
            <a:stretch/>
          </p:blipFill>
          <p:spPr>
            <a:xfrm>
              <a:off x="18753828" y="10820991"/>
              <a:ext cx="2545081" cy="2819401"/>
            </a:xfrm>
            <a:prstGeom prst="rect">
              <a:avLst/>
            </a:prstGeom>
            <a:noFill/>
            <a:ln w="12700" cap="flat" cmpd="sng">
              <a:solidFill>
                <a:schemeClr val="dk1"/>
              </a:solidFill>
              <a:prstDash val="solid"/>
              <a:round/>
              <a:headEnd type="none" w="sm" len="sm"/>
              <a:tailEnd type="none" w="sm" len="sm"/>
            </a:ln>
          </p:spPr>
        </p:pic>
      </p:grpSp>
      <p:sp>
        <p:nvSpPr>
          <p:cNvPr id="23" name="Google Shape;101;p13">
            <a:extLst>
              <a:ext uri="{FF2B5EF4-FFF2-40B4-BE49-F238E27FC236}">
                <a16:creationId xmlns:a16="http://schemas.microsoft.com/office/drawing/2014/main" id="{99B79C07-64CF-74F9-8887-D9CCE2FABAD5}"/>
              </a:ext>
            </a:extLst>
          </p:cNvPr>
          <p:cNvSpPr txBox="1"/>
          <p:nvPr/>
        </p:nvSpPr>
        <p:spPr>
          <a:xfrm>
            <a:off x="0" y="4390244"/>
            <a:ext cx="160324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alibri"/>
                <a:ea typeface="Calibri"/>
                <a:cs typeface="Calibri"/>
                <a:sym typeface="Calibri"/>
              </a:rPr>
              <a:t>Abstract here</a:t>
            </a:r>
            <a:endParaRPr dirty="0">
              <a:latin typeface="Calibri"/>
              <a:ea typeface="Calibri"/>
              <a:cs typeface="Calibri"/>
              <a:sym typeface="Calibri"/>
            </a:endParaRPr>
          </a:p>
        </p:txBody>
      </p:sp>
      <p:pic>
        <p:nvPicPr>
          <p:cNvPr id="24" name="Picture 23">
            <a:extLst>
              <a:ext uri="{FF2B5EF4-FFF2-40B4-BE49-F238E27FC236}">
                <a16:creationId xmlns:a16="http://schemas.microsoft.com/office/drawing/2014/main" id="{4D0F48E4-B790-FA99-3CF2-BDD4D274FDC9}"/>
              </a:ext>
            </a:extLst>
          </p:cNvPr>
          <p:cNvPicPr>
            <a:picLocks noChangeAspect="1"/>
          </p:cNvPicPr>
          <p:nvPr/>
        </p:nvPicPr>
        <p:blipFill>
          <a:blip r:embed="rId9"/>
          <a:stretch>
            <a:fillRect/>
          </a:stretch>
        </p:blipFill>
        <p:spPr>
          <a:xfrm>
            <a:off x="134958" y="4790444"/>
            <a:ext cx="1333333" cy="1333333"/>
          </a:xfrm>
          <a:prstGeom prst="rect">
            <a:avLst/>
          </a:prstGeom>
        </p:spPr>
      </p:pic>
    </p:spTree>
    <p:extLst>
      <p:ext uri="{BB962C8B-B14F-4D97-AF65-F5344CB8AC3E}">
        <p14:creationId xmlns:p14="http://schemas.microsoft.com/office/powerpoint/2010/main" val="243661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22;p14">
            <a:extLst>
              <a:ext uri="{FF2B5EF4-FFF2-40B4-BE49-F238E27FC236}">
                <a16:creationId xmlns:a16="http://schemas.microsoft.com/office/drawing/2014/main" id="{678DDB98-FE63-402E-CE30-E97FF2CB8FB6}"/>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a:solidFill>
                  <a:schemeClr val="bg1"/>
                </a:solidFill>
                <a:latin typeface="FoundrySterling-Book" panose="00000400000000000000" pitchFamily="2" charset="0"/>
                <a:cs typeface="Times New Roman" panose="02020603050405020304" pitchFamily="18" charset="0"/>
              </a:rPr>
              <a:t>Isolated Events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grpSp>
        <p:nvGrpSpPr>
          <p:cNvPr id="3" name="Group 2">
            <a:extLst>
              <a:ext uri="{FF2B5EF4-FFF2-40B4-BE49-F238E27FC236}">
                <a16:creationId xmlns:a16="http://schemas.microsoft.com/office/drawing/2014/main" id="{3B55C13A-65DE-426E-AE33-0EC7E4B836E0}"/>
              </a:ext>
            </a:extLst>
          </p:cNvPr>
          <p:cNvGrpSpPr/>
          <p:nvPr/>
        </p:nvGrpSpPr>
        <p:grpSpPr>
          <a:xfrm>
            <a:off x="1749425" y="857575"/>
            <a:ext cx="8794300" cy="5142850"/>
            <a:chOff x="1749425" y="857575"/>
            <a:chExt cx="8794300" cy="5142850"/>
          </a:xfrm>
        </p:grpSpPr>
        <p:grpSp>
          <p:nvGrpSpPr>
            <p:cNvPr id="6" name="Group 5">
              <a:extLst>
                <a:ext uri="{FF2B5EF4-FFF2-40B4-BE49-F238E27FC236}">
                  <a16:creationId xmlns:a16="http://schemas.microsoft.com/office/drawing/2014/main" id="{6FEFB8E3-3FEB-45FC-8667-1A11A2B59D71}"/>
                </a:ext>
              </a:extLst>
            </p:cNvPr>
            <p:cNvGrpSpPr/>
            <p:nvPr/>
          </p:nvGrpSpPr>
          <p:grpSpPr>
            <a:xfrm>
              <a:off x="1749425" y="857575"/>
              <a:ext cx="8794300" cy="5142850"/>
              <a:chOff x="1749425" y="857575"/>
              <a:chExt cx="8794300" cy="5142850"/>
            </a:xfrm>
          </p:grpSpPr>
          <p:grpSp>
            <p:nvGrpSpPr>
              <p:cNvPr id="2" name="Group 1">
                <a:extLst>
                  <a:ext uri="{FF2B5EF4-FFF2-40B4-BE49-F238E27FC236}">
                    <a16:creationId xmlns:a16="http://schemas.microsoft.com/office/drawing/2014/main" id="{F9347584-03FE-4A3B-A4F9-959DF45952C8}"/>
                  </a:ext>
                </a:extLst>
              </p:cNvPr>
              <p:cNvGrpSpPr/>
              <p:nvPr/>
            </p:nvGrpSpPr>
            <p:grpSpPr>
              <a:xfrm>
                <a:off x="1749425" y="1142996"/>
                <a:ext cx="5194300" cy="4572009"/>
                <a:chOff x="3498850" y="1142996"/>
                <a:chExt cx="5194300" cy="4572009"/>
              </a:xfrm>
            </p:grpSpPr>
            <p:pic>
              <p:nvPicPr>
                <p:cNvPr id="15" name="Picture 14">
                  <a:extLst>
                    <a:ext uri="{FF2B5EF4-FFF2-40B4-BE49-F238E27FC236}">
                      <a16:creationId xmlns:a16="http://schemas.microsoft.com/office/drawing/2014/main" id="{8C5A3B35-0B25-425F-9D27-F0FE017D2C11}"/>
                    </a:ext>
                  </a:extLst>
                </p:cNvPr>
                <p:cNvPicPr>
                  <a:picLocks noChangeAspect="1"/>
                </p:cNvPicPr>
                <p:nvPr/>
              </p:nvPicPr>
              <p:blipFill rotWithShape="1">
                <a:blip r:embed="rId3">
                  <a:extLst>
                    <a:ext uri="{28A0092B-C50C-407E-A947-70E740481C1C}">
                      <a14:useLocalDpi xmlns:a14="http://schemas.microsoft.com/office/drawing/2010/main" val="0"/>
                    </a:ext>
                  </a:extLst>
                </a:blip>
                <a:srcRect l="8463" r="10386"/>
                <a:stretch/>
              </p:blipFill>
              <p:spPr>
                <a:xfrm>
                  <a:off x="3498850" y="1142996"/>
                  <a:ext cx="5194300" cy="4572009"/>
                </a:xfrm>
                <a:prstGeom prst="rect">
                  <a:avLst/>
                </a:prstGeom>
              </p:spPr>
            </p:pic>
            <p:cxnSp>
              <p:nvCxnSpPr>
                <p:cNvPr id="18" name="Straight Arrow Connector 17">
                  <a:extLst>
                    <a:ext uri="{FF2B5EF4-FFF2-40B4-BE49-F238E27FC236}">
                      <a16:creationId xmlns:a16="http://schemas.microsoft.com/office/drawing/2014/main" id="{4358CE4A-8824-4206-B5FB-840700069C01}"/>
                    </a:ext>
                  </a:extLst>
                </p:cNvPr>
                <p:cNvCxnSpPr>
                  <a:cxnSpLocks/>
                </p:cNvCxnSpPr>
                <p:nvPr/>
              </p:nvCxnSpPr>
              <p:spPr>
                <a:xfrm flipH="1">
                  <a:off x="5097501" y="1727200"/>
                  <a:ext cx="35594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9D80FB84-9250-45A1-B24C-1EA84C81A531}"/>
                    </a:ext>
                  </a:extLst>
                </p:cNvPr>
                <p:cNvCxnSpPr>
                  <a:cxnSpLocks/>
                  <a:stCxn id="15" idx="3"/>
                </p:cNvCxnSpPr>
                <p:nvPr/>
              </p:nvCxnSpPr>
              <p:spPr>
                <a:xfrm flipH="1" flipV="1">
                  <a:off x="5825836" y="2417618"/>
                  <a:ext cx="2867314" cy="10113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D8713FE8-5EAA-4393-A3EC-E1F1B09A3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725" y="857575"/>
                <a:ext cx="3600000" cy="5142850"/>
              </a:xfrm>
              <a:prstGeom prst="rect">
                <a:avLst/>
              </a:prstGeom>
            </p:spPr>
          </p:pic>
        </p:grpSp>
        <p:cxnSp>
          <p:nvCxnSpPr>
            <p:cNvPr id="41" name="Straight Arrow Connector 40">
              <a:extLst>
                <a:ext uri="{FF2B5EF4-FFF2-40B4-BE49-F238E27FC236}">
                  <a16:creationId xmlns:a16="http://schemas.microsoft.com/office/drawing/2014/main" id="{405AB1B3-DA31-44C1-B991-2D1E32FD760A}"/>
                </a:ext>
              </a:extLst>
            </p:cNvPr>
            <p:cNvCxnSpPr>
              <a:cxnSpLocks/>
            </p:cNvCxnSpPr>
            <p:nvPr/>
          </p:nvCxnSpPr>
          <p:spPr>
            <a:xfrm flipH="1" flipV="1">
              <a:off x="5919065" y="4545382"/>
              <a:ext cx="1024660" cy="5126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9084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22;p14">
            <a:extLst>
              <a:ext uri="{FF2B5EF4-FFF2-40B4-BE49-F238E27FC236}">
                <a16:creationId xmlns:a16="http://schemas.microsoft.com/office/drawing/2014/main" id="{2BB5221C-176D-3BDA-09E1-8F99DDA5E54B}"/>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Small Events (2 km or less) Recorded at Two Creepmeters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grpSp>
        <p:nvGrpSpPr>
          <p:cNvPr id="6" name="Group 5">
            <a:extLst>
              <a:ext uri="{FF2B5EF4-FFF2-40B4-BE49-F238E27FC236}">
                <a16:creationId xmlns:a16="http://schemas.microsoft.com/office/drawing/2014/main" id="{6ADD4EC5-B78B-4392-89FF-1C8CD19F00C6}"/>
              </a:ext>
            </a:extLst>
          </p:cNvPr>
          <p:cNvGrpSpPr/>
          <p:nvPr/>
        </p:nvGrpSpPr>
        <p:grpSpPr>
          <a:xfrm>
            <a:off x="1778000" y="856800"/>
            <a:ext cx="8681080" cy="5144400"/>
            <a:chOff x="1778000" y="856800"/>
            <a:chExt cx="8681080" cy="5144400"/>
          </a:xfrm>
        </p:grpSpPr>
        <p:grpSp>
          <p:nvGrpSpPr>
            <p:cNvPr id="2" name="Group 1">
              <a:extLst>
                <a:ext uri="{FF2B5EF4-FFF2-40B4-BE49-F238E27FC236}">
                  <a16:creationId xmlns:a16="http://schemas.microsoft.com/office/drawing/2014/main" id="{3C8A0857-CC59-4F80-BC0A-CE63B81B89C7}"/>
                </a:ext>
              </a:extLst>
            </p:cNvPr>
            <p:cNvGrpSpPr/>
            <p:nvPr/>
          </p:nvGrpSpPr>
          <p:grpSpPr>
            <a:xfrm>
              <a:off x="1778000" y="1142996"/>
              <a:ext cx="5080000" cy="4572009"/>
              <a:chOff x="3556000" y="1142996"/>
              <a:chExt cx="5080000" cy="4572009"/>
            </a:xfrm>
          </p:grpSpPr>
          <p:pic>
            <p:nvPicPr>
              <p:cNvPr id="14" name="Picture 13">
                <a:extLst>
                  <a:ext uri="{FF2B5EF4-FFF2-40B4-BE49-F238E27FC236}">
                    <a16:creationId xmlns:a16="http://schemas.microsoft.com/office/drawing/2014/main" id="{C3639917-20DB-47EB-A60E-58CF5F8A71EE}"/>
                  </a:ext>
                </a:extLst>
              </p:cNvPr>
              <p:cNvPicPr>
                <a:picLocks noChangeAspect="1"/>
              </p:cNvPicPr>
              <p:nvPr/>
            </p:nvPicPr>
            <p:blipFill rotWithShape="1">
              <a:blip r:embed="rId3">
                <a:extLst>
                  <a:ext uri="{28A0092B-C50C-407E-A947-70E740481C1C}">
                    <a14:useLocalDpi xmlns:a14="http://schemas.microsoft.com/office/drawing/2010/main" val="0"/>
                  </a:ext>
                </a:extLst>
              </a:blip>
              <a:srcRect l="9537" r="11098"/>
              <a:stretch/>
            </p:blipFill>
            <p:spPr>
              <a:xfrm>
                <a:off x="3556000" y="1142996"/>
                <a:ext cx="5080000" cy="4572009"/>
              </a:xfrm>
              <a:prstGeom prst="rect">
                <a:avLst/>
              </a:prstGeom>
            </p:spPr>
          </p:pic>
          <p:cxnSp>
            <p:nvCxnSpPr>
              <p:cNvPr id="20" name="Straight Arrow Connector 19">
                <a:extLst>
                  <a:ext uri="{FF2B5EF4-FFF2-40B4-BE49-F238E27FC236}">
                    <a16:creationId xmlns:a16="http://schemas.microsoft.com/office/drawing/2014/main" id="{18426609-ADC5-4695-ADB9-456AF7280646}"/>
                  </a:ext>
                </a:extLst>
              </p:cNvPr>
              <p:cNvCxnSpPr>
                <a:cxnSpLocks/>
              </p:cNvCxnSpPr>
              <p:nvPr/>
            </p:nvCxnSpPr>
            <p:spPr>
              <a:xfrm flipH="1">
                <a:off x="7322128" y="1974273"/>
                <a:ext cx="1313872" cy="21266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1B1F674B-A56B-431C-963D-AD0FAA5AAB6E}"/>
                  </a:ext>
                </a:extLst>
              </p:cNvPr>
              <p:cNvCxnSpPr>
                <a:cxnSpLocks/>
              </p:cNvCxnSpPr>
              <p:nvPr/>
            </p:nvCxnSpPr>
            <p:spPr>
              <a:xfrm flipH="1" flipV="1">
                <a:off x="7793182" y="4779819"/>
                <a:ext cx="842818" cy="2978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5" name="Picture 4">
              <a:extLst>
                <a:ext uri="{FF2B5EF4-FFF2-40B4-BE49-F238E27FC236}">
                  <a16:creationId xmlns:a16="http://schemas.microsoft.com/office/drawing/2014/main" id="{09A0EDE1-B0F2-460D-8197-1978D317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856800"/>
              <a:ext cx="3601080" cy="5144400"/>
            </a:xfrm>
            <a:prstGeom prst="rect">
              <a:avLst/>
            </a:prstGeom>
          </p:spPr>
        </p:pic>
      </p:grpSp>
    </p:spTree>
    <p:extLst>
      <p:ext uri="{BB962C8B-B14F-4D97-AF65-F5344CB8AC3E}">
        <p14:creationId xmlns:p14="http://schemas.microsoft.com/office/powerpoint/2010/main" val="43733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22;p14">
            <a:extLst>
              <a:ext uri="{FF2B5EF4-FFF2-40B4-BE49-F238E27FC236}">
                <a16:creationId xmlns:a16="http://schemas.microsoft.com/office/drawing/2014/main" id="{056949A4-F010-DC09-90B3-3B9250357EAC}"/>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Medium-sized Events (3 – 6km) Recorded at Two or Three Creepmeters </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grpSp>
        <p:nvGrpSpPr>
          <p:cNvPr id="13" name="Group 12">
            <a:extLst>
              <a:ext uri="{FF2B5EF4-FFF2-40B4-BE49-F238E27FC236}">
                <a16:creationId xmlns:a16="http://schemas.microsoft.com/office/drawing/2014/main" id="{1337E7B4-61C2-4033-8299-241E00972A95}"/>
              </a:ext>
            </a:extLst>
          </p:cNvPr>
          <p:cNvGrpSpPr/>
          <p:nvPr/>
        </p:nvGrpSpPr>
        <p:grpSpPr>
          <a:xfrm>
            <a:off x="1177636" y="847800"/>
            <a:ext cx="9957024" cy="5144400"/>
            <a:chOff x="1177636" y="847800"/>
            <a:chExt cx="9957024" cy="5144400"/>
          </a:xfrm>
        </p:grpSpPr>
        <p:pic>
          <p:nvPicPr>
            <p:cNvPr id="5" name="Picture 4">
              <a:extLst>
                <a:ext uri="{FF2B5EF4-FFF2-40B4-BE49-F238E27FC236}">
                  <a16:creationId xmlns:a16="http://schemas.microsoft.com/office/drawing/2014/main" id="{1A39E07D-A7EA-42E4-AD67-BB302BC45B5B}"/>
                </a:ext>
              </a:extLst>
            </p:cNvPr>
            <p:cNvPicPr>
              <a:picLocks noChangeAspect="1"/>
            </p:cNvPicPr>
            <p:nvPr/>
          </p:nvPicPr>
          <p:blipFill rotWithShape="1">
            <a:blip r:embed="rId3">
              <a:extLst>
                <a:ext uri="{28A0092B-C50C-407E-A947-70E740481C1C}">
                  <a14:useLocalDpi xmlns:a14="http://schemas.microsoft.com/office/drawing/2010/main" val="0"/>
                </a:ext>
              </a:extLst>
            </a:blip>
            <a:srcRect b="25867"/>
            <a:stretch/>
          </p:blipFill>
          <p:spPr>
            <a:xfrm>
              <a:off x="6277088" y="847800"/>
              <a:ext cx="4857572" cy="5144400"/>
            </a:xfrm>
            <a:prstGeom prst="rect">
              <a:avLst/>
            </a:prstGeom>
          </p:spPr>
        </p:pic>
        <p:grpSp>
          <p:nvGrpSpPr>
            <p:cNvPr id="9" name="Group 8">
              <a:extLst>
                <a:ext uri="{FF2B5EF4-FFF2-40B4-BE49-F238E27FC236}">
                  <a16:creationId xmlns:a16="http://schemas.microsoft.com/office/drawing/2014/main" id="{005FFE1F-45FB-404C-AC34-BBCE58A7E3CC}"/>
                </a:ext>
              </a:extLst>
            </p:cNvPr>
            <p:cNvGrpSpPr/>
            <p:nvPr/>
          </p:nvGrpSpPr>
          <p:grpSpPr>
            <a:xfrm>
              <a:off x="1177636" y="1133996"/>
              <a:ext cx="7263419" cy="4572009"/>
              <a:chOff x="1177636" y="1133996"/>
              <a:chExt cx="7263419" cy="4572009"/>
            </a:xfrm>
          </p:grpSpPr>
          <p:grpSp>
            <p:nvGrpSpPr>
              <p:cNvPr id="2" name="Group 1">
                <a:extLst>
                  <a:ext uri="{FF2B5EF4-FFF2-40B4-BE49-F238E27FC236}">
                    <a16:creationId xmlns:a16="http://schemas.microsoft.com/office/drawing/2014/main" id="{81AB39C5-674F-4BFC-87EA-72E25844394F}"/>
                  </a:ext>
                </a:extLst>
              </p:cNvPr>
              <p:cNvGrpSpPr/>
              <p:nvPr/>
            </p:nvGrpSpPr>
            <p:grpSpPr>
              <a:xfrm>
                <a:off x="1177636" y="1133996"/>
                <a:ext cx="7263419" cy="4572009"/>
                <a:chOff x="2355272" y="1142995"/>
                <a:chExt cx="7263419" cy="4572009"/>
              </a:xfrm>
            </p:grpSpPr>
            <p:pic>
              <p:nvPicPr>
                <p:cNvPr id="22" name="Picture 21">
                  <a:extLst>
                    <a:ext uri="{FF2B5EF4-FFF2-40B4-BE49-F238E27FC236}">
                      <a16:creationId xmlns:a16="http://schemas.microsoft.com/office/drawing/2014/main" id="{E76BBA5B-210B-4F41-A55B-8D7BFBD07117}"/>
                    </a:ext>
                  </a:extLst>
                </p:cNvPr>
                <p:cNvPicPr>
                  <a:picLocks noChangeAspect="1"/>
                </p:cNvPicPr>
                <p:nvPr/>
              </p:nvPicPr>
              <p:blipFill rotWithShape="1">
                <a:blip r:embed="rId4">
                  <a:extLst>
                    <a:ext uri="{28A0092B-C50C-407E-A947-70E740481C1C}">
                      <a14:useLocalDpi xmlns:a14="http://schemas.microsoft.com/office/drawing/2010/main" val="0"/>
                    </a:ext>
                  </a:extLst>
                </a:blip>
                <a:srcRect l="8928" r="12500"/>
                <a:stretch/>
              </p:blipFill>
              <p:spPr>
                <a:xfrm>
                  <a:off x="2355272" y="1142995"/>
                  <a:ext cx="5029201" cy="4572009"/>
                </a:xfrm>
                <a:prstGeom prst="rect">
                  <a:avLst/>
                </a:prstGeom>
              </p:spPr>
            </p:pic>
            <p:cxnSp>
              <p:nvCxnSpPr>
                <p:cNvPr id="8" name="Straight Arrow Connector 7">
                  <a:extLst>
                    <a:ext uri="{FF2B5EF4-FFF2-40B4-BE49-F238E27FC236}">
                      <a16:creationId xmlns:a16="http://schemas.microsoft.com/office/drawing/2014/main" id="{18F4316C-2C32-471C-B0A7-B4D87D153CA2}"/>
                    </a:ext>
                  </a:extLst>
                </p:cNvPr>
                <p:cNvCxnSpPr>
                  <a:cxnSpLocks/>
                </p:cNvCxnSpPr>
                <p:nvPr/>
              </p:nvCxnSpPr>
              <p:spPr>
                <a:xfrm flipH="1">
                  <a:off x="4219662" y="1627464"/>
                  <a:ext cx="3235062" cy="3103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8969014B-D9FB-4F33-A034-6B07FF4CF334}"/>
                    </a:ext>
                  </a:extLst>
                </p:cNvPr>
                <p:cNvCxnSpPr>
                  <a:cxnSpLocks/>
                </p:cNvCxnSpPr>
                <p:nvPr/>
              </p:nvCxnSpPr>
              <p:spPr>
                <a:xfrm flipH="1">
                  <a:off x="6194066" y="3428999"/>
                  <a:ext cx="1260658" cy="7235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7" name="Group 16">
                  <a:extLst>
                    <a:ext uri="{FF2B5EF4-FFF2-40B4-BE49-F238E27FC236}">
                      <a16:creationId xmlns:a16="http://schemas.microsoft.com/office/drawing/2014/main" id="{0787F3A6-0F9E-464A-9AED-C6EE123C8FB4}"/>
                    </a:ext>
                  </a:extLst>
                </p:cNvPr>
                <p:cNvGrpSpPr/>
                <p:nvPr/>
              </p:nvGrpSpPr>
              <p:grpSpPr>
                <a:xfrm>
                  <a:off x="7562939" y="2701399"/>
                  <a:ext cx="2055752" cy="2967355"/>
                  <a:chOff x="7562939" y="2701399"/>
                  <a:chExt cx="2055752" cy="2967355"/>
                </a:xfrm>
              </p:grpSpPr>
              <p:sp>
                <p:nvSpPr>
                  <p:cNvPr id="16" name="Rectangle 15">
                    <a:extLst>
                      <a:ext uri="{FF2B5EF4-FFF2-40B4-BE49-F238E27FC236}">
                        <a16:creationId xmlns:a16="http://schemas.microsoft.com/office/drawing/2014/main" id="{B359A958-85ED-4438-A1C4-9E45B8F6397D}"/>
                      </a:ext>
                    </a:extLst>
                  </p:cNvPr>
                  <p:cNvSpPr/>
                  <p:nvPr/>
                </p:nvSpPr>
                <p:spPr>
                  <a:xfrm>
                    <a:off x="7562939" y="4433066"/>
                    <a:ext cx="2055752" cy="1235688"/>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A954C1C-E22B-4735-9773-7D5557534776}"/>
                      </a:ext>
                    </a:extLst>
                  </p:cNvPr>
                  <p:cNvSpPr/>
                  <p:nvPr/>
                </p:nvSpPr>
                <p:spPr>
                  <a:xfrm>
                    <a:off x="7562939" y="2701399"/>
                    <a:ext cx="2055752" cy="1262950"/>
                  </a:xfrm>
                  <a:prstGeom prst="rect">
                    <a:avLst/>
                  </a:prstGeom>
                  <a:noFill/>
                  <a:ln w="1905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dirty="0"/>
                  </a:p>
                </p:txBody>
              </p:sp>
            </p:grpSp>
          </p:grpSp>
          <p:cxnSp>
            <p:nvCxnSpPr>
              <p:cNvPr id="21" name="Straight Arrow Connector 20">
                <a:extLst>
                  <a:ext uri="{FF2B5EF4-FFF2-40B4-BE49-F238E27FC236}">
                    <a16:creationId xmlns:a16="http://schemas.microsoft.com/office/drawing/2014/main" id="{34D9D9DC-7A84-42DB-BCCF-823EE842E6A3}"/>
                  </a:ext>
                </a:extLst>
              </p:cNvPr>
              <p:cNvCxnSpPr>
                <a:cxnSpLocks/>
                <a:stCxn id="16" idx="1"/>
              </p:cNvCxnSpPr>
              <p:nvPr/>
            </p:nvCxnSpPr>
            <p:spPr>
              <a:xfrm flipH="1" flipV="1">
                <a:off x="5124559" y="4319173"/>
                <a:ext cx="1260744" cy="7227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403522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22;p14">
            <a:extLst>
              <a:ext uri="{FF2B5EF4-FFF2-40B4-BE49-F238E27FC236}">
                <a16:creationId xmlns:a16="http://schemas.microsoft.com/office/drawing/2014/main" id="{29C03D90-2586-F701-05A2-A88D4A4F790B}"/>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Large Events (10 km or more), Sometimes Skipping Creepmeters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pic>
        <p:nvPicPr>
          <p:cNvPr id="18" name="Picture 17">
            <a:extLst>
              <a:ext uri="{FF2B5EF4-FFF2-40B4-BE49-F238E27FC236}">
                <a16:creationId xmlns:a16="http://schemas.microsoft.com/office/drawing/2014/main" id="{48F10CD5-C31F-4BF9-AF99-7F214F778725}"/>
              </a:ext>
            </a:extLst>
          </p:cNvPr>
          <p:cNvPicPr>
            <a:picLocks noChangeAspect="1"/>
          </p:cNvPicPr>
          <p:nvPr/>
        </p:nvPicPr>
        <p:blipFill rotWithShape="1">
          <a:blip r:embed="rId3">
            <a:extLst>
              <a:ext uri="{28A0092B-C50C-407E-A947-70E740481C1C}">
                <a14:useLocalDpi xmlns:a14="http://schemas.microsoft.com/office/drawing/2010/main" val="0"/>
              </a:ext>
            </a:extLst>
          </a:blip>
          <a:srcRect l="10379" r="12240"/>
          <a:stretch/>
        </p:blipFill>
        <p:spPr>
          <a:xfrm>
            <a:off x="3619500" y="1142996"/>
            <a:ext cx="4953001" cy="4572009"/>
          </a:xfrm>
          <a:prstGeom prst="rect">
            <a:avLst/>
          </a:prstGeom>
        </p:spPr>
      </p:pic>
      <p:sp>
        <p:nvSpPr>
          <p:cNvPr id="28" name="Rectangle: Rounded Corners 27">
            <a:extLst>
              <a:ext uri="{FF2B5EF4-FFF2-40B4-BE49-F238E27FC236}">
                <a16:creationId xmlns:a16="http://schemas.microsoft.com/office/drawing/2014/main" id="{BF18039A-F51C-4419-A49A-4F2E1752DFC3}"/>
              </a:ext>
            </a:extLst>
          </p:cNvPr>
          <p:cNvSpPr/>
          <p:nvPr/>
        </p:nvSpPr>
        <p:spPr>
          <a:xfrm rot="19275618">
            <a:off x="6941437" y="3727010"/>
            <a:ext cx="519953" cy="90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FD7071A1-BF2C-4316-BB06-26866529C018}"/>
              </a:ext>
            </a:extLst>
          </p:cNvPr>
          <p:cNvSpPr/>
          <p:nvPr/>
        </p:nvSpPr>
        <p:spPr>
          <a:xfrm rot="19275618">
            <a:off x="7039352" y="4121895"/>
            <a:ext cx="519953" cy="356478"/>
          </a:xfrm>
          <a:prstGeom prst="roundRect">
            <a:avLst/>
          </a:prstGeom>
          <a:noFill/>
          <a:ln w="127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p>
        </p:txBody>
      </p:sp>
      <p:cxnSp>
        <p:nvCxnSpPr>
          <p:cNvPr id="30" name="Straight Arrow Connector 29">
            <a:extLst>
              <a:ext uri="{FF2B5EF4-FFF2-40B4-BE49-F238E27FC236}">
                <a16:creationId xmlns:a16="http://schemas.microsoft.com/office/drawing/2014/main" id="{1CC2FD53-DB16-44EA-BC4F-20855CFC9DC4}"/>
              </a:ext>
            </a:extLst>
          </p:cNvPr>
          <p:cNvCxnSpPr>
            <a:cxnSpLocks/>
            <a:stCxn id="10" idx="1"/>
            <a:endCxn id="28" idx="3"/>
          </p:cNvCxnSpPr>
          <p:nvPr/>
        </p:nvCxnSpPr>
        <p:spPr>
          <a:xfrm flipH="1">
            <a:off x="7404194" y="2072401"/>
            <a:ext cx="1194106" cy="1941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C8A0CABD-8E2B-4FFA-BB23-C3831A8F166F}"/>
              </a:ext>
            </a:extLst>
          </p:cNvPr>
          <p:cNvCxnSpPr>
            <a:cxnSpLocks/>
            <a:stCxn id="3" idx="3"/>
            <a:endCxn id="29" idx="1"/>
          </p:cNvCxnSpPr>
          <p:nvPr/>
        </p:nvCxnSpPr>
        <p:spPr>
          <a:xfrm flipV="1">
            <a:off x="3577285" y="4462823"/>
            <a:ext cx="3519263" cy="3652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9E08181A-D5C2-44F7-B9A0-433E781541CB}"/>
              </a:ext>
            </a:extLst>
          </p:cNvPr>
          <p:cNvPicPr>
            <a:picLocks noChangeAspect="1"/>
          </p:cNvPicPr>
          <p:nvPr/>
        </p:nvPicPr>
        <p:blipFill rotWithShape="1">
          <a:blip r:embed="rId4">
            <a:extLst>
              <a:ext uri="{28A0092B-C50C-407E-A947-70E740481C1C}">
                <a14:useLocalDpi xmlns:a14="http://schemas.microsoft.com/office/drawing/2010/main" val="0"/>
              </a:ext>
            </a:extLst>
          </a:blip>
          <a:srcRect b="50000"/>
          <a:stretch/>
        </p:blipFill>
        <p:spPr>
          <a:xfrm>
            <a:off x="49285" y="3568056"/>
            <a:ext cx="3528000" cy="2520000"/>
          </a:xfrm>
          <a:prstGeom prst="rect">
            <a:avLst/>
          </a:prstGeom>
        </p:spPr>
      </p:pic>
      <p:pic>
        <p:nvPicPr>
          <p:cNvPr id="10" name="Picture 9">
            <a:extLst>
              <a:ext uri="{FF2B5EF4-FFF2-40B4-BE49-F238E27FC236}">
                <a16:creationId xmlns:a16="http://schemas.microsoft.com/office/drawing/2014/main" id="{64836FB0-473B-4458-AC1A-0B8DBD804016}"/>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8598300" y="812401"/>
            <a:ext cx="3528000" cy="2520000"/>
          </a:xfrm>
          <a:prstGeom prst="rect">
            <a:avLst/>
          </a:prstGeom>
        </p:spPr>
      </p:pic>
    </p:spTree>
    <p:extLst>
      <p:ext uri="{BB962C8B-B14F-4D97-AF65-F5344CB8AC3E}">
        <p14:creationId xmlns:p14="http://schemas.microsoft.com/office/powerpoint/2010/main" val="31650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2;p14">
            <a:extLst>
              <a:ext uri="{FF2B5EF4-FFF2-40B4-BE49-F238E27FC236}">
                <a16:creationId xmlns:a16="http://schemas.microsoft.com/office/drawing/2014/main" id="{12D66B96-68D2-2525-7CDC-72DCDE7460B9}"/>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Multi-strand Ruptures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pic>
        <p:nvPicPr>
          <p:cNvPr id="25" name="Picture 24">
            <a:extLst>
              <a:ext uri="{FF2B5EF4-FFF2-40B4-BE49-F238E27FC236}">
                <a16:creationId xmlns:a16="http://schemas.microsoft.com/office/drawing/2014/main" id="{A8A0F3BC-0511-407F-9A36-4011F154A80E}"/>
              </a:ext>
            </a:extLst>
          </p:cNvPr>
          <p:cNvPicPr>
            <a:picLocks noChangeAspect="1"/>
          </p:cNvPicPr>
          <p:nvPr/>
        </p:nvPicPr>
        <p:blipFill rotWithShape="1">
          <a:blip r:embed="rId3">
            <a:extLst>
              <a:ext uri="{28A0092B-C50C-407E-A947-70E740481C1C}">
                <a14:useLocalDpi xmlns:a14="http://schemas.microsoft.com/office/drawing/2010/main" val="0"/>
              </a:ext>
            </a:extLst>
          </a:blip>
          <a:srcRect l="8617" r="12019"/>
          <a:stretch/>
        </p:blipFill>
        <p:spPr>
          <a:xfrm>
            <a:off x="578600" y="1142995"/>
            <a:ext cx="5080000" cy="4572009"/>
          </a:xfrm>
          <a:prstGeom prst="rect">
            <a:avLst/>
          </a:prstGeom>
        </p:spPr>
      </p:pic>
      <p:cxnSp>
        <p:nvCxnSpPr>
          <p:cNvPr id="10" name="Straight Arrow Connector 9">
            <a:extLst>
              <a:ext uri="{FF2B5EF4-FFF2-40B4-BE49-F238E27FC236}">
                <a16:creationId xmlns:a16="http://schemas.microsoft.com/office/drawing/2014/main" id="{12E9ACB6-8611-4C03-B266-28DC6A6ADC94}"/>
              </a:ext>
            </a:extLst>
          </p:cNvPr>
          <p:cNvCxnSpPr>
            <a:cxnSpLocks/>
            <a:stCxn id="7" idx="1"/>
          </p:cNvCxnSpPr>
          <p:nvPr/>
        </p:nvCxnSpPr>
        <p:spPr>
          <a:xfrm flipH="1" flipV="1">
            <a:off x="4700016" y="4431792"/>
            <a:ext cx="1722120" cy="4477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4B136FEC-43BD-4BDF-8429-FE6E1FFE5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280" y="1217658"/>
            <a:ext cx="4802400" cy="2744229"/>
          </a:xfrm>
          <a:prstGeom prst="rect">
            <a:avLst/>
          </a:prstGeom>
        </p:spPr>
      </p:pic>
      <p:pic>
        <p:nvPicPr>
          <p:cNvPr id="7" name="Picture 6">
            <a:extLst>
              <a:ext uri="{FF2B5EF4-FFF2-40B4-BE49-F238E27FC236}">
                <a16:creationId xmlns:a16="http://schemas.microsoft.com/office/drawing/2014/main" id="{77ED7697-823D-41B2-8CDC-F3A261FB537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3800" b="99800" l="1286" r="99714">
                        <a14:foregroundMark x1="1286" y1="75200" x2="59000" y2="99300"/>
                        <a14:foregroundMark x1="2286" y1="98800" x2="98714" y2="75700"/>
                        <a14:foregroundMark x1="57000" y1="76300" x2="99857" y2="99800"/>
                        <a14:foregroundMark x1="90286" y1="98800" x2="77714" y2="93900"/>
                        <a14:foregroundMark x1="76143" y1="97400" x2="95286" y2="88400"/>
                        <a14:foregroundMark x1="91857" y1="95900" x2="92000" y2="76400"/>
                        <a14:foregroundMark x1="53429" y1="87400" x2="97714" y2="87200"/>
                        <a14:foregroundMark x1="1286" y1="74400" x2="63429" y2="79500"/>
                        <a14:foregroundMark x1="25286" y1="74000" x2="88429" y2="75400"/>
                        <a14:foregroundMark x1="88857" y1="75700" x2="99714" y2="73800"/>
                        <a14:backgroundMark x1="78000" y1="74000" x2="81143" y2="73300"/>
                      </a14:backgroundRemoval>
                    </a14:imgEffect>
                  </a14:imgLayer>
                </a14:imgProps>
              </a:ext>
              <a:ext uri="{28A0092B-C50C-407E-A947-70E740481C1C}">
                <a14:useLocalDpi xmlns:a14="http://schemas.microsoft.com/office/drawing/2010/main" val="0"/>
              </a:ext>
            </a:extLst>
          </a:blip>
          <a:srcRect t="73604"/>
          <a:stretch/>
        </p:blipFill>
        <p:spPr>
          <a:xfrm>
            <a:off x="6422136" y="3974438"/>
            <a:ext cx="4800600" cy="1810204"/>
          </a:xfrm>
          <a:prstGeom prst="rect">
            <a:avLst/>
          </a:prstGeom>
        </p:spPr>
      </p:pic>
    </p:spTree>
    <p:extLst>
      <p:ext uri="{BB962C8B-B14F-4D97-AF65-F5344CB8AC3E}">
        <p14:creationId xmlns:p14="http://schemas.microsoft.com/office/powerpoint/2010/main" val="216733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2;p14">
            <a:extLst>
              <a:ext uri="{FF2B5EF4-FFF2-40B4-BE49-F238E27FC236}">
                <a16:creationId xmlns:a16="http://schemas.microsoft.com/office/drawing/2014/main" id="{42964C03-8326-236A-64F6-2200C3C03A41}"/>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cs typeface="Times New Roman" panose="02020603050405020304" pitchFamily="18" charset="0"/>
              </a:rPr>
              <a:t>Removing Short-term Rainfall Effects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3" name="TextBox 12">
            <a:extLst>
              <a:ext uri="{FF2B5EF4-FFF2-40B4-BE49-F238E27FC236}">
                <a16:creationId xmlns:a16="http://schemas.microsoft.com/office/drawing/2014/main" id="{42D34903-CDA2-47D8-A11D-5748CAAC3474}"/>
              </a:ext>
            </a:extLst>
          </p:cNvPr>
          <p:cNvSpPr txBox="1"/>
          <p:nvPr/>
        </p:nvSpPr>
        <p:spPr>
          <a:xfrm>
            <a:off x="720000" y="1720840"/>
            <a:ext cx="5376000" cy="341632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FoundrySterling-Book" panose="00000400000000000000" pitchFamily="2" charset="0"/>
              </a:rPr>
              <a:t>Need to identify whether events are driven tectonically or are as a result of rainfall perturbations.</a:t>
            </a:r>
          </a:p>
          <a:p>
            <a:pPr marL="285750" indent="-285750">
              <a:buFont typeface="Arial" panose="020B0604020202020204" pitchFamily="34" charset="0"/>
              <a:buChar char="•"/>
            </a:pPr>
            <a:endParaRPr lang="en-GB" dirty="0">
              <a:latin typeface="FoundrySterling-Book" panose="00000400000000000000" pitchFamily="2" charset="0"/>
            </a:endParaRPr>
          </a:p>
          <a:p>
            <a:pPr marL="285750" indent="-285750">
              <a:buFont typeface="Arial" panose="020B0604020202020204" pitchFamily="34" charset="0"/>
              <a:buChar char="•"/>
            </a:pPr>
            <a:r>
              <a:rPr lang="en-GB" dirty="0">
                <a:latin typeface="FoundrySterling-Book" panose="00000400000000000000" pitchFamily="2" charset="0"/>
              </a:rPr>
              <a:t>Repeat the analysis to account for short-term rainfall effects.</a:t>
            </a:r>
          </a:p>
          <a:p>
            <a:pPr marL="285750" indent="-285750">
              <a:buFont typeface="Arial" panose="020B0604020202020204" pitchFamily="34" charset="0"/>
              <a:buChar char="•"/>
            </a:pPr>
            <a:endParaRPr lang="en-GB" dirty="0">
              <a:latin typeface="FoundrySterling-Book" panose="00000400000000000000" pitchFamily="2" charset="0"/>
            </a:endParaRPr>
          </a:p>
          <a:p>
            <a:pPr marL="285750" indent="-285750">
              <a:buFont typeface="Arial" panose="020B0604020202020204" pitchFamily="34" charset="0"/>
              <a:buChar char="•"/>
            </a:pPr>
            <a:r>
              <a:rPr lang="en-GB" dirty="0">
                <a:latin typeface="FoundrySterling-Book" panose="00000400000000000000" pitchFamily="2" charset="0"/>
              </a:rPr>
              <a:t>Remove creep events from the main creepmeter that have rainfall in the 3, </a:t>
            </a:r>
            <a:r>
              <a:rPr lang="en-GB" dirty="0">
                <a:solidFill>
                  <a:srgbClr val="F7A482"/>
                </a:solidFill>
                <a:latin typeface="FoundrySterling-Book" panose="00000400000000000000" pitchFamily="2" charset="0"/>
              </a:rPr>
              <a:t>7</a:t>
            </a:r>
            <a:r>
              <a:rPr lang="en-GB" dirty="0">
                <a:latin typeface="FoundrySterling-Book" panose="00000400000000000000" pitchFamily="2" charset="0"/>
              </a:rPr>
              <a:t>, and </a:t>
            </a:r>
            <a:r>
              <a:rPr lang="en-GB" dirty="0">
                <a:solidFill>
                  <a:srgbClr val="CA001D"/>
                </a:solidFill>
                <a:latin typeface="FoundrySterling-Book" panose="00000400000000000000" pitchFamily="2" charset="0"/>
              </a:rPr>
              <a:t>14</a:t>
            </a:r>
            <a:r>
              <a:rPr lang="en-GB" dirty="0">
                <a:latin typeface="FoundrySterling-Book" panose="00000400000000000000" pitchFamily="2" charset="0"/>
              </a:rPr>
              <a:t> days prior. </a:t>
            </a:r>
          </a:p>
          <a:p>
            <a:pPr marL="285750" indent="-285750">
              <a:buFont typeface="Arial" panose="020B0604020202020204" pitchFamily="34" charset="0"/>
              <a:buChar char="•"/>
            </a:pPr>
            <a:endParaRPr lang="en-GB" dirty="0">
              <a:latin typeface="FoundrySterling-Book" panose="00000400000000000000" pitchFamily="2" charset="0"/>
            </a:endParaRPr>
          </a:p>
          <a:p>
            <a:pPr marL="285750" indent="-285750">
              <a:buFont typeface="Arial" panose="020B0604020202020204" pitchFamily="34" charset="0"/>
              <a:buChar char="•"/>
            </a:pPr>
            <a:r>
              <a:rPr lang="en-GB" dirty="0">
                <a:latin typeface="FoundrySterling-Book" panose="00000400000000000000" pitchFamily="2" charset="0"/>
              </a:rPr>
              <a:t>Allows for the interpretation of the frequency of m</a:t>
            </a:r>
            <a:r>
              <a:rPr lang="en-GB" sz="1800" dirty="0">
                <a:latin typeface="FoundrySterling-Book" panose="00000400000000000000" pitchFamily="2" charset="0"/>
                <a:cs typeface="Times New Roman" panose="02020603050405020304" pitchFamily="18" charset="0"/>
              </a:rPr>
              <a:t>ulti-creepmeter </a:t>
            </a:r>
            <a:r>
              <a:rPr lang="en-GB" dirty="0">
                <a:latin typeface="FoundrySterling-Book" panose="00000400000000000000" pitchFamily="2" charset="0"/>
                <a:cs typeface="Times New Roman" panose="02020603050405020304" pitchFamily="18" charset="0"/>
              </a:rPr>
              <a:t>r</a:t>
            </a:r>
            <a:r>
              <a:rPr lang="en-GB" sz="1800" dirty="0">
                <a:latin typeface="FoundrySterling-Book" panose="00000400000000000000" pitchFamily="2" charset="0"/>
                <a:cs typeface="Times New Roman" panose="02020603050405020304" pitchFamily="18" charset="0"/>
              </a:rPr>
              <a:t>uptures in the light of rainfall. </a:t>
            </a:r>
            <a:endParaRPr lang="en-GB" dirty="0">
              <a:latin typeface="FoundrySterling-Book" panose="00000400000000000000" pitchFamily="2" charset="0"/>
            </a:endParaRPr>
          </a:p>
        </p:txBody>
      </p:sp>
      <p:pic>
        <p:nvPicPr>
          <p:cNvPr id="3" name="Picture 2">
            <a:extLst>
              <a:ext uri="{FF2B5EF4-FFF2-40B4-BE49-F238E27FC236}">
                <a16:creationId xmlns:a16="http://schemas.microsoft.com/office/drawing/2014/main" id="{4824A768-CB47-46E7-AE81-01F7DB067262}"/>
              </a:ext>
            </a:extLst>
          </p:cNvPr>
          <p:cNvPicPr>
            <a:picLocks noChangeAspect="1"/>
          </p:cNvPicPr>
          <p:nvPr/>
        </p:nvPicPr>
        <p:blipFill rotWithShape="1">
          <a:blip r:embed="rId3">
            <a:extLst>
              <a:ext uri="{28A0092B-C50C-407E-A947-70E740481C1C}">
                <a14:useLocalDpi xmlns:a14="http://schemas.microsoft.com/office/drawing/2010/main" val="0"/>
              </a:ext>
            </a:extLst>
          </a:blip>
          <a:srcRect b="27315"/>
          <a:stretch/>
        </p:blipFill>
        <p:spPr>
          <a:xfrm>
            <a:off x="5892000" y="1139420"/>
            <a:ext cx="6300000" cy="4579160"/>
          </a:xfrm>
          <a:prstGeom prst="rect">
            <a:avLst/>
          </a:prstGeom>
        </p:spPr>
      </p:pic>
    </p:spTree>
    <p:extLst>
      <p:ext uri="{BB962C8B-B14F-4D97-AF65-F5344CB8AC3E}">
        <p14:creationId xmlns:p14="http://schemas.microsoft.com/office/powerpoint/2010/main" val="185233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22;p14">
            <a:extLst>
              <a:ext uri="{FF2B5EF4-FFF2-40B4-BE49-F238E27FC236}">
                <a16:creationId xmlns:a16="http://schemas.microsoft.com/office/drawing/2014/main" id="{211CC462-B479-D0DD-B134-6802108F4762}"/>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Short-term Rainfall Influence on Creep Events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3" name="TextBox 12">
            <a:extLst>
              <a:ext uri="{FF2B5EF4-FFF2-40B4-BE49-F238E27FC236}">
                <a16:creationId xmlns:a16="http://schemas.microsoft.com/office/drawing/2014/main" id="{94F46381-34A8-4CB5-BC87-724124098005}"/>
              </a:ext>
            </a:extLst>
          </p:cNvPr>
          <p:cNvSpPr txBox="1"/>
          <p:nvPr/>
        </p:nvSpPr>
        <p:spPr>
          <a:xfrm>
            <a:off x="123764" y="2474893"/>
            <a:ext cx="5768236" cy="1908215"/>
          </a:xfrm>
          <a:prstGeom prst="rect">
            <a:avLst/>
          </a:prstGeom>
          <a:noFill/>
        </p:spPr>
        <p:txBody>
          <a:bodyPr wrap="square" rtlCol="0">
            <a:spAutoFit/>
          </a:bodyPr>
          <a:lstStyle/>
          <a:p>
            <a:pPr marL="342900" indent="-342900" algn="just">
              <a:buFont typeface="+mj-lt"/>
              <a:buAutoNum type="alphaLcParenR"/>
            </a:pPr>
            <a:r>
              <a:rPr lang="en-GB" sz="2000" b="1" dirty="0">
                <a:solidFill>
                  <a:schemeClr val="accent1"/>
                </a:solidFill>
              </a:rPr>
              <a:t>Affected by rainfall.</a:t>
            </a:r>
          </a:p>
          <a:p>
            <a:pPr marL="342900" indent="-342900" algn="just">
              <a:buFont typeface="+mj-lt"/>
              <a:buAutoNum type="alphaLcParenR"/>
            </a:pPr>
            <a:endParaRPr lang="en-GB" sz="2000" b="1" dirty="0"/>
          </a:p>
          <a:p>
            <a:pPr marL="342900" indent="-342900" algn="just">
              <a:buFont typeface="+mj-lt"/>
              <a:buAutoNum type="alphaLcParenR"/>
            </a:pPr>
            <a:r>
              <a:rPr lang="en-GB" sz="2000" b="1" dirty="0">
                <a:solidFill>
                  <a:schemeClr val="accent2"/>
                </a:solidFill>
              </a:rPr>
              <a:t>Unaffected by rainfall.</a:t>
            </a:r>
          </a:p>
          <a:p>
            <a:pPr marL="457200" indent="-457200" algn="just">
              <a:buFont typeface="+mj-lt"/>
              <a:buAutoNum type="alphaLcParenR"/>
            </a:pPr>
            <a:endParaRPr lang="en-GB" sz="2000" b="1" dirty="0"/>
          </a:p>
          <a:p>
            <a:pPr marL="457200" indent="-457200" algn="just">
              <a:buFont typeface="+mj-lt"/>
              <a:buAutoNum type="alphaLcParenR"/>
            </a:pPr>
            <a:r>
              <a:rPr lang="en-GB" sz="2000" b="1" dirty="0">
                <a:solidFill>
                  <a:schemeClr val="accent6"/>
                </a:solidFill>
              </a:rPr>
              <a:t>Percentage increase when rainfall removed.</a:t>
            </a:r>
          </a:p>
          <a:p>
            <a:pPr marL="285750" indent="-285750">
              <a:buFont typeface="Arial" panose="020B0604020202020204" pitchFamily="34" charset="0"/>
              <a:buChar char="•"/>
            </a:pPr>
            <a:endParaRPr lang="en-GB" dirty="0"/>
          </a:p>
        </p:txBody>
      </p:sp>
      <p:pic>
        <p:nvPicPr>
          <p:cNvPr id="3" name="Picture 2">
            <a:extLst>
              <a:ext uri="{FF2B5EF4-FFF2-40B4-BE49-F238E27FC236}">
                <a16:creationId xmlns:a16="http://schemas.microsoft.com/office/drawing/2014/main" id="{446800CA-A43F-4516-891B-8FD5D4C92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000" y="1143001"/>
            <a:ext cx="6300000" cy="4500001"/>
          </a:xfrm>
          <a:prstGeom prst="rect">
            <a:avLst/>
          </a:prstGeom>
        </p:spPr>
      </p:pic>
      <p:sp>
        <p:nvSpPr>
          <p:cNvPr id="5" name="Rectangle 4">
            <a:extLst>
              <a:ext uri="{FF2B5EF4-FFF2-40B4-BE49-F238E27FC236}">
                <a16:creationId xmlns:a16="http://schemas.microsoft.com/office/drawing/2014/main" id="{4D592885-5479-4600-8081-07B4A81083C0}"/>
              </a:ext>
            </a:extLst>
          </p:cNvPr>
          <p:cNvSpPr/>
          <p:nvPr/>
        </p:nvSpPr>
        <p:spPr>
          <a:xfrm>
            <a:off x="5892000" y="1135380"/>
            <a:ext cx="6300000" cy="1485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28049A-00B7-4CAE-8E3F-25B93339D892}"/>
              </a:ext>
            </a:extLst>
          </p:cNvPr>
          <p:cNvSpPr/>
          <p:nvPr/>
        </p:nvSpPr>
        <p:spPr>
          <a:xfrm>
            <a:off x="5892000" y="4151191"/>
            <a:ext cx="6300000" cy="148590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 name="Rectangle 11">
            <a:extLst>
              <a:ext uri="{FF2B5EF4-FFF2-40B4-BE49-F238E27FC236}">
                <a16:creationId xmlns:a16="http://schemas.microsoft.com/office/drawing/2014/main" id="{0AEF0C2A-846A-4951-B911-541FBE6086F2}"/>
              </a:ext>
            </a:extLst>
          </p:cNvPr>
          <p:cNvSpPr/>
          <p:nvPr/>
        </p:nvSpPr>
        <p:spPr>
          <a:xfrm>
            <a:off x="5892000" y="2642431"/>
            <a:ext cx="6300000" cy="148590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38435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18"/>
          <p:cNvSpPr/>
          <p:nvPr/>
        </p:nvSpPr>
        <p:spPr>
          <a:xfrm>
            <a:off x="0" y="0"/>
            <a:ext cx="12192000" cy="52322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8"/>
          <p:cNvSpPr txBox="1"/>
          <p:nvPr/>
        </p:nvSpPr>
        <p:spPr>
          <a:xfrm>
            <a:off x="0" y="0"/>
            <a:ext cx="913395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dirty="0">
                <a:solidFill>
                  <a:schemeClr val="lt1"/>
                </a:solidFill>
                <a:latin typeface="Arial"/>
                <a:ea typeface="Arial"/>
                <a:cs typeface="Arial"/>
                <a:sym typeface="Arial"/>
              </a:rPr>
              <a:t>Conclusions</a:t>
            </a:r>
            <a:endParaRPr sz="2800" dirty="0">
              <a:solidFill>
                <a:schemeClr val="dk1"/>
              </a:solidFill>
              <a:latin typeface="Calibri"/>
              <a:ea typeface="Calibri"/>
              <a:cs typeface="Calibri"/>
              <a:sym typeface="Calibri"/>
            </a:endParaRPr>
          </a:p>
        </p:txBody>
      </p:sp>
      <p:sp>
        <p:nvSpPr>
          <p:cNvPr id="182" name="Google Shape;182;p18"/>
          <p:cNvSpPr txBox="1"/>
          <p:nvPr/>
        </p:nvSpPr>
        <p:spPr>
          <a:xfrm>
            <a:off x="719999" y="1166843"/>
            <a:ext cx="7363513"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FoundrySterling-Book" panose="00000400000000000000" pitchFamily="2" charset="0"/>
                <a:cs typeface="Calibri" panose="020F0502020204030204" pitchFamily="34" charset="0"/>
                <a:sym typeface="Arial"/>
              </a:rPr>
              <a:t>Identified and correlated 2120 creep events recorded on creepmeters along the creeping section of the San Andreas Fault between 1985 and 2020. </a:t>
            </a:r>
            <a:endParaRPr sz="1800" dirty="0">
              <a:latin typeface="FoundrySterling-Book" panose="00000400000000000000" pitchFamily="2" charset="0"/>
              <a:cs typeface="Calibri" panose="020F050202020403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FoundrySterling-Book" panose="00000400000000000000" pitchFamily="2" charset="0"/>
              <a:cs typeface="Calibri" panose="020F0502020204030204" pitchFamily="34" charset="0"/>
              <a:sym typeface="Arial"/>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FoundrySterling-Book" panose="00000400000000000000" pitchFamily="2" charset="0"/>
                <a:cs typeface="Calibri" panose="020F0502020204030204" pitchFamily="34" charset="0"/>
                <a:sym typeface="Arial"/>
              </a:rPr>
              <a:t>Identified 306 potential multi-creepmeter events, spanning various along-strike lengths.</a:t>
            </a:r>
            <a:endParaRPr sz="1800" dirty="0">
              <a:latin typeface="FoundrySterling-Book" panose="00000400000000000000" pitchFamily="2" charset="0"/>
              <a:cs typeface="Calibri" panose="020F050202020403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FoundrySterling-Book" panose="00000400000000000000" pitchFamily="2" charset="0"/>
              <a:cs typeface="Calibri" panose="020F0502020204030204" pitchFamily="34" charset="0"/>
              <a:sym typeface="Arial"/>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FoundrySterling-Book" panose="00000400000000000000" pitchFamily="2" charset="0"/>
                <a:cs typeface="Calibri" panose="020F0502020204030204" pitchFamily="34" charset="0"/>
                <a:sym typeface="Arial"/>
              </a:rPr>
              <a:t>The vast majority of these events are not correlated with rainfall. </a:t>
            </a:r>
            <a:endParaRPr sz="1800" dirty="0">
              <a:latin typeface="FoundrySterling-Book" panose="00000400000000000000" pitchFamily="2" charset="0"/>
              <a:cs typeface="Calibri" panose="020F050202020403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FoundrySterling-Book" panose="00000400000000000000" pitchFamily="2" charset="0"/>
              <a:cs typeface="Calibri" panose="020F0502020204030204" pitchFamily="34" charset="0"/>
              <a:sym typeface="Arial"/>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FoundrySterling-Book" panose="00000400000000000000" pitchFamily="2" charset="0"/>
                <a:cs typeface="Calibri" panose="020F0502020204030204" pitchFamily="34" charset="0"/>
                <a:sym typeface="Arial"/>
              </a:rPr>
              <a:t>Lack of correlation of many creep events with rainfall would suggest that rainfall is not the driving force for all creep events.</a:t>
            </a:r>
            <a:endParaRPr sz="1800" dirty="0">
              <a:latin typeface="FoundrySterling-Book" panose="00000400000000000000" pitchFamily="2" charset="0"/>
              <a:cs typeface="Calibri" panose="020F0502020204030204" pitchFamily="34" charset="0"/>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FoundrySterling-Book" panose="00000400000000000000" pitchFamily="2" charset="0"/>
              <a:cs typeface="Calibri" panose="020F0502020204030204" pitchFamily="34" charset="0"/>
              <a:sym typeface="Arial"/>
            </a:endParaRPr>
          </a:p>
          <a:p>
            <a:pPr marL="285750" indent="-285750">
              <a:buClr>
                <a:schemeClr val="dk1"/>
              </a:buClr>
              <a:buSzPts val="1800"/>
              <a:buFont typeface="Arial"/>
              <a:buChar char="•"/>
            </a:pPr>
            <a:r>
              <a:rPr lang="en-GB" sz="1800" dirty="0">
                <a:solidFill>
                  <a:schemeClr val="dk1"/>
                </a:solidFill>
                <a:latin typeface="FoundrySterling-Book" panose="00000400000000000000" pitchFamily="2" charset="0"/>
                <a:cs typeface="Calibri" panose="020F0502020204030204" pitchFamily="34" charset="0"/>
              </a:rPr>
              <a:t>Next steps are to </a:t>
            </a:r>
            <a:r>
              <a:rPr lang="en-GB" sz="1800" dirty="0">
                <a:solidFill>
                  <a:schemeClr val="dk1"/>
                </a:solidFill>
                <a:latin typeface="FoundrySterling-Book" panose="00000400000000000000" pitchFamily="2" charset="0"/>
                <a:cs typeface="Calibri" panose="020F0502020204030204" pitchFamily="34" charset="0"/>
                <a:sym typeface="Arial"/>
              </a:rPr>
              <a:t>determine the depth of these creep events</a:t>
            </a:r>
            <a:r>
              <a:rPr lang="en-GB" sz="1800" dirty="0">
                <a:solidFill>
                  <a:schemeClr val="dk1"/>
                </a:solidFill>
                <a:latin typeface="FoundrySterling-Book" panose="00000400000000000000" pitchFamily="2" charset="0"/>
                <a:cs typeface="Calibri" panose="020F0502020204030204" pitchFamily="34" charset="0"/>
              </a:rPr>
              <a:t> using strainmeters</a:t>
            </a:r>
            <a:r>
              <a:rPr lang="en-GB" dirty="0">
                <a:solidFill>
                  <a:schemeClr val="dk1"/>
                </a:solidFill>
                <a:latin typeface="FoundrySterling-Book" panose="00000400000000000000" pitchFamily="2" charset="0"/>
                <a:cs typeface="Calibri" panose="020F0502020204030204" pitchFamily="34" charset="0"/>
                <a:sym typeface="Arial"/>
              </a:rPr>
              <a:t> as well as </a:t>
            </a:r>
            <a:r>
              <a:rPr lang="en-GB" dirty="0">
                <a:latin typeface="FoundrySterling-Book" panose="00000400000000000000" pitchFamily="2" charset="0"/>
              </a:rPr>
              <a:t>modelling the shape of creep events using different rheological laws.</a:t>
            </a:r>
          </a:p>
          <a:p>
            <a:pPr marL="285750" marR="0" lvl="0" indent="-285750" algn="l" rtl="0">
              <a:spcBef>
                <a:spcPts val="0"/>
              </a:spcBef>
              <a:spcAft>
                <a:spcPts val="0"/>
              </a:spcAft>
              <a:buClr>
                <a:schemeClr val="dk1"/>
              </a:buClr>
              <a:buSzPts val="1800"/>
              <a:buFont typeface="Arial"/>
              <a:buChar char="•"/>
            </a:pPr>
            <a:endParaRPr sz="1800" dirty="0">
              <a:latin typeface="FoundrySterling-Book" panose="00000400000000000000" pitchFamily="2" charset="0"/>
              <a:cs typeface="Calibri" panose="020F0502020204030204" pitchFamily="34" charset="0"/>
            </a:endParaRPr>
          </a:p>
        </p:txBody>
      </p:sp>
      <p:pic>
        <p:nvPicPr>
          <p:cNvPr id="183" name="Google Shape;183;p18"/>
          <p:cNvPicPr preferRelativeResize="0">
            <a:picLocks noChangeAspect="1"/>
          </p:cNvPicPr>
          <p:nvPr/>
        </p:nvPicPr>
        <p:blipFill rotWithShape="1">
          <a:blip r:embed="rId3">
            <a:alphaModFix/>
          </a:blip>
          <a:srcRect l="13665" r="21608"/>
          <a:stretch/>
        </p:blipFill>
        <p:spPr>
          <a:xfrm>
            <a:off x="8636247" y="882268"/>
            <a:ext cx="2624760" cy="4032000"/>
          </a:xfrm>
          <a:prstGeom prst="rect">
            <a:avLst/>
          </a:prstGeom>
          <a:noFill/>
          <a:ln>
            <a:noFill/>
          </a:ln>
        </p:spPr>
      </p:pic>
      <p:sp>
        <p:nvSpPr>
          <p:cNvPr id="8" name="Google Shape;89;p13">
            <a:extLst>
              <a:ext uri="{FF2B5EF4-FFF2-40B4-BE49-F238E27FC236}">
                <a16:creationId xmlns:a16="http://schemas.microsoft.com/office/drawing/2014/main" id="{E1813C21-A375-7EE3-1E43-FE2E4FC2B8A7}"/>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GB" sz="1900" dirty="0">
                <a:solidFill>
                  <a:schemeClr val="lt1"/>
                </a:solidFill>
                <a:latin typeface="FoundrySterling-Book" panose="00000400000000000000" pitchFamily="2" charset="0"/>
                <a:ea typeface="Calibri"/>
                <a:cs typeface="Calibri" panose="020F0502020204030204" pitchFamily="34" charset="0"/>
                <a:sym typeface="Calibri"/>
              </a:rPr>
              <a:t>Daniel Gittins &amp; Jessica Hawthorne| </a:t>
            </a:r>
            <a:r>
              <a:rPr lang="en-GB" sz="1900" dirty="0">
                <a:solidFill>
                  <a:schemeClr val="lt1"/>
                </a:solidFill>
                <a:latin typeface="FoundrySterling-Book" panose="00000400000000000000" pitchFamily="2" charset="0"/>
                <a:ea typeface="Calibri"/>
                <a:cs typeface="Calibri"/>
                <a:sym typeface="Calibri"/>
              </a:rPr>
              <a:t>daniel.gittins@earth.ox.ac.uk|@</a:t>
            </a:r>
            <a:r>
              <a:rPr lang="en-GB" sz="1900" dirty="0" err="1">
                <a:solidFill>
                  <a:schemeClr val="lt1"/>
                </a:solidFill>
                <a:latin typeface="FoundrySterling-Book" panose="00000400000000000000" pitchFamily="2" charset="0"/>
                <a:ea typeface="Calibri"/>
                <a:cs typeface="Calibri"/>
                <a:sym typeface="Calibri"/>
              </a:rPr>
              <a:t>Tees_Seis</a:t>
            </a:r>
            <a:r>
              <a:rPr lang="en-GB" sz="1900" dirty="0">
                <a:solidFill>
                  <a:schemeClr val="lt1"/>
                </a:solidFill>
                <a:latin typeface="FoundrySterling-Book" panose="00000400000000000000" pitchFamily="2" charset="0"/>
                <a:ea typeface="Calibri"/>
                <a:cs typeface="Calibri" panose="020F0502020204030204" pitchFamily="34" charset="0"/>
                <a:sym typeface="Calibri"/>
              </a:rPr>
              <a:t> |</a:t>
            </a:r>
            <a:r>
              <a:rPr lang="en-US" sz="1900" b="0" i="0" dirty="0">
                <a:solidFill>
                  <a:schemeClr val="bg1"/>
                </a:solidFill>
                <a:effectLst/>
                <a:latin typeface="FoundrySterling-Book" panose="00000400000000000000" pitchFamily="2" charset="0"/>
                <a:cs typeface="Calibri" panose="020F0502020204030204" pitchFamily="34" charset="0"/>
              </a:rPr>
              <a:t>EGU22-4107</a:t>
            </a:r>
            <a:endParaRPr sz="1900" b="0" i="0" u="none" strike="noStrike" cap="none" dirty="0">
              <a:solidFill>
                <a:schemeClr val="lt1"/>
              </a:solidFill>
              <a:latin typeface="FoundrySterling-Book" panose="00000400000000000000" pitchFamily="2" charset="0"/>
              <a:ea typeface="Calibri"/>
              <a:cs typeface="Calibri"/>
              <a:sym typeface="Calibri"/>
            </a:endParaRPr>
          </a:p>
        </p:txBody>
      </p:sp>
      <p:sp>
        <p:nvSpPr>
          <p:cNvPr id="9" name="Google Shape;90;p13">
            <a:extLst>
              <a:ext uri="{FF2B5EF4-FFF2-40B4-BE49-F238E27FC236}">
                <a16:creationId xmlns:a16="http://schemas.microsoft.com/office/drawing/2014/main" id="{F51DAB45-2B59-771E-2027-65B3689F942E}"/>
              </a:ext>
            </a:extLst>
          </p:cNvPr>
          <p:cNvSpPr txBox="1"/>
          <p:nvPr/>
        </p:nvSpPr>
        <p:spPr>
          <a:xfrm>
            <a:off x="0" y="-3175"/>
            <a:ext cx="12273600" cy="480091"/>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6000"/>
              <a:buFont typeface="Calibri"/>
              <a:buNone/>
            </a:pPr>
            <a:r>
              <a:rPr lang="en-GB" sz="2800" dirty="0">
                <a:solidFill>
                  <a:schemeClr val="lt1"/>
                </a:solidFill>
                <a:latin typeface="FoundrySterling-Book" panose="00000400000000000000" pitchFamily="2" charset="0"/>
                <a:ea typeface="Calibri"/>
                <a:cs typeface="Calibri"/>
                <a:sym typeface="Calibri"/>
              </a:rPr>
              <a:t>Conclusions</a:t>
            </a:r>
            <a:endParaRPr sz="3100" dirty="0">
              <a:solidFill>
                <a:schemeClr val="dk1"/>
              </a:solidFill>
              <a:latin typeface="FoundrySterling-Book" panose="00000400000000000000" pitchFamily="2" charset="0"/>
              <a:ea typeface="Calibri"/>
              <a:cs typeface="Calibri"/>
              <a:sym typeface="Calibri"/>
            </a:endParaRPr>
          </a:p>
        </p:txBody>
      </p:sp>
      <p:grpSp>
        <p:nvGrpSpPr>
          <p:cNvPr id="29" name="Group 28">
            <a:extLst>
              <a:ext uri="{FF2B5EF4-FFF2-40B4-BE49-F238E27FC236}">
                <a16:creationId xmlns:a16="http://schemas.microsoft.com/office/drawing/2014/main" id="{A9A97670-2E29-3F83-F5E6-8A03781C0671}"/>
              </a:ext>
            </a:extLst>
          </p:cNvPr>
          <p:cNvGrpSpPr/>
          <p:nvPr/>
        </p:nvGrpSpPr>
        <p:grpSpPr>
          <a:xfrm>
            <a:off x="1132366" y="5537403"/>
            <a:ext cx="9927268" cy="1320597"/>
            <a:chOff x="-506300" y="5537403"/>
            <a:chExt cx="9927268" cy="1320597"/>
          </a:xfrm>
        </p:grpSpPr>
        <p:sp>
          <p:nvSpPr>
            <p:cNvPr id="2" name="TextBox 1">
              <a:extLst>
                <a:ext uri="{FF2B5EF4-FFF2-40B4-BE49-F238E27FC236}">
                  <a16:creationId xmlns:a16="http://schemas.microsoft.com/office/drawing/2014/main" id="{215016AA-1EEA-2A13-F930-C193F11FDF6B}"/>
                </a:ext>
              </a:extLst>
            </p:cNvPr>
            <p:cNvSpPr txBox="1"/>
            <p:nvPr/>
          </p:nvSpPr>
          <p:spPr>
            <a:xfrm>
              <a:off x="-506300" y="5984390"/>
              <a:ext cx="5095300" cy="646331"/>
            </a:xfrm>
            <a:prstGeom prst="rect">
              <a:avLst/>
            </a:prstGeom>
            <a:noFill/>
          </p:spPr>
          <p:txBody>
            <a:bodyPr wrap="square" rtlCol="0">
              <a:spAutoFit/>
            </a:bodyPr>
            <a:lstStyle/>
            <a:p>
              <a:pPr algn="ctr"/>
              <a:r>
                <a:rPr lang="en-GB" sz="1800" dirty="0">
                  <a:latin typeface="FoundrySterling-Book" panose="00000400000000000000" pitchFamily="2" charset="0"/>
                  <a:cs typeface="Calibri" panose="020F0502020204030204" pitchFamily="34" charset="0"/>
                </a:rPr>
                <a:t>For more information, and to access the creep event catalogue check out our paper available here:</a:t>
              </a:r>
              <a:endParaRPr lang="en-US" sz="1800" dirty="0">
                <a:latin typeface="FoundrySterling-Book" panose="00000400000000000000" pitchFamily="2" charset="0"/>
                <a:cs typeface="Calibri" panose="020F0502020204030204" pitchFamily="34" charset="0"/>
              </a:endParaRPr>
            </a:p>
          </p:txBody>
        </p:sp>
        <p:grpSp>
          <p:nvGrpSpPr>
            <p:cNvPr id="28" name="Group 27">
              <a:extLst>
                <a:ext uri="{FF2B5EF4-FFF2-40B4-BE49-F238E27FC236}">
                  <a16:creationId xmlns:a16="http://schemas.microsoft.com/office/drawing/2014/main" id="{34FC55BB-747F-A73B-A617-F392129C963C}"/>
                </a:ext>
              </a:extLst>
            </p:cNvPr>
            <p:cNvGrpSpPr/>
            <p:nvPr/>
          </p:nvGrpSpPr>
          <p:grpSpPr>
            <a:xfrm>
              <a:off x="4464320" y="5537403"/>
              <a:ext cx="4956648" cy="1320597"/>
              <a:chOff x="4464320" y="5537403"/>
              <a:chExt cx="4956648" cy="1320597"/>
            </a:xfrm>
          </p:grpSpPr>
          <p:grpSp>
            <p:nvGrpSpPr>
              <p:cNvPr id="5" name="Group 4">
                <a:extLst>
                  <a:ext uri="{FF2B5EF4-FFF2-40B4-BE49-F238E27FC236}">
                    <a16:creationId xmlns:a16="http://schemas.microsoft.com/office/drawing/2014/main" id="{3F1DC3FD-8583-CB91-0A91-D8AB18629932}"/>
                  </a:ext>
                </a:extLst>
              </p:cNvPr>
              <p:cNvGrpSpPr/>
              <p:nvPr/>
            </p:nvGrpSpPr>
            <p:grpSpPr>
              <a:xfrm>
                <a:off x="4769387" y="5634000"/>
                <a:ext cx="4651581" cy="1224000"/>
                <a:chOff x="3464049" y="5720934"/>
                <a:chExt cx="4651581" cy="1224000"/>
              </a:xfrm>
            </p:grpSpPr>
            <p:pic>
              <p:nvPicPr>
                <p:cNvPr id="10" name="Google Shape;192;p19">
                  <a:extLst>
                    <a:ext uri="{FF2B5EF4-FFF2-40B4-BE49-F238E27FC236}">
                      <a16:creationId xmlns:a16="http://schemas.microsoft.com/office/drawing/2014/main" id="{48C1F75C-0C3F-ECC7-DB77-FE2476CB3728}"/>
                    </a:ext>
                  </a:extLst>
                </p:cNvPr>
                <p:cNvPicPr preferRelativeResize="0">
                  <a:picLocks noChangeAspect="1"/>
                </p:cNvPicPr>
                <p:nvPr/>
              </p:nvPicPr>
              <p:blipFill rotWithShape="1">
                <a:blip r:embed="rId4">
                  <a:alphaModFix/>
                </a:blip>
                <a:srcRect l="20636" t="25958" r="42963" b="52087"/>
                <a:stretch/>
              </p:blipFill>
              <p:spPr>
                <a:xfrm>
                  <a:off x="4508049" y="5720934"/>
                  <a:ext cx="3607581" cy="1224000"/>
                </a:xfrm>
                <a:prstGeom prst="rect">
                  <a:avLst/>
                </a:prstGeom>
                <a:noFill/>
                <a:ln>
                  <a:noFill/>
                </a:ln>
              </p:spPr>
            </p:pic>
            <p:pic>
              <p:nvPicPr>
                <p:cNvPr id="4" name="Picture 3">
                  <a:extLst>
                    <a:ext uri="{FF2B5EF4-FFF2-40B4-BE49-F238E27FC236}">
                      <a16:creationId xmlns:a16="http://schemas.microsoft.com/office/drawing/2014/main" id="{725DD31E-DA3F-5DFF-EEA6-59F5FB0727DB}"/>
                    </a:ext>
                  </a:extLst>
                </p:cNvPr>
                <p:cNvPicPr>
                  <a:picLocks noChangeAspect="1"/>
                </p:cNvPicPr>
                <p:nvPr/>
              </p:nvPicPr>
              <p:blipFill>
                <a:blip r:embed="rId5"/>
                <a:stretch>
                  <a:fillRect/>
                </a:stretch>
              </p:blipFill>
              <p:spPr>
                <a:xfrm>
                  <a:off x="3464049" y="5897072"/>
                  <a:ext cx="1044000" cy="1044000"/>
                </a:xfrm>
                <a:prstGeom prst="rect">
                  <a:avLst/>
                </a:prstGeom>
              </p:spPr>
            </p:pic>
          </p:grpSp>
          <p:sp>
            <p:nvSpPr>
              <p:cNvPr id="27" name="TextBox 26">
                <a:extLst>
                  <a:ext uri="{FF2B5EF4-FFF2-40B4-BE49-F238E27FC236}">
                    <a16:creationId xmlns:a16="http://schemas.microsoft.com/office/drawing/2014/main" id="{BD2B6A3E-2551-0BF0-ACCA-8F7C068B7212}"/>
                  </a:ext>
                </a:extLst>
              </p:cNvPr>
              <p:cNvSpPr txBox="1"/>
              <p:nvPr/>
            </p:nvSpPr>
            <p:spPr>
              <a:xfrm>
                <a:off x="4464320" y="5537403"/>
                <a:ext cx="1654133" cy="369332"/>
              </a:xfrm>
              <a:prstGeom prst="rect">
                <a:avLst/>
              </a:prstGeom>
              <a:noFill/>
            </p:spPr>
            <p:txBody>
              <a:bodyPr wrap="square" rtlCol="0">
                <a:spAutoFit/>
              </a:bodyPr>
              <a:lstStyle/>
              <a:p>
                <a:pPr algn="ctr"/>
                <a:r>
                  <a:rPr lang="en-GB" sz="1800" dirty="0">
                    <a:latin typeface="Calibri" panose="020F0502020204030204" pitchFamily="34" charset="0"/>
                    <a:cs typeface="Calibri" panose="020F0502020204030204" pitchFamily="34" charset="0"/>
                  </a:rPr>
                  <a:t>Paper QR code</a:t>
                </a:r>
                <a:endParaRPr lang="en-US" sz="1800" dirty="0">
                  <a:latin typeface="Calibri" panose="020F0502020204030204" pitchFamily="34" charset="0"/>
                  <a:cs typeface="Calibri" panose="020F0502020204030204" pitchFamily="34" charset="0"/>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66" name="Slide Number Placeholder 65">
            <a:extLst>
              <a:ext uri="{FF2B5EF4-FFF2-40B4-BE49-F238E27FC236}">
                <a16:creationId xmlns:a16="http://schemas.microsoft.com/office/drawing/2014/main" id="{731217B2-3AE3-4C5A-AE5D-73495B551DDF}"/>
              </a:ext>
            </a:extLst>
          </p:cNvPr>
          <p:cNvSpPr>
            <a:spLocks noGrp="1"/>
          </p:cNvSpPr>
          <p:nvPr>
            <p:ph type="sldNum" sz="quarter" idx="12"/>
          </p:nvPr>
        </p:nvSpPr>
        <p:spPr/>
        <p:txBody>
          <a:bodyPr/>
          <a:lstStyle/>
          <a:p>
            <a:fld id="{ED6580AB-5C3C-4B4F-8E2A-8B7A0A8CE695}" type="slidenum">
              <a:rPr lang="en-US" smtClean="0"/>
              <a:t>18</a:t>
            </a:fld>
            <a:endParaRPr lang="en-US" dirty="0"/>
          </a:p>
        </p:txBody>
      </p:sp>
      <p:sp>
        <p:nvSpPr>
          <p:cNvPr id="105" name="Rectangle 104">
            <a:extLst>
              <a:ext uri="{FF2B5EF4-FFF2-40B4-BE49-F238E27FC236}">
                <a16:creationId xmlns:a16="http://schemas.microsoft.com/office/drawing/2014/main" id="{DCD02506-129F-4E69-B237-0231D3BB4198}"/>
              </a:ext>
            </a:extLst>
          </p:cNvPr>
          <p:cNvSpPr/>
          <p:nvPr/>
        </p:nvSpPr>
        <p:spPr>
          <a:xfrm>
            <a:off x="0" y="0"/>
            <a:ext cx="12192000" cy="523220"/>
          </a:xfrm>
          <a:prstGeom prst="rect">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F977399-CE68-42A7-B483-CE319774A817}"/>
              </a:ext>
            </a:extLst>
          </p:cNvPr>
          <p:cNvSpPr txBox="1"/>
          <p:nvPr/>
        </p:nvSpPr>
        <p:spPr>
          <a:xfrm>
            <a:off x="0" y="0"/>
            <a:ext cx="9133954" cy="523220"/>
          </a:xfrm>
          <a:prstGeom prst="rect">
            <a:avLst/>
          </a:prstGeom>
          <a:noFill/>
        </p:spPr>
        <p:txBody>
          <a:bodyPr wrap="square" rtlCol="0">
            <a:spAutoFit/>
          </a:bodyPr>
          <a:lstStyle/>
          <a:p>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Future work</a:t>
            </a:r>
            <a:endParaRPr lang="en-GB" sz="2800" dirty="0"/>
          </a:p>
        </p:txBody>
      </p:sp>
      <p:sp>
        <p:nvSpPr>
          <p:cNvPr id="14" name="TextBox 13">
            <a:extLst>
              <a:ext uri="{FF2B5EF4-FFF2-40B4-BE49-F238E27FC236}">
                <a16:creationId xmlns:a16="http://schemas.microsoft.com/office/drawing/2014/main" id="{53976B88-0A49-441D-9B7F-122365FD7EAE}"/>
              </a:ext>
            </a:extLst>
          </p:cNvPr>
          <p:cNvSpPr txBox="1"/>
          <p:nvPr/>
        </p:nvSpPr>
        <p:spPr>
          <a:xfrm>
            <a:off x="720000" y="2136339"/>
            <a:ext cx="5631373"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FoundrySterling-Book" panose="00000400000000000000" pitchFamily="2" charset="0"/>
              </a:rPr>
              <a:t>Determine the depth of creep events.</a:t>
            </a:r>
          </a:p>
          <a:p>
            <a:pPr marL="742950" lvl="1" indent="-285750">
              <a:buFont typeface="Arial" panose="020B0604020202020204" pitchFamily="34" charset="0"/>
              <a:buChar char="•"/>
            </a:pPr>
            <a:r>
              <a:rPr lang="en-GB" dirty="0">
                <a:latin typeface="FoundrySterling-Book" panose="00000400000000000000" pitchFamily="2" charset="0"/>
              </a:rPr>
              <a:t>Model slip patches at different depth to recover a synthetic strainmeter record.</a:t>
            </a:r>
          </a:p>
          <a:p>
            <a:pPr marL="285750" indent="-285750">
              <a:buFont typeface="Arial" panose="020B0604020202020204" pitchFamily="34" charset="0"/>
              <a:buChar char="•"/>
            </a:pPr>
            <a:endParaRPr lang="en-GB" dirty="0">
              <a:latin typeface="FoundrySterling-Book" panose="00000400000000000000" pitchFamily="2" charset="0"/>
            </a:endParaRPr>
          </a:p>
          <a:p>
            <a:pPr marL="285750" indent="-285750">
              <a:buFont typeface="Arial" panose="020B0604020202020204" pitchFamily="34" charset="0"/>
              <a:buChar char="•"/>
            </a:pPr>
            <a:r>
              <a:rPr lang="en-GB" dirty="0">
                <a:latin typeface="FoundrySterling-Book" panose="00000400000000000000" pitchFamily="2" charset="0"/>
              </a:rPr>
              <a:t>Discriminate between different driving process for creep events.</a:t>
            </a:r>
          </a:p>
          <a:p>
            <a:pPr marL="742950" lvl="1" indent="-285750">
              <a:buFont typeface="Arial" panose="020B0604020202020204" pitchFamily="34" charset="0"/>
              <a:buChar char="•"/>
            </a:pPr>
            <a:r>
              <a:rPr lang="en-GB" dirty="0">
                <a:latin typeface="FoundrySterling-Book" panose="00000400000000000000" pitchFamily="2" charset="0"/>
              </a:rPr>
              <a:t>Determine the duration and slip of creep events by modelling the shape of creep events using different rheological laws.</a:t>
            </a:r>
          </a:p>
        </p:txBody>
      </p:sp>
      <p:pic>
        <p:nvPicPr>
          <p:cNvPr id="7" name="Picture 6">
            <a:extLst>
              <a:ext uri="{FF2B5EF4-FFF2-40B4-BE49-F238E27FC236}">
                <a16:creationId xmlns:a16="http://schemas.microsoft.com/office/drawing/2014/main" id="{1A37241D-F659-4ACA-9737-16204CA20456}"/>
              </a:ext>
            </a:extLst>
          </p:cNvPr>
          <p:cNvPicPr>
            <a:picLocks noChangeAspect="1"/>
          </p:cNvPicPr>
          <p:nvPr/>
        </p:nvPicPr>
        <p:blipFill rotWithShape="1">
          <a:blip r:embed="rId3">
            <a:extLst>
              <a:ext uri="{28A0092B-C50C-407E-A947-70E740481C1C}">
                <a14:useLocalDpi xmlns:a14="http://schemas.microsoft.com/office/drawing/2010/main" val="0"/>
              </a:ext>
            </a:extLst>
          </a:blip>
          <a:srcRect l="13665" r="21609"/>
          <a:stretch/>
        </p:blipFill>
        <p:spPr>
          <a:xfrm>
            <a:off x="7394270" y="558000"/>
            <a:ext cx="4077730" cy="6300000"/>
          </a:xfrm>
          <a:prstGeom prst="rect">
            <a:avLst/>
          </a:prstGeom>
        </p:spPr>
      </p:pic>
      <p:sp>
        <p:nvSpPr>
          <p:cNvPr id="8" name="Slide Number Placeholder 65">
            <a:extLst>
              <a:ext uri="{FF2B5EF4-FFF2-40B4-BE49-F238E27FC236}">
                <a16:creationId xmlns:a16="http://schemas.microsoft.com/office/drawing/2014/main" id="{ECB2853D-083A-44BA-8AB5-21F17E620A9A}"/>
              </a:ext>
            </a:extLst>
          </p:cNvPr>
          <p:cNvSpPr txBox="1">
            <a:spLocks/>
          </p:cNvSpPr>
          <p:nvPr/>
        </p:nvSpPr>
        <p:spPr>
          <a:xfrm>
            <a:off x="9207086" y="790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6580AB-5C3C-4B4F-8E2A-8B7A0A8CE695}" type="slidenum">
              <a:rPr lang="en-US" smtClean="0">
                <a:solidFill>
                  <a:schemeClr val="bg1"/>
                </a:solidFill>
                <a:latin typeface="FoundrySterling-Book" panose="00000400000000000000" pitchFamily="2" charset="0"/>
              </a:rPr>
              <a:pPr/>
              <a:t>18</a:t>
            </a:fld>
            <a:endParaRPr lang="en-US" dirty="0">
              <a:solidFill>
                <a:schemeClr val="bg1"/>
              </a:solidFill>
              <a:latin typeface="FoundrySterling-Book" panose="00000400000000000000" pitchFamily="2" charset="0"/>
            </a:endParaRPr>
          </a:p>
        </p:txBody>
      </p:sp>
    </p:spTree>
    <p:extLst>
      <p:ext uri="{BB962C8B-B14F-4D97-AF65-F5344CB8AC3E}">
        <p14:creationId xmlns:p14="http://schemas.microsoft.com/office/powerpoint/2010/main" val="353229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4" name="TextBox 13">
            <a:extLst>
              <a:ext uri="{FF2B5EF4-FFF2-40B4-BE49-F238E27FC236}">
                <a16:creationId xmlns:a16="http://schemas.microsoft.com/office/drawing/2014/main" id="{10421D81-A803-4E2E-9B21-528689B0B68C}"/>
              </a:ext>
            </a:extLst>
          </p:cNvPr>
          <p:cNvSpPr txBox="1"/>
          <p:nvPr/>
        </p:nvSpPr>
        <p:spPr>
          <a:xfrm>
            <a:off x="720000" y="2274838"/>
            <a:ext cx="5138457" cy="2308324"/>
          </a:xfrm>
          <a:prstGeom prst="rect">
            <a:avLst/>
          </a:prstGeom>
          <a:noFill/>
        </p:spPr>
        <p:txBody>
          <a:bodyPr wrap="square" rtlCol="0">
            <a:spAutoFit/>
          </a:bodyPr>
          <a:lstStyle/>
          <a:p>
            <a:pPr marL="342900" indent="-342900" algn="just">
              <a:buFont typeface="Arial" panose="020B0604020202020204" pitchFamily="34" charset="0"/>
              <a:buChar char="•"/>
            </a:pPr>
            <a:r>
              <a:rPr lang="en-GB" dirty="0">
                <a:latin typeface="FoundrySterling-Book" panose="00000400000000000000" pitchFamily="2" charset="0"/>
              </a:rPr>
              <a:t>San Andreas Fault is heavily instrumented with creepmeters, strainmeters, GPS, alignment arrays etc. </a:t>
            </a:r>
          </a:p>
          <a:p>
            <a:endParaRPr lang="en-GB" dirty="0">
              <a:latin typeface="FoundrySterling-Book" panose="00000400000000000000" pitchFamily="2" charset="0"/>
            </a:endParaRPr>
          </a:p>
          <a:p>
            <a:pPr marL="285750" indent="-285750">
              <a:buFont typeface="Arial" panose="020B0604020202020204" pitchFamily="34" charset="0"/>
              <a:buChar char="•"/>
            </a:pPr>
            <a:r>
              <a:rPr lang="en-GB" dirty="0">
                <a:latin typeface="FoundrySterling-Book" panose="00000400000000000000" pitchFamily="2" charset="0"/>
              </a:rPr>
              <a:t>Creep events are few-mm bursts of slip, lasting a few hours to days that recur every few weeks to months.</a:t>
            </a:r>
          </a:p>
          <a:p>
            <a:pPr marL="285750" indent="-285750">
              <a:buFont typeface="Arial" panose="020B0604020202020204" pitchFamily="34" charset="0"/>
              <a:buChar char="•"/>
            </a:pPr>
            <a:endParaRPr lang="en-GB" dirty="0">
              <a:latin typeface="FoundrySterling-Book" panose="00000400000000000000" pitchFamily="2" charset="0"/>
            </a:endParaRPr>
          </a:p>
        </p:txBody>
      </p:sp>
      <p:pic>
        <p:nvPicPr>
          <p:cNvPr id="3" name="Picture 2">
            <a:extLst>
              <a:ext uri="{FF2B5EF4-FFF2-40B4-BE49-F238E27FC236}">
                <a16:creationId xmlns:a16="http://schemas.microsoft.com/office/drawing/2014/main" id="{408217AA-770E-4AA3-AA55-FABD954AC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000" y="666000"/>
            <a:ext cx="6192000" cy="6192000"/>
          </a:xfrm>
          <a:prstGeom prst="rect">
            <a:avLst/>
          </a:prstGeom>
        </p:spPr>
      </p:pic>
      <p:sp>
        <p:nvSpPr>
          <p:cNvPr id="8" name="Google Shape;122;p14">
            <a:extLst>
              <a:ext uri="{FF2B5EF4-FFF2-40B4-BE49-F238E27FC236}">
                <a16:creationId xmlns:a16="http://schemas.microsoft.com/office/drawing/2014/main" id="{5775FD2B-9A75-3604-D417-76D6240BD95C}"/>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Creep Events</a:t>
            </a:r>
            <a:endParaRPr lang="en-GB" sz="2800" dirty="0"/>
          </a:p>
        </p:txBody>
      </p:sp>
    </p:spTree>
    <p:extLst>
      <p:ext uri="{BB962C8B-B14F-4D97-AF65-F5344CB8AC3E}">
        <p14:creationId xmlns:p14="http://schemas.microsoft.com/office/powerpoint/2010/main" val="284175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22;p14">
            <a:extLst>
              <a:ext uri="{FF2B5EF4-FFF2-40B4-BE49-F238E27FC236}">
                <a16:creationId xmlns:a16="http://schemas.microsoft.com/office/drawing/2014/main" id="{90E53899-2FE6-F07E-92A2-64D5F0B9AECD}"/>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dirty="0">
                <a:solidFill>
                  <a:schemeClr val="lt1"/>
                </a:solidFill>
                <a:latin typeface="FoundrySterling-Book" panose="00000400000000000000" pitchFamily="2" charset="0"/>
                <a:ea typeface="Calibri"/>
                <a:cs typeface="Calibri"/>
                <a:sym typeface="Calibri"/>
              </a:rPr>
              <a:t>How big are creep events?</a:t>
            </a:r>
            <a:endParaRPr sz="2800" b="0" i="0" u="none" strike="noStrike" cap="none" dirty="0">
              <a:solidFill>
                <a:schemeClr val="lt1"/>
              </a:solidFill>
              <a:latin typeface="FoundrySterling-Book" panose="00000400000000000000" pitchFamily="2" charset="0"/>
              <a:ea typeface="Calibri"/>
              <a:cs typeface="Calibri"/>
              <a:sym typeface="Calibri"/>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8" name="TextBox 17">
            <a:extLst>
              <a:ext uri="{FF2B5EF4-FFF2-40B4-BE49-F238E27FC236}">
                <a16:creationId xmlns:a16="http://schemas.microsoft.com/office/drawing/2014/main" id="{E0975836-4A82-42BD-A6D4-2E3E0D59C49E}"/>
              </a:ext>
            </a:extLst>
          </p:cNvPr>
          <p:cNvSpPr txBox="1"/>
          <p:nvPr/>
        </p:nvSpPr>
        <p:spPr>
          <a:xfrm>
            <a:off x="987889" y="3726087"/>
            <a:ext cx="10216219" cy="1754326"/>
          </a:xfrm>
          <a:prstGeom prst="rect">
            <a:avLst/>
          </a:prstGeom>
          <a:noFill/>
        </p:spPr>
        <p:txBody>
          <a:bodyPr wrap="square" rtlCol="0">
            <a:spAutoFit/>
          </a:bodyPr>
          <a:lstStyle/>
          <a:p>
            <a:pPr marL="285750" indent="-285750">
              <a:buFont typeface="Arial" panose="020B0604020202020204" pitchFamily="34" charset="0"/>
              <a:buChar char="•"/>
              <a:defRPr/>
            </a:pPr>
            <a:r>
              <a:rPr lang="en-GB" dirty="0">
                <a:latin typeface="FoundrySterling-Book" panose="00000400000000000000" pitchFamily="2" charset="0"/>
              </a:rPr>
              <a:t>Important to know how large creep events are as this changes their importance in the slip dynamics of the creeping section.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effectLst/>
              <a:latin typeface="FoundrySterling-Book" panose="000004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effectLst/>
                <a:latin typeface="FoundrySterling-Book" panose="00000400000000000000" pitchFamily="2" charset="0"/>
              </a:rPr>
              <a:t>Three creep event size scenarios. a) Short, shallow ruptures. b) Long, shallow ruptures. </a:t>
            </a:r>
            <a:r>
              <a:rPr lang="en-GB" dirty="0">
                <a:latin typeface="FoundrySterling-Book" panose="00000400000000000000" pitchFamily="2" charset="0"/>
              </a:rPr>
              <a:t>c</a:t>
            </a:r>
            <a:r>
              <a:rPr lang="en-GB" b="0" i="0" dirty="0">
                <a:effectLst/>
                <a:latin typeface="FoundrySterling-Book" panose="00000400000000000000" pitchFamily="2" charset="0"/>
              </a:rPr>
              <a:t>) Long, deep ruptures</a:t>
            </a:r>
            <a:endParaRPr lang="en-GB" dirty="0">
              <a:latin typeface="FoundrySterling-Book" panose="000004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FoundrySterling-Book" panose="00000400000000000000" pitchFamily="2" charset="0"/>
            </a:endParaRPr>
          </a:p>
        </p:txBody>
      </p:sp>
      <p:pic>
        <p:nvPicPr>
          <p:cNvPr id="11" name="Picture 10">
            <a:extLst>
              <a:ext uri="{FF2B5EF4-FFF2-40B4-BE49-F238E27FC236}">
                <a16:creationId xmlns:a16="http://schemas.microsoft.com/office/drawing/2014/main" id="{9456A7FC-59AD-42BB-B6D5-493993501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90" y="1061233"/>
            <a:ext cx="10216219" cy="2520000"/>
          </a:xfrm>
          <a:prstGeom prst="rect">
            <a:avLst/>
          </a:prstGeom>
        </p:spPr>
      </p:pic>
    </p:spTree>
    <p:extLst>
      <p:ext uri="{BB962C8B-B14F-4D97-AF65-F5344CB8AC3E}">
        <p14:creationId xmlns:p14="http://schemas.microsoft.com/office/powerpoint/2010/main" val="300998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5BC3809-D5E3-4B03-934C-5BDE596CBB37}"/>
              </a:ext>
            </a:extLst>
          </p:cNvPr>
          <p:cNvSpPr txBox="1"/>
          <p:nvPr/>
        </p:nvSpPr>
        <p:spPr>
          <a:xfrm>
            <a:off x="720000" y="2551837"/>
            <a:ext cx="5172000" cy="1754326"/>
          </a:xfrm>
          <a:prstGeom prst="rect">
            <a:avLst/>
          </a:prstGeom>
          <a:noFill/>
        </p:spPr>
        <p:txBody>
          <a:bodyPr wrap="square" rtlCol="0">
            <a:spAutoFit/>
          </a:bodyPr>
          <a:lstStyle/>
          <a:p>
            <a:pPr marL="285750" indent="-285750" algn="just">
              <a:buFont typeface="Arial" panose="020B0604020202020204" pitchFamily="34" charset="0"/>
              <a:buChar char="•"/>
            </a:pPr>
            <a:r>
              <a:rPr lang="en-GB" sz="1800" dirty="0">
                <a:latin typeface="FoundrySterling-Book" panose="00000400000000000000" pitchFamily="2" charset="0"/>
              </a:rPr>
              <a:t>First step to determining the spatial extent of creep events is to know when they occur.</a:t>
            </a:r>
          </a:p>
          <a:p>
            <a:pPr marL="285750" indent="-285750" algn="just">
              <a:buFont typeface="Arial" panose="020B0604020202020204" pitchFamily="34" charset="0"/>
              <a:buChar char="•"/>
            </a:pPr>
            <a:endParaRPr lang="en-GB" dirty="0">
              <a:latin typeface="FoundrySterling-Book" panose="00000400000000000000" pitchFamily="2" charset="0"/>
            </a:endParaRPr>
          </a:p>
          <a:p>
            <a:pPr marL="285750" indent="-285750" algn="just">
              <a:buFont typeface="Arial" panose="020B0604020202020204" pitchFamily="34" charset="0"/>
              <a:buChar char="•"/>
            </a:pPr>
            <a:r>
              <a:rPr lang="en-GB" dirty="0">
                <a:latin typeface="FoundrySterling-Book" panose="00000400000000000000" pitchFamily="2" charset="0"/>
              </a:rPr>
              <a:t>Automated detection using cross-correlation to identify creep events in the creepmeter record. </a:t>
            </a:r>
          </a:p>
          <a:p>
            <a:pPr marL="285750" indent="-285750" algn="just">
              <a:buFont typeface="Arial" panose="020B0604020202020204" pitchFamily="34" charset="0"/>
              <a:buChar char="•"/>
            </a:pPr>
            <a:endParaRPr lang="en-GB" sz="1800" dirty="0">
              <a:latin typeface="FoundrySterling-Book" panose="00000400000000000000" pitchFamily="2" charset="0"/>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05" name="Rectangle 104">
            <a:extLst>
              <a:ext uri="{FF2B5EF4-FFF2-40B4-BE49-F238E27FC236}">
                <a16:creationId xmlns:a16="http://schemas.microsoft.com/office/drawing/2014/main" id="{DCD02506-129F-4E69-B237-0231D3BB4198}"/>
              </a:ext>
            </a:extLst>
          </p:cNvPr>
          <p:cNvSpPr/>
          <p:nvPr/>
        </p:nvSpPr>
        <p:spPr>
          <a:xfrm>
            <a:off x="0" y="0"/>
            <a:ext cx="12192000" cy="523220"/>
          </a:xfrm>
          <a:prstGeom prst="rect">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Slide Number Placeholder 65">
            <a:extLst>
              <a:ext uri="{FF2B5EF4-FFF2-40B4-BE49-F238E27FC236}">
                <a16:creationId xmlns:a16="http://schemas.microsoft.com/office/drawing/2014/main" id="{731217B2-3AE3-4C5A-AE5D-73495B551DDF}"/>
              </a:ext>
            </a:extLst>
          </p:cNvPr>
          <p:cNvSpPr>
            <a:spLocks noGrp="1"/>
          </p:cNvSpPr>
          <p:nvPr>
            <p:ph type="sldNum" sz="quarter" idx="12"/>
          </p:nvPr>
        </p:nvSpPr>
        <p:spPr>
          <a:xfrm>
            <a:off x="9222076" y="79047"/>
            <a:ext cx="2743200" cy="365125"/>
          </a:xfrm>
        </p:spPr>
        <p:txBody>
          <a:bodyPr/>
          <a:lstStyle/>
          <a:p>
            <a:fld id="{ED6580AB-5C3C-4B4F-8E2A-8B7A0A8CE695}" type="slidenum">
              <a:rPr lang="en-US" smtClean="0">
                <a:solidFill>
                  <a:schemeClr val="bg1"/>
                </a:solidFill>
                <a:latin typeface="FoundrySterling-Book" panose="00000400000000000000" pitchFamily="2" charset="0"/>
              </a:rPr>
              <a:t>4</a:t>
            </a:fld>
            <a:endParaRPr lang="en-US" dirty="0">
              <a:solidFill>
                <a:schemeClr val="bg1"/>
              </a:solidFill>
              <a:latin typeface="FoundrySterling-Book" panose="00000400000000000000" pitchFamily="2" charset="0"/>
            </a:endParaRPr>
          </a:p>
        </p:txBody>
      </p:sp>
      <p:sp>
        <p:nvSpPr>
          <p:cNvPr id="8" name="Google Shape;122;p14">
            <a:extLst>
              <a:ext uri="{FF2B5EF4-FFF2-40B4-BE49-F238E27FC236}">
                <a16:creationId xmlns:a16="http://schemas.microsoft.com/office/drawing/2014/main" id="{BC74F44F-3702-27EA-D286-98FAF816D622}"/>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Identifying Creep Events at Individual Creepmeters: Automated Detection</a:t>
            </a:r>
            <a:endParaRPr lang="en-GB" sz="2800" dirty="0"/>
          </a:p>
        </p:txBody>
      </p:sp>
      <p:pic>
        <p:nvPicPr>
          <p:cNvPr id="3" name="Picture 2">
            <a:extLst>
              <a:ext uri="{FF2B5EF4-FFF2-40B4-BE49-F238E27FC236}">
                <a16:creationId xmlns:a16="http://schemas.microsoft.com/office/drawing/2014/main" id="{74CBFA5D-30D6-4700-8FEF-EBE043C76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000" y="1179000"/>
            <a:ext cx="6300000" cy="4500000"/>
          </a:xfrm>
          <a:prstGeom prst="rect">
            <a:avLst/>
          </a:prstGeom>
        </p:spPr>
      </p:pic>
    </p:spTree>
    <p:extLst>
      <p:ext uri="{BB962C8B-B14F-4D97-AF65-F5344CB8AC3E}">
        <p14:creationId xmlns:p14="http://schemas.microsoft.com/office/powerpoint/2010/main" val="370166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2" name="Google Shape;122;p14">
            <a:extLst>
              <a:ext uri="{FF2B5EF4-FFF2-40B4-BE49-F238E27FC236}">
                <a16:creationId xmlns:a16="http://schemas.microsoft.com/office/drawing/2014/main" id="{B2838E28-55D6-83DE-EB94-26EFB8241A49}"/>
              </a:ext>
            </a:extLst>
          </p:cNvPr>
          <p:cNvSpPr/>
          <p:nvPr/>
        </p:nvSpPr>
        <p:spPr>
          <a:xfrm>
            <a:off x="0" y="-115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dirty="0">
                <a:solidFill>
                  <a:schemeClr val="lt1"/>
                </a:solidFill>
                <a:latin typeface="FoundrySterling-Book" panose="00000400000000000000" pitchFamily="2" charset="0"/>
                <a:ea typeface="Calibri"/>
                <a:cs typeface="Calibri"/>
                <a:sym typeface="Calibri"/>
              </a:rPr>
              <a:t>Identifying Creep Events </a:t>
            </a:r>
            <a:r>
              <a:rPr lang="en-GB" sz="2800" dirty="0">
                <a:solidFill>
                  <a:schemeClr val="lt1"/>
                </a:solidFill>
                <a:latin typeface="FoundrySterling-Book" panose="00000400000000000000" pitchFamily="2" charset="0"/>
                <a:ea typeface="Arial"/>
                <a:cs typeface="Arial"/>
                <a:sym typeface="Arial"/>
              </a:rPr>
              <a:t>at Individual Creepmeters: Results</a:t>
            </a:r>
            <a:endParaRPr lang="en-GB" sz="2800" b="0" i="0" u="none" strike="noStrike" cap="none" dirty="0">
              <a:solidFill>
                <a:schemeClr val="lt1"/>
              </a:solidFill>
              <a:latin typeface="FoundrySterling-Book" panose="00000400000000000000" pitchFamily="2" charset="0"/>
              <a:ea typeface="Calibri"/>
              <a:cs typeface="Calibri"/>
              <a:sym typeface="Calibri"/>
            </a:endParaRPr>
          </a:p>
        </p:txBody>
      </p:sp>
      <p:pic>
        <p:nvPicPr>
          <p:cNvPr id="108" name="Google Shape;108;p14"/>
          <p:cNvPicPr preferRelativeResize="0"/>
          <p:nvPr/>
        </p:nvPicPr>
        <p:blipFill rotWithShape="1">
          <a:blip r:embed="rId3">
            <a:alphaModFix/>
          </a:blip>
          <a:srcRect b="21560"/>
          <a:stretch/>
        </p:blipFill>
        <p:spPr>
          <a:xfrm>
            <a:off x="2721000" y="958159"/>
            <a:ext cx="6750000" cy="4941683"/>
          </a:xfrm>
          <a:prstGeom prst="rect">
            <a:avLst/>
          </a:prstGeom>
          <a:noFill/>
          <a:ln>
            <a:noFill/>
          </a:ln>
        </p:spPr>
      </p:pic>
      <p:grpSp>
        <p:nvGrpSpPr>
          <p:cNvPr id="109" name="Google Shape;109;p14"/>
          <p:cNvGrpSpPr/>
          <p:nvPr/>
        </p:nvGrpSpPr>
        <p:grpSpPr>
          <a:xfrm>
            <a:off x="5706780" y="1822635"/>
            <a:ext cx="5802191" cy="2484600"/>
            <a:chOff x="5843940" y="1654995"/>
            <a:chExt cx="5802191" cy="2484600"/>
          </a:xfrm>
        </p:grpSpPr>
        <p:cxnSp>
          <p:nvCxnSpPr>
            <p:cNvPr id="110" name="Google Shape;110;p14"/>
            <p:cNvCxnSpPr>
              <a:stCxn id="111" idx="1"/>
            </p:cNvCxnSpPr>
            <p:nvPr/>
          </p:nvCxnSpPr>
          <p:spPr>
            <a:xfrm rot="10800000">
              <a:off x="5843940" y="1654995"/>
              <a:ext cx="4305900" cy="1242300"/>
            </a:xfrm>
            <a:prstGeom prst="bentConnector3">
              <a:avLst>
                <a:gd name="adj1" fmla="val 8108"/>
              </a:avLst>
            </a:prstGeom>
            <a:noFill/>
            <a:ln w="19050" cap="flat" cmpd="sng">
              <a:solidFill>
                <a:schemeClr val="dk1"/>
              </a:solidFill>
              <a:prstDash val="solid"/>
              <a:miter lim="800000"/>
              <a:headEnd type="none" w="sm" len="sm"/>
              <a:tailEnd type="triangle" w="med" len="med"/>
            </a:ln>
          </p:spPr>
        </p:cxnSp>
        <p:sp>
          <p:nvSpPr>
            <p:cNvPr id="111" name="Google Shape;111;p14"/>
            <p:cNvSpPr txBox="1"/>
            <p:nvPr/>
          </p:nvSpPr>
          <p:spPr>
            <a:xfrm>
              <a:off x="10149840" y="2435630"/>
              <a:ext cx="1496291" cy="923330"/>
            </a:xfrm>
            <a:prstGeom prst="rect">
              <a:avLst/>
            </a:prstGeom>
            <a:solidFill>
              <a:srgbClr val="D73027"/>
            </a:solidFill>
            <a:ln w="9525" cap="flat" cmpd="sng">
              <a:solidFill>
                <a:srgbClr val="D7302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cs typeface="Calibri" panose="020F0502020204030204" pitchFamily="34" charset="0"/>
                  <a:sym typeface="Arial"/>
                </a:rPr>
                <a:t>Lots of small and short events.</a:t>
              </a:r>
              <a:endParaRPr sz="1800" dirty="0">
                <a:solidFill>
                  <a:schemeClr val="lt1"/>
                </a:solidFill>
                <a:latin typeface="Calibri" panose="020F0502020204030204" pitchFamily="34" charset="0"/>
                <a:cs typeface="Calibri" panose="020F0502020204030204" pitchFamily="34" charset="0"/>
                <a:sym typeface="Arial"/>
              </a:endParaRPr>
            </a:p>
          </p:txBody>
        </p:sp>
        <p:cxnSp>
          <p:nvCxnSpPr>
            <p:cNvPr id="112" name="Google Shape;112;p14"/>
            <p:cNvCxnSpPr>
              <a:stCxn id="111" idx="1"/>
            </p:cNvCxnSpPr>
            <p:nvPr/>
          </p:nvCxnSpPr>
          <p:spPr>
            <a:xfrm rot="10800000">
              <a:off x="5843940" y="2897295"/>
              <a:ext cx="43059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13" name="Google Shape;113;p14"/>
            <p:cNvCxnSpPr>
              <a:stCxn id="111" idx="1"/>
            </p:cNvCxnSpPr>
            <p:nvPr/>
          </p:nvCxnSpPr>
          <p:spPr>
            <a:xfrm flipH="1">
              <a:off x="5843940" y="2897295"/>
              <a:ext cx="4305900" cy="1242300"/>
            </a:xfrm>
            <a:prstGeom prst="bentConnector3">
              <a:avLst>
                <a:gd name="adj1" fmla="val 8060"/>
              </a:avLst>
            </a:prstGeom>
            <a:noFill/>
            <a:ln w="19050" cap="flat" cmpd="sng">
              <a:solidFill>
                <a:schemeClr val="dk1"/>
              </a:solidFill>
              <a:prstDash val="solid"/>
              <a:miter lim="800000"/>
              <a:headEnd type="none" w="sm" len="sm"/>
              <a:tailEnd type="triangle" w="med" len="med"/>
            </a:ln>
          </p:spPr>
        </p:cxnSp>
      </p:grpSp>
      <p:grpSp>
        <p:nvGrpSpPr>
          <p:cNvPr id="114" name="Google Shape;114;p14"/>
          <p:cNvGrpSpPr/>
          <p:nvPr/>
        </p:nvGrpSpPr>
        <p:grpSpPr>
          <a:xfrm>
            <a:off x="713507" y="1849335"/>
            <a:ext cx="3050891" cy="2457900"/>
            <a:chOff x="850667" y="1681695"/>
            <a:chExt cx="3050891" cy="2457900"/>
          </a:xfrm>
        </p:grpSpPr>
        <p:sp>
          <p:nvSpPr>
            <p:cNvPr id="115" name="Google Shape;115;p14"/>
            <p:cNvSpPr txBox="1"/>
            <p:nvPr/>
          </p:nvSpPr>
          <p:spPr>
            <a:xfrm>
              <a:off x="850667" y="2435630"/>
              <a:ext cx="1496291" cy="923330"/>
            </a:xfrm>
            <a:prstGeom prst="rect">
              <a:avLst/>
            </a:prstGeom>
            <a:solidFill>
              <a:srgbClr val="C51B7C"/>
            </a:solidFill>
            <a:ln w="9525" cap="flat" cmpd="sng">
              <a:solidFill>
                <a:srgbClr val="C51B7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cs typeface="Calibri" panose="020F0502020204030204" pitchFamily="34" charset="0"/>
                  <a:sym typeface="Arial"/>
                </a:rPr>
                <a:t>Few events but larger and longer.</a:t>
              </a:r>
              <a:endParaRPr sz="1800" dirty="0">
                <a:solidFill>
                  <a:schemeClr val="lt1"/>
                </a:solidFill>
                <a:latin typeface="Calibri" panose="020F0502020204030204" pitchFamily="34" charset="0"/>
                <a:cs typeface="Calibri" panose="020F0502020204030204" pitchFamily="34" charset="0"/>
                <a:sym typeface="Arial"/>
              </a:endParaRPr>
            </a:p>
          </p:txBody>
        </p:sp>
        <p:cxnSp>
          <p:nvCxnSpPr>
            <p:cNvPr id="116" name="Google Shape;116;p14"/>
            <p:cNvCxnSpPr>
              <a:stCxn id="115" idx="3"/>
            </p:cNvCxnSpPr>
            <p:nvPr/>
          </p:nvCxnSpPr>
          <p:spPr>
            <a:xfrm>
              <a:off x="2346958" y="2897295"/>
              <a:ext cx="1554600" cy="1242300"/>
            </a:xfrm>
            <a:prstGeom prst="bentConnector3">
              <a:avLst>
                <a:gd name="adj1" fmla="val 15196"/>
              </a:avLst>
            </a:prstGeom>
            <a:noFill/>
            <a:ln w="19050" cap="flat" cmpd="sng">
              <a:solidFill>
                <a:schemeClr val="dk1"/>
              </a:solidFill>
              <a:prstDash val="solid"/>
              <a:miter lim="800000"/>
              <a:headEnd type="none" w="sm" len="sm"/>
              <a:tailEnd type="triangle" w="med" len="med"/>
            </a:ln>
          </p:spPr>
        </p:cxnSp>
        <p:cxnSp>
          <p:nvCxnSpPr>
            <p:cNvPr id="117" name="Google Shape;117;p14"/>
            <p:cNvCxnSpPr>
              <a:stCxn id="115" idx="3"/>
            </p:cNvCxnSpPr>
            <p:nvPr/>
          </p:nvCxnSpPr>
          <p:spPr>
            <a:xfrm>
              <a:off x="2346958" y="2897295"/>
              <a:ext cx="15315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18" name="Google Shape;118;p14"/>
            <p:cNvCxnSpPr>
              <a:stCxn id="115" idx="3"/>
            </p:cNvCxnSpPr>
            <p:nvPr/>
          </p:nvCxnSpPr>
          <p:spPr>
            <a:xfrm rot="10800000" flipH="1">
              <a:off x="2346958" y="1681695"/>
              <a:ext cx="1455300" cy="1215600"/>
            </a:xfrm>
            <a:prstGeom prst="bentConnector3">
              <a:avLst>
                <a:gd name="adj1" fmla="val 16492"/>
              </a:avLst>
            </a:prstGeom>
            <a:noFill/>
            <a:ln w="19050" cap="flat" cmpd="sng">
              <a:solidFill>
                <a:schemeClr val="dk1"/>
              </a:solidFill>
              <a:prstDash val="solid"/>
              <a:miter lim="800000"/>
              <a:headEnd type="none" w="sm" len="sm"/>
              <a:tailEnd type="triangle" w="med" len="med"/>
            </a:ln>
          </p:spPr>
        </p:cxnSp>
      </p:grpSp>
      <p:grpSp>
        <p:nvGrpSpPr>
          <p:cNvPr id="119" name="Google Shape;119;p14"/>
          <p:cNvGrpSpPr/>
          <p:nvPr/>
        </p:nvGrpSpPr>
        <p:grpSpPr>
          <a:xfrm>
            <a:off x="3527943" y="4503896"/>
            <a:ext cx="8519400" cy="1477500"/>
            <a:chOff x="3665103" y="4336256"/>
            <a:chExt cx="8519400" cy="1477500"/>
          </a:xfrm>
        </p:grpSpPr>
        <p:cxnSp>
          <p:nvCxnSpPr>
            <p:cNvPr id="120" name="Google Shape;120;p14"/>
            <p:cNvCxnSpPr>
              <a:endCxn id="121" idx="1"/>
            </p:cNvCxnSpPr>
            <p:nvPr/>
          </p:nvCxnSpPr>
          <p:spPr>
            <a:xfrm>
              <a:off x="3665103" y="5075006"/>
              <a:ext cx="6119100" cy="0"/>
            </a:xfrm>
            <a:prstGeom prst="straightConnector1">
              <a:avLst/>
            </a:prstGeom>
            <a:noFill/>
            <a:ln w="19050" cap="flat" cmpd="sng">
              <a:solidFill>
                <a:schemeClr val="dk1"/>
              </a:solidFill>
              <a:prstDash val="solid"/>
              <a:miter lim="800000"/>
              <a:headEnd type="none" w="sm" len="sm"/>
              <a:tailEnd type="none" w="sm" len="sm"/>
            </a:ln>
          </p:spPr>
        </p:cxnSp>
        <p:sp>
          <p:nvSpPr>
            <p:cNvPr id="121" name="Google Shape;121;p14"/>
            <p:cNvSpPr txBox="1"/>
            <p:nvPr/>
          </p:nvSpPr>
          <p:spPr>
            <a:xfrm>
              <a:off x="9784203" y="4336256"/>
              <a:ext cx="2400300" cy="14775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cs typeface="Calibri" panose="020F0502020204030204" pitchFamily="34" charset="0"/>
                  <a:sym typeface="Arial"/>
                </a:rPr>
                <a:t>Creep events accommodate over 50% of slip observed at the surface for most creepmeters.</a:t>
              </a:r>
              <a:endParaRPr sz="1800" dirty="0">
                <a:solidFill>
                  <a:schemeClr val="lt1"/>
                </a:solidFill>
                <a:latin typeface="Calibri" panose="020F0502020204030204" pitchFamily="34" charset="0"/>
                <a:cs typeface="Calibri" panose="020F0502020204030204" pitchFamily="34" charset="0"/>
                <a:sym typeface="Arial"/>
              </a:endParaRPr>
            </a:p>
          </p:txBody>
        </p:sp>
      </p:grpSp>
      <p:sp>
        <p:nvSpPr>
          <p:cNvPr id="2" name="TextBox 1">
            <a:extLst>
              <a:ext uri="{FF2B5EF4-FFF2-40B4-BE49-F238E27FC236}">
                <a16:creationId xmlns:a16="http://schemas.microsoft.com/office/drawing/2014/main" id="{AC84FA40-1404-D7CA-23E1-3DFF3571AB8E}"/>
              </a:ext>
            </a:extLst>
          </p:cNvPr>
          <p:cNvSpPr txBox="1"/>
          <p:nvPr/>
        </p:nvSpPr>
        <p:spPr>
          <a:xfrm>
            <a:off x="5474634" y="5920662"/>
            <a:ext cx="1543385" cy="369332"/>
          </a:xfrm>
          <a:prstGeom prst="rect">
            <a:avLst/>
          </a:prstGeom>
          <a:noFill/>
        </p:spPr>
        <p:txBody>
          <a:bodyPr wrap="square" rtlCol="0">
            <a:spAutoFit/>
          </a:bodyPr>
          <a:lstStyle/>
          <a:p>
            <a:r>
              <a:rPr lang="en-GB" sz="1800" dirty="0"/>
              <a:t>Creepmeters</a:t>
            </a:r>
            <a:endParaRPr lang="en-US" dirty="0"/>
          </a:p>
        </p:txBody>
      </p:sp>
      <p:sp>
        <p:nvSpPr>
          <p:cNvPr id="19" name="TextBox 18">
            <a:extLst>
              <a:ext uri="{FF2B5EF4-FFF2-40B4-BE49-F238E27FC236}">
                <a16:creationId xmlns:a16="http://schemas.microsoft.com/office/drawing/2014/main" id="{2EB0775C-C7CC-941F-F159-5A5D0E28160A}"/>
              </a:ext>
            </a:extLst>
          </p:cNvPr>
          <p:cNvSpPr txBox="1"/>
          <p:nvPr/>
        </p:nvSpPr>
        <p:spPr>
          <a:xfrm>
            <a:off x="3217260" y="753949"/>
            <a:ext cx="621365" cy="307777"/>
          </a:xfrm>
          <a:prstGeom prst="rect">
            <a:avLst/>
          </a:prstGeom>
          <a:noFill/>
        </p:spPr>
        <p:txBody>
          <a:bodyPr wrap="square" rtlCol="0">
            <a:spAutoFit/>
          </a:bodyPr>
          <a:lstStyle/>
          <a:p>
            <a:r>
              <a:rPr lang="en-GB" dirty="0"/>
              <a:t>North</a:t>
            </a:r>
            <a:endParaRPr lang="en-US" dirty="0"/>
          </a:p>
        </p:txBody>
      </p:sp>
      <p:sp>
        <p:nvSpPr>
          <p:cNvPr id="21" name="TextBox 20">
            <a:extLst>
              <a:ext uri="{FF2B5EF4-FFF2-40B4-BE49-F238E27FC236}">
                <a16:creationId xmlns:a16="http://schemas.microsoft.com/office/drawing/2014/main" id="{DEAE04A0-26CE-CDDD-FB90-75085315CCC3}"/>
              </a:ext>
            </a:extLst>
          </p:cNvPr>
          <p:cNvSpPr txBox="1"/>
          <p:nvPr/>
        </p:nvSpPr>
        <p:spPr>
          <a:xfrm>
            <a:off x="8937656" y="739820"/>
            <a:ext cx="709387" cy="307777"/>
          </a:xfrm>
          <a:prstGeom prst="rect">
            <a:avLst/>
          </a:prstGeom>
          <a:noFill/>
        </p:spPr>
        <p:txBody>
          <a:bodyPr wrap="square" rtlCol="0">
            <a:spAutoFit/>
          </a:bodyPr>
          <a:lstStyle/>
          <a:p>
            <a:r>
              <a:rPr lang="en-GB" dirty="0"/>
              <a:t>South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122;p14">
            <a:extLst>
              <a:ext uri="{FF2B5EF4-FFF2-40B4-BE49-F238E27FC236}">
                <a16:creationId xmlns:a16="http://schemas.microsoft.com/office/drawing/2014/main" id="{1F921572-AFD5-E8A8-5265-32269A400EB6}"/>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a:solidFill>
                  <a:schemeClr val="bg1"/>
                </a:solidFill>
                <a:latin typeface="FoundrySterling-Book" panose="00000400000000000000" pitchFamily="2" charset="0"/>
                <a:cs typeface="Times New Roman" panose="02020603050405020304" pitchFamily="18" charset="0"/>
              </a:rPr>
              <a:t>Identifying Correlated Events Between Creepmeters</a:t>
            </a:r>
            <a:endParaRPr lang="en-GB" sz="2800"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3" name="TextBox 12">
            <a:extLst>
              <a:ext uri="{FF2B5EF4-FFF2-40B4-BE49-F238E27FC236}">
                <a16:creationId xmlns:a16="http://schemas.microsoft.com/office/drawing/2014/main" id="{2C8B47BC-1564-4A60-96B9-B019E92FC65A}"/>
              </a:ext>
            </a:extLst>
          </p:cNvPr>
          <p:cNvSpPr txBox="1"/>
          <p:nvPr/>
        </p:nvSpPr>
        <p:spPr>
          <a:xfrm>
            <a:off x="720000" y="2967335"/>
            <a:ext cx="5172000"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FoundrySterling-Book" panose="00000400000000000000" pitchFamily="2" charset="0"/>
              </a:rPr>
              <a:t>Second step in determining the spatial extent of creep events is to correlate events along-strike at different creepmeters. </a:t>
            </a:r>
          </a:p>
        </p:txBody>
      </p:sp>
      <p:sp>
        <p:nvSpPr>
          <p:cNvPr id="21" name="Isosceles Triangle 20">
            <a:extLst>
              <a:ext uri="{FF2B5EF4-FFF2-40B4-BE49-F238E27FC236}">
                <a16:creationId xmlns:a16="http://schemas.microsoft.com/office/drawing/2014/main" id="{045B7022-F7CF-4F4D-BDEC-8D34CE72E9BB}"/>
              </a:ext>
            </a:extLst>
          </p:cNvPr>
          <p:cNvSpPr/>
          <p:nvPr/>
        </p:nvSpPr>
        <p:spPr>
          <a:xfrm>
            <a:off x="11800789" y="933216"/>
            <a:ext cx="198120" cy="166533"/>
          </a:xfrm>
          <a:prstGeom prst="triangle">
            <a:avLst/>
          </a:prstGeom>
          <a:solidFill>
            <a:srgbClr val="7DBD3D"/>
          </a:solidFill>
          <a:ln>
            <a:solidFill>
              <a:srgbClr val="7DB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EFADF8E4-8E8B-400D-A336-5E0795FEB20E}"/>
              </a:ext>
            </a:extLst>
          </p:cNvPr>
          <p:cNvGrpSpPr/>
          <p:nvPr/>
        </p:nvGrpSpPr>
        <p:grpSpPr>
          <a:xfrm>
            <a:off x="5787179" y="1211061"/>
            <a:ext cx="6404821" cy="1957236"/>
            <a:chOff x="5787179" y="1211061"/>
            <a:chExt cx="6404821" cy="1957236"/>
          </a:xfrm>
        </p:grpSpPr>
        <p:pic>
          <p:nvPicPr>
            <p:cNvPr id="3" name="Picture 2">
              <a:extLst>
                <a:ext uri="{FF2B5EF4-FFF2-40B4-BE49-F238E27FC236}">
                  <a16:creationId xmlns:a16="http://schemas.microsoft.com/office/drawing/2014/main" id="{3998D720-0D91-4F84-B614-DD05D3B0DDAA}"/>
                </a:ext>
              </a:extLst>
            </p:cNvPr>
            <p:cNvPicPr>
              <a:picLocks noChangeAspect="1"/>
            </p:cNvPicPr>
            <p:nvPr/>
          </p:nvPicPr>
          <p:blipFill rotWithShape="1">
            <a:blip r:embed="rId3">
              <a:extLst>
                <a:ext uri="{28A0092B-C50C-407E-A947-70E740481C1C}">
                  <a14:useLocalDpi xmlns:a14="http://schemas.microsoft.com/office/drawing/2010/main" val="0"/>
                </a:ext>
              </a:extLst>
            </a:blip>
            <a:srcRect b="66746"/>
            <a:stretch/>
          </p:blipFill>
          <p:spPr>
            <a:xfrm>
              <a:off x="5892000" y="1211061"/>
              <a:ext cx="6300000" cy="1745822"/>
            </a:xfrm>
            <a:prstGeom prst="rect">
              <a:avLst/>
            </a:prstGeom>
          </p:spPr>
        </p:pic>
        <p:pic>
          <p:nvPicPr>
            <p:cNvPr id="79" name="Picture 78">
              <a:extLst>
                <a:ext uri="{FF2B5EF4-FFF2-40B4-BE49-F238E27FC236}">
                  <a16:creationId xmlns:a16="http://schemas.microsoft.com/office/drawing/2014/main" id="{1281AAF9-50CE-4F5B-9A68-8C0CC891C71A}"/>
                </a:ext>
              </a:extLst>
            </p:cNvPr>
            <p:cNvPicPr>
              <a:picLocks noChangeAspect="1"/>
            </p:cNvPicPr>
            <p:nvPr/>
          </p:nvPicPr>
          <p:blipFill rotWithShape="1">
            <a:blip r:embed="rId3">
              <a:extLst>
                <a:ext uri="{28A0092B-C50C-407E-A947-70E740481C1C}">
                  <a14:useLocalDpi xmlns:a14="http://schemas.microsoft.com/office/drawing/2010/main" val="0"/>
                </a:ext>
              </a:extLst>
            </a:blip>
            <a:srcRect l="-1693" t="92253" r="1693" b="1597"/>
            <a:stretch/>
          </p:blipFill>
          <p:spPr>
            <a:xfrm>
              <a:off x="5787179" y="2845415"/>
              <a:ext cx="6300000" cy="322882"/>
            </a:xfrm>
            <a:prstGeom prst="rect">
              <a:avLst/>
            </a:prstGeom>
          </p:spPr>
        </p:pic>
      </p:grpSp>
      <p:grpSp>
        <p:nvGrpSpPr>
          <p:cNvPr id="83" name="Group 82">
            <a:extLst>
              <a:ext uri="{FF2B5EF4-FFF2-40B4-BE49-F238E27FC236}">
                <a16:creationId xmlns:a16="http://schemas.microsoft.com/office/drawing/2014/main" id="{0212E930-13D5-4AE5-A25B-0322036FD5CD}"/>
              </a:ext>
            </a:extLst>
          </p:cNvPr>
          <p:cNvGrpSpPr/>
          <p:nvPr/>
        </p:nvGrpSpPr>
        <p:grpSpPr>
          <a:xfrm>
            <a:off x="5787179" y="826591"/>
            <a:ext cx="6404821" cy="3894843"/>
            <a:chOff x="5787179" y="826591"/>
            <a:chExt cx="6404821" cy="3894843"/>
          </a:xfrm>
        </p:grpSpPr>
        <p:grpSp>
          <p:nvGrpSpPr>
            <p:cNvPr id="75" name="Group 74">
              <a:extLst>
                <a:ext uri="{FF2B5EF4-FFF2-40B4-BE49-F238E27FC236}">
                  <a16:creationId xmlns:a16="http://schemas.microsoft.com/office/drawing/2014/main" id="{0E225941-059A-46AF-9D1D-9A30D429DFFF}"/>
                </a:ext>
              </a:extLst>
            </p:cNvPr>
            <p:cNvGrpSpPr/>
            <p:nvPr/>
          </p:nvGrpSpPr>
          <p:grpSpPr>
            <a:xfrm>
              <a:off x="10356728" y="826591"/>
              <a:ext cx="1493591" cy="369332"/>
              <a:chOff x="10356728" y="826591"/>
              <a:chExt cx="1493591" cy="369332"/>
            </a:xfrm>
          </p:grpSpPr>
          <p:cxnSp>
            <p:nvCxnSpPr>
              <p:cNvPr id="7" name="Straight Connector 6">
                <a:extLst>
                  <a:ext uri="{FF2B5EF4-FFF2-40B4-BE49-F238E27FC236}">
                    <a16:creationId xmlns:a16="http://schemas.microsoft.com/office/drawing/2014/main" id="{B0D3AF90-4FA7-4AD3-BD58-2AF97FA0C50B}"/>
                  </a:ext>
                </a:extLst>
              </p:cNvPr>
              <p:cNvCxnSpPr>
                <a:cxnSpLocks/>
                <a:stCxn id="36" idx="1"/>
                <a:endCxn id="22" idx="5"/>
              </p:cNvCxnSpPr>
              <p:nvPr/>
            </p:nvCxnSpPr>
            <p:spPr>
              <a:xfrm flipH="1">
                <a:off x="10505318" y="1011257"/>
                <a:ext cx="408426" cy="2225"/>
              </a:xfrm>
              <a:prstGeom prst="line">
                <a:avLst/>
              </a:prstGeom>
              <a:ln>
                <a:headEnd type="none"/>
                <a:tailEnd type="arrow"/>
              </a:ln>
            </p:spPr>
            <p:style>
              <a:lnRef idx="3">
                <a:schemeClr val="dk1"/>
              </a:lnRef>
              <a:fillRef idx="0">
                <a:schemeClr val="dk1"/>
              </a:fillRef>
              <a:effectRef idx="2">
                <a:schemeClr val="dk1"/>
              </a:effectRef>
              <a:fontRef idx="minor">
                <a:schemeClr val="tx1"/>
              </a:fontRef>
            </p:style>
          </p:cxnSp>
          <p:sp>
            <p:nvSpPr>
              <p:cNvPr id="22" name="Isosceles Triangle 21">
                <a:extLst>
                  <a:ext uri="{FF2B5EF4-FFF2-40B4-BE49-F238E27FC236}">
                    <a16:creationId xmlns:a16="http://schemas.microsoft.com/office/drawing/2014/main" id="{9C1A8AAF-8590-4E91-9D9B-ACA9092E81A2}"/>
                  </a:ext>
                </a:extLst>
              </p:cNvPr>
              <p:cNvSpPr/>
              <p:nvPr/>
            </p:nvSpPr>
            <p:spPr>
              <a:xfrm>
                <a:off x="10356728" y="930215"/>
                <a:ext cx="198120" cy="166533"/>
              </a:xfrm>
              <a:prstGeom prst="triangle">
                <a:avLst/>
              </a:prstGeom>
              <a:solidFill>
                <a:srgbClr val="D57BAC"/>
              </a:solidFill>
              <a:ln>
                <a:solidFill>
                  <a:srgbClr val="D57B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6036D0C-176F-4BB5-9664-565A72EEFB2C}"/>
                  </a:ext>
                </a:extLst>
              </p:cNvPr>
              <p:cNvSpPr txBox="1"/>
              <p:nvPr/>
            </p:nvSpPr>
            <p:spPr>
              <a:xfrm>
                <a:off x="10913744" y="826591"/>
                <a:ext cx="607967" cy="369332"/>
              </a:xfrm>
              <a:prstGeom prst="rect">
                <a:avLst/>
              </a:prstGeom>
              <a:noFill/>
            </p:spPr>
            <p:txBody>
              <a:bodyPr wrap="square" rtlCol="0">
                <a:spAutoFit/>
              </a:bodyPr>
              <a:lstStyle/>
              <a:p>
                <a:pPr algn="ctr"/>
                <a:r>
                  <a:rPr lang="en-GB" dirty="0">
                    <a:latin typeface="FoundrySterling-Book" panose="00000400000000000000" pitchFamily="2" charset="0"/>
                  </a:rPr>
                  <a:t>4km</a:t>
                </a:r>
                <a:endParaRPr lang="en-US" dirty="0">
                  <a:latin typeface="FoundrySterling-Book" panose="00000400000000000000" pitchFamily="2" charset="0"/>
                </a:endParaRPr>
              </a:p>
            </p:txBody>
          </p:sp>
          <p:cxnSp>
            <p:nvCxnSpPr>
              <p:cNvPr id="38" name="Straight Connector 37">
                <a:extLst>
                  <a:ext uri="{FF2B5EF4-FFF2-40B4-BE49-F238E27FC236}">
                    <a16:creationId xmlns:a16="http://schemas.microsoft.com/office/drawing/2014/main" id="{50784F32-FD18-4EFB-8F7C-29B42D942966}"/>
                  </a:ext>
                </a:extLst>
              </p:cNvPr>
              <p:cNvCxnSpPr>
                <a:cxnSpLocks/>
                <a:stCxn id="21" idx="1"/>
                <a:endCxn id="36" idx="3"/>
              </p:cNvCxnSpPr>
              <p:nvPr/>
            </p:nvCxnSpPr>
            <p:spPr>
              <a:xfrm flipH="1" flipV="1">
                <a:off x="11521711" y="1011257"/>
                <a:ext cx="328608" cy="5226"/>
              </a:xfrm>
              <a:prstGeom prst="line">
                <a:avLst/>
              </a:prstGeom>
              <a:ln>
                <a:headEnd type="arrow"/>
                <a:tailEnd type="none"/>
              </a:ln>
            </p:spPr>
            <p:style>
              <a:lnRef idx="3">
                <a:schemeClr val="dk1"/>
              </a:lnRef>
              <a:fillRef idx="0">
                <a:schemeClr val="dk1"/>
              </a:fillRef>
              <a:effectRef idx="2">
                <a:schemeClr val="dk1"/>
              </a:effectRef>
              <a:fontRef idx="minor">
                <a:schemeClr val="tx1"/>
              </a:fontRef>
            </p:style>
          </p:cxnSp>
        </p:grpSp>
        <p:grpSp>
          <p:nvGrpSpPr>
            <p:cNvPr id="82" name="Group 81">
              <a:extLst>
                <a:ext uri="{FF2B5EF4-FFF2-40B4-BE49-F238E27FC236}">
                  <a16:creationId xmlns:a16="http://schemas.microsoft.com/office/drawing/2014/main" id="{FD4AE187-A4D0-4C47-963E-A6643F365B28}"/>
                </a:ext>
              </a:extLst>
            </p:cNvPr>
            <p:cNvGrpSpPr/>
            <p:nvPr/>
          </p:nvGrpSpPr>
          <p:grpSpPr>
            <a:xfrm>
              <a:off x="5787179" y="2849008"/>
              <a:ext cx="6404821" cy="1872426"/>
              <a:chOff x="5787179" y="2849008"/>
              <a:chExt cx="6404821" cy="1872426"/>
            </a:xfrm>
          </p:grpSpPr>
          <p:pic>
            <p:nvPicPr>
              <p:cNvPr id="80" name="Picture 79">
                <a:extLst>
                  <a:ext uri="{FF2B5EF4-FFF2-40B4-BE49-F238E27FC236}">
                    <a16:creationId xmlns:a16="http://schemas.microsoft.com/office/drawing/2014/main" id="{311FAEBA-E5AA-4977-9E30-6BAB97B3F1F7}"/>
                  </a:ext>
                </a:extLst>
              </p:cNvPr>
              <p:cNvPicPr>
                <a:picLocks noChangeAspect="1"/>
              </p:cNvPicPr>
              <p:nvPr/>
            </p:nvPicPr>
            <p:blipFill rotWithShape="1">
              <a:blip r:embed="rId3">
                <a:extLst>
                  <a:ext uri="{28A0092B-C50C-407E-A947-70E740481C1C}">
                    <a14:useLocalDpi xmlns:a14="http://schemas.microsoft.com/office/drawing/2010/main" val="0"/>
                  </a:ext>
                </a:extLst>
              </a:blip>
              <a:srcRect t="32412" b="36326"/>
              <a:stretch/>
            </p:blipFill>
            <p:spPr>
              <a:xfrm>
                <a:off x="5892000" y="2849008"/>
                <a:ext cx="6300000" cy="1641223"/>
              </a:xfrm>
              <a:prstGeom prst="rect">
                <a:avLst/>
              </a:prstGeom>
            </p:spPr>
          </p:pic>
          <p:pic>
            <p:nvPicPr>
              <p:cNvPr id="81" name="Picture 80">
                <a:extLst>
                  <a:ext uri="{FF2B5EF4-FFF2-40B4-BE49-F238E27FC236}">
                    <a16:creationId xmlns:a16="http://schemas.microsoft.com/office/drawing/2014/main" id="{2CB5D5EC-42CE-4E1C-896B-8F599D1C7075}"/>
                  </a:ext>
                </a:extLst>
              </p:cNvPr>
              <p:cNvPicPr>
                <a:picLocks noChangeAspect="1"/>
              </p:cNvPicPr>
              <p:nvPr/>
            </p:nvPicPr>
            <p:blipFill rotWithShape="1">
              <a:blip r:embed="rId3">
                <a:extLst>
                  <a:ext uri="{28A0092B-C50C-407E-A947-70E740481C1C}">
                    <a14:useLocalDpi xmlns:a14="http://schemas.microsoft.com/office/drawing/2010/main" val="0"/>
                  </a:ext>
                </a:extLst>
              </a:blip>
              <a:srcRect l="-1693" t="92253" r="1693" b="1597"/>
              <a:stretch/>
            </p:blipFill>
            <p:spPr>
              <a:xfrm>
                <a:off x="5787179" y="4398552"/>
                <a:ext cx="6300000" cy="322882"/>
              </a:xfrm>
              <a:prstGeom prst="rect">
                <a:avLst/>
              </a:prstGeom>
            </p:spPr>
          </p:pic>
        </p:grpSp>
      </p:grpSp>
      <p:grpSp>
        <p:nvGrpSpPr>
          <p:cNvPr id="84" name="Group 83">
            <a:extLst>
              <a:ext uri="{FF2B5EF4-FFF2-40B4-BE49-F238E27FC236}">
                <a16:creationId xmlns:a16="http://schemas.microsoft.com/office/drawing/2014/main" id="{CA6954A5-A3AA-4FB3-AE04-79B376620D87}"/>
              </a:ext>
            </a:extLst>
          </p:cNvPr>
          <p:cNvGrpSpPr/>
          <p:nvPr/>
        </p:nvGrpSpPr>
        <p:grpSpPr>
          <a:xfrm>
            <a:off x="5892000" y="826591"/>
            <a:ext cx="6300000" cy="5509427"/>
            <a:chOff x="5892000" y="826591"/>
            <a:chExt cx="6300000" cy="5509427"/>
          </a:xfrm>
        </p:grpSpPr>
        <p:grpSp>
          <p:nvGrpSpPr>
            <p:cNvPr id="76" name="Group 75">
              <a:extLst>
                <a:ext uri="{FF2B5EF4-FFF2-40B4-BE49-F238E27FC236}">
                  <a16:creationId xmlns:a16="http://schemas.microsoft.com/office/drawing/2014/main" id="{39D1D892-4177-43A2-B626-BC7CFC35EA2C}"/>
                </a:ext>
              </a:extLst>
            </p:cNvPr>
            <p:cNvGrpSpPr/>
            <p:nvPr/>
          </p:nvGrpSpPr>
          <p:grpSpPr>
            <a:xfrm>
              <a:off x="6400789" y="826591"/>
              <a:ext cx="4005469" cy="369332"/>
              <a:chOff x="6400789" y="826591"/>
              <a:chExt cx="4005469" cy="369332"/>
            </a:xfrm>
          </p:grpSpPr>
          <p:cxnSp>
            <p:nvCxnSpPr>
              <p:cNvPr id="15" name="Straight Connector 14">
                <a:extLst>
                  <a:ext uri="{FF2B5EF4-FFF2-40B4-BE49-F238E27FC236}">
                    <a16:creationId xmlns:a16="http://schemas.microsoft.com/office/drawing/2014/main" id="{39BEED37-045F-4DF4-8B57-A75576652D95}"/>
                  </a:ext>
                </a:extLst>
              </p:cNvPr>
              <p:cNvCxnSpPr>
                <a:cxnSpLocks/>
                <a:stCxn id="19" idx="1"/>
                <a:endCxn id="12" idx="5"/>
              </p:cNvCxnSpPr>
              <p:nvPr/>
            </p:nvCxnSpPr>
            <p:spPr>
              <a:xfrm flipH="1" flipV="1">
                <a:off x="6549379" y="1008863"/>
                <a:ext cx="1658636" cy="2394"/>
              </a:xfrm>
              <a:prstGeom prst="line">
                <a:avLst/>
              </a:prstGeom>
              <a:ln>
                <a:headEnd type="none"/>
                <a:tailEnd type="arrow"/>
              </a:ln>
            </p:spPr>
            <p:style>
              <a:lnRef idx="3">
                <a:schemeClr val="dk1"/>
              </a:lnRef>
              <a:fillRef idx="0">
                <a:schemeClr val="dk1"/>
              </a:fillRef>
              <a:effectRef idx="2">
                <a:schemeClr val="dk1"/>
              </a:effectRef>
              <a:fontRef idx="minor">
                <a:schemeClr val="tx1"/>
              </a:fontRef>
            </p:style>
          </p:cxnSp>
          <p:sp>
            <p:nvSpPr>
              <p:cNvPr id="12" name="Isosceles Triangle 11">
                <a:extLst>
                  <a:ext uri="{FF2B5EF4-FFF2-40B4-BE49-F238E27FC236}">
                    <a16:creationId xmlns:a16="http://schemas.microsoft.com/office/drawing/2014/main" id="{D2737D19-38C3-48BF-880C-B63D02F1EAF3}"/>
                  </a:ext>
                </a:extLst>
              </p:cNvPr>
              <p:cNvSpPr/>
              <p:nvPr/>
            </p:nvSpPr>
            <p:spPr>
              <a:xfrm>
                <a:off x="6400789" y="925596"/>
                <a:ext cx="198120" cy="166533"/>
              </a:xfrm>
              <a:prstGeom prst="triangle">
                <a:avLst/>
              </a:prstGeom>
              <a:solidFill>
                <a:srgbClr val="BF1F7B"/>
              </a:solidFill>
              <a:ln>
                <a:solidFill>
                  <a:srgbClr val="BF1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28CE51-F142-40D0-92A2-4B317030C9AB}"/>
                  </a:ext>
                </a:extLst>
              </p:cNvPr>
              <p:cNvSpPr txBox="1"/>
              <p:nvPr/>
            </p:nvSpPr>
            <p:spPr>
              <a:xfrm>
                <a:off x="8208015" y="826591"/>
                <a:ext cx="777296" cy="369332"/>
              </a:xfrm>
              <a:prstGeom prst="rect">
                <a:avLst/>
              </a:prstGeom>
              <a:noFill/>
            </p:spPr>
            <p:txBody>
              <a:bodyPr wrap="square" rtlCol="0">
                <a:spAutoFit/>
              </a:bodyPr>
              <a:lstStyle/>
              <a:p>
                <a:pPr algn="ctr"/>
                <a:r>
                  <a:rPr lang="en-GB" dirty="0">
                    <a:latin typeface="FoundrySterling-Book" panose="00000400000000000000" pitchFamily="2" charset="0"/>
                  </a:rPr>
                  <a:t>11km</a:t>
                </a:r>
                <a:endParaRPr lang="en-US" dirty="0">
                  <a:latin typeface="FoundrySterling-Book" panose="00000400000000000000" pitchFamily="2" charset="0"/>
                </a:endParaRPr>
              </a:p>
            </p:txBody>
          </p:sp>
          <p:cxnSp>
            <p:nvCxnSpPr>
              <p:cNvPr id="32" name="Straight Connector 31">
                <a:extLst>
                  <a:ext uri="{FF2B5EF4-FFF2-40B4-BE49-F238E27FC236}">
                    <a16:creationId xmlns:a16="http://schemas.microsoft.com/office/drawing/2014/main" id="{47600B92-895A-49A9-8241-6979BF7DAF3B}"/>
                  </a:ext>
                </a:extLst>
              </p:cNvPr>
              <p:cNvCxnSpPr>
                <a:cxnSpLocks/>
                <a:stCxn id="22" idx="1"/>
                <a:endCxn id="19" idx="3"/>
              </p:cNvCxnSpPr>
              <p:nvPr/>
            </p:nvCxnSpPr>
            <p:spPr>
              <a:xfrm flipH="1" flipV="1">
                <a:off x="8985311" y="1011257"/>
                <a:ext cx="1420947" cy="2225"/>
              </a:xfrm>
              <a:prstGeom prst="line">
                <a:avLst/>
              </a:prstGeom>
              <a:ln>
                <a:headEnd type="arrow"/>
                <a:tailEnd type="none"/>
              </a:ln>
            </p:spPr>
            <p:style>
              <a:lnRef idx="3">
                <a:schemeClr val="dk1"/>
              </a:lnRef>
              <a:fillRef idx="0">
                <a:schemeClr val="dk1"/>
              </a:fillRef>
              <a:effectRef idx="2">
                <a:schemeClr val="dk1"/>
              </a:effectRef>
              <a:fontRef idx="minor">
                <a:schemeClr val="tx1"/>
              </a:fontRef>
            </p:style>
          </p:cxnSp>
        </p:grpSp>
        <p:pic>
          <p:nvPicPr>
            <p:cNvPr id="78" name="Picture 77">
              <a:extLst>
                <a:ext uri="{FF2B5EF4-FFF2-40B4-BE49-F238E27FC236}">
                  <a16:creationId xmlns:a16="http://schemas.microsoft.com/office/drawing/2014/main" id="{92602F25-E760-49D3-B122-189B0414B186}"/>
                </a:ext>
              </a:extLst>
            </p:cNvPr>
            <p:cNvPicPr>
              <a:picLocks noChangeAspect="1"/>
            </p:cNvPicPr>
            <p:nvPr/>
          </p:nvPicPr>
          <p:blipFill rotWithShape="1">
            <a:blip r:embed="rId3">
              <a:extLst>
                <a:ext uri="{28A0092B-C50C-407E-A947-70E740481C1C}">
                  <a14:useLocalDpi xmlns:a14="http://schemas.microsoft.com/office/drawing/2010/main" val="0"/>
                </a:ext>
              </a:extLst>
            </a:blip>
            <a:srcRect t="63849" b="-1"/>
            <a:stretch/>
          </p:blipFill>
          <p:spPr>
            <a:xfrm>
              <a:off x="5892000" y="4438073"/>
              <a:ext cx="6300000" cy="1897945"/>
            </a:xfrm>
            <a:prstGeom prst="rect">
              <a:avLst/>
            </a:prstGeom>
          </p:spPr>
        </p:pic>
      </p:grpSp>
    </p:spTree>
    <p:extLst>
      <p:ext uri="{BB962C8B-B14F-4D97-AF65-F5344CB8AC3E}">
        <p14:creationId xmlns:p14="http://schemas.microsoft.com/office/powerpoint/2010/main" val="39664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A14B15F-B714-431F-ADC9-7F90CF6D8DF1}"/>
              </a:ext>
            </a:extLst>
          </p:cNvPr>
          <p:cNvGrpSpPr/>
          <p:nvPr/>
        </p:nvGrpSpPr>
        <p:grpSpPr>
          <a:xfrm>
            <a:off x="485160" y="1007010"/>
            <a:ext cx="11706840" cy="2200695"/>
            <a:chOff x="485160" y="1007010"/>
            <a:chExt cx="11706840" cy="2200695"/>
          </a:xfrm>
        </p:grpSpPr>
        <p:sp>
          <p:nvSpPr>
            <p:cNvPr id="28" name="TextBox 27">
              <a:extLst>
                <a:ext uri="{FF2B5EF4-FFF2-40B4-BE49-F238E27FC236}">
                  <a16:creationId xmlns:a16="http://schemas.microsoft.com/office/drawing/2014/main" id="{8B748288-413D-4336-BB5B-0BB757F907C2}"/>
                </a:ext>
              </a:extLst>
            </p:cNvPr>
            <p:cNvSpPr txBox="1"/>
            <p:nvPr/>
          </p:nvSpPr>
          <p:spPr>
            <a:xfrm>
              <a:off x="485160" y="1915043"/>
              <a:ext cx="5172000" cy="923330"/>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GB" sz="1800" dirty="0">
                  <a:latin typeface="FoundrySterling-Book" panose="00000400000000000000" pitchFamily="2" charset="0"/>
                </a:rPr>
                <a:t>Bootstrapped to get uncertainty on the percentages of correlated events.</a:t>
              </a:r>
            </a:p>
            <a:p>
              <a:pPr algn="just"/>
              <a:endParaRPr lang="en-GB" sz="1800" dirty="0">
                <a:latin typeface="FoundrySterling-Book" panose="00000400000000000000" pitchFamily="2" charset="0"/>
              </a:endParaRPr>
            </a:p>
          </p:txBody>
        </p:sp>
        <p:grpSp>
          <p:nvGrpSpPr>
            <p:cNvPr id="2" name="Group 1">
              <a:extLst>
                <a:ext uri="{FF2B5EF4-FFF2-40B4-BE49-F238E27FC236}">
                  <a16:creationId xmlns:a16="http://schemas.microsoft.com/office/drawing/2014/main" id="{50F7F084-8DAB-445A-9B0E-16E99C8E4EA3}"/>
                </a:ext>
              </a:extLst>
            </p:cNvPr>
            <p:cNvGrpSpPr/>
            <p:nvPr/>
          </p:nvGrpSpPr>
          <p:grpSpPr>
            <a:xfrm>
              <a:off x="5892000" y="1007010"/>
              <a:ext cx="6300000" cy="2200695"/>
              <a:chOff x="5892000" y="1007010"/>
              <a:chExt cx="6300000" cy="2200695"/>
            </a:xfrm>
          </p:grpSpPr>
          <p:pic>
            <p:nvPicPr>
              <p:cNvPr id="3" name="Picture 2">
                <a:extLst>
                  <a:ext uri="{FF2B5EF4-FFF2-40B4-BE49-F238E27FC236}">
                    <a16:creationId xmlns:a16="http://schemas.microsoft.com/office/drawing/2014/main" id="{B95B483F-630E-45DD-AA52-385E59E1E54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0" b="31200" l="333" r="99000">
                            <a14:foregroundMark x1="3333" y1="1200" x2="96833" y2="30400"/>
                            <a14:foregroundMark x1="8833" y1="31200" x2="16333" y2="28600"/>
                            <a14:foregroundMark x1="9000" y1="30600" x2="96667" y2="30600"/>
                            <a14:foregroundMark x1="93667" y1="9200" x2="2833" y2="29200"/>
                            <a14:foregroundMark x1="34000" y1="24600" x2="82833" y2="24600"/>
                            <a14:foregroundMark x1="71833" y1="29600" x2="88000" y2="14400"/>
                            <a14:foregroundMark x1="80000" y1="29600" x2="94500" y2="13600"/>
                            <a14:foregroundMark x1="92167" y1="21200" x2="71333" y2="16600"/>
                            <a14:foregroundMark x1="98333" y1="27800" x2="98333" y2="2600"/>
                            <a14:foregroundMark x1="98167" y1="18400" x2="95500" y2="16400"/>
                            <a14:foregroundMark x1="99000" y1="10200" x2="94167" y2="8000"/>
                            <a14:foregroundMark x1="98333" y1="2600" x2="91833" y2="4200"/>
                            <a14:foregroundMark x1="94167" y1="3600" x2="92833" y2="600"/>
                            <a14:foregroundMark x1="88833" y1="4600" x2="30000" y2="1000"/>
                            <a14:foregroundMark x1="44333" y1="800" x2="93500" y2="800"/>
                            <a14:foregroundMark x1="10000" y1="8600" x2="30500" y2="1200"/>
                            <a14:foregroundMark x1="19667" y1="6000" x2="16167" y2="2600"/>
                            <a14:foregroundMark x1="17333" y1="3800" x2="14833" y2="2000"/>
                            <a14:foregroundMark x1="5167" y1="5000" x2="6667" y2="7600"/>
                            <a14:foregroundMark x1="4167" y1="14800" x2="8000" y2="22000"/>
                            <a14:foregroundMark x1="16667" y1="20000" x2="29833" y2="27000"/>
                            <a14:foregroundMark x1="2167" y1="18000" x2="2333" y2="18600"/>
                            <a14:foregroundMark x1="11000" y1="22600" x2="14833" y2="21000"/>
                            <a14:foregroundMark x1="25500" y1="8400" x2="28333" y2="6400"/>
                            <a14:foregroundMark x1="6000" y1="29200" x2="7500" y2="30600"/>
                            <a14:foregroundMark x1="15500" y1="2600" x2="20500" y2="3000"/>
                            <a14:foregroundMark x1="7833" y1="11200" x2="10833" y2="11000"/>
                            <a14:backgroundMark x1="9833" y1="31800" x2="30667" y2="31600"/>
                            <a14:backgroundMark x1="10000" y1="31400" x2="32333" y2="31400"/>
                          </a14:backgroundRemoval>
                        </a14:imgEffect>
                      </a14:imgLayer>
                    </a14:imgProps>
                  </a:ext>
                  <a:ext uri="{28A0092B-C50C-407E-A947-70E740481C1C}">
                    <a14:useLocalDpi xmlns:a14="http://schemas.microsoft.com/office/drawing/2010/main" val="0"/>
                  </a:ext>
                </a:extLst>
              </a:blip>
              <a:srcRect b="67946"/>
              <a:stretch/>
            </p:blipFill>
            <p:spPr>
              <a:xfrm>
                <a:off x="5892000" y="1007010"/>
                <a:ext cx="6300000" cy="1682850"/>
              </a:xfrm>
              <a:prstGeom prst="rect">
                <a:avLst/>
              </a:prstGeom>
            </p:spPr>
          </p:pic>
          <p:pic>
            <p:nvPicPr>
              <p:cNvPr id="11" name="Picture 10">
                <a:extLst>
                  <a:ext uri="{FF2B5EF4-FFF2-40B4-BE49-F238E27FC236}">
                    <a16:creationId xmlns:a16="http://schemas.microsoft.com/office/drawing/2014/main" id="{D5D3A921-A493-4E0E-9D67-AF9AC6A89251}"/>
                  </a:ext>
                </a:extLst>
              </p:cNvPr>
              <p:cNvPicPr>
                <a:picLocks noChangeAspect="1"/>
              </p:cNvPicPr>
              <p:nvPr/>
            </p:nvPicPr>
            <p:blipFill rotWithShape="1">
              <a:blip r:embed="rId5">
                <a:extLst>
                  <a:ext uri="{28A0092B-C50C-407E-A947-70E740481C1C}">
                    <a14:useLocalDpi xmlns:a14="http://schemas.microsoft.com/office/drawing/2010/main" val="0"/>
                  </a:ext>
                </a:extLst>
              </a:blip>
              <a:srcRect t="88515"/>
              <a:stretch/>
            </p:blipFill>
            <p:spPr>
              <a:xfrm>
                <a:off x="5892000" y="2604735"/>
                <a:ext cx="6300000" cy="602970"/>
              </a:xfrm>
              <a:prstGeom prst="rect">
                <a:avLst/>
              </a:prstGeom>
            </p:spPr>
          </p:pic>
        </p:grpSp>
      </p:grpSp>
      <p:grpSp>
        <p:nvGrpSpPr>
          <p:cNvPr id="25" name="Group 24">
            <a:extLst>
              <a:ext uri="{FF2B5EF4-FFF2-40B4-BE49-F238E27FC236}">
                <a16:creationId xmlns:a16="http://schemas.microsoft.com/office/drawing/2014/main" id="{3E8E19C2-CDD8-4E86-9E94-894EFFAA4438}"/>
              </a:ext>
            </a:extLst>
          </p:cNvPr>
          <p:cNvGrpSpPr/>
          <p:nvPr/>
        </p:nvGrpSpPr>
        <p:grpSpPr>
          <a:xfrm>
            <a:off x="485160" y="2604735"/>
            <a:ext cx="11706840" cy="2133810"/>
            <a:chOff x="485160" y="2604735"/>
            <a:chExt cx="11706840" cy="2133810"/>
          </a:xfrm>
        </p:grpSpPr>
        <p:sp>
          <p:nvSpPr>
            <p:cNvPr id="30" name="TextBox 29">
              <a:extLst>
                <a:ext uri="{FF2B5EF4-FFF2-40B4-BE49-F238E27FC236}">
                  <a16:creationId xmlns:a16="http://schemas.microsoft.com/office/drawing/2014/main" id="{C39EC27B-97A1-4FD1-8F56-B954F25BF670}"/>
                </a:ext>
              </a:extLst>
            </p:cNvPr>
            <p:cNvSpPr txBox="1"/>
            <p:nvPr/>
          </p:nvSpPr>
          <p:spPr>
            <a:xfrm>
              <a:off x="485160" y="2916931"/>
              <a:ext cx="5172000" cy="923330"/>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GB" sz="1800" dirty="0">
                  <a:latin typeface="FoundrySterling-Book" panose="00000400000000000000" pitchFamily="2" charset="0"/>
                </a:rPr>
                <a:t>Randomly time-shifted creep events to understand if they are coincidently timed by chance.</a:t>
              </a:r>
            </a:p>
          </p:txBody>
        </p:sp>
        <p:grpSp>
          <p:nvGrpSpPr>
            <p:cNvPr id="5" name="Group 4">
              <a:extLst>
                <a:ext uri="{FF2B5EF4-FFF2-40B4-BE49-F238E27FC236}">
                  <a16:creationId xmlns:a16="http://schemas.microsoft.com/office/drawing/2014/main" id="{D7151107-443C-45BE-9DBA-AA971A762F6F}"/>
                </a:ext>
              </a:extLst>
            </p:cNvPr>
            <p:cNvGrpSpPr/>
            <p:nvPr/>
          </p:nvGrpSpPr>
          <p:grpSpPr>
            <a:xfrm>
              <a:off x="5892000" y="2604735"/>
              <a:ext cx="6300000" cy="2133810"/>
              <a:chOff x="5892000" y="2604735"/>
              <a:chExt cx="6300000" cy="2133810"/>
            </a:xfrm>
          </p:grpSpPr>
          <p:pic>
            <p:nvPicPr>
              <p:cNvPr id="10" name="Picture 9">
                <a:extLst>
                  <a:ext uri="{FF2B5EF4-FFF2-40B4-BE49-F238E27FC236}">
                    <a16:creationId xmlns:a16="http://schemas.microsoft.com/office/drawing/2014/main" id="{CE1F602F-2BE6-47F5-9E84-6FA74FF7A5EE}"/>
                  </a:ext>
                </a:extLst>
              </p:cNvPr>
              <p:cNvPicPr>
                <a:picLocks noChangeAspect="1"/>
              </p:cNvPicPr>
              <p:nvPr/>
            </p:nvPicPr>
            <p:blipFill rotWithShape="1">
              <a:blip r:embed="rId5">
                <a:extLst>
                  <a:ext uri="{28A0092B-C50C-407E-A947-70E740481C1C}">
                    <a14:useLocalDpi xmlns:a14="http://schemas.microsoft.com/office/drawing/2010/main" val="0"/>
                  </a:ext>
                </a:extLst>
              </a:blip>
              <a:srcRect t="30458" b="40062"/>
              <a:stretch/>
            </p:blipFill>
            <p:spPr>
              <a:xfrm>
                <a:off x="5892000" y="2604735"/>
                <a:ext cx="6300000" cy="1547723"/>
              </a:xfrm>
              <a:prstGeom prst="rect">
                <a:avLst/>
              </a:prstGeom>
            </p:spPr>
          </p:pic>
          <p:pic>
            <p:nvPicPr>
              <p:cNvPr id="14" name="Picture 13">
                <a:extLst>
                  <a:ext uri="{FF2B5EF4-FFF2-40B4-BE49-F238E27FC236}">
                    <a16:creationId xmlns:a16="http://schemas.microsoft.com/office/drawing/2014/main" id="{CC7AD718-1A67-4CB4-A902-CA6D3BE73FE4}"/>
                  </a:ext>
                </a:extLst>
              </p:cNvPr>
              <p:cNvPicPr>
                <a:picLocks noChangeAspect="1"/>
              </p:cNvPicPr>
              <p:nvPr/>
            </p:nvPicPr>
            <p:blipFill rotWithShape="1">
              <a:blip r:embed="rId5">
                <a:extLst>
                  <a:ext uri="{28A0092B-C50C-407E-A947-70E740481C1C}">
                    <a14:useLocalDpi xmlns:a14="http://schemas.microsoft.com/office/drawing/2010/main" val="0"/>
                  </a:ext>
                </a:extLst>
              </a:blip>
              <a:srcRect t="88515"/>
              <a:stretch/>
            </p:blipFill>
            <p:spPr>
              <a:xfrm>
                <a:off x="5892000" y="4135575"/>
                <a:ext cx="6300000" cy="602970"/>
              </a:xfrm>
              <a:prstGeom prst="rect">
                <a:avLst/>
              </a:prstGeom>
            </p:spPr>
          </p:pic>
        </p:grpSp>
      </p:grpSp>
      <p:grpSp>
        <p:nvGrpSpPr>
          <p:cNvPr id="27" name="Group 26">
            <a:extLst>
              <a:ext uri="{FF2B5EF4-FFF2-40B4-BE49-F238E27FC236}">
                <a16:creationId xmlns:a16="http://schemas.microsoft.com/office/drawing/2014/main" id="{6552560C-42B7-4D95-AC1D-93E1D46E62AC}"/>
              </a:ext>
            </a:extLst>
          </p:cNvPr>
          <p:cNvGrpSpPr/>
          <p:nvPr/>
        </p:nvGrpSpPr>
        <p:grpSpPr>
          <a:xfrm>
            <a:off x="485160" y="1007010"/>
            <a:ext cx="11706840" cy="5250000"/>
            <a:chOff x="485160" y="1007010"/>
            <a:chExt cx="11706840" cy="5250000"/>
          </a:xfrm>
        </p:grpSpPr>
        <p:sp>
          <p:nvSpPr>
            <p:cNvPr id="31" name="TextBox 30">
              <a:extLst>
                <a:ext uri="{FF2B5EF4-FFF2-40B4-BE49-F238E27FC236}">
                  <a16:creationId xmlns:a16="http://schemas.microsoft.com/office/drawing/2014/main" id="{E0010FF8-AB45-41E5-A23B-67022F23C106}"/>
                </a:ext>
              </a:extLst>
            </p:cNvPr>
            <p:cNvSpPr txBox="1"/>
            <p:nvPr/>
          </p:nvSpPr>
          <p:spPr>
            <a:xfrm>
              <a:off x="485160" y="4233366"/>
              <a:ext cx="5172000" cy="646331"/>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GB" sz="1800" dirty="0">
                  <a:latin typeface="FoundrySterling-Book" panose="00000400000000000000" pitchFamily="2" charset="0"/>
                </a:rPr>
                <a:t>Subtracted b) from a) to determine the percentage of truly connected events. </a:t>
              </a:r>
            </a:p>
          </p:txBody>
        </p:sp>
        <p:pic>
          <p:nvPicPr>
            <p:cNvPr id="9" name="Picture 8">
              <a:extLst>
                <a:ext uri="{FF2B5EF4-FFF2-40B4-BE49-F238E27FC236}">
                  <a16:creationId xmlns:a16="http://schemas.microsoft.com/office/drawing/2014/main" id="{0652F73F-9059-45AF-BF8F-AFFBB0B7B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000" y="1007010"/>
              <a:ext cx="6300000" cy="5250000"/>
            </a:xfrm>
            <a:prstGeom prst="rect">
              <a:avLst/>
            </a:prstGeom>
          </p:spPr>
        </p:pic>
      </p:grpSp>
      <p:pic>
        <p:nvPicPr>
          <p:cNvPr id="32" name="Picture 31">
            <a:extLst>
              <a:ext uri="{FF2B5EF4-FFF2-40B4-BE49-F238E27FC236}">
                <a16:creationId xmlns:a16="http://schemas.microsoft.com/office/drawing/2014/main" id="{9B39630F-EA94-4951-9D4E-B16A95C84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000" y="1007010"/>
            <a:ext cx="6300000" cy="5250000"/>
          </a:xfrm>
          <a:prstGeom prst="rect">
            <a:avLst/>
          </a:prstGeom>
        </p:spPr>
      </p:pic>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66" name="Slide Number Placeholder 65">
            <a:extLst>
              <a:ext uri="{FF2B5EF4-FFF2-40B4-BE49-F238E27FC236}">
                <a16:creationId xmlns:a16="http://schemas.microsoft.com/office/drawing/2014/main" id="{731217B2-3AE3-4C5A-AE5D-73495B551DDF}"/>
              </a:ext>
            </a:extLst>
          </p:cNvPr>
          <p:cNvSpPr>
            <a:spLocks noGrp="1"/>
          </p:cNvSpPr>
          <p:nvPr>
            <p:ph type="sldNum" sz="quarter" idx="12"/>
          </p:nvPr>
        </p:nvSpPr>
        <p:spPr>
          <a:xfrm>
            <a:off x="9162116" y="75877"/>
            <a:ext cx="2743200" cy="365125"/>
          </a:xfrm>
        </p:spPr>
        <p:txBody>
          <a:bodyPr/>
          <a:lstStyle/>
          <a:p>
            <a:fld id="{ED6580AB-5C3C-4B4F-8E2A-8B7A0A8CE695}" type="slidenum">
              <a:rPr lang="en-US" smtClean="0">
                <a:solidFill>
                  <a:schemeClr val="bg1"/>
                </a:solidFill>
                <a:latin typeface="FoundrySterling-Book" panose="00000400000000000000" pitchFamily="2" charset="0"/>
              </a:rPr>
              <a:t>7</a:t>
            </a:fld>
            <a:endParaRPr lang="en-US" dirty="0">
              <a:solidFill>
                <a:schemeClr val="bg1"/>
              </a:solidFill>
              <a:latin typeface="FoundrySterling-Book" panose="00000400000000000000" pitchFamily="2" charset="0"/>
            </a:endParaRPr>
          </a:p>
        </p:txBody>
      </p:sp>
      <p:sp>
        <p:nvSpPr>
          <p:cNvPr id="24" name="Google Shape;122;p14">
            <a:extLst>
              <a:ext uri="{FF2B5EF4-FFF2-40B4-BE49-F238E27FC236}">
                <a16:creationId xmlns:a16="http://schemas.microsoft.com/office/drawing/2014/main" id="{DAC24833-6177-0EAB-2B50-343A33A1835B}"/>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cs typeface="Times New Roman" panose="02020603050405020304" pitchFamily="18" charset="0"/>
              </a:rPr>
              <a:t>Estimating the Frequency of Multi-creepmeter Ruptures</a:t>
            </a:r>
            <a:endParaRPr lang="en-GB" sz="2800" dirty="0"/>
          </a:p>
        </p:txBody>
      </p:sp>
    </p:spTree>
    <p:extLst>
      <p:ext uri="{BB962C8B-B14F-4D97-AF65-F5344CB8AC3E}">
        <p14:creationId xmlns:p14="http://schemas.microsoft.com/office/powerpoint/2010/main" val="424013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22;p14">
            <a:extLst>
              <a:ext uri="{FF2B5EF4-FFF2-40B4-BE49-F238E27FC236}">
                <a16:creationId xmlns:a16="http://schemas.microsoft.com/office/drawing/2014/main" id="{F839D618-4668-60AD-07A4-62CF772AB931}"/>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dirty="0">
                <a:solidFill>
                  <a:schemeClr val="bg1"/>
                </a:solidFill>
                <a:latin typeface="FoundrySterling-Book" panose="00000400000000000000" pitchFamily="2" charset="0"/>
                <a:cs typeface="Times New Roman" panose="02020603050405020304" pitchFamily="18" charset="0"/>
              </a:rPr>
              <a:t>Estimating the Frequency of Multi-creepmeter Ruptures</a:t>
            </a:r>
            <a:endParaRPr lang="en-GB" sz="2800" dirty="0"/>
          </a:p>
        </p:txBody>
      </p:sp>
      <p:grpSp>
        <p:nvGrpSpPr>
          <p:cNvPr id="2" name="Group 1">
            <a:extLst>
              <a:ext uri="{FF2B5EF4-FFF2-40B4-BE49-F238E27FC236}">
                <a16:creationId xmlns:a16="http://schemas.microsoft.com/office/drawing/2014/main" id="{50F7F084-8DAB-445A-9B0E-16E99C8E4EA3}"/>
              </a:ext>
            </a:extLst>
          </p:cNvPr>
          <p:cNvGrpSpPr/>
          <p:nvPr/>
        </p:nvGrpSpPr>
        <p:grpSpPr>
          <a:xfrm>
            <a:off x="5892000" y="1007010"/>
            <a:ext cx="6300000" cy="2200695"/>
            <a:chOff x="5892000" y="1007010"/>
            <a:chExt cx="6300000" cy="2200695"/>
          </a:xfrm>
        </p:grpSpPr>
        <p:pic>
          <p:nvPicPr>
            <p:cNvPr id="3" name="Picture 2">
              <a:extLst>
                <a:ext uri="{FF2B5EF4-FFF2-40B4-BE49-F238E27FC236}">
                  <a16:creationId xmlns:a16="http://schemas.microsoft.com/office/drawing/2014/main" id="{B95B483F-630E-45DD-AA52-385E59E1E54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0" b="31200" l="333" r="99000">
                          <a14:foregroundMark x1="3333" y1="1200" x2="96833" y2="30400"/>
                          <a14:foregroundMark x1="8833" y1="31200" x2="16333" y2="28600"/>
                          <a14:foregroundMark x1="9000" y1="30600" x2="96667" y2="30600"/>
                          <a14:foregroundMark x1="93667" y1="9200" x2="2833" y2="29200"/>
                          <a14:foregroundMark x1="34000" y1="24600" x2="82833" y2="24600"/>
                          <a14:foregroundMark x1="71833" y1="29600" x2="88000" y2="14400"/>
                          <a14:foregroundMark x1="80000" y1="29600" x2="94500" y2="13600"/>
                          <a14:foregroundMark x1="92167" y1="21200" x2="71333" y2="16600"/>
                          <a14:foregroundMark x1="98333" y1="27800" x2="98333" y2="2600"/>
                          <a14:foregroundMark x1="98167" y1="18400" x2="95500" y2="16400"/>
                          <a14:foregroundMark x1="99000" y1="10200" x2="94167" y2="8000"/>
                          <a14:foregroundMark x1="98333" y1="2600" x2="91833" y2="4200"/>
                          <a14:foregroundMark x1="94167" y1="3600" x2="92833" y2="600"/>
                          <a14:foregroundMark x1="88833" y1="4600" x2="30000" y2="1000"/>
                          <a14:foregroundMark x1="44333" y1="800" x2="93500" y2="800"/>
                          <a14:foregroundMark x1="10000" y1="8600" x2="30500" y2="1200"/>
                          <a14:foregroundMark x1="19667" y1="6000" x2="16167" y2="2600"/>
                          <a14:foregroundMark x1="17333" y1="3800" x2="14833" y2="2000"/>
                          <a14:foregroundMark x1="5167" y1="5000" x2="6667" y2="7600"/>
                          <a14:foregroundMark x1="4167" y1="14800" x2="8000" y2="22000"/>
                          <a14:foregroundMark x1="16667" y1="20000" x2="29833" y2="27000"/>
                          <a14:foregroundMark x1="2167" y1="18000" x2="2333" y2="18600"/>
                          <a14:foregroundMark x1="11000" y1="22600" x2="14833" y2="21000"/>
                          <a14:foregroundMark x1="25500" y1="8400" x2="28333" y2="6400"/>
                          <a14:foregroundMark x1="6000" y1="29200" x2="7500" y2="30600"/>
                          <a14:foregroundMark x1="15500" y1="2600" x2="20500" y2="3000"/>
                          <a14:foregroundMark x1="7833" y1="11200" x2="10833" y2="11000"/>
                          <a14:backgroundMark x1="9833" y1="31800" x2="30667" y2="31600"/>
                          <a14:backgroundMark x1="10000" y1="31400" x2="32333" y2="31400"/>
                        </a14:backgroundRemoval>
                      </a14:imgEffect>
                    </a14:imgLayer>
                  </a14:imgProps>
                </a:ext>
                <a:ext uri="{28A0092B-C50C-407E-A947-70E740481C1C}">
                  <a14:useLocalDpi xmlns:a14="http://schemas.microsoft.com/office/drawing/2010/main" val="0"/>
                </a:ext>
              </a:extLst>
            </a:blip>
            <a:srcRect b="67946"/>
            <a:stretch/>
          </p:blipFill>
          <p:spPr>
            <a:xfrm>
              <a:off x="5892000" y="1007010"/>
              <a:ext cx="6300000" cy="1682850"/>
            </a:xfrm>
            <a:prstGeom prst="rect">
              <a:avLst/>
            </a:prstGeom>
          </p:spPr>
        </p:pic>
        <p:pic>
          <p:nvPicPr>
            <p:cNvPr id="11" name="Picture 10">
              <a:extLst>
                <a:ext uri="{FF2B5EF4-FFF2-40B4-BE49-F238E27FC236}">
                  <a16:creationId xmlns:a16="http://schemas.microsoft.com/office/drawing/2014/main" id="{D5D3A921-A493-4E0E-9D67-AF9AC6A89251}"/>
                </a:ext>
              </a:extLst>
            </p:cNvPr>
            <p:cNvPicPr>
              <a:picLocks noChangeAspect="1"/>
            </p:cNvPicPr>
            <p:nvPr/>
          </p:nvPicPr>
          <p:blipFill rotWithShape="1">
            <a:blip r:embed="rId5">
              <a:extLst>
                <a:ext uri="{28A0092B-C50C-407E-A947-70E740481C1C}">
                  <a14:useLocalDpi xmlns:a14="http://schemas.microsoft.com/office/drawing/2010/main" val="0"/>
                </a:ext>
              </a:extLst>
            </a:blip>
            <a:srcRect t="88515"/>
            <a:stretch/>
          </p:blipFill>
          <p:spPr>
            <a:xfrm>
              <a:off x="5892000" y="2604735"/>
              <a:ext cx="6300000" cy="602970"/>
            </a:xfrm>
            <a:prstGeom prst="rect">
              <a:avLst/>
            </a:prstGeom>
          </p:spPr>
        </p:pic>
      </p:grpSp>
      <p:grpSp>
        <p:nvGrpSpPr>
          <p:cNvPr id="5" name="Group 4">
            <a:extLst>
              <a:ext uri="{FF2B5EF4-FFF2-40B4-BE49-F238E27FC236}">
                <a16:creationId xmlns:a16="http://schemas.microsoft.com/office/drawing/2014/main" id="{D7151107-443C-45BE-9DBA-AA971A762F6F}"/>
              </a:ext>
            </a:extLst>
          </p:cNvPr>
          <p:cNvGrpSpPr/>
          <p:nvPr/>
        </p:nvGrpSpPr>
        <p:grpSpPr>
          <a:xfrm>
            <a:off x="5892000" y="2604735"/>
            <a:ext cx="6300000" cy="2133810"/>
            <a:chOff x="5892000" y="2604735"/>
            <a:chExt cx="6300000" cy="2133810"/>
          </a:xfrm>
        </p:grpSpPr>
        <p:pic>
          <p:nvPicPr>
            <p:cNvPr id="10" name="Picture 9">
              <a:extLst>
                <a:ext uri="{FF2B5EF4-FFF2-40B4-BE49-F238E27FC236}">
                  <a16:creationId xmlns:a16="http://schemas.microsoft.com/office/drawing/2014/main" id="{CE1F602F-2BE6-47F5-9E84-6FA74FF7A5EE}"/>
                </a:ext>
              </a:extLst>
            </p:cNvPr>
            <p:cNvPicPr>
              <a:picLocks noChangeAspect="1"/>
            </p:cNvPicPr>
            <p:nvPr/>
          </p:nvPicPr>
          <p:blipFill rotWithShape="1">
            <a:blip r:embed="rId5">
              <a:extLst>
                <a:ext uri="{28A0092B-C50C-407E-A947-70E740481C1C}">
                  <a14:useLocalDpi xmlns:a14="http://schemas.microsoft.com/office/drawing/2010/main" val="0"/>
                </a:ext>
              </a:extLst>
            </a:blip>
            <a:srcRect t="30458" b="40062"/>
            <a:stretch/>
          </p:blipFill>
          <p:spPr>
            <a:xfrm>
              <a:off x="5892000" y="2604735"/>
              <a:ext cx="6300000" cy="1547723"/>
            </a:xfrm>
            <a:prstGeom prst="rect">
              <a:avLst/>
            </a:prstGeom>
          </p:spPr>
        </p:pic>
        <p:pic>
          <p:nvPicPr>
            <p:cNvPr id="14" name="Picture 13">
              <a:extLst>
                <a:ext uri="{FF2B5EF4-FFF2-40B4-BE49-F238E27FC236}">
                  <a16:creationId xmlns:a16="http://schemas.microsoft.com/office/drawing/2014/main" id="{CC7AD718-1A67-4CB4-A902-CA6D3BE73FE4}"/>
                </a:ext>
              </a:extLst>
            </p:cNvPr>
            <p:cNvPicPr>
              <a:picLocks noChangeAspect="1"/>
            </p:cNvPicPr>
            <p:nvPr/>
          </p:nvPicPr>
          <p:blipFill rotWithShape="1">
            <a:blip r:embed="rId5">
              <a:extLst>
                <a:ext uri="{28A0092B-C50C-407E-A947-70E740481C1C}">
                  <a14:useLocalDpi xmlns:a14="http://schemas.microsoft.com/office/drawing/2010/main" val="0"/>
                </a:ext>
              </a:extLst>
            </a:blip>
            <a:srcRect t="88515"/>
            <a:stretch/>
          </p:blipFill>
          <p:spPr>
            <a:xfrm>
              <a:off x="5892000" y="4135575"/>
              <a:ext cx="6300000" cy="602970"/>
            </a:xfrm>
            <a:prstGeom prst="rect">
              <a:avLst/>
            </a:prstGeom>
          </p:spPr>
        </p:pic>
      </p:grpSp>
      <p:pic>
        <p:nvPicPr>
          <p:cNvPr id="9" name="Picture 8">
            <a:extLst>
              <a:ext uri="{FF2B5EF4-FFF2-40B4-BE49-F238E27FC236}">
                <a16:creationId xmlns:a16="http://schemas.microsoft.com/office/drawing/2014/main" id="{0652F73F-9059-45AF-BF8F-AFFBB0B7B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000" y="1007010"/>
            <a:ext cx="6300000" cy="5250000"/>
          </a:xfrm>
          <a:prstGeom prst="rect">
            <a:avLst/>
          </a:prstGeom>
        </p:spPr>
      </p:pic>
      <p:pic>
        <p:nvPicPr>
          <p:cNvPr id="32" name="Picture 31">
            <a:extLst>
              <a:ext uri="{FF2B5EF4-FFF2-40B4-BE49-F238E27FC236}">
                <a16:creationId xmlns:a16="http://schemas.microsoft.com/office/drawing/2014/main" id="{9B39630F-EA94-4951-9D4E-B16A95C84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000" y="1007010"/>
            <a:ext cx="6300000" cy="5250000"/>
          </a:xfrm>
          <a:prstGeom prst="rect">
            <a:avLst/>
          </a:prstGeom>
        </p:spPr>
      </p:pic>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20" name="TextBox 19">
            <a:extLst>
              <a:ext uri="{FF2B5EF4-FFF2-40B4-BE49-F238E27FC236}">
                <a16:creationId xmlns:a16="http://schemas.microsoft.com/office/drawing/2014/main" id="{2CAE7E94-B0C5-2BB9-FDE2-C9872CBB09DD}"/>
              </a:ext>
            </a:extLst>
          </p:cNvPr>
          <p:cNvSpPr txBox="1"/>
          <p:nvPr/>
        </p:nvSpPr>
        <p:spPr>
          <a:xfrm>
            <a:off x="481440" y="1915043"/>
            <a:ext cx="5175720" cy="313932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Arial" panose="020B0604020202020204" pitchFamily="34" charset="0"/>
              <a:buChar char="•"/>
            </a:pPr>
            <a:endParaRPr lang="en-GB" sz="1800" dirty="0">
              <a:latin typeface="FoundrySterling-Book" panose="00000400000000000000" pitchFamily="2" charset="0"/>
            </a:endParaRPr>
          </a:p>
          <a:p>
            <a:pPr marL="342900" indent="-342900" algn="just">
              <a:buFont typeface="Arial" panose="020B0604020202020204" pitchFamily="34" charset="0"/>
              <a:buChar char="•"/>
            </a:pPr>
            <a:endParaRPr lang="en-GB" sz="1800" dirty="0">
              <a:latin typeface="FoundrySterling-Book" panose="00000400000000000000" pitchFamily="2" charset="0"/>
            </a:endParaRPr>
          </a:p>
          <a:p>
            <a:pPr marL="342900" indent="-342900" algn="just">
              <a:buFont typeface="Arial" panose="020B0604020202020204" pitchFamily="34" charset="0"/>
              <a:buChar char="•"/>
            </a:pPr>
            <a:r>
              <a:rPr lang="en-GB" sz="1800" dirty="0">
                <a:latin typeface="FoundrySterling-Book" panose="00000400000000000000" pitchFamily="2" charset="0"/>
              </a:rPr>
              <a:t>The percentage of </a:t>
            </a:r>
            <a:r>
              <a:rPr lang="en-GB" sz="1800" dirty="0">
                <a:solidFill>
                  <a:srgbClr val="199D75"/>
                </a:solidFill>
                <a:latin typeface="FoundrySterling-Book" panose="00000400000000000000" pitchFamily="2" charset="0"/>
              </a:rPr>
              <a:t>CWN-XSJ</a:t>
            </a:r>
            <a:r>
              <a:rPr lang="en-GB" sz="1800" dirty="0">
                <a:latin typeface="FoundrySterling-Book" panose="00000400000000000000" pitchFamily="2" charset="0"/>
              </a:rPr>
              <a:t> events is around zero so coincident events are likely to be </a:t>
            </a:r>
            <a:r>
              <a:rPr lang="en-GB" sz="1800" b="1" dirty="0">
                <a:latin typeface="FoundrySterling-Book" panose="00000400000000000000" pitchFamily="2" charset="0"/>
              </a:rPr>
              <a:t>unrelated</a:t>
            </a:r>
            <a:r>
              <a:rPr lang="en-GB" sz="1800" dirty="0">
                <a:latin typeface="FoundrySterling-Book" panose="00000400000000000000" pitchFamily="2" charset="0"/>
              </a:rPr>
              <a:t>.</a:t>
            </a:r>
          </a:p>
          <a:p>
            <a:pPr marL="342900" indent="-342900" algn="just">
              <a:buFont typeface="Arial" panose="020B0604020202020204" pitchFamily="34" charset="0"/>
              <a:buChar char="•"/>
            </a:pPr>
            <a:endParaRPr lang="en-GB" sz="1800" dirty="0">
              <a:latin typeface="FoundrySterling-Book" panose="00000400000000000000" pitchFamily="2" charset="0"/>
            </a:endParaRPr>
          </a:p>
          <a:p>
            <a:pPr marL="342900" indent="-342900" algn="just">
              <a:buFont typeface="Arial" panose="020B0604020202020204" pitchFamily="34" charset="0"/>
              <a:buChar char="•"/>
            </a:pPr>
            <a:r>
              <a:rPr lang="en-GB" sz="1800" dirty="0">
                <a:latin typeface="FoundrySterling-Book" panose="00000400000000000000" pitchFamily="2" charset="0"/>
              </a:rPr>
              <a:t>The percentage of </a:t>
            </a:r>
            <a:r>
              <a:rPr lang="en-GB" sz="1800" dirty="0">
                <a:solidFill>
                  <a:srgbClr val="D95E00"/>
                </a:solidFill>
                <a:latin typeface="FoundrySterling-Book" panose="00000400000000000000" pitchFamily="2" charset="0"/>
              </a:rPr>
              <a:t>CWN-XHR</a:t>
            </a:r>
            <a:r>
              <a:rPr lang="en-GB" sz="1800" dirty="0">
                <a:latin typeface="FoundrySterling-Book" panose="00000400000000000000" pitchFamily="2" charset="0"/>
              </a:rPr>
              <a:t> events is around 25, meaning that coincident events are </a:t>
            </a:r>
            <a:r>
              <a:rPr lang="en-GB" sz="1800" b="1" dirty="0">
                <a:latin typeface="FoundrySterling-Book" panose="00000400000000000000" pitchFamily="2" charset="0"/>
              </a:rPr>
              <a:t>related</a:t>
            </a:r>
            <a:r>
              <a:rPr lang="en-GB" sz="1800" dirty="0">
                <a:latin typeface="FoundrySterling-Book" panose="00000400000000000000" pitchFamily="2" charset="0"/>
              </a:rPr>
              <a:t>. </a:t>
            </a:r>
          </a:p>
          <a:p>
            <a:pPr marL="342900" indent="-342900" algn="just">
              <a:buFont typeface="Arial" panose="020B0604020202020204" pitchFamily="34" charset="0"/>
              <a:buChar char="•"/>
            </a:pPr>
            <a:endParaRPr lang="en-GB" dirty="0">
              <a:latin typeface="FoundrySterling-Book" panose="00000400000000000000" pitchFamily="2" charset="0"/>
            </a:endParaRPr>
          </a:p>
          <a:p>
            <a:pPr marL="342900" indent="-342900" algn="just">
              <a:buFont typeface="Arial" panose="020B0604020202020204" pitchFamily="34" charset="0"/>
              <a:buChar char="•"/>
            </a:pPr>
            <a:endParaRPr lang="en-GB" sz="1800" dirty="0">
              <a:latin typeface="FoundrySterling-Book" panose="00000400000000000000" pitchFamily="2" charset="0"/>
            </a:endParaRPr>
          </a:p>
          <a:p>
            <a:pPr marL="342900" indent="-342900" algn="just">
              <a:buFont typeface="Arial" panose="020B0604020202020204" pitchFamily="34" charset="0"/>
              <a:buChar char="•"/>
            </a:pPr>
            <a:endParaRPr lang="en-GB" dirty="0">
              <a:latin typeface="FoundrySterling-Book" panose="00000400000000000000" pitchFamily="2" charset="0"/>
            </a:endParaRPr>
          </a:p>
        </p:txBody>
      </p:sp>
    </p:spTree>
    <p:extLst>
      <p:ext uri="{BB962C8B-B14F-4D97-AF65-F5344CB8AC3E}">
        <p14:creationId xmlns:p14="http://schemas.microsoft.com/office/powerpoint/2010/main" val="377162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105" name="Rectangle 104">
            <a:extLst>
              <a:ext uri="{FF2B5EF4-FFF2-40B4-BE49-F238E27FC236}">
                <a16:creationId xmlns:a16="http://schemas.microsoft.com/office/drawing/2014/main" id="{DCD02506-129F-4E69-B237-0231D3BB4198}"/>
              </a:ext>
            </a:extLst>
          </p:cNvPr>
          <p:cNvSpPr/>
          <p:nvPr/>
        </p:nvSpPr>
        <p:spPr>
          <a:xfrm>
            <a:off x="0" y="0"/>
            <a:ext cx="12192000" cy="523220"/>
          </a:xfrm>
          <a:prstGeom prst="rect">
            <a:avLst/>
          </a:prstGeom>
          <a:solidFill>
            <a:srgbClr val="001C54"/>
          </a:solidFill>
          <a:ln>
            <a:solidFill>
              <a:srgbClr val="001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45BD6767-21A1-BC31-1734-A2C47B466BA0}"/>
              </a:ext>
            </a:extLst>
          </p:cNvPr>
          <p:cNvGrpSpPr/>
          <p:nvPr/>
        </p:nvGrpSpPr>
        <p:grpSpPr>
          <a:xfrm>
            <a:off x="1896000" y="668071"/>
            <a:ext cx="8407689" cy="6189929"/>
            <a:chOff x="1896000" y="668071"/>
            <a:chExt cx="8407689" cy="6189929"/>
          </a:xfrm>
        </p:grpSpPr>
        <p:pic>
          <p:nvPicPr>
            <p:cNvPr id="3" name="Picture 2">
              <a:extLst>
                <a:ext uri="{FF2B5EF4-FFF2-40B4-BE49-F238E27FC236}">
                  <a16:creationId xmlns:a16="http://schemas.microsoft.com/office/drawing/2014/main" id="{027B4ACD-9633-4C6D-BE34-312C011B687F}"/>
                </a:ext>
              </a:extLst>
            </p:cNvPr>
            <p:cNvPicPr>
              <a:picLocks noChangeAspect="1"/>
            </p:cNvPicPr>
            <p:nvPr/>
          </p:nvPicPr>
          <p:blipFill rotWithShape="1">
            <a:blip r:embed="rId3">
              <a:extLst>
                <a:ext uri="{28A0092B-C50C-407E-A947-70E740481C1C}">
                  <a14:useLocalDpi xmlns:a14="http://schemas.microsoft.com/office/drawing/2010/main" val="0"/>
                </a:ext>
              </a:extLst>
            </a:blip>
            <a:srcRect r="62436" b="49904"/>
            <a:stretch/>
          </p:blipFill>
          <p:spPr>
            <a:xfrm>
              <a:off x="1896000" y="668071"/>
              <a:ext cx="3155394" cy="3156013"/>
            </a:xfrm>
            <a:prstGeom prst="rect">
              <a:avLst/>
            </a:prstGeom>
          </p:spPr>
        </p:pic>
        <p:pic>
          <p:nvPicPr>
            <p:cNvPr id="7" name="Picture 6">
              <a:extLst>
                <a:ext uri="{FF2B5EF4-FFF2-40B4-BE49-F238E27FC236}">
                  <a16:creationId xmlns:a16="http://schemas.microsoft.com/office/drawing/2014/main" id="{88E55A70-E1B9-4309-8527-58CDBB9D2EA6}"/>
                </a:ext>
              </a:extLst>
            </p:cNvPr>
            <p:cNvPicPr>
              <a:picLocks noChangeAspect="1"/>
            </p:cNvPicPr>
            <p:nvPr/>
          </p:nvPicPr>
          <p:blipFill rotWithShape="1">
            <a:blip r:embed="rId3">
              <a:extLst>
                <a:ext uri="{28A0092B-C50C-407E-A947-70E740481C1C}">
                  <a14:useLocalDpi xmlns:a14="http://schemas.microsoft.com/office/drawing/2010/main" val="0"/>
                </a:ext>
              </a:extLst>
            </a:blip>
            <a:srcRect l="37564" r="31917" b="49904"/>
            <a:stretch/>
          </p:blipFill>
          <p:spPr>
            <a:xfrm>
              <a:off x="5051394" y="668071"/>
              <a:ext cx="2563526" cy="3156013"/>
            </a:xfrm>
            <a:prstGeom prst="rect">
              <a:avLst/>
            </a:prstGeom>
          </p:spPr>
        </p:pic>
        <p:pic>
          <p:nvPicPr>
            <p:cNvPr id="8" name="Picture 7">
              <a:extLst>
                <a:ext uri="{FF2B5EF4-FFF2-40B4-BE49-F238E27FC236}">
                  <a16:creationId xmlns:a16="http://schemas.microsoft.com/office/drawing/2014/main" id="{F3DE218E-11C4-44FB-8DA6-70A5A18AD0B3}"/>
                </a:ext>
              </a:extLst>
            </p:cNvPr>
            <p:cNvPicPr>
              <a:picLocks noChangeAspect="1"/>
            </p:cNvPicPr>
            <p:nvPr/>
          </p:nvPicPr>
          <p:blipFill rotWithShape="1">
            <a:blip r:embed="rId3">
              <a:extLst>
                <a:ext uri="{28A0092B-C50C-407E-A947-70E740481C1C}">
                  <a14:useLocalDpi xmlns:a14="http://schemas.microsoft.com/office/drawing/2010/main" val="0"/>
                </a:ext>
              </a:extLst>
            </a:blip>
            <a:srcRect l="68082" b="47559"/>
            <a:stretch/>
          </p:blipFill>
          <p:spPr>
            <a:xfrm>
              <a:off x="7614920" y="668071"/>
              <a:ext cx="2681080" cy="3303786"/>
            </a:xfrm>
            <a:prstGeom prst="rect">
              <a:avLst/>
            </a:prstGeom>
          </p:spPr>
        </p:pic>
        <p:pic>
          <p:nvPicPr>
            <p:cNvPr id="9" name="Picture 8">
              <a:extLst>
                <a:ext uri="{FF2B5EF4-FFF2-40B4-BE49-F238E27FC236}">
                  <a16:creationId xmlns:a16="http://schemas.microsoft.com/office/drawing/2014/main" id="{912DD6F2-6E59-4245-8EF7-176F9E70B5A3}"/>
                </a:ext>
              </a:extLst>
            </p:cNvPr>
            <p:cNvPicPr>
              <a:picLocks noChangeAspect="1"/>
            </p:cNvPicPr>
            <p:nvPr/>
          </p:nvPicPr>
          <p:blipFill rotWithShape="1">
            <a:blip r:embed="rId3">
              <a:extLst>
                <a:ext uri="{28A0092B-C50C-407E-A947-70E740481C1C}">
                  <a14:useLocalDpi xmlns:a14="http://schemas.microsoft.com/office/drawing/2010/main" val="0"/>
                </a:ext>
              </a:extLst>
            </a:blip>
            <a:srcRect t="49903" r="62436" b="1748"/>
            <a:stretch/>
          </p:blipFill>
          <p:spPr>
            <a:xfrm>
              <a:off x="1896000" y="3812057"/>
              <a:ext cx="3155394" cy="3045943"/>
            </a:xfrm>
            <a:prstGeom prst="rect">
              <a:avLst/>
            </a:prstGeom>
          </p:spPr>
        </p:pic>
        <p:pic>
          <p:nvPicPr>
            <p:cNvPr id="10" name="Picture 9">
              <a:extLst>
                <a:ext uri="{FF2B5EF4-FFF2-40B4-BE49-F238E27FC236}">
                  <a16:creationId xmlns:a16="http://schemas.microsoft.com/office/drawing/2014/main" id="{0F3E3D8D-97F9-400F-9A8E-EC09DE812E21}"/>
                </a:ext>
              </a:extLst>
            </p:cNvPr>
            <p:cNvPicPr>
              <a:picLocks noChangeAspect="1"/>
            </p:cNvPicPr>
            <p:nvPr/>
          </p:nvPicPr>
          <p:blipFill rotWithShape="1">
            <a:blip r:embed="rId3">
              <a:extLst>
                <a:ext uri="{28A0092B-C50C-407E-A947-70E740481C1C}">
                  <a14:useLocalDpi xmlns:a14="http://schemas.microsoft.com/office/drawing/2010/main" val="0"/>
                </a:ext>
              </a:extLst>
            </a:blip>
            <a:srcRect l="37564" t="49904" r="31681" b="1748"/>
            <a:stretch/>
          </p:blipFill>
          <p:spPr>
            <a:xfrm>
              <a:off x="5051394" y="3812059"/>
              <a:ext cx="2583402" cy="3045941"/>
            </a:xfrm>
            <a:prstGeom prst="rect">
              <a:avLst/>
            </a:prstGeom>
          </p:spPr>
        </p:pic>
        <p:pic>
          <p:nvPicPr>
            <p:cNvPr id="13" name="Picture 12">
              <a:extLst>
                <a:ext uri="{FF2B5EF4-FFF2-40B4-BE49-F238E27FC236}">
                  <a16:creationId xmlns:a16="http://schemas.microsoft.com/office/drawing/2014/main" id="{C2A8DD84-4C84-45B9-90B2-529C92C664F2}"/>
                </a:ext>
              </a:extLst>
            </p:cNvPr>
            <p:cNvPicPr>
              <a:picLocks noChangeAspect="1"/>
            </p:cNvPicPr>
            <p:nvPr/>
          </p:nvPicPr>
          <p:blipFill rotWithShape="1">
            <a:blip r:embed="rId3">
              <a:extLst>
                <a:ext uri="{28A0092B-C50C-407E-A947-70E740481C1C}">
                  <a14:useLocalDpi xmlns:a14="http://schemas.microsoft.com/office/drawing/2010/main" val="0"/>
                </a:ext>
              </a:extLst>
            </a:blip>
            <a:srcRect l="68174" t="49744" r="-183" b="1907"/>
            <a:stretch/>
          </p:blipFill>
          <p:spPr>
            <a:xfrm>
              <a:off x="7614920" y="3812055"/>
              <a:ext cx="2688769" cy="3045945"/>
            </a:xfrm>
            <a:prstGeom prst="rect">
              <a:avLst/>
            </a:prstGeom>
          </p:spPr>
        </p:pic>
      </p:grpSp>
      <p:grpSp>
        <p:nvGrpSpPr>
          <p:cNvPr id="14" name="Group 13">
            <a:extLst>
              <a:ext uri="{FF2B5EF4-FFF2-40B4-BE49-F238E27FC236}">
                <a16:creationId xmlns:a16="http://schemas.microsoft.com/office/drawing/2014/main" id="{6E8BFDB1-E279-713B-7026-37F339B5D0DD}"/>
              </a:ext>
            </a:extLst>
          </p:cNvPr>
          <p:cNvGrpSpPr/>
          <p:nvPr/>
        </p:nvGrpSpPr>
        <p:grpSpPr>
          <a:xfrm>
            <a:off x="9519426" y="6138410"/>
            <a:ext cx="6019291" cy="461635"/>
            <a:chOff x="3510000" y="6005557"/>
            <a:chExt cx="6019291" cy="461635"/>
          </a:xfrm>
        </p:grpSpPr>
        <p:sp>
          <p:nvSpPr>
            <p:cNvPr id="15" name="Google Shape;172;p17">
              <a:extLst>
                <a:ext uri="{FF2B5EF4-FFF2-40B4-BE49-F238E27FC236}">
                  <a16:creationId xmlns:a16="http://schemas.microsoft.com/office/drawing/2014/main" id="{0C5F7EA3-157F-487E-F427-1FBDBBEB7DC0}"/>
                </a:ext>
              </a:extLst>
            </p:cNvPr>
            <p:cNvSpPr txBox="1"/>
            <p:nvPr/>
          </p:nvSpPr>
          <p:spPr>
            <a:xfrm>
              <a:off x="3743499" y="6005557"/>
              <a:ext cx="578579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latin typeface="Calibri"/>
                  <a:ea typeface="Calibri"/>
                  <a:cs typeface="Calibri"/>
                  <a:sym typeface="Calibri"/>
                </a:rPr>
                <a:t>creepmeter not involved. </a:t>
              </a:r>
              <a:endParaRPr sz="1800" dirty="0">
                <a:latin typeface="Calibri"/>
                <a:ea typeface="Calibri"/>
                <a:cs typeface="Calibri"/>
                <a:sym typeface="Calibri"/>
              </a:endParaRPr>
            </a:p>
          </p:txBody>
        </p:sp>
        <p:sp>
          <p:nvSpPr>
            <p:cNvPr id="16" name="Google Shape;173;p17">
              <a:extLst>
                <a:ext uri="{FF2B5EF4-FFF2-40B4-BE49-F238E27FC236}">
                  <a16:creationId xmlns:a16="http://schemas.microsoft.com/office/drawing/2014/main" id="{639A6DC7-9BB8-9DD7-77D0-AF8B01AC68EA}"/>
                </a:ext>
              </a:extLst>
            </p:cNvPr>
            <p:cNvSpPr/>
            <p:nvPr/>
          </p:nvSpPr>
          <p:spPr>
            <a:xfrm>
              <a:off x="3510000" y="6155225"/>
              <a:ext cx="142200" cy="162300"/>
            </a:xfrm>
            <a:prstGeom prst="triangle">
              <a:avLst>
                <a:gd name="adj" fmla="val 50000"/>
              </a:avLst>
            </a:prstGeom>
            <a:solidFill>
              <a:srgbClr val="9A9A9A"/>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2;p14">
            <a:extLst>
              <a:ext uri="{FF2B5EF4-FFF2-40B4-BE49-F238E27FC236}">
                <a16:creationId xmlns:a16="http://schemas.microsoft.com/office/drawing/2014/main" id="{0D6E2F56-B99F-40B3-4061-2EF8732ACE90}"/>
              </a:ext>
            </a:extLst>
          </p:cNvPr>
          <p:cNvSpPr/>
          <p:nvPr/>
        </p:nvSpPr>
        <p:spPr>
          <a:xfrm>
            <a:off x="0" y="-3170"/>
            <a:ext cx="12192000" cy="756000"/>
          </a:xfrm>
          <a:prstGeom prst="rect">
            <a:avLst/>
          </a:prstGeom>
          <a:solidFill>
            <a:srgbClr val="001C54"/>
          </a:solidFill>
          <a:ln w="12700" cap="flat" cmpd="sng">
            <a:solidFill>
              <a:srgbClr val="001C54"/>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800">
                <a:solidFill>
                  <a:schemeClr val="bg1"/>
                </a:solidFill>
                <a:latin typeface="FoundrySterling-Book" panose="00000400000000000000" pitchFamily="2" charset="0"/>
                <a:ea typeface="Times New Roman" panose="02020603050405020304" pitchFamily="18" charset="0"/>
                <a:cs typeface="Times New Roman" panose="02020603050405020304" pitchFamily="18" charset="0"/>
              </a:rPr>
              <a:t>Summary of Creep Event Behaviours</a:t>
            </a:r>
            <a:endParaRPr lang="en-GB" sz="2800" dirty="0"/>
          </a:p>
        </p:txBody>
      </p:sp>
    </p:spTree>
    <p:extLst>
      <p:ext uri="{BB962C8B-B14F-4D97-AF65-F5344CB8AC3E}">
        <p14:creationId xmlns:p14="http://schemas.microsoft.com/office/powerpoint/2010/main" val="922457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668227_Human resources, from 24Slides_SL_V1" id="{617D8675-87EA-4E65-899C-EC1AA060F43B}" vid="{A0FF6A7D-4118-4569-8B1F-1CBD407F0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EF843-5375-4D6F-A270-54A9909B0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3F418-8757-4A9C-9AAF-2EFD75A2BEFB}">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71af3243-3dd4-4a8d-8c0d-dd76da1f02a5"/>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C9C8C966-778B-43A2-9BDE-D67CABE9D3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Human resources, from 24Slides</Template>
  <TotalTime>0</TotalTime>
  <Words>1378</Words>
  <Application>Microsoft Office PowerPoint</Application>
  <PresentationFormat>Widescreen</PresentationFormat>
  <Paragraphs>153</Paragraphs>
  <Slides>18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FoundrySterling-Book</vt:lpstr>
      <vt:lpstr>Office Theme</vt:lpstr>
      <vt:lpstr>Human resources slide 3</vt:lpstr>
      <vt:lpstr>Human resources slide 3</vt:lpstr>
      <vt:lpstr>Human resources slide 3</vt:lpstr>
      <vt:lpstr>Human resources slide 3</vt:lpstr>
      <vt:lpstr>PowerPoint Presentation</vt:lpstr>
      <vt:lpstr>Human resources slide 3</vt:lpstr>
      <vt:lpstr>Human resources slide 3</vt:lpstr>
      <vt:lpstr>Human resources slide 3</vt:lpstr>
      <vt:lpstr>Human resources slide 3</vt:lpstr>
      <vt:lpstr>Human resources slide 3</vt:lpstr>
      <vt:lpstr>Human resources slide 3</vt:lpstr>
      <vt:lpstr>Human resources slide 3</vt:lpstr>
      <vt:lpstr>Human resources slide 3</vt:lpstr>
      <vt:lpstr>Human resources slide 3</vt:lpstr>
      <vt:lpstr>Human resources slide 3</vt:lpstr>
      <vt:lpstr>Human resources slide 3</vt:lpstr>
      <vt:lpstr>PowerPoint Presentation</vt:lpstr>
      <vt:lpstr>Human resources slide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2020-06-08T14:49:35Z</dcterms:created>
  <dcterms:modified xsi:type="dcterms:W3CDTF">2022-05-21T17:10:05Z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