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2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dford, Benjamin" initials="HB" lastIdx="1" clrIdx="0">
    <p:extLst>
      <p:ext uri="{19B8F6BF-5375-455C-9EA6-DF929625EA0E}">
        <p15:presenceInfo xmlns:p15="http://schemas.microsoft.com/office/powerpoint/2012/main" userId="S-1-5-21-137024685-2204166116-4157399963-3465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  <a:srgbClr val="FA0000"/>
    <a:srgbClr val="FE0000"/>
    <a:srgbClr val="8497B0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2" autoAdjust="0"/>
    <p:restoredTop sz="92442" autoAdjust="0"/>
  </p:normalViewPr>
  <p:slideViewPr>
    <p:cSldViewPr snapToGrid="0">
      <p:cViewPr varScale="1">
        <p:scale>
          <a:sx n="62" d="100"/>
          <a:sy n="62" d="100"/>
        </p:scale>
        <p:origin x="89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56" d="100"/>
          <a:sy n="56" d="100"/>
        </p:scale>
        <p:origin x="4518" y="10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AC427-FA0E-42FD-A7F2-846C6C055883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B1EC6-FA9F-401D-B487-D0C2CE972E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B1EC6-FA9F-401D-B487-D0C2CE972E6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2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B1EC6-FA9F-401D-B487-D0C2CE972E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5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B1EC6-FA9F-401D-B487-D0C2CE972E6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2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B1EC6-FA9F-401D-B487-D0C2CE972E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02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B1EC6-FA9F-401D-B487-D0C2CE972E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86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2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5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8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87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5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53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5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5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54DE4-0B6C-4C2F-B251-424EDA44A0F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4DBC-4080-466F-8D95-79A18324A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3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4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9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35141"/>
            <a:ext cx="9144000" cy="3422859"/>
          </a:xfrm>
          <a:prstGeom prst="rect">
            <a:avLst/>
          </a:prstGeom>
          <a:blipFill>
            <a:blip r:embed="rId3">
              <a:alphaModFix amt="42000"/>
            </a:blip>
            <a:stretch>
              <a:fillRect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18" y="2822252"/>
            <a:ext cx="2409649" cy="553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6399" y="386243"/>
            <a:ext cx="8084989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endParaRPr lang="en-GB" sz="4000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43514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FE5D8F-CC72-46AF-8554-C632E7D7F6A3}"/>
              </a:ext>
            </a:extLst>
          </p:cNvPr>
          <p:cNvSpPr/>
          <p:nvPr/>
        </p:nvSpPr>
        <p:spPr>
          <a:xfrm>
            <a:off x="63373" y="-56350"/>
            <a:ext cx="86780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Characterising the Triassic Palaeomagnetic Field:</a:t>
            </a:r>
          </a:p>
          <a:p>
            <a:r>
              <a:rPr lang="en-GB" sz="4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Palaeointensity estimates from the Dolomites, NE Italy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EC64F-C9FD-494F-ADD1-D054D8DA3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70" y="1398665"/>
            <a:ext cx="1693565" cy="1286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5379A-A908-4E27-B98D-7A9F1E8F1C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16337" r="4943" b="14954"/>
          <a:stretch/>
        </p:blipFill>
        <p:spPr>
          <a:xfrm>
            <a:off x="6915905" y="2806647"/>
            <a:ext cx="2145672" cy="55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F8932-4DC5-4D16-B801-6BAC5B01DAC7}"/>
              </a:ext>
            </a:extLst>
          </p:cNvPr>
          <p:cNvSpPr txBox="1"/>
          <p:nvPr/>
        </p:nvSpPr>
        <p:spPr>
          <a:xfrm>
            <a:off x="82423" y="2417063"/>
            <a:ext cx="579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B.T. Handford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, A.J. Biggin, A. van der Boon, B. Kugabalan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2FB28-7D08-4BE4-8407-E840E47427B2}"/>
              </a:ext>
            </a:extLst>
          </p:cNvPr>
          <p:cNvSpPr txBox="1"/>
          <p:nvPr/>
        </p:nvSpPr>
        <p:spPr>
          <a:xfrm>
            <a:off x="63373" y="3450746"/>
            <a:ext cx="320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b.handford@liverpool.ac.uk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A8C9E9-20F6-464B-BEB7-EA5215413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84" y="88124"/>
            <a:ext cx="928451" cy="12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749" y="28402"/>
            <a:ext cx="2914501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Background</a:t>
            </a:r>
          </a:p>
        </p:txBody>
      </p:sp>
      <p:cxnSp>
        <p:nvCxnSpPr>
          <p:cNvPr id="5" name="Straight Connector 4"/>
          <p:cNvCxnSpPr>
            <a:cxnSpLocks/>
            <a:stCxn id="2" idx="3"/>
          </p:cNvCxnSpPr>
          <p:nvPr/>
        </p:nvCxnSpPr>
        <p:spPr>
          <a:xfrm flipV="1">
            <a:off x="6029250" y="511342"/>
            <a:ext cx="2335960" cy="14146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618457" y="497194"/>
            <a:ext cx="24054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761AD7F-C8CC-4C7B-8447-C49674B72CE7}"/>
              </a:ext>
            </a:extLst>
          </p:cNvPr>
          <p:cNvSpPr txBox="1"/>
          <p:nvPr/>
        </p:nvSpPr>
        <p:spPr>
          <a:xfrm>
            <a:off x="5712691" y="731960"/>
            <a:ext cx="33160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Recent PSV studies:</a:t>
            </a:r>
          </a:p>
          <a:p>
            <a:pPr algn="just"/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Handford et al., (2021)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PCRS (318-265 Ma)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Post-PCRS (265-198 Ma)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Doubrovine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et al., (2019)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Pre-CNS (198-126 Ma)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CNS (129-84 Ma)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Engbers et al., (submitted)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Miocene (23.0-5.3 Ma)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Cromwell et al., (2018)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Last 10 Ma</a:t>
            </a:r>
          </a:p>
          <a:p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6C0156-73A5-43A9-A98B-AAC654D0DAE6}"/>
              </a:ext>
            </a:extLst>
          </p:cNvPr>
          <p:cNvGrpSpPr/>
          <p:nvPr/>
        </p:nvGrpSpPr>
        <p:grpSpPr>
          <a:xfrm>
            <a:off x="618457" y="4425279"/>
            <a:ext cx="5834124" cy="2233076"/>
            <a:chOff x="618457" y="4425279"/>
            <a:chExt cx="5834124" cy="22330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098BD66-D82A-41D9-AF25-637E3FBD6499}"/>
                </a:ext>
              </a:extLst>
            </p:cNvPr>
            <p:cNvGrpSpPr/>
            <p:nvPr/>
          </p:nvGrpSpPr>
          <p:grpSpPr>
            <a:xfrm>
              <a:off x="618457" y="4425279"/>
              <a:ext cx="1980008" cy="2197564"/>
              <a:chOff x="618457" y="4425279"/>
              <a:chExt cx="1980008" cy="219756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9222634-8767-4731-AF08-68128DC67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66" t="48905" r="53207" b="6977"/>
              <a:stretch/>
            </p:blipFill>
            <p:spPr>
              <a:xfrm>
                <a:off x="618457" y="4425279"/>
                <a:ext cx="1980008" cy="2197564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07B060E-2F82-4A96-B28F-6CC987538141}"/>
                  </a:ext>
                </a:extLst>
              </p:cNvPr>
              <p:cNvSpPr/>
              <p:nvPr/>
            </p:nvSpPr>
            <p:spPr>
              <a:xfrm>
                <a:off x="1421395" y="5223846"/>
                <a:ext cx="380246" cy="407406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6B79B9-B7C6-43F9-A24C-D6762808F4EC}"/>
                  </a:ext>
                </a:extLst>
              </p:cNvPr>
              <p:cNvSpPr/>
              <p:nvPr/>
            </p:nvSpPr>
            <p:spPr>
              <a:xfrm>
                <a:off x="1701356" y="5719641"/>
                <a:ext cx="380246" cy="407406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C134BC-7B1D-4F2C-B146-47D676AD7236}"/>
                </a:ext>
              </a:extLst>
            </p:cNvPr>
            <p:cNvSpPr txBox="1"/>
            <p:nvPr/>
          </p:nvSpPr>
          <p:spPr>
            <a:xfrm>
              <a:off x="2767821" y="4627030"/>
              <a:ext cx="36847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Schwarz &amp; Symons et al., (1968) Large age uncertainty (±30 Ma), &amp; lack of modern palaeointensity methods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Eitel</a:t>
              </a: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et al., (2014) Impact melt – potentially underestimated palaeointensity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44D8ED9-B4C3-411A-A896-687C90C71068}"/>
                </a:ext>
              </a:extLst>
            </p:cNvPr>
            <p:cNvCxnSpPr/>
            <p:nvPr/>
          </p:nvCxnSpPr>
          <p:spPr>
            <a:xfrm>
              <a:off x="1964602" y="5332491"/>
              <a:ext cx="932507" cy="0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AB8A4BE-54D6-4286-91E7-665A2430E9F2}"/>
                </a:ext>
              </a:extLst>
            </p:cNvPr>
            <p:cNvCxnSpPr>
              <a:cxnSpLocks/>
            </p:cNvCxnSpPr>
            <p:nvPr/>
          </p:nvCxnSpPr>
          <p:spPr>
            <a:xfrm>
              <a:off x="2144760" y="5986715"/>
              <a:ext cx="752349" cy="0"/>
            </a:xfrm>
            <a:prstGeom prst="straightConnector1">
              <a:avLst/>
            </a:prstGeom>
            <a:ln w="28575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8FE74A5-7BFD-439F-9087-A5318935FF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DE7B36-A18D-4A06-990F-75D1EA7C89CA}"/>
              </a:ext>
            </a:extLst>
          </p:cNvPr>
          <p:cNvGrpSpPr/>
          <p:nvPr/>
        </p:nvGrpSpPr>
        <p:grpSpPr>
          <a:xfrm>
            <a:off x="115279" y="992866"/>
            <a:ext cx="5567057" cy="3576617"/>
            <a:chOff x="115279" y="992866"/>
            <a:chExt cx="5567057" cy="35766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80BE49-B26E-47E2-8184-5EDEA3EB81BF}"/>
                </a:ext>
              </a:extLst>
            </p:cNvPr>
            <p:cNvGrpSpPr/>
            <p:nvPr/>
          </p:nvGrpSpPr>
          <p:grpSpPr>
            <a:xfrm>
              <a:off x="115279" y="992866"/>
              <a:ext cx="5054250" cy="3576617"/>
              <a:chOff x="115279" y="992866"/>
              <a:chExt cx="5054250" cy="357661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7771982-2E17-462D-908C-787AFACA53DC}"/>
                  </a:ext>
                </a:extLst>
              </p:cNvPr>
              <p:cNvGrpSpPr/>
              <p:nvPr/>
            </p:nvGrpSpPr>
            <p:grpSpPr>
              <a:xfrm>
                <a:off x="115279" y="992866"/>
                <a:ext cx="5054250" cy="3142287"/>
                <a:chOff x="35622" y="1951586"/>
                <a:chExt cx="6158253" cy="344972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737F1AE-E9E3-4897-AF8C-0F387D3C89C4}"/>
                    </a:ext>
                  </a:extLst>
                </p:cNvPr>
                <p:cNvGrpSpPr/>
                <p:nvPr/>
              </p:nvGrpSpPr>
              <p:grpSpPr>
                <a:xfrm>
                  <a:off x="35622" y="1951586"/>
                  <a:ext cx="6158253" cy="3449726"/>
                  <a:chOff x="35622" y="1951586"/>
                  <a:chExt cx="6158253" cy="3449726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6A736930-ABA3-47BE-9D0A-1CE8BB2C10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50" t="2468" r="7723"/>
                  <a:stretch/>
                </p:blipFill>
                <p:spPr>
                  <a:xfrm>
                    <a:off x="35622" y="1951586"/>
                    <a:ext cx="6158253" cy="3449726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5ED9334-BD0F-4401-9B32-E685470F328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2013" y="2075063"/>
                    <a:ext cx="153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latin typeface="Garamond" panose="02020404030301010803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BC3953C-0FD8-4916-9443-7ABC01928B12}"/>
                      </a:ext>
                    </a:extLst>
                  </p:cNvPr>
                  <p:cNvSpPr txBox="1"/>
                  <p:nvPr/>
                </p:nvSpPr>
                <p:spPr>
                  <a:xfrm>
                    <a:off x="2431450" y="2075062"/>
                    <a:ext cx="153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latin typeface="Garamond" panose="02020404030301010803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7DFFF02-6910-4E9F-8F0B-6AEC2C994561}"/>
                      </a:ext>
                    </a:extLst>
                  </p:cNvPr>
                  <p:cNvSpPr txBox="1"/>
                  <p:nvPr/>
                </p:nvSpPr>
                <p:spPr>
                  <a:xfrm>
                    <a:off x="3590887" y="2075061"/>
                    <a:ext cx="153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latin typeface="Garamond" panose="02020404030301010803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14CD1EC-6449-4A6F-8833-81731B886604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17" y="2075060"/>
                    <a:ext cx="15390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latin typeface="Garamond" panose="02020404030301010803" pitchFamily="18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4780B9-E4B2-4FAD-8AC9-BBA3FDBF0012}"/>
                    </a:ext>
                  </a:extLst>
                </p:cNvPr>
                <p:cNvSpPr txBox="1"/>
                <p:nvPr/>
              </p:nvSpPr>
              <p:spPr>
                <a:xfrm>
                  <a:off x="5435419" y="2075059"/>
                  <a:ext cx="15390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Garamond" panose="02020404030301010803" pitchFamily="18" charset="0"/>
                    </a:rPr>
                    <a:t>3</a:t>
                  </a: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B921EC-04A5-4116-8655-930A542FDE73}"/>
                  </a:ext>
                </a:extLst>
              </p:cNvPr>
              <p:cNvSpPr txBox="1"/>
              <p:nvPr/>
            </p:nvSpPr>
            <p:spPr>
              <a:xfrm>
                <a:off x="429948" y="4107818"/>
                <a:ext cx="3897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tx2">
                        <a:lumMod val="75000"/>
                      </a:schemeClr>
                    </a:solidFill>
                    <a:latin typeface="Baskerville Old Face" panose="02020602080505020303" pitchFamily="18" charset="0"/>
                  </a:rPr>
                  <a:t>PINT v8.0.0; Bono et al., (2021)</a:t>
                </a:r>
              </a:p>
              <a:p>
                <a:r>
                  <a:rPr lang="en-GB" sz="1200" dirty="0">
                    <a:solidFill>
                      <a:schemeClr val="tx2">
                        <a:lumMod val="75000"/>
                      </a:schemeClr>
                    </a:solidFill>
                    <a:latin typeface="Baskerville Old Face" panose="02020602080505020303" pitchFamily="18" charset="0"/>
                  </a:rPr>
                  <a:t>Average reversal frequency model; Handford et al., (2021)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910F44-C1B6-4F2D-9B06-1361D6FE7944}"/>
                </a:ext>
              </a:extLst>
            </p:cNvPr>
            <p:cNvSpPr txBox="1"/>
            <p:nvPr/>
          </p:nvSpPr>
          <p:spPr>
            <a:xfrm rot="16200000">
              <a:off x="4154623" y="1926295"/>
              <a:ext cx="2409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20000"/>
                  </a:solidFill>
                  <a:latin typeface="Garamond" panose="02020404030301010803" pitchFamily="18" charset="0"/>
                </a:rPr>
                <a:t>Average reversal frequency (Ma</a:t>
              </a:r>
              <a:r>
                <a:rPr lang="en-GB" b="1" baseline="30000" dirty="0">
                  <a:solidFill>
                    <a:srgbClr val="F20000"/>
                  </a:solidFill>
                  <a:latin typeface="Garamond" panose="02020404030301010803" pitchFamily="18" charset="0"/>
                </a:rPr>
                <a:t>-1</a:t>
              </a:r>
              <a:r>
                <a:rPr lang="en-GB" b="1" dirty="0">
                  <a:solidFill>
                    <a:srgbClr val="F20000"/>
                  </a:solidFill>
                  <a:latin typeface="Garamond" panose="02020404030301010803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5BDEDD3-2D6E-49CD-802C-38311CFE6746}"/>
              </a:ext>
            </a:extLst>
          </p:cNvPr>
          <p:cNvGrpSpPr/>
          <p:nvPr/>
        </p:nvGrpSpPr>
        <p:grpSpPr>
          <a:xfrm>
            <a:off x="94355" y="793022"/>
            <a:ext cx="3932619" cy="2474774"/>
            <a:chOff x="94355" y="793022"/>
            <a:chExt cx="3932619" cy="2474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9E6CCF-7CFE-4264-8627-BD7525711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6" t="3090"/>
            <a:stretch/>
          </p:blipFill>
          <p:spPr>
            <a:xfrm>
              <a:off x="131806" y="793022"/>
              <a:ext cx="3895168" cy="2445174"/>
            </a:xfrm>
            <a:prstGeom prst="rect">
              <a:avLst/>
            </a:prstGeom>
            <a:ln w="38100">
              <a:solidFill>
                <a:srgbClr val="8497B0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E73556-C818-4444-9FF1-CF6AD1D226EE}"/>
                </a:ext>
              </a:extLst>
            </p:cNvPr>
            <p:cNvSpPr txBox="1"/>
            <p:nvPr/>
          </p:nvSpPr>
          <p:spPr>
            <a:xfrm>
              <a:off x="94355" y="2990797"/>
              <a:ext cx="1556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Google Earth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CB241D-3869-460A-B44C-4E96976EC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862" y="3320134"/>
            <a:ext cx="4797968" cy="3414056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FA8847-DAC6-48A5-ADD4-FF164994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749" y="28402"/>
            <a:ext cx="2914501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9208F6-790D-4D1B-977D-BAA12D8F154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029250" y="511342"/>
            <a:ext cx="2335960" cy="14146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0D2350-265A-4462-A520-AB1A1AE7F20D}"/>
              </a:ext>
            </a:extLst>
          </p:cNvPr>
          <p:cNvCxnSpPr>
            <a:cxnSpLocks/>
          </p:cNvCxnSpPr>
          <p:nvPr/>
        </p:nvCxnSpPr>
        <p:spPr>
          <a:xfrm>
            <a:off x="618457" y="497194"/>
            <a:ext cx="24054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EAD96C-63B0-45FF-80B8-8FD9BD1AF7C4}"/>
              </a:ext>
            </a:extLst>
          </p:cNvPr>
          <p:cNvGrpSpPr/>
          <p:nvPr/>
        </p:nvGrpSpPr>
        <p:grpSpPr>
          <a:xfrm>
            <a:off x="330807" y="3710145"/>
            <a:ext cx="3257001" cy="2628900"/>
            <a:chOff x="504306" y="1196419"/>
            <a:chExt cx="6948233" cy="50009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2B354C-D4B7-4CBB-810E-10227A52F099}"/>
                </a:ext>
              </a:extLst>
            </p:cNvPr>
            <p:cNvGrpSpPr/>
            <p:nvPr/>
          </p:nvGrpSpPr>
          <p:grpSpPr>
            <a:xfrm>
              <a:off x="504306" y="1196419"/>
              <a:ext cx="6948233" cy="5000986"/>
              <a:chOff x="504306" y="1196419"/>
              <a:chExt cx="6948233" cy="500098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75D1086-95B9-46D3-A4D1-3D60C5375AD8}"/>
                  </a:ext>
                </a:extLst>
              </p:cNvPr>
              <p:cNvGrpSpPr/>
              <p:nvPr/>
            </p:nvGrpSpPr>
            <p:grpSpPr>
              <a:xfrm>
                <a:off x="504306" y="1196419"/>
                <a:ext cx="6948233" cy="5000986"/>
                <a:chOff x="504306" y="1196419"/>
                <a:chExt cx="6948233" cy="500098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4A05F73-1001-4826-B14E-52CB6F674425}"/>
                    </a:ext>
                  </a:extLst>
                </p:cNvPr>
                <p:cNvGrpSpPr/>
                <p:nvPr/>
              </p:nvGrpSpPr>
              <p:grpSpPr>
                <a:xfrm>
                  <a:off x="504306" y="1196419"/>
                  <a:ext cx="6948233" cy="5000986"/>
                  <a:chOff x="504306" y="1196419"/>
                  <a:chExt cx="6948233" cy="5000986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63BD699F-FF79-4FA4-ABE2-F7AED7D34951}"/>
                      </a:ext>
                    </a:extLst>
                  </p:cNvPr>
                  <p:cNvGrpSpPr/>
                  <p:nvPr/>
                </p:nvGrpSpPr>
                <p:grpSpPr>
                  <a:xfrm>
                    <a:off x="504306" y="1196419"/>
                    <a:ext cx="6579888" cy="5000986"/>
                    <a:chOff x="504306" y="1196419"/>
                    <a:chExt cx="6579888" cy="5000986"/>
                  </a:xfrm>
                </p:grpSpPr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E5A33A32-3211-463C-A685-8C9D111F9E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4306" y="1196419"/>
                      <a:ext cx="6579888" cy="5000986"/>
                      <a:chOff x="504306" y="1196419"/>
                      <a:chExt cx="6579888" cy="5000986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0CB86C68-7526-429A-8DA6-35C8C76099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18457" y="1196419"/>
                        <a:ext cx="6465737" cy="5000986"/>
                        <a:chOff x="618457" y="1196419"/>
                        <a:chExt cx="6465737" cy="5000986"/>
                      </a:xfrm>
                    </p:grpSpPr>
                    <p:pic>
                      <p:nvPicPr>
                        <p:cNvPr id="3" name="Picture 2">
                          <a:extLst>
                            <a:ext uri="{FF2B5EF4-FFF2-40B4-BE49-F238E27FC236}">
                              <a16:creationId xmlns:a16="http://schemas.microsoft.com/office/drawing/2014/main" id="{B01AB139-FC0C-4280-B7BA-0BB75B22928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32079"/>
                        <a:stretch/>
                      </p:blipFill>
                      <p:spPr>
                        <a:xfrm>
                          <a:off x="618457" y="1196419"/>
                          <a:ext cx="6465737" cy="5000986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8497B0"/>
                          </a:solidFill>
                        </a:ln>
                      </p:spPr>
                    </p:pic>
                    <p:sp>
                      <p:nvSpPr>
                        <p:cNvPr id="11" name="Star: 5 Points 10">
                          <a:extLst>
                            <a:ext uri="{FF2B5EF4-FFF2-40B4-BE49-F238E27FC236}">
                              <a16:creationId xmlns:a16="http://schemas.microsoft.com/office/drawing/2014/main" id="{D9E13637-94CA-4D11-9DD5-5E687B1586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8175" y="2114047"/>
                          <a:ext cx="656172" cy="570928"/>
                        </a:xfrm>
                        <a:prstGeom prst="star5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2" name="Rectangle 11">
                          <a:extLst>
                            <a:ext uri="{FF2B5EF4-FFF2-40B4-BE49-F238E27FC236}">
                              <a16:creationId xmlns:a16="http://schemas.microsoft.com/office/drawing/2014/main" id="{8D93DBC2-1786-4F60-9242-1505CD4C45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99776" y="3773912"/>
                          <a:ext cx="221381" cy="21060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1F3A0C29-9B87-49DC-8297-0DEC93628C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4306" y="1915295"/>
                        <a:ext cx="2843192" cy="7025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200" b="1" dirty="0">
                            <a:latin typeface="Garamond" panose="02020404030301010803" pitchFamily="18" charset="0"/>
                          </a:rPr>
                          <a:t>SWITZERLAND</a:t>
                        </a:r>
                        <a:r>
                          <a:rPr lang="en-GB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048AB379-E80A-4296-93A4-08383F3C92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50864" y="1584452"/>
                      <a:ext cx="1814585" cy="5269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b="1" dirty="0">
                          <a:latin typeface="Garamond" panose="02020404030301010803" pitchFamily="18" charset="0"/>
                        </a:rPr>
                        <a:t>AUSTRIA</a:t>
                      </a:r>
                      <a:r>
                        <a:rPr lang="en-GB" sz="1200" dirty="0"/>
                        <a:t> </a:t>
                      </a:r>
                    </a:p>
                  </p:txBody>
                </p:sp>
              </p:grp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78A99A1-99CA-44C3-A7D8-D1819A8BBB9F}"/>
                      </a:ext>
                    </a:extLst>
                  </p:cNvPr>
                  <p:cNvSpPr txBox="1"/>
                  <p:nvPr/>
                </p:nvSpPr>
                <p:spPr>
                  <a:xfrm>
                    <a:off x="5165880" y="2876348"/>
                    <a:ext cx="2286659" cy="5269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latin typeface="Garamond" panose="02020404030301010803" pitchFamily="18" charset="0"/>
                      </a:rPr>
                      <a:t>SLOVENIA</a:t>
                    </a:r>
                    <a:endParaRPr lang="en-GB" sz="1200" dirty="0"/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D7FB53A-5FDF-4FB8-A35B-E10720323BF4}"/>
                    </a:ext>
                  </a:extLst>
                </p:cNvPr>
                <p:cNvSpPr txBox="1"/>
                <p:nvPr/>
              </p:nvSpPr>
              <p:spPr>
                <a:xfrm>
                  <a:off x="5364010" y="3696514"/>
                  <a:ext cx="1903958" cy="526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Garamond" panose="02020404030301010803" pitchFamily="18" charset="0"/>
                    </a:rPr>
                    <a:t>CROATIA</a:t>
                  </a:r>
                  <a:r>
                    <a:rPr lang="en-GB" sz="1200" dirty="0"/>
                    <a:t> 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E4ABC6-410F-463A-A60B-53B61C751578}"/>
                  </a:ext>
                </a:extLst>
              </p:cNvPr>
              <p:cNvSpPr txBox="1"/>
              <p:nvPr/>
            </p:nvSpPr>
            <p:spPr>
              <a:xfrm>
                <a:off x="2619841" y="4657343"/>
                <a:ext cx="1424507" cy="526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Garamond" panose="02020404030301010803" pitchFamily="18" charset="0"/>
                  </a:rPr>
                  <a:t>ITALY</a:t>
                </a:r>
                <a:r>
                  <a:rPr lang="en-GB" sz="1200" dirty="0"/>
                  <a:t>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AEAEAC-5A7B-4202-8631-183B0FEE1367}"/>
                </a:ext>
              </a:extLst>
            </p:cNvPr>
            <p:cNvSpPr txBox="1"/>
            <p:nvPr/>
          </p:nvSpPr>
          <p:spPr>
            <a:xfrm>
              <a:off x="1783555" y="3803175"/>
              <a:ext cx="1294837" cy="52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Garamond" panose="02020404030301010803" pitchFamily="18" charset="0"/>
                </a:rPr>
                <a:t>Milan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6255FF7-7EB3-4D9E-9CC3-256E0A95EFD1}"/>
              </a:ext>
            </a:extLst>
          </p:cNvPr>
          <p:cNvSpPr/>
          <p:nvPr/>
        </p:nvSpPr>
        <p:spPr>
          <a:xfrm rot="5400000">
            <a:off x="343993" y="1144698"/>
            <a:ext cx="2870997" cy="2003628"/>
          </a:xfrm>
          <a:prstGeom prst="rect">
            <a:avLst/>
          </a:prstGeom>
          <a:blipFill>
            <a:blip r:embed="rId6"/>
            <a:stretch>
              <a:fillRect l="-20222" t="-7790" r="-35226" b="-22031"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629C7-6DA2-4D79-ADFC-C88756185C39}"/>
              </a:ext>
            </a:extLst>
          </p:cNvPr>
          <p:cNvSpPr/>
          <p:nvPr/>
        </p:nvSpPr>
        <p:spPr>
          <a:xfrm rot="5400000">
            <a:off x="2032601" y="2007869"/>
            <a:ext cx="3812477" cy="270256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11D3A-77CA-4BB8-94EF-D035AF5275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5" r="2178"/>
          <a:stretch/>
        </p:blipFill>
        <p:spPr>
          <a:xfrm rot="5400000">
            <a:off x="5003108" y="3404397"/>
            <a:ext cx="3047813" cy="3481524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71701AA-0D64-4309-83E5-FD57212F80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62C4C-607A-49C8-9947-43775371437A}"/>
              </a:ext>
            </a:extLst>
          </p:cNvPr>
          <p:cNvSpPr txBox="1"/>
          <p:nvPr/>
        </p:nvSpPr>
        <p:spPr>
          <a:xfrm>
            <a:off x="5117028" y="1018410"/>
            <a:ext cx="2803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Fernazza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Fm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pillow lavas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Max. eruption duration ~900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Kyr</a:t>
            </a: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Middle Triassic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Sedimentary basins dated either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Conglomerate test</a:t>
            </a:r>
          </a:p>
        </p:txBody>
      </p:sp>
    </p:spTree>
    <p:extLst>
      <p:ext uri="{BB962C8B-B14F-4D97-AF65-F5344CB8AC3E}">
        <p14:creationId xmlns:p14="http://schemas.microsoft.com/office/powerpoint/2010/main" val="17737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BB2463A-536C-442F-BFFD-30D373CF1716}"/>
              </a:ext>
            </a:extLst>
          </p:cNvPr>
          <p:cNvGrpSpPr/>
          <p:nvPr/>
        </p:nvGrpSpPr>
        <p:grpSpPr>
          <a:xfrm>
            <a:off x="2869948" y="4300188"/>
            <a:ext cx="4852658" cy="953623"/>
            <a:chOff x="2869948" y="4300188"/>
            <a:chExt cx="4852658" cy="95362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98BE74-A957-48C5-89B3-650321B45A9C}"/>
                </a:ext>
              </a:extLst>
            </p:cNvPr>
            <p:cNvSpPr txBox="1"/>
            <p:nvPr/>
          </p:nvSpPr>
          <p:spPr>
            <a:xfrm>
              <a:off x="2869948" y="4300188"/>
              <a:ext cx="4852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Requirements for absolute palaeointensity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Primary magnetic phase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TRM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04F91-418C-48EB-9B64-218AF3D7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463" y="4528120"/>
              <a:ext cx="461908" cy="461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CE72E-ED96-4FB4-9E4C-99FA83691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6178" y="4790475"/>
              <a:ext cx="463336" cy="46333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2200A5-2E69-4C1F-9068-E8B3D1C29EB1}"/>
              </a:ext>
            </a:extLst>
          </p:cNvPr>
          <p:cNvGrpSpPr/>
          <p:nvPr/>
        </p:nvGrpSpPr>
        <p:grpSpPr>
          <a:xfrm>
            <a:off x="153234" y="1084379"/>
            <a:ext cx="2652101" cy="2853386"/>
            <a:chOff x="153234" y="1084379"/>
            <a:chExt cx="2652101" cy="285338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C65292C-29C0-40F2-8150-E04245BC70A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7" t="4282" r="8223" b="50000"/>
            <a:stretch/>
          </p:blipFill>
          <p:spPr>
            <a:xfrm>
              <a:off x="153234" y="1084379"/>
              <a:ext cx="2652101" cy="2853386"/>
            </a:xfrm>
            <a:prstGeom prst="rect">
              <a:avLst/>
            </a:prstGeom>
            <a:ln w="38100">
              <a:solidFill>
                <a:srgbClr val="8497B0"/>
              </a:solidFill>
            </a:ln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EA4CB95-38F5-4463-B3C6-94E7F5B35894}"/>
                </a:ext>
              </a:extLst>
            </p:cNvPr>
            <p:cNvCxnSpPr/>
            <p:nvPr/>
          </p:nvCxnSpPr>
          <p:spPr>
            <a:xfrm>
              <a:off x="1765424" y="1888429"/>
              <a:ext cx="0" cy="4835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AC0C6F-C795-4461-B469-B314EC172A3B}"/>
                </a:ext>
              </a:extLst>
            </p:cNvPr>
            <p:cNvSpPr txBox="1"/>
            <p:nvPr/>
          </p:nvSpPr>
          <p:spPr>
            <a:xfrm>
              <a:off x="1366567" y="1595903"/>
              <a:ext cx="10762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skerville Old Face" panose="02020602080505020303" pitchFamily="18" charset="0"/>
                </a:rPr>
                <a:t>~350°C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FFA8847-DAC6-48A5-ADD4-FF164994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016" y="27045"/>
            <a:ext cx="2405401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Suitability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9208F6-790D-4D1B-977D-BAA12D8F1540}"/>
              </a:ext>
            </a:extLst>
          </p:cNvPr>
          <p:cNvCxnSpPr>
            <a:cxnSpLocks/>
          </p:cNvCxnSpPr>
          <p:nvPr/>
        </p:nvCxnSpPr>
        <p:spPr>
          <a:xfrm flipV="1">
            <a:off x="5776111" y="511342"/>
            <a:ext cx="2589099" cy="1278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0D2350-265A-4462-A520-AB1A1AE7F20D}"/>
              </a:ext>
            </a:extLst>
          </p:cNvPr>
          <p:cNvCxnSpPr>
            <a:cxnSpLocks/>
          </p:cNvCxnSpPr>
          <p:nvPr/>
        </p:nvCxnSpPr>
        <p:spPr>
          <a:xfrm>
            <a:off x="618457" y="497194"/>
            <a:ext cx="2559309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71701AA-0D64-4309-83E5-FD57212F80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C737FB-7BEA-4242-9EE4-898C5DFFBE9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9" t="9730" r="4545" b="54676"/>
          <a:stretch/>
        </p:blipFill>
        <p:spPr>
          <a:xfrm>
            <a:off x="2987472" y="1194074"/>
            <a:ext cx="2996490" cy="2633996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C433C49-BDA7-4330-8882-083B1C400E97}"/>
              </a:ext>
            </a:extLst>
          </p:cNvPr>
          <p:cNvGrpSpPr/>
          <p:nvPr/>
        </p:nvGrpSpPr>
        <p:grpSpPr>
          <a:xfrm>
            <a:off x="6151648" y="1157676"/>
            <a:ext cx="2824666" cy="2706791"/>
            <a:chOff x="126749" y="1511929"/>
            <a:chExt cx="4394215" cy="34618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1510FF-4894-40BA-BB2A-D3653AE95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" t="2837" r="50557" b="11996"/>
            <a:stretch/>
          </p:blipFill>
          <p:spPr>
            <a:xfrm>
              <a:off x="126749" y="1511929"/>
              <a:ext cx="4394215" cy="3461848"/>
            </a:xfrm>
            <a:prstGeom prst="rect">
              <a:avLst/>
            </a:prstGeom>
            <a:ln w="38100">
              <a:solidFill>
                <a:srgbClr val="8497B0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16A67A-E603-4E75-B60C-21AAE26ECDDC}"/>
                </a:ext>
              </a:extLst>
            </p:cNvPr>
            <p:cNvSpPr/>
            <p:nvPr/>
          </p:nvSpPr>
          <p:spPr>
            <a:xfrm>
              <a:off x="133222" y="1511929"/>
              <a:ext cx="165749" cy="252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76B4DA-F40C-439E-8B7C-FD4B4DC70C4B}"/>
              </a:ext>
            </a:extLst>
          </p:cNvPr>
          <p:cNvSpPr txBox="1"/>
          <p:nvPr/>
        </p:nvSpPr>
        <p:spPr>
          <a:xfrm>
            <a:off x="344032" y="4283479"/>
            <a:ext cx="44543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-poor titanomagnetite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 ~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500°C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Petrological study -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Casetta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et al., (2021)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ca. Magnetite - </a:t>
            </a:r>
            <a:r>
              <a:rPr lang="el-G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GB" baseline="-25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Evidence of very-fine ilmenite lamellae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Incident light brightfield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Oxyexsolution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at high-T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Likely a primary phase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B0D30-56A2-499A-B3E9-4CE1E2889AB6}"/>
              </a:ext>
            </a:extLst>
          </p:cNvPr>
          <p:cNvSpPr txBox="1"/>
          <p:nvPr/>
        </p:nvSpPr>
        <p:spPr>
          <a:xfrm>
            <a:off x="4979406" y="4283479"/>
            <a:ext cx="38205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Limited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maghaematisation</a:t>
            </a: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Thermomagnetic curve inflection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Broadly reversible thermomagnetic curves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Non-pervasive cracking, limited to grain edges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E7CDB5-EA0A-4A71-A973-3ADCE7DB7CDC}"/>
              </a:ext>
            </a:extLst>
          </p:cNvPr>
          <p:cNvGrpSpPr/>
          <p:nvPr/>
        </p:nvGrpSpPr>
        <p:grpSpPr>
          <a:xfrm>
            <a:off x="201072" y="1145392"/>
            <a:ext cx="4427144" cy="4586288"/>
            <a:chOff x="201072" y="1145392"/>
            <a:chExt cx="4427144" cy="458628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859B497-0C6F-49B7-BAB4-0703A725B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3" r="24852"/>
            <a:stretch/>
          </p:blipFill>
          <p:spPr>
            <a:xfrm>
              <a:off x="201072" y="1145392"/>
              <a:ext cx="4427144" cy="4586288"/>
            </a:xfrm>
            <a:prstGeom prst="rect">
              <a:avLst/>
            </a:prstGeom>
            <a:ln w="38100">
              <a:solidFill>
                <a:srgbClr val="8497B0"/>
              </a:solidFill>
            </a:ln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EAC3E60-8119-430E-A96C-7CC744EAA995}"/>
                </a:ext>
              </a:extLst>
            </p:cNvPr>
            <p:cNvSpPr/>
            <p:nvPr/>
          </p:nvSpPr>
          <p:spPr>
            <a:xfrm>
              <a:off x="380245" y="1354986"/>
              <a:ext cx="162963" cy="1828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0F8A08-2E36-4572-A17A-C9F37931EFC3}"/>
                </a:ext>
              </a:extLst>
            </p:cNvPr>
            <p:cNvSpPr/>
            <p:nvPr/>
          </p:nvSpPr>
          <p:spPr>
            <a:xfrm>
              <a:off x="383066" y="1655149"/>
              <a:ext cx="162963" cy="1828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8B8F983-ECC2-4987-9126-E8AC3F68CE16}"/>
                </a:ext>
              </a:extLst>
            </p:cNvPr>
            <p:cNvSpPr txBox="1"/>
            <p:nvPr/>
          </p:nvSpPr>
          <p:spPr>
            <a:xfrm>
              <a:off x="591046" y="1292537"/>
              <a:ext cx="923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Baskerville Old Face" panose="02020602080505020303" pitchFamily="18" charset="0"/>
                </a:rPr>
                <a:t>Normal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3E9F826-CF9C-4671-ABA7-DA91703C92D7}"/>
                </a:ext>
              </a:extLst>
            </p:cNvPr>
            <p:cNvSpPr txBox="1"/>
            <p:nvPr/>
          </p:nvSpPr>
          <p:spPr>
            <a:xfrm>
              <a:off x="591046" y="1589705"/>
              <a:ext cx="923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Baskerville Old Face" panose="02020602080505020303" pitchFamily="18" charset="0"/>
                </a:rPr>
                <a:t>Reversed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EF940B5-2DE6-41DA-92D9-433F51AD8795}"/>
              </a:ext>
            </a:extLst>
          </p:cNvPr>
          <p:cNvSpPr txBox="1"/>
          <p:nvPr/>
        </p:nvSpPr>
        <p:spPr>
          <a:xfrm>
            <a:off x="5015619" y="2658738"/>
            <a:ext cx="3956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Conglomerate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Bayesian (Heslop &amp; Roberts,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21 clasts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R = 6.39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Probability of uniformly random directions of 0.67</a:t>
            </a:r>
          </a:p>
        </p:txBody>
      </p:sp>
    </p:spTree>
    <p:extLst>
      <p:ext uri="{BB962C8B-B14F-4D97-AF65-F5344CB8AC3E}">
        <p14:creationId xmlns:p14="http://schemas.microsoft.com/office/powerpoint/2010/main" val="10104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C19BC-855A-4341-9FBD-09757B5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39" y="108"/>
            <a:ext cx="1774122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E11A-3F97-4107-8132-6B6214FA2370}"/>
              </a:ext>
            </a:extLst>
          </p:cNvPr>
          <p:cNvCxnSpPr>
            <a:cxnSpLocks/>
          </p:cNvCxnSpPr>
          <p:nvPr/>
        </p:nvCxnSpPr>
        <p:spPr>
          <a:xfrm>
            <a:off x="5459061" y="504268"/>
            <a:ext cx="2915394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B62E4F-DFA2-4566-B458-956D2FF66A5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8457" y="497194"/>
            <a:ext cx="306648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A08EF4E3-B57F-4A3F-837A-FDC0B4C374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6369" r="50000" b="50000"/>
          <a:stretch/>
        </p:blipFill>
        <p:spPr>
          <a:xfrm>
            <a:off x="287679" y="1685038"/>
            <a:ext cx="2917248" cy="2651533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8B8240-1D69-451E-8A61-9AB03987AD6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3" t="5414" b="50001"/>
          <a:stretch/>
        </p:blipFill>
        <p:spPr>
          <a:xfrm>
            <a:off x="3304121" y="1685060"/>
            <a:ext cx="2726503" cy="2651510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182CDB-9191-4E38-A70F-4133293B603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4" t="55414"/>
          <a:stretch/>
        </p:blipFill>
        <p:spPr>
          <a:xfrm>
            <a:off x="6129818" y="1685038"/>
            <a:ext cx="2726503" cy="2651510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E49058-1F3E-453F-BBD7-7C529BC858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85A67-F37D-4670-8F65-3CFA9F3A1B0E}"/>
              </a:ext>
            </a:extLst>
          </p:cNvPr>
          <p:cNvSpPr txBox="1"/>
          <p:nvPr/>
        </p:nvSpPr>
        <p:spPr>
          <a:xfrm>
            <a:off x="287679" y="1152767"/>
            <a:ext cx="85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85858-832A-47B2-B553-8D413462ECA6}"/>
              </a:ext>
            </a:extLst>
          </p:cNvPr>
          <p:cNvSpPr txBox="1"/>
          <p:nvPr/>
        </p:nvSpPr>
        <p:spPr>
          <a:xfrm>
            <a:off x="3201505" y="1115548"/>
            <a:ext cx="85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Fail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181BFC-1D45-4DD6-9377-DAE3B7AB35CA}"/>
              </a:ext>
            </a:extLst>
          </p:cNvPr>
          <p:cNvSpPr txBox="1"/>
          <p:nvPr/>
        </p:nvSpPr>
        <p:spPr>
          <a:xfrm>
            <a:off x="6024991" y="1133658"/>
            <a:ext cx="85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Fail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94B53-DDC8-4992-B39E-A76C234E0FED}"/>
              </a:ext>
            </a:extLst>
          </p:cNvPr>
          <p:cNvSpPr txBox="1"/>
          <p:nvPr/>
        </p:nvSpPr>
        <p:spPr>
          <a:xfrm>
            <a:off x="284257" y="583432"/>
            <a:ext cx="291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Multi technique</a:t>
            </a: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Thermal Thellier - IZZI+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2D2EB-E1BB-4352-832C-3D8A92F17B1C}"/>
              </a:ext>
            </a:extLst>
          </p:cNvPr>
          <p:cNvSpPr txBox="1"/>
          <p:nvPr/>
        </p:nvSpPr>
        <p:spPr>
          <a:xfrm>
            <a:off x="284257" y="4680748"/>
            <a:ext cx="2917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570-580°C, 250-300°C (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Lattard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ca. magnetite – </a:t>
            </a:r>
            <a:r>
              <a:rPr lang="el-G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GB" baseline="-25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0.52</a:t>
            </a: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Casetta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2021)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68F7D-844A-4DCE-AC64-FF407E2B0EDB}"/>
              </a:ext>
            </a:extLst>
          </p:cNvPr>
          <p:cNvSpPr txBox="1"/>
          <p:nvPr/>
        </p:nvSpPr>
        <p:spPr>
          <a:xfrm>
            <a:off x="3304121" y="4680748"/>
            <a:ext cx="385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Baskerville Old Face" panose="02020602080505020303" pitchFamily="18" charset="0"/>
              </a:rPr>
              <a:t>MD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2-slope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Zigzagging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Lower palaeointensity estimates </a:t>
            </a:r>
          </a:p>
        </p:txBody>
      </p:sp>
    </p:spTree>
    <p:extLst>
      <p:ext uri="{BB962C8B-B14F-4D97-AF65-F5344CB8AC3E}">
        <p14:creationId xmlns:p14="http://schemas.microsoft.com/office/powerpoint/2010/main" val="397072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C19BC-855A-4341-9FBD-09757B5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39" y="108"/>
            <a:ext cx="1774122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E11A-3F97-4107-8132-6B6214FA2370}"/>
              </a:ext>
            </a:extLst>
          </p:cNvPr>
          <p:cNvCxnSpPr>
            <a:cxnSpLocks/>
          </p:cNvCxnSpPr>
          <p:nvPr/>
        </p:nvCxnSpPr>
        <p:spPr>
          <a:xfrm>
            <a:off x="5459061" y="504268"/>
            <a:ext cx="2915394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B62E4F-DFA2-4566-B458-956D2FF66A5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8457" y="497194"/>
            <a:ext cx="306648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49058-1F3E-453F-BBD7-7C529BC858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94B53-DDC8-4992-B39E-A76C234E0FED}"/>
              </a:ext>
            </a:extLst>
          </p:cNvPr>
          <p:cNvSpPr txBox="1"/>
          <p:nvPr/>
        </p:nvSpPr>
        <p:spPr>
          <a:xfrm>
            <a:off x="383846" y="694327"/>
            <a:ext cx="29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Shaw- DHT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882239-7398-4BC0-BE0F-3F54375B28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3374" r="52842" b="49592"/>
          <a:stretch/>
        </p:blipFill>
        <p:spPr>
          <a:xfrm>
            <a:off x="496065" y="1065985"/>
            <a:ext cx="3940204" cy="2754230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46244D-2DFB-4F5A-94DC-B6E15CC5A6CB}"/>
              </a:ext>
            </a:extLst>
          </p:cNvPr>
          <p:cNvSpPr txBox="1"/>
          <p:nvPr/>
        </p:nvSpPr>
        <p:spPr>
          <a:xfrm>
            <a:off x="5385510" y="699924"/>
            <a:ext cx="29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Pseudo-Thellier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93326A-CAA9-4821-BFDB-4E993CCEB3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0" t="58107" r="24471" b="8625"/>
          <a:stretch/>
        </p:blipFill>
        <p:spPr>
          <a:xfrm>
            <a:off x="5513471" y="1065984"/>
            <a:ext cx="2806574" cy="2754231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88A46F-58AC-427D-B71B-21FFBBA4ED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8" t="3126" r="3140" b="50000"/>
          <a:stretch/>
        </p:blipFill>
        <p:spPr>
          <a:xfrm>
            <a:off x="496065" y="3966897"/>
            <a:ext cx="3952836" cy="2754230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1B1732-BB06-4FF3-A6B7-0F55D4939A9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5" t="58357" r="3558" b="8781"/>
          <a:stretch/>
        </p:blipFill>
        <p:spPr>
          <a:xfrm>
            <a:off x="5513471" y="3966896"/>
            <a:ext cx="2806574" cy="2754231"/>
          </a:xfrm>
          <a:prstGeom prst="rect">
            <a:avLst/>
          </a:prstGeom>
          <a:ln w="38100">
            <a:solidFill>
              <a:srgbClr val="8497B0"/>
            </a:solidFill>
          </a:ln>
        </p:spPr>
      </p:pic>
    </p:spTree>
    <p:extLst>
      <p:ext uri="{BB962C8B-B14F-4D97-AF65-F5344CB8AC3E}">
        <p14:creationId xmlns:p14="http://schemas.microsoft.com/office/powerpoint/2010/main" val="120233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C19BC-855A-4341-9FBD-09757B5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39" y="108"/>
            <a:ext cx="1774122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E11A-3F97-4107-8132-6B6214FA2370}"/>
              </a:ext>
            </a:extLst>
          </p:cNvPr>
          <p:cNvCxnSpPr>
            <a:cxnSpLocks/>
          </p:cNvCxnSpPr>
          <p:nvPr/>
        </p:nvCxnSpPr>
        <p:spPr>
          <a:xfrm>
            <a:off x="5459061" y="504268"/>
            <a:ext cx="2915394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B62E4F-DFA2-4566-B458-956D2FF66A5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8457" y="497194"/>
            <a:ext cx="306648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7EA6A7F-70A1-40CB-B60F-6C7E54AEC835}"/>
              </a:ext>
            </a:extLst>
          </p:cNvPr>
          <p:cNvGrpSpPr/>
          <p:nvPr/>
        </p:nvGrpSpPr>
        <p:grpSpPr>
          <a:xfrm>
            <a:off x="4124303" y="802503"/>
            <a:ext cx="4732018" cy="5757262"/>
            <a:chOff x="273533" y="971527"/>
            <a:chExt cx="4732018" cy="57572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F1FAA3-FF9E-48C8-9108-8DB97D942DEC}"/>
                </a:ext>
              </a:extLst>
            </p:cNvPr>
            <p:cNvSpPr txBox="1"/>
            <p:nvPr/>
          </p:nvSpPr>
          <p:spPr>
            <a:xfrm>
              <a:off x="273534" y="5713126"/>
              <a:ext cx="47320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Shaw-DHT: </a:t>
              </a: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f</a:t>
              </a:r>
              <a:r>
                <a:rPr lang="en-GB" sz="1200" baseline="-250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N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≥ 0.15, R</a:t>
              </a:r>
              <a:r>
                <a:rPr lang="en-GB" sz="1200" baseline="300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2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≥ 0.99, Slope-T = 1.00 ± 0.05, k’ ≤ 0.20, </a:t>
              </a: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MAD</a:t>
              </a:r>
              <a:r>
                <a:rPr lang="en-GB" sz="1200" baseline="-250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anc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≤ 15, α ≤ 15 (Yamamoto et al., 2003; Lloyd et al., 2021)</a:t>
              </a:r>
            </a:p>
            <a:p>
              <a:endParaRPr lang="en-GB" sz="12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IZZI+: n ≥ 5, β ≤ 0.100, f ≥ 0.35, q ≥ 1, </a:t>
              </a: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MAD</a:t>
              </a:r>
              <a:r>
                <a:rPr lang="en-GB" sz="1200" baseline="-25000" dirty="0" err="1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anc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 ≤ 15, α ≤ 15, DRAT ≤ 10, CDRAT ≤ 15, k’ ≤ 0.35 (SPD+; Paterson et al., 2014)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AF2251C-43DB-4DCE-869E-45B3DEFF7F24}"/>
                </a:ext>
              </a:extLst>
            </p:cNvPr>
            <p:cNvGrpSpPr/>
            <p:nvPr/>
          </p:nvGrpSpPr>
          <p:grpSpPr>
            <a:xfrm>
              <a:off x="273533" y="971527"/>
              <a:ext cx="4732017" cy="4787251"/>
              <a:chOff x="273533" y="971527"/>
              <a:chExt cx="4732017" cy="478725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00FEB42-64B6-45C7-83E6-F41BF45C9FAD}"/>
                  </a:ext>
                </a:extLst>
              </p:cNvPr>
              <p:cNvGrpSpPr/>
              <p:nvPr/>
            </p:nvGrpSpPr>
            <p:grpSpPr>
              <a:xfrm>
                <a:off x="273533" y="1003723"/>
                <a:ext cx="4732017" cy="4755055"/>
                <a:chOff x="273535" y="994280"/>
                <a:chExt cx="4732017" cy="475505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022C533-3630-42C1-991A-6370B80D49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3535" y="994280"/>
                  <a:ext cx="4732017" cy="4755055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A064598-74BF-441A-94C0-D694162602FD}"/>
                    </a:ext>
                  </a:extLst>
                </p:cNvPr>
                <p:cNvSpPr txBox="1"/>
                <p:nvPr/>
              </p:nvSpPr>
              <p:spPr>
                <a:xfrm>
                  <a:off x="4119327" y="4807390"/>
                  <a:ext cx="633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tx2">
                          <a:lumMod val="75000"/>
                        </a:schemeClr>
                      </a:solidFill>
                      <a:latin typeface="Baskerville Old Face" panose="02020602080505020303" pitchFamily="18" charset="0"/>
                    </a:rPr>
                    <a:t>*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5AB29-D672-4E32-9A5B-B1E2DEA313FD}"/>
                  </a:ext>
                </a:extLst>
              </p:cNvPr>
              <p:cNvSpPr txBox="1"/>
              <p:nvPr/>
            </p:nvSpPr>
            <p:spPr>
              <a:xfrm>
                <a:off x="3975813" y="971527"/>
                <a:ext cx="63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2">
                        <a:lumMod val="75000"/>
                      </a:schemeClr>
                    </a:solidFill>
                    <a:latin typeface="Baskerville Old Face" panose="02020602080505020303" pitchFamily="18" charset="0"/>
                  </a:rPr>
                  <a:t>*</a:t>
                </a:r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49058-1F3E-453F-BBD7-7C529BC858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357FB-B5AC-4C89-9D4A-848ED4F8BBCF}"/>
              </a:ext>
            </a:extLst>
          </p:cNvPr>
          <p:cNvSpPr txBox="1"/>
          <p:nvPr/>
        </p:nvSpPr>
        <p:spPr>
          <a:xfrm>
            <a:off x="323840" y="4620772"/>
            <a:ext cx="2917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3.0 to 4.8 x 10</a:t>
            </a:r>
            <a:r>
              <a:rPr lang="en-GB" baseline="30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22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Am</a:t>
            </a:r>
            <a:r>
              <a:rPr lang="en-GB" baseline="30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Q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4 to 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Median 5.5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13B29-6889-4ED6-A692-AC7414AD230C}"/>
              </a:ext>
            </a:extLst>
          </p:cNvPr>
          <p:cNvSpPr txBox="1"/>
          <p:nvPr/>
        </p:nvSpPr>
        <p:spPr>
          <a:xfrm>
            <a:off x="323841" y="1730848"/>
            <a:ext cx="34766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Thermal Thellier (IZZI+), Shaw-DHT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, pseudo-Thellier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14/17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Shaw-DHT - 55/97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IZZI+ - 23/83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PTh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- 72/93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Agreement between methods – including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pT</a:t>
            </a: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0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C19BC-855A-4341-9FBD-09757B5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807" y="28403"/>
            <a:ext cx="3182803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TCRM Effects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E11A-3F97-4107-8132-6B6214FA237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311610" y="525489"/>
            <a:ext cx="2062845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B62E4F-DFA2-4566-B458-956D2FF66A5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42796" y="525489"/>
            <a:ext cx="248601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F0DE348-EA71-4180-BA28-E9F224D07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74539"/>
              </p:ext>
            </p:extLst>
          </p:nvPr>
        </p:nvGraphicFramePr>
        <p:xfrm>
          <a:off x="3238292" y="1709458"/>
          <a:ext cx="2892357" cy="37909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85194">
                  <a:extLst>
                    <a:ext uri="{9D8B030D-6E8A-4147-A177-3AD203B41FA5}">
                      <a16:colId xmlns:a16="http://schemas.microsoft.com/office/drawing/2014/main" val="3042148557"/>
                    </a:ext>
                  </a:extLst>
                </a:gridCol>
                <a:gridCol w="1281789">
                  <a:extLst>
                    <a:ext uri="{9D8B030D-6E8A-4147-A177-3AD203B41FA5}">
                      <a16:colId xmlns:a16="http://schemas.microsoft.com/office/drawing/2014/main" val="366192618"/>
                    </a:ext>
                  </a:extLst>
                </a:gridCol>
                <a:gridCol w="625374">
                  <a:extLst>
                    <a:ext uri="{9D8B030D-6E8A-4147-A177-3AD203B41FA5}">
                      <a16:colId xmlns:a16="http://schemas.microsoft.com/office/drawing/2014/main" val="222648894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Specimen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Distance from centre (m)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B</a:t>
                      </a:r>
                      <a:r>
                        <a:rPr lang="en-GB" sz="1600" u="none" strike="noStrike" baseline="-25000" dirty="0">
                          <a:effectLst/>
                          <a:latin typeface="Baskerville Old Face" panose="02020602080505020303" pitchFamily="18" charset="0"/>
                        </a:rPr>
                        <a:t>ANC </a:t>
                      </a:r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(µT)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434467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FM04-10A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0.05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11.8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27489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FM04-12A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0.35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13.3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9785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FM04-13A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0.40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14.5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3583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FM04-14A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0.45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13.9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637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FM04-15A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10.9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7755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FM04-16A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0.60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13.4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1461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FM04-17A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14.9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100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FM04-18A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0.90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11.7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8369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FM04-19A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1.05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9.8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8148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FM04-20A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1.05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13.2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47693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FM04-21A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1.15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14.1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335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FM04-22A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1.40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13.9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9655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FM04-23A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Baskerville Old Face" panose="02020602080505020303" pitchFamily="18" charset="0"/>
                        </a:rPr>
                        <a:t>1.55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Baskerville Old Face" panose="02020602080505020303" pitchFamily="18" charset="0"/>
                        </a:rPr>
                        <a:t>14.4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918463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13BBBC4-FF12-41C4-B14D-8A09979A7931}"/>
              </a:ext>
            </a:extLst>
          </p:cNvPr>
          <p:cNvSpPr/>
          <p:nvPr/>
        </p:nvSpPr>
        <p:spPr>
          <a:xfrm>
            <a:off x="3234768" y="2235526"/>
            <a:ext cx="952345" cy="2272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8E110-A257-4D70-9CD3-5297DA550C7E}"/>
              </a:ext>
            </a:extLst>
          </p:cNvPr>
          <p:cNvSpPr txBox="1"/>
          <p:nvPr/>
        </p:nvSpPr>
        <p:spPr>
          <a:xfrm>
            <a:off x="-7491" y="2429651"/>
            <a:ext cx="3312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Pillow circulation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Increasing hydrothermal alteration pillow core to 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Shaw ARM correction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ARM0/ARM1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Lab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maghaemite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inversion proxy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Increase core to rim?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Effects on palaeointensity estimates?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Corrects back to estimates from original TRM/TCRM signal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Greater TCRM would expect greater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BC0238-B710-4983-B4ED-77A3C7107C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E4367DD-A466-4AF5-9212-6674B31A47E6}"/>
              </a:ext>
            </a:extLst>
          </p:cNvPr>
          <p:cNvSpPr/>
          <p:nvPr/>
        </p:nvSpPr>
        <p:spPr>
          <a:xfrm>
            <a:off x="3233527" y="4499425"/>
            <a:ext cx="952345" cy="2272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7F5C7CF-4433-4B19-9FF3-D21CC74F2724}"/>
              </a:ext>
            </a:extLst>
          </p:cNvPr>
          <p:cNvSpPr/>
          <p:nvPr/>
        </p:nvSpPr>
        <p:spPr>
          <a:xfrm>
            <a:off x="3238797" y="5021293"/>
            <a:ext cx="952345" cy="2272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C07F1A7-2BD3-41FE-B817-1AFFA046C008}"/>
              </a:ext>
            </a:extLst>
          </p:cNvPr>
          <p:cNvSpPr txBox="1"/>
          <p:nvPr/>
        </p:nvSpPr>
        <p:spPr>
          <a:xfrm>
            <a:off x="3613346" y="5549250"/>
            <a:ext cx="214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Consistent estimates</a:t>
            </a:r>
          </a:p>
          <a:p>
            <a:pPr algn="ctr"/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σ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B/B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ANC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= 0.18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98E85E8-2BB1-4895-9C02-76F5EB10DB28}"/>
              </a:ext>
            </a:extLst>
          </p:cNvPr>
          <p:cNvGrpSpPr/>
          <p:nvPr/>
        </p:nvGrpSpPr>
        <p:grpSpPr>
          <a:xfrm>
            <a:off x="6461979" y="653967"/>
            <a:ext cx="2413621" cy="1995238"/>
            <a:chOff x="6461979" y="653967"/>
            <a:chExt cx="2413621" cy="199523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BB3C38D-CBC1-4046-848A-DF447B4CDA4D}"/>
                </a:ext>
              </a:extLst>
            </p:cNvPr>
            <p:cNvGrpSpPr/>
            <p:nvPr/>
          </p:nvGrpSpPr>
          <p:grpSpPr>
            <a:xfrm>
              <a:off x="6461979" y="653967"/>
              <a:ext cx="2413621" cy="1995238"/>
              <a:chOff x="6461979" y="653967"/>
              <a:chExt cx="2413621" cy="1995238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5221CC6-F615-4BA8-AF7C-C98A2A85A504}"/>
                  </a:ext>
                </a:extLst>
              </p:cNvPr>
              <p:cNvGrpSpPr/>
              <p:nvPr/>
            </p:nvGrpSpPr>
            <p:grpSpPr>
              <a:xfrm>
                <a:off x="6461979" y="653967"/>
                <a:ext cx="2413621" cy="1995238"/>
                <a:chOff x="156900" y="769105"/>
                <a:chExt cx="2413621" cy="1995238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33E299B-3156-4779-816C-AF14DC876782}"/>
                    </a:ext>
                  </a:extLst>
                </p:cNvPr>
                <p:cNvSpPr txBox="1"/>
                <p:nvPr/>
              </p:nvSpPr>
              <p:spPr>
                <a:xfrm>
                  <a:off x="2164527" y="2238603"/>
                  <a:ext cx="405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Baskerville Old Face" panose="02020602080505020303" pitchFamily="18" charset="0"/>
                    </a:rPr>
                    <a:t>4.0</a:t>
                  </a: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232C0C79-9151-412C-AD12-E398A49070A3}"/>
                    </a:ext>
                  </a:extLst>
                </p:cNvPr>
                <p:cNvGrpSpPr/>
                <p:nvPr/>
              </p:nvGrpSpPr>
              <p:grpSpPr>
                <a:xfrm>
                  <a:off x="156900" y="769105"/>
                  <a:ext cx="2410097" cy="1995238"/>
                  <a:chOff x="156900" y="769105"/>
                  <a:chExt cx="2410097" cy="1995238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5654EF51-8CD7-4308-BA1E-600A7167B475}"/>
                      </a:ext>
                    </a:extLst>
                  </p:cNvPr>
                  <p:cNvGrpSpPr/>
                  <p:nvPr/>
                </p:nvGrpSpPr>
                <p:grpSpPr>
                  <a:xfrm>
                    <a:off x="310515" y="769105"/>
                    <a:ext cx="2256482" cy="1794362"/>
                    <a:chOff x="310515" y="769105"/>
                    <a:chExt cx="2256482" cy="1794362"/>
                  </a:xfrm>
                </p:grpSpPr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35605BEB-F3AD-4D6E-AF6F-A7DD13FA27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545" y="2059061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8C7A4CDD-BC5F-4A8D-95F6-D9927D096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417" y="2022087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8895089D-0048-4E22-8161-60EC7A4C5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588" y="1955324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69C5315D-5835-4655-8A7C-2280FA228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193" y="1860201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9ED5BB65-D91E-45A3-B9BE-65D066562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851" y="1759866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12FAC35C-6F86-49DA-92FF-F73DF4303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7849" y="1619659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CF801D84-7327-4A8F-BD8E-4635ABC6FB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7045" y="1371501"/>
                      <a:ext cx="101600" cy="10373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B1D70008-8749-4476-B41C-D1A85542F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1887" y="1282238"/>
                      <a:ext cx="101600" cy="10373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8BC526E4-B318-4740-A7D9-5150A3264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9037" y="1185797"/>
                      <a:ext cx="101600" cy="10373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7A9D0FEB-31D5-4B1A-930A-DE370F97B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5259" y="1086490"/>
                      <a:ext cx="101600" cy="10373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6796AF3F-D6CB-4C7C-A25E-7248ACA2D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9013" y="1053672"/>
                      <a:ext cx="101600" cy="10373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20D1FED7-F58E-4E99-97BC-9DA44080F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450" y="2151617"/>
                      <a:ext cx="101600" cy="10373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E334471F-D01E-4E39-BB10-F91B5EB8B538}"/>
                        </a:ext>
                      </a:extLst>
                    </p:cNvPr>
                    <p:cNvCxnSpPr>
                      <a:cxnSpLocks/>
                      <a:stCxn id="55" idx="3"/>
                      <a:endCxn id="61" idx="2"/>
                    </p:cNvCxnSpPr>
                    <p:nvPr/>
                  </p:nvCxnSpPr>
                  <p:spPr>
                    <a:xfrm flipV="1">
                      <a:off x="727424" y="1423370"/>
                      <a:ext cx="969621" cy="724236"/>
                    </a:xfrm>
                    <a:prstGeom prst="line">
                      <a:avLst/>
                    </a:prstGeom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6C34F48-48FD-4A21-879B-8F29405A03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0515" y="769105"/>
                      <a:ext cx="2256482" cy="1794362"/>
                      <a:chOff x="310515" y="769105"/>
                      <a:chExt cx="2256482" cy="1794362"/>
                    </a:xfrm>
                  </p:grpSpPr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F063FB1A-2E35-4362-A8AA-50B2314384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15623" y="777875"/>
                        <a:ext cx="58802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400" dirty="0">
                            <a:latin typeface="Baskerville Old Face" panose="02020602080505020303" pitchFamily="18" charset="0"/>
                          </a:rPr>
                          <a:t>4.0</a:t>
                        </a:r>
                      </a:p>
                    </p:txBody>
                  </p:sp>
                  <p:sp>
                    <p:nvSpPr>
                      <p:cNvPr id="73" name="TextBox 72">
                        <a:extLst>
                          <a:ext uri="{FF2B5EF4-FFF2-40B4-BE49-F238E27FC236}">
                            <a16:creationId xmlns:a16="http://schemas.microsoft.com/office/drawing/2014/main" id="{5ED4E8D4-4A13-4147-AE36-CA8DEF42BD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10515" y="2091692"/>
                        <a:ext cx="45837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400" dirty="0">
                            <a:latin typeface="Baskerville Old Face" panose="02020602080505020303" pitchFamily="18" charset="0"/>
                          </a:rPr>
                          <a:t>0.0</a:t>
                        </a:r>
                      </a:p>
                    </p:txBody>
                  </p: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0466E2AC-689D-498D-B163-B028078356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0246" y="769105"/>
                        <a:ext cx="2016751" cy="1794362"/>
                        <a:chOff x="550246" y="769105"/>
                        <a:chExt cx="2016751" cy="1794362"/>
                      </a:xfrm>
                    </p:grpSpPr>
                    <p:grpSp>
                      <p:nvGrpSpPr>
                        <p:cNvPr id="54" name="Group 53">
                          <a:extLst>
                            <a:ext uri="{FF2B5EF4-FFF2-40B4-BE49-F238E27FC236}">
                              <a16:creationId xmlns:a16="http://schemas.microsoft.com/office/drawing/2014/main" id="{6DD4F8EA-A464-4698-8218-6FCBA58165B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028" y="769105"/>
                          <a:ext cx="1902969" cy="1515040"/>
                          <a:chOff x="664028" y="769105"/>
                          <a:chExt cx="1902969" cy="1515040"/>
                        </a:xfrm>
                      </p:grpSpPr>
                      <p:sp>
                        <p:nvSpPr>
                          <p:cNvPr id="49" name="Rectangle 48">
                            <a:extLst>
                              <a:ext uri="{FF2B5EF4-FFF2-40B4-BE49-F238E27FC236}">
                                <a16:creationId xmlns:a16="http://schemas.microsoft.com/office/drawing/2014/main" id="{7A5EA307-EDB2-444F-BE47-03E0B7D0C7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4028" y="769105"/>
                            <a:ext cx="1902969" cy="15150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cxnSp>
                        <p:nvCxnSpPr>
                          <p:cNvPr id="51" name="Straight Connector 50">
                            <a:extLst>
                              <a:ext uri="{FF2B5EF4-FFF2-40B4-BE49-F238E27FC236}">
                                <a16:creationId xmlns:a16="http://schemas.microsoft.com/office/drawing/2014/main" id="{907079AF-F768-40B7-924B-E82D93131AA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730250" y="878374"/>
                            <a:ext cx="1713915" cy="1339612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0F10ED10-A97F-40BE-A954-033399D7B1D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50246" y="2255690"/>
                          <a:ext cx="588023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GB" sz="1400" dirty="0">
                              <a:latin typeface="Baskerville Old Face" panose="02020602080505020303" pitchFamily="18" charset="0"/>
                            </a:rPr>
                            <a:t>0.0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4B7D7A2A-C7BA-4C1A-9A16-707D8105444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58306" y="1355608"/>
                    <a:ext cx="115363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ARM0</a:t>
                    </a:r>
                  </a:p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 (x10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-05 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Am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2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)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32B5C8CC-0D62-4B25-9F38-D4AFEEEB123A}"/>
                      </a:ext>
                    </a:extLst>
                  </p:cNvPr>
                  <p:cNvSpPr txBox="1"/>
                  <p:nvPr/>
                </p:nvSpPr>
                <p:spPr>
                  <a:xfrm>
                    <a:off x="1004084" y="2241123"/>
                    <a:ext cx="115363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ARM1</a:t>
                    </a:r>
                  </a:p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 (x10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-05 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Am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2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)</a:t>
                    </a:r>
                  </a:p>
                </p:txBody>
              </p:sp>
            </p:grpSp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41D90B5-D776-4B15-8E10-DF5056AA1A2F}"/>
                  </a:ext>
                </a:extLst>
              </p:cNvPr>
              <p:cNvSpPr txBox="1"/>
              <p:nvPr/>
            </p:nvSpPr>
            <p:spPr>
              <a:xfrm>
                <a:off x="7965933" y="1326702"/>
                <a:ext cx="6953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>
                    <a:latin typeface="Baskerville Old Face" panose="02020602080505020303" pitchFamily="18" charset="0"/>
                  </a:rPr>
                  <a:t>7mT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E2536AF-F3AB-4E64-A57F-0253EAFA72CF}"/>
                  </a:ext>
                </a:extLst>
              </p:cNvPr>
              <p:cNvSpPr txBox="1"/>
              <p:nvPr/>
            </p:nvSpPr>
            <p:spPr>
              <a:xfrm>
                <a:off x="7088851" y="1945497"/>
                <a:ext cx="6953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>
                    <a:latin typeface="Baskerville Old Face" panose="02020602080505020303" pitchFamily="18" charset="0"/>
                  </a:rPr>
                  <a:t>35mT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D67C5F6-B53B-4A06-A814-DC12EF7EA401}"/>
                </a:ext>
              </a:extLst>
            </p:cNvPr>
            <p:cNvSpPr txBox="1"/>
            <p:nvPr/>
          </p:nvSpPr>
          <p:spPr>
            <a:xfrm>
              <a:off x="6970249" y="679898"/>
              <a:ext cx="1133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skerville Old Face" panose="02020602080505020303" pitchFamily="18" charset="0"/>
                </a:rPr>
                <a:t>FM04-10A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A1E14F0-74DE-4B44-A3AC-2FDA87C188A0}"/>
              </a:ext>
            </a:extLst>
          </p:cNvPr>
          <p:cNvGrpSpPr/>
          <p:nvPr/>
        </p:nvGrpSpPr>
        <p:grpSpPr>
          <a:xfrm>
            <a:off x="6465068" y="2634962"/>
            <a:ext cx="2515307" cy="2115755"/>
            <a:chOff x="6493643" y="2634962"/>
            <a:chExt cx="2515307" cy="211575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83A2548-BBC7-4A58-A3C4-ED74D72F1C69}"/>
                </a:ext>
              </a:extLst>
            </p:cNvPr>
            <p:cNvGrpSpPr/>
            <p:nvPr/>
          </p:nvGrpSpPr>
          <p:grpSpPr>
            <a:xfrm>
              <a:off x="6493643" y="2634962"/>
              <a:ext cx="2515307" cy="2115755"/>
              <a:chOff x="1224764" y="3062416"/>
              <a:chExt cx="2515307" cy="211575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F366B07-E1BA-498B-8A3F-AFCE4130A37C}"/>
                  </a:ext>
                </a:extLst>
              </p:cNvPr>
              <p:cNvGrpSpPr/>
              <p:nvPr/>
            </p:nvGrpSpPr>
            <p:grpSpPr>
              <a:xfrm>
                <a:off x="1224764" y="3062416"/>
                <a:ext cx="2515307" cy="2115755"/>
                <a:chOff x="-38886" y="3017110"/>
                <a:chExt cx="2515307" cy="2115755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F49725C-902C-4544-B904-6C9C3916E2DA}"/>
                    </a:ext>
                  </a:extLst>
                </p:cNvPr>
                <p:cNvSpPr txBox="1"/>
                <p:nvPr/>
              </p:nvSpPr>
              <p:spPr>
                <a:xfrm>
                  <a:off x="119618" y="3017110"/>
                  <a:ext cx="5880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Baskerville Old Face" panose="02020602080505020303" pitchFamily="18" charset="0"/>
                    </a:rPr>
                    <a:t>3.0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01DE4DA-8867-4C2F-A37F-76E473E47D22}"/>
                    </a:ext>
                  </a:extLst>
                </p:cNvPr>
                <p:cNvSpPr txBox="1"/>
                <p:nvPr/>
              </p:nvSpPr>
              <p:spPr>
                <a:xfrm>
                  <a:off x="70552" y="4433212"/>
                  <a:ext cx="5880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Baskerville Old Face" panose="02020602080505020303" pitchFamily="18" charset="0"/>
                    </a:rPr>
                    <a:t>0.0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0461800-CC34-4E79-9B87-74E9DC67C1DC}"/>
                    </a:ext>
                  </a:extLst>
                </p:cNvPr>
                <p:cNvSpPr txBox="1"/>
                <p:nvPr/>
              </p:nvSpPr>
              <p:spPr>
                <a:xfrm>
                  <a:off x="2055513" y="4592290"/>
                  <a:ext cx="4209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Baskerville Old Face" panose="02020602080505020303" pitchFamily="18" charset="0"/>
                    </a:rPr>
                    <a:t>3.0</a:t>
                  </a: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00B2B073-B44C-43D1-8134-B54D95D7515E}"/>
                    </a:ext>
                  </a:extLst>
                </p:cNvPr>
                <p:cNvGrpSpPr/>
                <p:nvPr/>
              </p:nvGrpSpPr>
              <p:grpSpPr>
                <a:xfrm>
                  <a:off x="-38886" y="3134265"/>
                  <a:ext cx="2377419" cy="1998600"/>
                  <a:chOff x="-38886" y="3134265"/>
                  <a:chExt cx="2377419" cy="1998600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9FAD32FE-E4E9-45B2-86DA-DFD33303BB2F}"/>
                      </a:ext>
                    </a:extLst>
                  </p:cNvPr>
                  <p:cNvGrpSpPr/>
                  <p:nvPr/>
                </p:nvGrpSpPr>
                <p:grpSpPr>
                  <a:xfrm>
                    <a:off x="-38886" y="3134265"/>
                    <a:ext cx="2377419" cy="1998600"/>
                    <a:chOff x="-38886" y="3134265"/>
                    <a:chExt cx="2377419" cy="1998600"/>
                  </a:xfrm>
                </p:grpSpPr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EA5640FE-E71B-4F50-B8AB-4C19F20036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4333" y="3134265"/>
                      <a:ext cx="1854200" cy="1494387"/>
                      <a:chOff x="762000" y="2925213"/>
                      <a:chExt cx="1854200" cy="1494387"/>
                    </a:xfrm>
                  </p:grpSpPr>
                  <p:grpSp>
                    <p:nvGrpSpPr>
                      <p:cNvPr id="16" name="Group 15">
                        <a:extLst>
                          <a:ext uri="{FF2B5EF4-FFF2-40B4-BE49-F238E27FC236}">
                            <a16:creationId xmlns:a16="http://schemas.microsoft.com/office/drawing/2014/main" id="{0471B520-6903-40B2-8D5D-BE62639F0A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62000" y="2925213"/>
                        <a:ext cx="1854200" cy="1494387"/>
                        <a:chOff x="762000" y="2925213"/>
                        <a:chExt cx="1854200" cy="1494387"/>
                      </a:xfrm>
                    </p:grpSpPr>
                    <p:grpSp>
                      <p:nvGrpSpPr>
                        <p:cNvPr id="12" name="Group 11">
                          <a:extLst>
                            <a:ext uri="{FF2B5EF4-FFF2-40B4-BE49-F238E27FC236}">
                              <a16:creationId xmlns:a16="http://schemas.microsoft.com/office/drawing/2014/main" id="{6B4E24B1-6FA0-499C-9ADA-7BCD37CA35A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62000" y="2925213"/>
                          <a:ext cx="1854200" cy="1494387"/>
                          <a:chOff x="762000" y="2925213"/>
                          <a:chExt cx="1854200" cy="1494387"/>
                        </a:xfrm>
                      </p:grpSpPr>
                      <p:sp>
                        <p:nvSpPr>
                          <p:cNvPr id="7" name="Rectangle 6">
                            <a:extLst>
                              <a:ext uri="{FF2B5EF4-FFF2-40B4-BE49-F238E27FC236}">
                                <a16:creationId xmlns:a16="http://schemas.microsoft.com/office/drawing/2014/main" id="{22941C51-783F-49E7-B660-5C364FE6F0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62000" y="2925213"/>
                            <a:ext cx="1854200" cy="1494387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 dirty="0"/>
                          </a:p>
                        </p:txBody>
                      </p:sp>
                      <p:cxnSp>
                        <p:nvCxnSpPr>
                          <p:cNvPr id="9" name="Straight Connector 8">
                            <a:extLst>
                              <a:ext uri="{FF2B5EF4-FFF2-40B4-BE49-F238E27FC236}">
                                <a16:creationId xmlns:a16="http://schemas.microsoft.com/office/drawing/2014/main" id="{00C5FF79-AE8F-4366-AACA-8C27479B33F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811715" y="2984500"/>
                            <a:ext cx="1709235" cy="135890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5" name="Oval 14">
                          <a:extLst>
                            <a:ext uri="{FF2B5EF4-FFF2-40B4-BE49-F238E27FC236}">
                              <a16:creationId xmlns:a16="http://schemas.microsoft.com/office/drawing/2014/main" id="{F46BDDC3-CF19-4266-B997-73AE2AA441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62000" y="4298950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4" name="Oval 23">
                          <a:extLst>
                            <a:ext uri="{FF2B5EF4-FFF2-40B4-BE49-F238E27FC236}">
                              <a16:creationId xmlns:a16="http://schemas.microsoft.com/office/drawing/2014/main" id="{EEE1241D-42FD-4E54-91F3-FCBD828EF6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11715" y="4255538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5" name="Oval 24">
                          <a:extLst>
                            <a:ext uri="{FF2B5EF4-FFF2-40B4-BE49-F238E27FC236}">
                              <a16:creationId xmlns:a16="http://schemas.microsoft.com/office/drawing/2014/main" id="{3F09628B-5CCD-4BB3-A25C-025F05808D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430" y="4233832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7" name="Oval 26">
                          <a:extLst>
                            <a:ext uri="{FF2B5EF4-FFF2-40B4-BE49-F238E27FC236}">
                              <a16:creationId xmlns:a16="http://schemas.microsoft.com/office/drawing/2014/main" id="{D3AD55F3-26D1-4B30-AB3C-375DC4D8C9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1605" y="4183551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" name="Oval 27">
                          <a:extLst>
                            <a:ext uri="{FF2B5EF4-FFF2-40B4-BE49-F238E27FC236}">
                              <a16:creationId xmlns:a16="http://schemas.microsoft.com/office/drawing/2014/main" id="{96363352-89B4-4028-A724-C800C2A58D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81020" y="4101492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2B8AC376-F178-466E-B8C1-0E55A38A31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458182" y="3965010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" name="Oval 29">
                          <a:extLst>
                            <a:ext uri="{FF2B5EF4-FFF2-40B4-BE49-F238E27FC236}">
                              <a16:creationId xmlns:a16="http://schemas.microsoft.com/office/drawing/2014/main" id="{AA078EEE-A671-472F-9A06-FF7C88255E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8950" y="3645049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31" name="Oval 30">
                          <a:extLst>
                            <a:ext uri="{FF2B5EF4-FFF2-40B4-BE49-F238E27FC236}">
                              <a16:creationId xmlns:a16="http://schemas.microsoft.com/office/drawing/2014/main" id="{AEEE1612-2597-4B47-90D0-24E3F0FCB0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5205" y="3510481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32" name="Oval 31">
                          <a:extLst>
                            <a:ext uri="{FF2B5EF4-FFF2-40B4-BE49-F238E27FC236}">
                              <a16:creationId xmlns:a16="http://schemas.microsoft.com/office/drawing/2014/main" id="{96C1284D-FCAF-45D1-BAF0-8243A56CD0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46371" y="3358063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" name="Oval 32">
                          <a:extLst>
                            <a:ext uri="{FF2B5EF4-FFF2-40B4-BE49-F238E27FC236}">
                              <a16:creationId xmlns:a16="http://schemas.microsoft.com/office/drawing/2014/main" id="{93AE1DA3-36CF-497C-84B3-5A546DD3CB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03521" y="3211990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4" name="Oval 33">
                          <a:extLst>
                            <a:ext uri="{FF2B5EF4-FFF2-40B4-BE49-F238E27FC236}">
                              <a16:creationId xmlns:a16="http://schemas.microsoft.com/office/drawing/2014/main" id="{690B1413-3A10-46DB-995E-1BA08FE82C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1891" y="3189223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</p:grp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06A5A1B2-6775-46A0-888E-10B356BBFA34}"/>
                          </a:ext>
                        </a:extLst>
                      </p:cNvPr>
                      <p:cNvCxnSpPr>
                        <a:cxnSpLocks/>
                        <a:stCxn id="15" idx="3"/>
                      </p:cNvCxnSpPr>
                      <p:nvPr/>
                    </p:nvCxnSpPr>
                    <p:spPr>
                      <a:xfrm flipV="1">
                        <a:off x="776879" y="3779617"/>
                        <a:ext cx="1007471" cy="607878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065EEA0D-96E3-40E2-940B-2919DBBA692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354092" y="3646830"/>
                      <a:ext cx="1153631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ARM0</a:t>
                      </a:r>
                    </a:p>
                    <a:p>
                      <a:pPr algn="ctr"/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 (x10</a:t>
                      </a:r>
                      <a:r>
                        <a:rPr lang="en-GB" sz="1400" baseline="30000" dirty="0">
                          <a:latin typeface="Baskerville Old Face" panose="02020602080505020303" pitchFamily="18" charset="0"/>
                        </a:rPr>
                        <a:t>-05 </a:t>
                      </a:r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Am</a:t>
                      </a:r>
                      <a:r>
                        <a:rPr lang="en-GB" sz="1400" baseline="30000" dirty="0">
                          <a:latin typeface="Baskerville Old Face" panose="02020602080505020303" pitchFamily="18" charset="0"/>
                        </a:rPr>
                        <a:t>2</a:t>
                      </a:r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)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7A24A876-D55E-46A3-8554-6A12276D17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5664" y="4609645"/>
                      <a:ext cx="1153631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ARM1</a:t>
                      </a:r>
                    </a:p>
                    <a:p>
                      <a:pPr algn="ctr"/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 (x10</a:t>
                      </a:r>
                      <a:r>
                        <a:rPr lang="en-GB" sz="1400" baseline="30000" dirty="0">
                          <a:latin typeface="Baskerville Old Face" panose="02020602080505020303" pitchFamily="18" charset="0"/>
                        </a:rPr>
                        <a:t>-05 </a:t>
                      </a:r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Am</a:t>
                      </a:r>
                      <a:r>
                        <a:rPr lang="en-GB" sz="1400" baseline="30000" dirty="0">
                          <a:latin typeface="Baskerville Old Face" panose="02020602080505020303" pitchFamily="18" charset="0"/>
                        </a:rPr>
                        <a:t>2</a:t>
                      </a:r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820A797-A76B-49F7-B328-EC8730DF94A9}"/>
                      </a:ext>
                    </a:extLst>
                  </p:cNvPr>
                  <p:cNvSpPr txBox="1"/>
                  <p:nvPr/>
                </p:nvSpPr>
                <p:spPr>
                  <a:xfrm>
                    <a:off x="1586783" y="3823270"/>
                    <a:ext cx="695387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100" dirty="0">
                        <a:latin typeface="Baskerville Old Face" panose="02020602080505020303" pitchFamily="18" charset="0"/>
                      </a:rPr>
                      <a:t>9mT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3FD94C71-77E8-46B6-93FF-397198842DD4}"/>
                      </a:ext>
                    </a:extLst>
                  </p:cNvPr>
                  <p:cNvSpPr txBox="1"/>
                  <p:nvPr/>
                </p:nvSpPr>
                <p:spPr>
                  <a:xfrm>
                    <a:off x="738017" y="4413220"/>
                    <a:ext cx="695387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100" dirty="0">
                        <a:latin typeface="Baskerville Old Face" panose="02020602080505020303" pitchFamily="18" charset="0"/>
                      </a:rPr>
                      <a:t>40mT</a:t>
                    </a:r>
                  </a:p>
                </p:txBody>
              </p:sp>
            </p:grp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50F73C7-E5EE-4DE0-943B-3E5DF610031A}"/>
                  </a:ext>
                </a:extLst>
              </p:cNvPr>
              <p:cNvSpPr txBox="1"/>
              <p:nvPr/>
            </p:nvSpPr>
            <p:spPr>
              <a:xfrm>
                <a:off x="1634111" y="4644137"/>
                <a:ext cx="588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Baskerville Old Face" panose="02020602080505020303" pitchFamily="18" charset="0"/>
                  </a:rPr>
                  <a:t>0.0</a:t>
                </a: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F37D510-21E6-41FC-87C1-BAAC30C43AD6}"/>
                </a:ext>
              </a:extLst>
            </p:cNvPr>
            <p:cNvSpPr txBox="1"/>
            <p:nvPr/>
          </p:nvSpPr>
          <p:spPr>
            <a:xfrm>
              <a:off x="7037642" y="2766421"/>
              <a:ext cx="1133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skerville Old Face" panose="02020602080505020303" pitchFamily="18" charset="0"/>
                </a:rPr>
                <a:t>FM04-20A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7AB3FC3-B326-478D-8380-C1EC6AAD84C8}"/>
              </a:ext>
            </a:extLst>
          </p:cNvPr>
          <p:cNvGrpSpPr/>
          <p:nvPr/>
        </p:nvGrpSpPr>
        <p:grpSpPr>
          <a:xfrm>
            <a:off x="6408776" y="4841917"/>
            <a:ext cx="2472912" cy="2042440"/>
            <a:chOff x="6408776" y="4841917"/>
            <a:chExt cx="2472912" cy="204244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2E4B52F-8573-4257-93BA-947A260DA0B9}"/>
                </a:ext>
              </a:extLst>
            </p:cNvPr>
            <p:cNvGrpSpPr/>
            <p:nvPr/>
          </p:nvGrpSpPr>
          <p:grpSpPr>
            <a:xfrm>
              <a:off x="6408776" y="4851789"/>
              <a:ext cx="2472912" cy="2032568"/>
              <a:chOff x="6408776" y="4851789"/>
              <a:chExt cx="2472912" cy="2032568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131F894-6CF0-4627-A422-6307E39AFE7A}"/>
                  </a:ext>
                </a:extLst>
              </p:cNvPr>
              <p:cNvGrpSpPr/>
              <p:nvPr/>
            </p:nvGrpSpPr>
            <p:grpSpPr>
              <a:xfrm>
                <a:off x="6408776" y="4851789"/>
                <a:ext cx="2472912" cy="2032568"/>
                <a:chOff x="6408776" y="4851789"/>
                <a:chExt cx="2472912" cy="2032568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3615D7E4-CCFA-4346-9F57-EBC5B584156A}"/>
                    </a:ext>
                  </a:extLst>
                </p:cNvPr>
                <p:cNvGrpSpPr/>
                <p:nvPr/>
              </p:nvGrpSpPr>
              <p:grpSpPr>
                <a:xfrm>
                  <a:off x="6408776" y="4851789"/>
                  <a:ext cx="2466824" cy="2032568"/>
                  <a:chOff x="2651503" y="1115288"/>
                  <a:chExt cx="2466824" cy="2032568"/>
                </a:xfrm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A54BACE5-C658-4EF6-BEE1-82A5E5335736}"/>
                      </a:ext>
                    </a:extLst>
                  </p:cNvPr>
                  <p:cNvGrpSpPr/>
                  <p:nvPr/>
                </p:nvGrpSpPr>
                <p:grpSpPr>
                  <a:xfrm>
                    <a:off x="2816630" y="1115288"/>
                    <a:ext cx="2301697" cy="1798441"/>
                    <a:chOff x="224899" y="779910"/>
                    <a:chExt cx="2301697" cy="1798441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549F9012-C5CA-4561-A9FD-73BE52F9D3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4351" y="779910"/>
                      <a:ext cx="1922245" cy="1529327"/>
                      <a:chOff x="604351" y="779910"/>
                      <a:chExt cx="1922245" cy="1529327"/>
                    </a:xfrm>
                  </p:grpSpPr>
                  <p:grpSp>
                    <p:nvGrpSpPr>
                      <p:cNvPr id="107" name="Group 106">
                        <a:extLst>
                          <a:ext uri="{FF2B5EF4-FFF2-40B4-BE49-F238E27FC236}">
                            <a16:creationId xmlns:a16="http://schemas.microsoft.com/office/drawing/2014/main" id="{10BCC34B-0520-4AC9-9A14-79CEFE4221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4351" y="779910"/>
                        <a:ext cx="1922245" cy="1529327"/>
                        <a:chOff x="604351" y="779910"/>
                        <a:chExt cx="1922245" cy="1529327"/>
                      </a:xfrm>
                    </p:grpSpPr>
                    <p:grpSp>
                      <p:nvGrpSpPr>
                        <p:cNvPr id="95" name="Group 94">
                          <a:extLst>
                            <a:ext uri="{FF2B5EF4-FFF2-40B4-BE49-F238E27FC236}">
                              <a16:creationId xmlns:a16="http://schemas.microsoft.com/office/drawing/2014/main" id="{CF91CD54-2797-4DC7-A02E-6DBC19A81BB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07249" y="779910"/>
                          <a:ext cx="1919347" cy="1527765"/>
                          <a:chOff x="607249" y="779910"/>
                          <a:chExt cx="1919347" cy="1527765"/>
                        </a:xfrm>
                      </p:grpSpPr>
                      <p:sp>
                        <p:nvSpPr>
                          <p:cNvPr id="89" name="Rectangle 88">
                            <a:extLst>
                              <a:ext uri="{FF2B5EF4-FFF2-40B4-BE49-F238E27FC236}">
                                <a16:creationId xmlns:a16="http://schemas.microsoft.com/office/drawing/2014/main" id="{32C95B7F-C7CC-4D5A-9A5D-D46CA8F613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7249" y="779910"/>
                            <a:ext cx="1919347" cy="152776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cxnSp>
                        <p:nvCxnSpPr>
                          <p:cNvPr id="91" name="Straight Connector 90">
                            <a:extLst>
                              <a:ext uri="{FF2B5EF4-FFF2-40B4-BE49-F238E27FC236}">
                                <a16:creationId xmlns:a16="http://schemas.microsoft.com/office/drawing/2014/main" id="{4E002E11-D3B7-4AE4-B600-17B30B0AD91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639049" y="857250"/>
                            <a:ext cx="1764715" cy="1407403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4BE7A3DB-5F07-4326-AA6C-DAA612DC56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4351" y="2205500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97" name="Oval 96">
                          <a:extLst>
                            <a:ext uri="{FF2B5EF4-FFF2-40B4-BE49-F238E27FC236}">
                              <a16:creationId xmlns:a16="http://schemas.microsoft.com/office/drawing/2014/main" id="{483306EA-925D-44A5-B392-73DCA381AF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2246" y="2195524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24A74AD6-7754-4142-802D-6B9A9B33CF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3744" y="2152385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99" name="Oval 98">
                          <a:extLst>
                            <a:ext uri="{FF2B5EF4-FFF2-40B4-BE49-F238E27FC236}">
                              <a16:creationId xmlns:a16="http://schemas.microsoft.com/office/drawing/2014/main" id="{0F7876CC-1E29-4C5B-8F77-30B083B8F6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3586" y="2104174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0" name="Oval 99">
                          <a:extLst>
                            <a:ext uri="{FF2B5EF4-FFF2-40B4-BE49-F238E27FC236}">
                              <a16:creationId xmlns:a16="http://schemas.microsoft.com/office/drawing/2014/main" id="{C9A4C8F4-68BB-4573-A638-56B3DA54FE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3372" y="2029047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1" name="Oval 100">
                          <a:extLst>
                            <a:ext uri="{FF2B5EF4-FFF2-40B4-BE49-F238E27FC236}">
                              <a16:creationId xmlns:a16="http://schemas.microsoft.com/office/drawing/2014/main" id="{34F72990-C449-49C3-B48E-05F4C4CF45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51493" y="1894258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2" name="Oval 101">
                          <a:extLst>
                            <a:ext uri="{FF2B5EF4-FFF2-40B4-BE49-F238E27FC236}">
                              <a16:creationId xmlns:a16="http://schemas.microsoft.com/office/drawing/2014/main" id="{D2ED9074-0FAF-4F1C-B967-B15A789A35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23276" y="1559111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5A99B869-C020-49A3-83D2-C4B8B086AE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12563" y="1376661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4" name="Oval 103">
                          <a:extLst>
                            <a:ext uri="{FF2B5EF4-FFF2-40B4-BE49-F238E27FC236}">
                              <a16:creationId xmlns:a16="http://schemas.microsoft.com/office/drawing/2014/main" id="{FC3B9EBE-E899-49EF-89AD-451910E236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75540" y="1230702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5" name="Oval 104">
                          <a:extLst>
                            <a:ext uri="{FF2B5EF4-FFF2-40B4-BE49-F238E27FC236}">
                              <a16:creationId xmlns:a16="http://schemas.microsoft.com/office/drawing/2014/main" id="{5F5E9608-A1FF-4196-930B-8B994CF0CF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15206" y="1117586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3C2C1668-FFFB-43C4-A1C6-39B52784B6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32083" y="1072685"/>
                          <a:ext cx="101600" cy="10373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dirty="0"/>
                        </a:p>
                      </p:txBody>
                    </p:sp>
                  </p:grpSp>
                  <p:cxnSp>
                    <p:nvCxnSpPr>
                      <p:cNvPr id="109" name="Straight Connector 108">
                        <a:extLst>
                          <a:ext uri="{FF2B5EF4-FFF2-40B4-BE49-F238E27FC236}">
                            <a16:creationId xmlns:a16="http://schemas.microsoft.com/office/drawing/2014/main" id="{F8706F87-DF6D-4605-B903-D2BDB102BC84}"/>
                          </a:ext>
                        </a:extLst>
                      </p:cNvPr>
                      <p:cNvCxnSpPr>
                        <a:cxnSpLocks/>
                        <a:stCxn id="97" idx="5"/>
                      </p:cNvCxnSpPr>
                      <p:nvPr/>
                    </p:nvCxnSpPr>
                    <p:spPr>
                      <a:xfrm flipV="1">
                        <a:off x="758967" y="1433272"/>
                        <a:ext cx="1067373" cy="850797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768149E6-E687-490B-9816-04A7F56A4F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899" y="945496"/>
                      <a:ext cx="58802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3.0</a:t>
                      </a:r>
                    </a:p>
                  </p:txBody>
                </p:sp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B8C8FB50-DC34-4909-BDED-1C6A71C336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1083" y="2270574"/>
                      <a:ext cx="45485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3.0</a:t>
                      </a:r>
                    </a:p>
                  </p:txBody>
                </p:sp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20F619CB-551F-48BA-9C17-3CBE6BA781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594" y="2259979"/>
                      <a:ext cx="42067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0.0</a:t>
                      </a:r>
                    </a:p>
                  </p:txBody>
                </p:sp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689A6AA4-D222-4D48-84FD-7A67838FF9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508" y="2107935"/>
                      <a:ext cx="42067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>
                          <a:latin typeface="Baskerville Old Face" panose="02020602080505020303" pitchFamily="18" charset="0"/>
                        </a:rPr>
                        <a:t>0.0</a:t>
                      </a:r>
                    </a:p>
                  </p:txBody>
                </p:sp>
              </p:grp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E66CBFC6-FF2B-460D-8BD6-1469C9F52C12}"/>
                      </a:ext>
                    </a:extLst>
                  </p:cNvPr>
                  <p:cNvSpPr txBox="1"/>
                  <p:nvPr/>
                </p:nvSpPr>
                <p:spPr>
                  <a:xfrm>
                    <a:off x="3457506" y="2624636"/>
                    <a:ext cx="115363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ARM1</a:t>
                    </a:r>
                  </a:p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 (x10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-05 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Am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2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)</a:t>
                    </a: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E1D55A29-4335-4FFA-807A-D894C3805F7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336297" y="1772262"/>
                    <a:ext cx="115363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ARM0</a:t>
                    </a:r>
                  </a:p>
                  <a:p>
                    <a:pPr algn="ctr"/>
                    <a:r>
                      <a:rPr lang="en-GB" sz="1400" dirty="0">
                        <a:latin typeface="Baskerville Old Face" panose="02020602080505020303" pitchFamily="18" charset="0"/>
                      </a:rPr>
                      <a:t> (x10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-05 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Am</a:t>
                    </a:r>
                    <a:r>
                      <a:rPr lang="en-GB" sz="1400" baseline="30000" dirty="0">
                        <a:latin typeface="Baskerville Old Face" panose="02020602080505020303" pitchFamily="18" charset="0"/>
                      </a:rPr>
                      <a:t>2</a:t>
                    </a:r>
                    <a:r>
                      <a:rPr lang="en-GB" sz="1400" dirty="0">
                        <a:latin typeface="Baskerville Old Face" panose="02020602080505020303" pitchFamily="18" charset="0"/>
                      </a:rPr>
                      <a:t>)</a:t>
                    </a:r>
                  </a:p>
                </p:txBody>
              </p:sp>
            </p:grp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489E20F0-19CA-4911-9B5D-98934F299F12}"/>
                    </a:ext>
                  </a:extLst>
                </p:cNvPr>
                <p:cNvSpPr txBox="1"/>
                <p:nvPr/>
              </p:nvSpPr>
              <p:spPr>
                <a:xfrm>
                  <a:off x="8186301" y="5282756"/>
                  <a:ext cx="69538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>
                      <a:latin typeface="Baskerville Old Face" panose="02020602080505020303" pitchFamily="18" charset="0"/>
                    </a:rPr>
                    <a:t>9mT</a:t>
                  </a:r>
                </a:p>
              </p:txBody>
            </p: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45000B7-F3E2-453A-9D38-ACFFBF40B5D5}"/>
                  </a:ext>
                </a:extLst>
              </p:cNvPr>
              <p:cNvSpPr txBox="1"/>
              <p:nvPr/>
            </p:nvSpPr>
            <p:spPr>
              <a:xfrm>
                <a:off x="6880620" y="5861064"/>
                <a:ext cx="6953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>
                    <a:latin typeface="Baskerville Old Face" panose="02020602080505020303" pitchFamily="18" charset="0"/>
                  </a:rPr>
                  <a:t>45mT</a:t>
                </a:r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5FC3D84-7745-4FCA-9DBD-0C341417CA46}"/>
                </a:ext>
              </a:extLst>
            </p:cNvPr>
            <p:cNvSpPr txBox="1"/>
            <p:nvPr/>
          </p:nvSpPr>
          <p:spPr>
            <a:xfrm>
              <a:off x="6931996" y="4841917"/>
              <a:ext cx="1133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skerville Old Face" panose="02020602080505020303" pitchFamily="18" charset="0"/>
                </a:rPr>
                <a:t>FM04-22A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75A18F4-DEEC-4B70-9974-BC29983FACF8}"/>
              </a:ext>
            </a:extLst>
          </p:cNvPr>
          <p:cNvGrpSpPr/>
          <p:nvPr/>
        </p:nvGrpSpPr>
        <p:grpSpPr>
          <a:xfrm>
            <a:off x="439799" y="653967"/>
            <a:ext cx="2070085" cy="1737527"/>
            <a:chOff x="413202" y="647210"/>
            <a:chExt cx="2302403" cy="20155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903DC5-8EEB-4CD8-801F-EFAF3DDF1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5" r="2178"/>
            <a:stretch/>
          </p:blipFill>
          <p:spPr>
            <a:xfrm rot="5400000">
              <a:off x="556613" y="503799"/>
              <a:ext cx="2015581" cy="2302403"/>
            </a:xfrm>
            <a:prstGeom prst="rect">
              <a:avLst/>
            </a:prstGeom>
            <a:ln w="38100">
              <a:solidFill>
                <a:srgbClr val="8497B0"/>
              </a:solidFill>
            </a:ln>
          </p:spPr>
        </p:pic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DB519EF-732E-44A3-8E89-D8A327B0475D}"/>
                </a:ext>
              </a:extLst>
            </p:cNvPr>
            <p:cNvCxnSpPr/>
            <p:nvPr/>
          </p:nvCxnSpPr>
          <p:spPr>
            <a:xfrm flipH="1">
              <a:off x="554909" y="947362"/>
              <a:ext cx="781050" cy="331099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27487-03D8-4952-A49B-FD224C67CCC5}"/>
              </a:ext>
            </a:extLst>
          </p:cNvPr>
          <p:cNvSpPr txBox="1"/>
          <p:nvPr/>
        </p:nvSpPr>
        <p:spPr>
          <a:xfrm>
            <a:off x="6997107" y="912041"/>
            <a:ext cx="87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Baskerville Old Face" panose="02020602080505020303" pitchFamily="18" charset="0"/>
              </a:rPr>
              <a:t>0.05 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652F071-B70F-42EA-8515-6B0355FF5400}"/>
              </a:ext>
            </a:extLst>
          </p:cNvPr>
          <p:cNvSpPr txBox="1"/>
          <p:nvPr/>
        </p:nvSpPr>
        <p:spPr>
          <a:xfrm>
            <a:off x="7035968" y="2995325"/>
            <a:ext cx="87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Baskerville Old Face" panose="02020602080505020303" pitchFamily="18" charset="0"/>
              </a:rPr>
              <a:t>1.05 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5B25045-F215-40F0-A566-B660F614C5E4}"/>
              </a:ext>
            </a:extLst>
          </p:cNvPr>
          <p:cNvSpPr txBox="1"/>
          <p:nvPr/>
        </p:nvSpPr>
        <p:spPr>
          <a:xfrm>
            <a:off x="6950165" y="5048689"/>
            <a:ext cx="87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Baskerville Old Face" panose="02020602080505020303" pitchFamily="18" charset="0"/>
              </a:rPr>
              <a:t>1.40 m</a:t>
            </a:r>
          </a:p>
        </p:txBody>
      </p:sp>
    </p:spTree>
    <p:extLst>
      <p:ext uri="{BB962C8B-B14F-4D97-AF65-F5344CB8AC3E}">
        <p14:creationId xmlns:p14="http://schemas.microsoft.com/office/powerpoint/2010/main" val="415067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C19BC-855A-4341-9FBD-09757B5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479" y="36988"/>
            <a:ext cx="2607041" cy="9941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Discussion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E11A-3F97-4107-8132-6B6214FA237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875520" y="534074"/>
            <a:ext cx="2507989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B62E4F-DFA2-4566-B458-956D2FF66A5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51850" y="534074"/>
            <a:ext cx="2616629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AB2FF8-D2D6-483C-A718-DC6187E82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250924"/>
              </p:ext>
            </p:extLst>
          </p:nvPr>
        </p:nvGraphicFramePr>
        <p:xfrm>
          <a:off x="5731729" y="801945"/>
          <a:ext cx="3202799" cy="3108325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869133">
                  <a:extLst>
                    <a:ext uri="{9D8B030D-6E8A-4147-A177-3AD203B41FA5}">
                      <a16:colId xmlns:a16="http://schemas.microsoft.com/office/drawing/2014/main" val="46500889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234485886"/>
                    </a:ext>
                  </a:extLst>
                </a:gridCol>
                <a:gridCol w="1591282">
                  <a:extLst>
                    <a:ext uri="{9D8B030D-6E8A-4147-A177-3AD203B41FA5}">
                      <a16:colId xmlns:a16="http://schemas.microsoft.com/office/drawing/2014/main" val="318911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Time Interval</a:t>
                      </a:r>
                      <a:endParaRPr lang="en-GB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Median V(A)DM </a:t>
                      </a:r>
                    </a:p>
                    <a:p>
                      <a:pPr algn="ctr" fontAlgn="ctr"/>
                      <a:r>
                        <a:rPr lang="en-GB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(x 10</a:t>
                      </a:r>
                      <a:r>
                        <a:rPr lang="en-GB" sz="1100" u="none" strike="noStrike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22 </a:t>
                      </a:r>
                      <a:r>
                        <a:rPr lang="en-GB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Am</a:t>
                      </a:r>
                      <a:r>
                        <a:rPr lang="en-GB" sz="1100" u="none" strike="noStrike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)</a:t>
                      </a:r>
                      <a:endParaRPr lang="en-GB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AD/NAD</a:t>
                      </a:r>
                      <a:r>
                        <a:rPr lang="da-DK" sz="1100" u="none" strike="noStrike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median</a:t>
                      </a:r>
                      <a:endParaRPr lang="da-DK" sz="11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040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PCRS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8.4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58.4 +6345.1/−47.3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4842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Post-PCRS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3.6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6.9 +9.2/-5.0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4743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Pre-CNS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4.6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8.8 +18.9/-6.0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3466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CNS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5.4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15.1 +29.9/-10.2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73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Miocene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3.5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3.5 +8.9/-2.4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55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Last 5 Ma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5.4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9.7 +19.2/-6.9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904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Long-term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4.6</a:t>
                      </a:r>
                      <a:endParaRPr lang="en-GB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askerville Old Face" panose="02020602080505020303" pitchFamily="18" charset="0"/>
                        </a:rPr>
                        <a:t>-</a:t>
                      </a:r>
                      <a:endParaRPr lang="en-GB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400598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66B51E-552D-41E9-9CF5-83552B3DC2EA}"/>
              </a:ext>
            </a:extLst>
          </p:cNvPr>
          <p:cNvSpPr txBox="1"/>
          <p:nvPr/>
        </p:nvSpPr>
        <p:spPr>
          <a:xfrm>
            <a:off x="5731729" y="3910270"/>
            <a:ext cx="286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NB// Q</a:t>
            </a:r>
            <a:r>
              <a:rPr lang="en-GB" sz="1400" baseline="-25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PI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≥ 3, Post-PCRS minus PTB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FC481-FA84-4707-B961-B3115C2EC02B}"/>
              </a:ext>
            </a:extLst>
          </p:cNvPr>
          <p:cNvSpPr txBox="1"/>
          <p:nvPr/>
        </p:nvSpPr>
        <p:spPr>
          <a:xfrm>
            <a:off x="131139" y="4007640"/>
            <a:ext cx="55407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In keeping with long-term median, and crucial in defining Post-PCRS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Most intervals in keeping with long-term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PCRS exceptionally strong – due to high axial dipole dominance? (Handford et al., 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AD/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NAD</a:t>
            </a:r>
            <a:r>
              <a:rPr lang="en-GB" baseline="-25000" dirty="0" err="1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median</a:t>
            </a:r>
            <a:r>
              <a:rPr lang="en-GB" baseline="-25000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(Biggin et al., 2020) – utilises PSV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Calculated for other intervals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Trend between axial dipole dominance and V(A)DM suggests relationship between PSV and palaeointensity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Areas highlighted in order to explore relationship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C2E341-EE60-407C-B1F6-6C0AA82DCF7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849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C895F-39E5-4481-88D3-9B49851F3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8317"/>
          <a:stretch/>
        </p:blipFill>
        <p:spPr>
          <a:xfrm>
            <a:off x="131139" y="869899"/>
            <a:ext cx="5346208" cy="31058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D78A2-1645-44E0-8EFF-C7FF3D8C4150}"/>
              </a:ext>
            </a:extLst>
          </p:cNvPr>
          <p:cNvSpPr/>
          <p:nvPr/>
        </p:nvSpPr>
        <p:spPr>
          <a:xfrm>
            <a:off x="4128380" y="869899"/>
            <a:ext cx="914400" cy="78688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53C828-76DE-4FCA-98CA-CA4AA312CB0D}"/>
              </a:ext>
            </a:extLst>
          </p:cNvPr>
          <p:cNvSpPr/>
          <p:nvPr/>
        </p:nvSpPr>
        <p:spPr>
          <a:xfrm>
            <a:off x="1403498" y="2631552"/>
            <a:ext cx="1013866" cy="78688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7BCFB8-124E-44ED-AA4C-8AEC598C8BBF}"/>
              </a:ext>
            </a:extLst>
          </p:cNvPr>
          <p:cNvSpPr/>
          <p:nvPr/>
        </p:nvSpPr>
        <p:spPr>
          <a:xfrm>
            <a:off x="4246075" y="1095469"/>
            <a:ext cx="706171" cy="27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5BCA0-F6B2-4495-8CEC-E57478F99EF9}"/>
              </a:ext>
            </a:extLst>
          </p:cNvPr>
          <p:cNvSpPr txBox="1"/>
          <p:nvPr/>
        </p:nvSpPr>
        <p:spPr>
          <a:xfrm>
            <a:off x="6096620" y="4891692"/>
            <a:ext cx="247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Thank you for listening.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0314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22077</TotalTime>
  <Words>809</Words>
  <Application>Microsoft Office PowerPoint</Application>
  <PresentationFormat>On-screen Show (4:3)</PresentationFormat>
  <Paragraphs>225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Baskerville Old Face</vt:lpstr>
      <vt:lpstr>Calibri</vt:lpstr>
      <vt:lpstr>Calibri Light</vt:lpstr>
      <vt:lpstr>Garamond</vt:lpstr>
      <vt:lpstr>Office Theme</vt:lpstr>
      <vt:lpstr>PowerPoint Presentation</vt:lpstr>
      <vt:lpstr>Background</vt:lpstr>
      <vt:lpstr>Background</vt:lpstr>
      <vt:lpstr>Suitability</vt:lpstr>
      <vt:lpstr>Results</vt:lpstr>
      <vt:lpstr>Results</vt:lpstr>
      <vt:lpstr>Results</vt:lpstr>
      <vt:lpstr>TCRM Effects</vt:lpstr>
      <vt:lpstr>Discussion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Handford, Benjamin</dc:creator>
  <cp:lastModifiedBy>Handford, Benjamin</cp:lastModifiedBy>
  <cp:revision>255</cp:revision>
  <dcterms:created xsi:type="dcterms:W3CDTF">2018-12-18T10:34:34Z</dcterms:created>
  <dcterms:modified xsi:type="dcterms:W3CDTF">2022-05-24T11:17:53Z</dcterms:modified>
</cp:coreProperties>
</file>