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704BD-1646-48F6-9EB9-022D8F8E6133}" v="381" dt="2022-05-18T12:47:08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09" autoAdjust="0"/>
    <p:restoredTop sz="78501" autoAdjust="0"/>
  </p:normalViewPr>
  <p:slideViewPr>
    <p:cSldViewPr snapToGrid="0">
      <p:cViewPr varScale="1">
        <p:scale>
          <a:sx n="44" d="100"/>
          <a:sy n="44" d="100"/>
        </p:scale>
        <p:origin x="5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CEAE7-56A3-4095-BFE5-31587C5925BB}" type="datetimeFigureOut">
              <a:rPr lang="en-IE" smtClean="0"/>
              <a:t>20/05/2022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F73BE-A84E-44A6-9680-3A8649CE7BB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714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F73BE-A84E-44A6-9680-3A8649CE7BBC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7956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AQ guidelines: 2005  -2021 40 ug/m3</a:t>
            </a:r>
          </a:p>
          <a:p>
            <a:r>
              <a:rPr lang="en-IE" dirty="0"/>
              <a:t>Bar graph showing difference in guidelines</a:t>
            </a:r>
          </a:p>
          <a:p>
            <a:endParaRPr lang="en-I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200" dirty="0">
                <a:latin typeface="Calibri" panose="020F0502020204030204" pitchFamily="34" charset="0"/>
                <a:cs typeface="Calibri" panose="020F0502020204030204" pitchFamily="34" charset="0"/>
              </a:rPr>
              <a:t>non compliance with no2 limits will become more frequent </a:t>
            </a:r>
          </a:p>
          <a:p>
            <a:endParaRPr lang="en-IE" dirty="0"/>
          </a:p>
          <a:p>
            <a:endParaRPr lang="en-IE" dirty="0"/>
          </a:p>
          <a:p>
            <a:r>
              <a:rPr lang="en-IE" dirty="0"/>
              <a:t>New limits based on epidemiological studies</a:t>
            </a:r>
          </a:p>
          <a:p>
            <a:endParaRPr lang="en-IE" dirty="0"/>
          </a:p>
          <a:p>
            <a:r>
              <a:rPr lang="en-IE" dirty="0"/>
              <a:t>Reference figures:</a:t>
            </a:r>
          </a:p>
          <a:p>
            <a:r>
              <a:rPr lang="en-IE" dirty="0"/>
              <a:t>No2 https://www.hamworthy-heating.com/Knowledge/Articles/NOx-emissions-from-commercial-boilers</a:t>
            </a:r>
          </a:p>
          <a:p>
            <a:r>
              <a:rPr lang="en-IE" dirty="0"/>
              <a:t>Traffic https://www.irishtimes.com/news/ireland/irish-news/three-car-crash-in-cork-causes-large-rush-hour-tailbacks-1.3473759</a:t>
            </a:r>
          </a:p>
          <a:p>
            <a:r>
              <a:rPr lang="en-IE" dirty="0"/>
              <a:t>Headline https://www.irishtimes.com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F73BE-A84E-44A6-9680-3A8649CE7BBC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9558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  <a:p>
            <a:r>
              <a:rPr lang="en-IE" dirty="0"/>
              <a:t>Narrow bandpass filter </a:t>
            </a:r>
            <a:r>
              <a:rPr lang="en-IE" dirty="0" err="1"/>
              <a:t>fwhm</a:t>
            </a:r>
            <a:r>
              <a:rPr lang="en-IE" dirty="0"/>
              <a:t> 1.5 nm</a:t>
            </a:r>
          </a:p>
          <a:p>
            <a:endParaRPr lang="en-IE" dirty="0"/>
          </a:p>
          <a:p>
            <a:r>
              <a:rPr lang="en-IE" dirty="0"/>
              <a:t>NO2 has a uniquely structured spectrum within 250 – 650 nm. [click] Our spectroscopic method is based on 2-channel DOAS. Figure shows measured absorption spectrum using CCD spectrometer. [click]</a:t>
            </a:r>
          </a:p>
          <a:p>
            <a:r>
              <a:rPr lang="en-IE" dirty="0"/>
              <a:t>Pick out strong and weak absorbing wavelengths – 435, 438 nm. [click] Each signal sent to detector. Look at change in ratio – eliminates common noise, selective to no2 </a:t>
            </a:r>
          </a:p>
          <a:p>
            <a:r>
              <a:rPr lang="en-IE" dirty="0"/>
              <a:t>Ref spectrum : Tian, </a:t>
            </a:r>
            <a:r>
              <a:rPr lang="en-IE" dirty="0" err="1"/>
              <a:t>Guoxun</a:t>
            </a:r>
            <a:r>
              <a:rPr lang="en-IE" dirty="0"/>
              <a:t> &amp; </a:t>
            </a:r>
            <a:r>
              <a:rPr lang="en-IE" dirty="0" err="1"/>
              <a:t>Moosmuller</a:t>
            </a:r>
            <a:r>
              <a:rPr lang="en-IE" dirty="0"/>
              <a:t>, Hans &amp; Arnott, William. (2013). Influence of photolysis on multispectral photoacoustic measurement of nitrogen dioxide concentration. Journal of the Air &amp; Waste Management Association (1995). 63. 1091-7. 10.1080/10962247.2013.790323.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F73BE-A84E-44A6-9680-3A8649CE7BBC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1386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Error bars showing 15% change v 3% change – critical for noise measurements</a:t>
            </a:r>
          </a:p>
          <a:p>
            <a:r>
              <a:rPr lang="en-US" sz="1200" dirty="0"/>
              <a:t>Allan deviation of signals and ratio shows more sensitivity in ratio</a:t>
            </a:r>
          </a:p>
          <a:p>
            <a:r>
              <a:rPr lang="en-IE" b="0" i="0" dirty="0">
                <a:solidFill>
                  <a:srgbClr val="000000"/>
                </a:solidFill>
                <a:effectLst/>
                <a:latin typeface="Helvetica Neue"/>
              </a:rPr>
              <a:t>The ratio of the peaks reaches a </a:t>
            </a:r>
            <a:r>
              <a:rPr lang="en-IE" b="1" i="0" dirty="0">
                <a:solidFill>
                  <a:srgbClr val="000000"/>
                </a:solidFill>
                <a:effectLst/>
                <a:latin typeface="Helvetica Neue"/>
              </a:rPr>
              <a:t>minimum at 100s of </a:t>
            </a:r>
            <a:r>
              <a:rPr lang="en-IE" b="1" i="0" dirty="0" err="1">
                <a:solidFill>
                  <a:srgbClr val="000000"/>
                </a:solidFill>
                <a:effectLst/>
                <a:latin typeface="Helvetica Neue"/>
              </a:rPr>
              <a:t>approx</a:t>
            </a:r>
            <a:r>
              <a:rPr lang="en-IE" b="1" i="0" dirty="0">
                <a:solidFill>
                  <a:srgbClr val="000000"/>
                </a:solidFill>
                <a:effectLst/>
                <a:latin typeface="Helvetica Neue"/>
              </a:rPr>
              <a:t> 7e-4</a:t>
            </a:r>
            <a:r>
              <a:rPr lang="en-IE" b="0" i="0" dirty="0">
                <a:solidFill>
                  <a:srgbClr val="000000"/>
                </a:solidFill>
                <a:effectLst/>
                <a:latin typeface="Helvetica Neue"/>
              </a:rPr>
              <a:t>. This added precision comes from the common-mode noise rejection from taking the ratio of both signals. This also gives better selectivity to NO2.</a:t>
            </a:r>
          </a:p>
          <a:p>
            <a:r>
              <a:rPr lang="en-IE" b="1" i="0" dirty="0">
                <a:solidFill>
                  <a:srgbClr val="000000"/>
                </a:solidFill>
                <a:effectLst/>
                <a:latin typeface="Helvetica Neue"/>
              </a:rPr>
              <a:t>minimum detectable concentration (1 sigma) is 1.84e10 molecules/cm3 which is 0.75 </a:t>
            </a:r>
            <a:r>
              <a:rPr lang="en-IE" b="1" i="0" dirty="0" err="1">
                <a:solidFill>
                  <a:srgbClr val="000000"/>
                </a:solidFill>
                <a:effectLst/>
                <a:latin typeface="Helvetica Neue"/>
              </a:rPr>
              <a:t>ppbv</a:t>
            </a:r>
            <a:r>
              <a:rPr lang="en-IE" b="0" i="0" dirty="0">
                <a:solidFill>
                  <a:srgbClr val="000000"/>
                </a:solidFill>
                <a:effectLst/>
                <a:latin typeface="Helvetica Neue"/>
              </a:rPr>
              <a:t>.</a:t>
            </a:r>
          </a:p>
          <a:p>
            <a:r>
              <a:rPr lang="en-IE" b="0" i="0" dirty="0">
                <a:solidFill>
                  <a:srgbClr val="000000"/>
                </a:solidFill>
                <a:effectLst/>
                <a:latin typeface="Helvetica Neue"/>
              </a:rPr>
              <a:t>[click] Allow LED to run for approx. 3 hrs to monitor stability of individual channels. Large spikes in individual channels not seen in ratio – common-mode noise reduction. [click] Standard deviation improves from 0.01 in single channels to 0.003 in ratio trace.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F73BE-A84E-44A6-9680-3A8649CE7BBC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3645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dirty="0"/>
              <a:t>Chamber calibration where unknown amounts of NO2 were injected into atm sim chamber. The change in concentration was monitored by a reference chemiluminescence monitor and the DOAS2 system. Promising preliminary result however [click] still a lot of noise in system with standard deviation of 34.8 ppb when NO2 had been flushed out of system.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dirty="0"/>
              <a:t>[click] Good correlation – r2 = 0.94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F73BE-A84E-44A6-9680-3A8649CE7BBC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3439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Improve with diff mirrors and diff light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F73BE-A84E-44A6-9680-3A8649CE7BBC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390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129E-6CB2-4B8A-A65F-51C7084C9299}" type="datetimeFigureOut">
              <a:rPr lang="en-IE" smtClean="0"/>
              <a:t>20/05/2022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722A0008-916D-4D33-9F8A-B4E74CEBE5A0}" type="slidenum">
              <a:rPr lang="en-IE" smtClean="0"/>
              <a:t>‹#›</a:t>
            </a:fld>
            <a:endParaRPr lang="en-IE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67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129E-6CB2-4B8A-A65F-51C7084C9299}" type="datetimeFigureOut">
              <a:rPr lang="en-IE" smtClean="0"/>
              <a:t>20/05/2022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008-916D-4D33-9F8A-B4E74CEBE5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992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129E-6CB2-4B8A-A65F-51C7084C9299}" type="datetimeFigureOut">
              <a:rPr lang="en-IE" smtClean="0"/>
              <a:t>20/05/2022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008-916D-4D33-9F8A-B4E74CEBE5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47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129E-6CB2-4B8A-A65F-51C7084C9299}" type="datetimeFigureOut">
              <a:rPr lang="en-IE" smtClean="0"/>
              <a:t>20/05/2022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008-916D-4D33-9F8A-B4E74CEBE5A0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3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129E-6CB2-4B8A-A65F-51C7084C9299}" type="datetimeFigureOut">
              <a:rPr lang="en-IE" smtClean="0"/>
              <a:t>20/05/2022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008-916D-4D33-9F8A-B4E74CEBE5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374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129E-6CB2-4B8A-A65F-51C7084C9299}" type="datetimeFigureOut">
              <a:rPr lang="en-IE" smtClean="0"/>
              <a:t>20/05/2022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008-916D-4D33-9F8A-B4E74CEBE5A0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1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129E-6CB2-4B8A-A65F-51C7084C9299}" type="datetimeFigureOut">
              <a:rPr lang="en-IE" smtClean="0"/>
              <a:t>20/05/2022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008-916D-4D33-9F8A-B4E74CEBE5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510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129E-6CB2-4B8A-A65F-51C7084C9299}" type="datetimeFigureOut">
              <a:rPr lang="en-IE" smtClean="0"/>
              <a:t>20/05/2022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008-916D-4D33-9F8A-B4E74CEBE5A0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4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129E-6CB2-4B8A-A65F-51C7084C9299}" type="datetimeFigureOut">
              <a:rPr lang="en-IE" smtClean="0"/>
              <a:t>20/05/2022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008-916D-4D33-9F8A-B4E74CEBE5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079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129E-6CB2-4B8A-A65F-51C7084C9299}" type="datetimeFigureOut">
              <a:rPr lang="en-IE" smtClean="0"/>
              <a:t>20/05/2022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008-916D-4D33-9F8A-B4E74CEBE5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74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129E-6CB2-4B8A-A65F-51C7084C9299}" type="datetimeFigureOut">
              <a:rPr lang="en-IE" smtClean="0"/>
              <a:t>20/05/2022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0008-916D-4D33-9F8A-B4E74CEBE5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233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2BF129E-6CB2-4B8A-A65F-51C7084C9299}" type="datetimeFigureOut">
              <a:rPr lang="en-IE" smtClean="0"/>
              <a:t>20/05/2022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A0008-916D-4D33-9F8A-B4E74CEBE5A0}" type="slidenum">
              <a:rPr lang="en-IE" smtClean="0"/>
              <a:t>‹#›</a:t>
            </a:fld>
            <a:endParaRPr lang="en-IE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97078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55A458-9963-461F-8334-2CF0CC6FB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254" y="5739293"/>
            <a:ext cx="2833284" cy="102698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5E9AF4-2911-4A1B-A400-CD0DAF412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3180" y="730236"/>
            <a:ext cx="7500731" cy="2446915"/>
          </a:xfrm>
        </p:spPr>
        <p:txBody>
          <a:bodyPr>
            <a:noAutofit/>
          </a:bodyPr>
          <a:lstStyle/>
          <a:p>
            <a:pPr algn="ctr"/>
            <a:r>
              <a:rPr lang="en-IE" sz="4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Prototype spectroscopic sensor for accurate, real time monitoring of personal exposure to NO</a:t>
            </a:r>
            <a:r>
              <a:rPr lang="en-IE" sz="4400" b="0" i="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IE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ECD4C-21F2-4F88-8534-C9998273F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519" y="3680850"/>
            <a:ext cx="5357600" cy="1233048"/>
          </a:xfrm>
        </p:spPr>
        <p:txBody>
          <a:bodyPr>
            <a:normAutofit/>
          </a:bodyPr>
          <a:lstStyle/>
          <a:p>
            <a:pPr algn="ctr"/>
            <a:r>
              <a:rPr lang="en-IE" sz="2400" b="1" dirty="0">
                <a:latin typeface="Calibri" panose="020F0502020204030204" pitchFamily="34" charset="0"/>
                <a:cs typeface="Calibri" panose="020F0502020204030204" pitchFamily="34" charset="0"/>
              </a:rPr>
              <a:t>Eibhlín F. Halpin</a:t>
            </a:r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, Dean S. Venables</a:t>
            </a:r>
          </a:p>
          <a:p>
            <a:pPr algn="ctr"/>
            <a:r>
              <a:rPr lang="en-IE" sz="2400" b="1" dirty="0">
                <a:latin typeface="Calibri" panose="020F0502020204030204" pitchFamily="34" charset="0"/>
                <a:cs typeface="Calibri" panose="020F0502020204030204" pitchFamily="34" charset="0"/>
              </a:rPr>
              <a:t>ehalpin@ucc.ie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ABFCF-C2A0-4E32-9256-D6B29FAE3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283" y="5746099"/>
            <a:ext cx="997359" cy="102698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BBB6DE-C450-4701-8488-7F1B1B5540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98" b="52878"/>
          <a:stretch/>
        </p:blipFill>
        <p:spPr>
          <a:xfrm>
            <a:off x="1329222" y="5742696"/>
            <a:ext cx="3273287" cy="1023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7BBF43-6166-4825-B57D-8ED58E8913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19" y="123923"/>
            <a:ext cx="2307739" cy="28701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790E98-5C24-492B-B33C-E8533A38F8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119" y="5535353"/>
            <a:ext cx="944084" cy="1230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EB1338-D8A4-44F9-9D11-84A194C0E5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015" y="5737483"/>
            <a:ext cx="996594" cy="996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9CBE73-AC89-45AF-8B2C-D5D10B8BDA6F}"/>
              </a:ext>
            </a:extLst>
          </p:cNvPr>
          <p:cNvSpPr txBox="1"/>
          <p:nvPr/>
        </p:nvSpPr>
        <p:spPr>
          <a:xfrm>
            <a:off x="9412219" y="3429000"/>
            <a:ext cx="2180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EGU22</a:t>
            </a:r>
          </a:p>
          <a:p>
            <a:pPr algn="ctr"/>
            <a:r>
              <a:rPr lang="en-IE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Session: AS5.3</a:t>
            </a:r>
          </a:p>
          <a:p>
            <a:pPr algn="ctr"/>
            <a:r>
              <a:rPr lang="en-IE" dirty="0">
                <a:solidFill>
                  <a:schemeClr val="bg1">
                    <a:lumMod val="85000"/>
                    <a:lumOff val="15000"/>
                  </a:schemeClr>
                </a:solidFill>
              </a:rPr>
              <a:t>23 – 27 May 2022</a:t>
            </a:r>
          </a:p>
        </p:txBody>
      </p:sp>
    </p:spTree>
    <p:extLst>
      <p:ext uri="{BB962C8B-B14F-4D97-AF65-F5344CB8AC3E}">
        <p14:creationId xmlns:p14="http://schemas.microsoft.com/office/powerpoint/2010/main" val="245801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E89DA-2589-407C-81F0-FA91CD8FAB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31254" y="439512"/>
            <a:ext cx="7951787" cy="1081088"/>
          </a:xfrm>
        </p:spPr>
        <p:txBody>
          <a:bodyPr>
            <a:normAutofit/>
          </a:bodyPr>
          <a:lstStyle/>
          <a:p>
            <a:pPr algn="l"/>
            <a:r>
              <a:rPr lang="en-IE" sz="4000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IE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IE" sz="4000" dirty="0">
                <a:latin typeface="Calibri" panose="020F0502020204030204" pitchFamily="34" charset="0"/>
                <a:cs typeface="Calibri" panose="020F0502020204030204" pitchFamily="34" charset="0"/>
              </a:rPr>
              <a:t> and AQ regulations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F45D7-7F9F-4455-B4FB-F602E90A39F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58272" y="1314571"/>
            <a:ext cx="6187210" cy="3753375"/>
          </a:xfrm>
        </p:spPr>
        <p:txBody>
          <a:bodyPr>
            <a:normAutofit/>
          </a:bodyPr>
          <a:lstStyle/>
          <a:p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Major source of NO</a:t>
            </a:r>
            <a:r>
              <a:rPr lang="en-IE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: Burning fossil fuels – heavy traffic</a:t>
            </a:r>
          </a:p>
          <a:p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Toxic – asthma, lung cancer, respiratory and cardiovascular illnesses</a:t>
            </a:r>
          </a:p>
          <a:p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Need for a low-cost, portable, selective and sensitive NO</a:t>
            </a:r>
            <a:r>
              <a:rPr lang="en-IE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 detector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11CF30A-B100-45FE-A7C5-44B0E0C7E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93" y="5320526"/>
            <a:ext cx="4014969" cy="1405554"/>
          </a:xfrm>
          <a:prstGeom prst="rect">
            <a:avLst/>
          </a:prstGeom>
        </p:spPr>
      </p:pic>
      <p:pic>
        <p:nvPicPr>
          <p:cNvPr id="10" name="Picture 9" descr="A group of cars on a road&#10;&#10;Description automatically generated with medium confidence">
            <a:extLst>
              <a:ext uri="{FF2B5EF4-FFF2-40B4-BE49-F238E27FC236}">
                <a16:creationId xmlns:a16="http://schemas.microsoft.com/office/drawing/2014/main" id="{70C4EF57-7D50-4414-8923-26A81FCDC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93" y="170352"/>
            <a:ext cx="5073659" cy="2700496"/>
          </a:xfrm>
          <a:prstGeom prst="rect">
            <a:avLst/>
          </a:prstGeom>
        </p:spPr>
      </p:pic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0A20F4C0-AFB1-4449-B05C-795CFD0BFD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93" y="3311337"/>
            <a:ext cx="5073659" cy="326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6A07685C-B510-4620-B472-88019B2F9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8" y="1050340"/>
            <a:ext cx="8679883" cy="52991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F625E0B-F3E9-4D03-84DC-8AC35127AA72}"/>
              </a:ext>
            </a:extLst>
          </p:cNvPr>
          <p:cNvSpPr txBox="1">
            <a:spLocks/>
          </p:cNvSpPr>
          <p:nvPr/>
        </p:nvSpPr>
        <p:spPr>
          <a:xfrm>
            <a:off x="1099292" y="126435"/>
            <a:ext cx="7958137" cy="1077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Principle of operation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D14356-9209-451F-851C-E7E3A096E4D8}"/>
              </a:ext>
            </a:extLst>
          </p:cNvPr>
          <p:cNvSpPr txBox="1"/>
          <p:nvPr/>
        </p:nvSpPr>
        <p:spPr>
          <a:xfrm>
            <a:off x="8341783" y="3415553"/>
            <a:ext cx="3523808" cy="1815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Intensity spectra shows structured absorption features of NO</a:t>
            </a:r>
            <a:r>
              <a:rPr lang="en-IE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286573BC-FD4A-4A36-AE39-47C67B391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8" y="1064196"/>
            <a:ext cx="8746963" cy="52991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BF541F-D0B4-4034-8305-1F9CAF20B14D}"/>
              </a:ext>
            </a:extLst>
          </p:cNvPr>
          <p:cNvSpPr txBox="1"/>
          <p:nvPr/>
        </p:nvSpPr>
        <p:spPr>
          <a:xfrm>
            <a:off x="2645490" y="2488113"/>
            <a:ext cx="174004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435 nm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56C183-57BC-4138-970C-401C65CB684F}"/>
              </a:ext>
            </a:extLst>
          </p:cNvPr>
          <p:cNvSpPr txBox="1"/>
          <p:nvPr/>
        </p:nvSpPr>
        <p:spPr>
          <a:xfrm>
            <a:off x="6389053" y="1596676"/>
            <a:ext cx="174004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438 nm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937A5C5-5032-426E-A630-3910F9AB848E}"/>
              </a:ext>
            </a:extLst>
          </p:cNvPr>
          <p:cNvSpPr/>
          <p:nvPr/>
        </p:nvSpPr>
        <p:spPr>
          <a:xfrm>
            <a:off x="4504087" y="2625286"/>
            <a:ext cx="717926" cy="3719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AD00D6C-C44C-42C7-9581-F389900716D7}"/>
              </a:ext>
            </a:extLst>
          </p:cNvPr>
          <p:cNvSpPr/>
          <p:nvPr/>
        </p:nvSpPr>
        <p:spPr>
          <a:xfrm rot="10800000">
            <a:off x="5550880" y="1766685"/>
            <a:ext cx="717926" cy="3719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2EF37B-BF42-448E-B76B-02B633EC28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456" y="3166912"/>
            <a:ext cx="5582429" cy="28578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808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11" grpId="0" animBg="1"/>
      <p:bldP spid="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Chart, line chart&#10;&#10;Description automatically generated">
            <a:extLst>
              <a:ext uri="{FF2B5EF4-FFF2-40B4-BE49-F238E27FC236}">
                <a16:creationId xmlns:a16="http://schemas.microsoft.com/office/drawing/2014/main" id="{49A65CB4-294A-47A4-8871-025242904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60" y="1349479"/>
            <a:ext cx="7550854" cy="4749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0" name="Title 1">
            <a:extLst>
              <a:ext uri="{FF2B5EF4-FFF2-40B4-BE49-F238E27FC236}">
                <a16:creationId xmlns:a16="http://schemas.microsoft.com/office/drawing/2014/main" id="{B8F1E0DD-A5A8-4149-96C5-CF62641FCBC5}"/>
              </a:ext>
            </a:extLst>
          </p:cNvPr>
          <p:cNvSpPr txBox="1">
            <a:spLocks/>
          </p:cNvSpPr>
          <p:nvPr/>
        </p:nvSpPr>
        <p:spPr>
          <a:xfrm>
            <a:off x="1130711" y="62812"/>
            <a:ext cx="7958137" cy="10779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System stability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79C22B9-6BAB-4EB6-8CF9-A59E5C708F06}"/>
              </a:ext>
            </a:extLst>
          </p:cNvPr>
          <p:cNvSpPr txBox="1">
            <a:spLocks/>
          </p:cNvSpPr>
          <p:nvPr/>
        </p:nvSpPr>
        <p:spPr>
          <a:xfrm>
            <a:off x="649445" y="1927544"/>
            <a:ext cx="4005715" cy="4283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Minimum of ratio at 100s = 7x10</a:t>
            </a:r>
            <a:r>
              <a:rPr lang="en-IE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-4</a:t>
            </a:r>
          </a:p>
          <a:p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Improved long term stability </a:t>
            </a:r>
          </a:p>
          <a:p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Common-mode noise rejection</a:t>
            </a:r>
          </a:p>
          <a:p>
            <a:endParaRPr lang="en-I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2AB58F-5CBE-4891-B9F9-498BA4B4B3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43" y="1171099"/>
            <a:ext cx="8750870" cy="53824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CBA2CF5-F636-4588-A39A-B5124DBF06F7}"/>
              </a:ext>
            </a:extLst>
          </p:cNvPr>
          <p:cNvSpPr txBox="1">
            <a:spLocks/>
          </p:cNvSpPr>
          <p:nvPr/>
        </p:nvSpPr>
        <p:spPr>
          <a:xfrm>
            <a:off x="9769088" y="3042138"/>
            <a:ext cx="1954339" cy="8048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IE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ratio</a:t>
            </a:r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 = 0.3%</a:t>
            </a:r>
          </a:p>
          <a:p>
            <a:pPr marL="0" indent="0">
              <a:buNone/>
            </a:pPr>
            <a:endParaRPr lang="en-I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A17368-8E1E-4DF3-81C4-A27D1E267A90}"/>
              </a:ext>
            </a:extLst>
          </p:cNvPr>
          <p:cNvSpPr/>
          <p:nvPr/>
        </p:nvSpPr>
        <p:spPr>
          <a:xfrm>
            <a:off x="7395771" y="2333767"/>
            <a:ext cx="2011998" cy="708371"/>
          </a:xfrm>
          <a:prstGeom prst="rect">
            <a:avLst/>
          </a:prstGeom>
          <a:noFill/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EABDEA5-048C-48DE-AF75-2C8CD1278C2F}"/>
              </a:ext>
            </a:extLst>
          </p:cNvPr>
          <p:cNvCxnSpPr/>
          <p:nvPr/>
        </p:nvCxnSpPr>
        <p:spPr>
          <a:xfrm>
            <a:off x="3957850" y="2242782"/>
            <a:ext cx="0" cy="3370997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14AEDD-50DD-41B6-88C3-777FAC622BC7}"/>
              </a:ext>
            </a:extLst>
          </p:cNvPr>
          <p:cNvCxnSpPr/>
          <p:nvPr/>
        </p:nvCxnSpPr>
        <p:spPr>
          <a:xfrm>
            <a:off x="3684895" y="2242782"/>
            <a:ext cx="60050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3403BD-DB60-4CAD-8600-EB859866389E}"/>
              </a:ext>
            </a:extLst>
          </p:cNvPr>
          <p:cNvCxnSpPr/>
          <p:nvPr/>
        </p:nvCxnSpPr>
        <p:spPr>
          <a:xfrm>
            <a:off x="3671247" y="5613779"/>
            <a:ext cx="60050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FE15E78-7513-4B15-81A8-EF9E6678B4FC}"/>
              </a:ext>
            </a:extLst>
          </p:cNvPr>
          <p:cNvSpPr txBox="1"/>
          <p:nvPr/>
        </p:nvSpPr>
        <p:spPr>
          <a:xfrm>
            <a:off x="4286421" y="4410497"/>
            <a:ext cx="1120140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15% change</a:t>
            </a:r>
          </a:p>
        </p:txBody>
      </p:sp>
    </p:spTree>
    <p:extLst>
      <p:ext uri="{BB962C8B-B14F-4D97-AF65-F5344CB8AC3E}">
        <p14:creationId xmlns:p14="http://schemas.microsoft.com/office/powerpoint/2010/main" val="243896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9" grpId="1" animBg="1"/>
      <p:bldP spid="7" grpId="0" animBg="1"/>
      <p:bldP spid="7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110902-B740-4CD6-93ED-D9D71290D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63" y="943090"/>
            <a:ext cx="8279365" cy="5701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158C84-5D18-49F1-ACBB-08B929174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63" y="917692"/>
            <a:ext cx="8304762" cy="57523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E598E6-AD84-4818-8C14-0EAADE1E62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9292" y="126435"/>
            <a:ext cx="7958137" cy="10779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Chamber calibration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2331F89-AE22-497C-889B-AD2F099C6710}"/>
              </a:ext>
            </a:extLst>
          </p:cNvPr>
          <p:cNvSpPr txBox="1">
            <a:spLocks/>
          </p:cNvSpPr>
          <p:nvPr/>
        </p:nvSpPr>
        <p:spPr>
          <a:xfrm>
            <a:off x="7543800" y="3954281"/>
            <a:ext cx="4177398" cy="8020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Data averaged over 60 s</a:t>
            </a:r>
          </a:p>
          <a:p>
            <a:pPr marL="0" indent="0">
              <a:buNone/>
            </a:pPr>
            <a:endParaRPr lang="en-I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628C524-B791-42D6-9E45-884030035868}"/>
              </a:ext>
            </a:extLst>
          </p:cNvPr>
          <p:cNvSpPr txBox="1">
            <a:spLocks/>
          </p:cNvSpPr>
          <p:nvPr/>
        </p:nvSpPr>
        <p:spPr>
          <a:xfrm>
            <a:off x="3203585" y="1566040"/>
            <a:ext cx="2613412" cy="9115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E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= 0.9404</a:t>
            </a:r>
          </a:p>
          <a:p>
            <a:pPr marL="0" indent="0">
              <a:buNone/>
            </a:pPr>
            <a:endParaRPr lang="en-I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71A59E-98F8-4695-9B5C-4DD79C6664A7}"/>
              </a:ext>
            </a:extLst>
          </p:cNvPr>
          <p:cNvSpPr/>
          <p:nvPr/>
        </p:nvSpPr>
        <p:spPr>
          <a:xfrm>
            <a:off x="7543800" y="4853354"/>
            <a:ext cx="1793631" cy="773723"/>
          </a:xfrm>
          <a:prstGeom prst="rect">
            <a:avLst/>
          </a:prstGeom>
          <a:noFill/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0E496DF-5C3E-44E4-ACD8-4F5484099F09}"/>
              </a:ext>
            </a:extLst>
          </p:cNvPr>
          <p:cNvSpPr txBox="1">
            <a:spLocks/>
          </p:cNvSpPr>
          <p:nvPr/>
        </p:nvSpPr>
        <p:spPr>
          <a:xfrm>
            <a:off x="9503280" y="4853354"/>
            <a:ext cx="2112049" cy="7737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 = 35 ppb</a:t>
            </a:r>
          </a:p>
          <a:p>
            <a:endParaRPr lang="en-I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9E1389-BDD9-4FA6-9C32-20AD42F02CB8}"/>
              </a:ext>
            </a:extLst>
          </p:cNvPr>
          <p:cNvSpPr txBox="1"/>
          <p:nvPr/>
        </p:nvSpPr>
        <p:spPr>
          <a:xfrm>
            <a:off x="2751988" y="2905780"/>
            <a:ext cx="2280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IE" sz="2800" baseline="-25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IE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injected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B550C-693A-4629-8201-11ED784F2026}"/>
              </a:ext>
            </a:extLst>
          </p:cNvPr>
          <p:cNvSpPr txBox="1"/>
          <p:nvPr/>
        </p:nvSpPr>
        <p:spPr>
          <a:xfrm>
            <a:off x="3273012" y="4463103"/>
            <a:ext cx="20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IE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508B6-C90F-46C7-81D3-791DEA0BDF23}"/>
              </a:ext>
            </a:extLst>
          </p:cNvPr>
          <p:cNvSpPr txBox="1"/>
          <p:nvPr/>
        </p:nvSpPr>
        <p:spPr>
          <a:xfrm>
            <a:off x="3775570" y="4001438"/>
            <a:ext cx="233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IE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BE1D5D-9416-4A21-A854-C0BBA563C2C5}"/>
              </a:ext>
            </a:extLst>
          </p:cNvPr>
          <p:cNvSpPr txBox="1"/>
          <p:nvPr/>
        </p:nvSpPr>
        <p:spPr>
          <a:xfrm>
            <a:off x="4276493" y="3521261"/>
            <a:ext cx="233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IE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95338F-8902-4E32-A069-BC9E30AFB8DF}"/>
              </a:ext>
            </a:extLst>
          </p:cNvPr>
          <p:cNvSpPr txBox="1"/>
          <p:nvPr/>
        </p:nvSpPr>
        <p:spPr>
          <a:xfrm>
            <a:off x="4658924" y="2082422"/>
            <a:ext cx="233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IE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A272D1-632A-4A65-BADA-3BEC7546625C}"/>
              </a:ext>
            </a:extLst>
          </p:cNvPr>
          <p:cNvSpPr txBox="1"/>
          <p:nvPr/>
        </p:nvSpPr>
        <p:spPr>
          <a:xfrm>
            <a:off x="6193674" y="2905780"/>
            <a:ext cx="1750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Flushing</a:t>
            </a:r>
          </a:p>
        </p:txBody>
      </p:sp>
    </p:spTree>
    <p:extLst>
      <p:ext uri="{BB962C8B-B14F-4D97-AF65-F5344CB8AC3E}">
        <p14:creationId xmlns:p14="http://schemas.microsoft.com/office/powerpoint/2010/main" val="103991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3" grpId="1" animBg="1"/>
      <p:bldP spid="9" grpId="0" animBg="1"/>
      <p:bldP spid="9" grpId="1" animBg="1"/>
      <p:bldP spid="4" grpId="0"/>
      <p:bldP spid="8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DB9B-BAAD-41C2-803C-FECB4821AA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8704" y="637556"/>
            <a:ext cx="7958137" cy="1077912"/>
          </a:xfrm>
        </p:spPr>
        <p:txBody>
          <a:bodyPr>
            <a:normAutofit/>
          </a:bodyPr>
          <a:lstStyle/>
          <a:p>
            <a:pPr algn="l"/>
            <a:r>
              <a:rPr lang="en-IE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Going forward</a:t>
            </a:r>
            <a:endParaRPr lang="en-I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86045-A4EB-42A8-BFB6-60966951C0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66607" y="1715468"/>
            <a:ext cx="9413203" cy="4902308"/>
          </a:xfrm>
        </p:spPr>
        <p:txBody>
          <a:bodyPr>
            <a:normAutofit/>
          </a:bodyPr>
          <a:lstStyle/>
          <a:p>
            <a:r>
              <a:rPr lang="en-IE" sz="3600" dirty="0">
                <a:latin typeface="Calibri" panose="020F0502020204030204" pitchFamily="34" charset="0"/>
                <a:cs typeface="Calibri" panose="020F0502020204030204" pitchFamily="34" charset="0"/>
              </a:rPr>
              <a:t>Increase input light - photon-limited noise</a:t>
            </a:r>
          </a:p>
          <a:p>
            <a:pPr lvl="1"/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Narrower viewing angle</a:t>
            </a:r>
          </a:p>
          <a:p>
            <a:pPr lvl="1"/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Light focused to centre of cavity (Fiedler et al.)</a:t>
            </a:r>
          </a:p>
          <a:p>
            <a:pPr lvl="1"/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Lower reflectivity mirrors – allow more light through system</a:t>
            </a:r>
          </a:p>
          <a:p>
            <a:pPr marL="463550" indent="-457200"/>
            <a:r>
              <a:rPr lang="en-IE" sz="3200" dirty="0">
                <a:latin typeface="Calibri" panose="020F0502020204030204" pitchFamily="34" charset="0"/>
                <a:cs typeface="Calibri" panose="020F0502020204030204" pitchFamily="34" charset="0"/>
              </a:rPr>
              <a:t>Development of photodiode system</a:t>
            </a:r>
          </a:p>
          <a:p>
            <a:pPr marL="457200" lvl="1" indent="0">
              <a:buNone/>
            </a:pPr>
            <a:endParaRPr lang="en-I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383E1DC-1D73-4D8D-92D3-0D9BFDA1C581}"/>
              </a:ext>
            </a:extLst>
          </p:cNvPr>
          <p:cNvSpPr txBox="1">
            <a:spLocks/>
          </p:cNvSpPr>
          <p:nvPr/>
        </p:nvSpPr>
        <p:spPr>
          <a:xfrm>
            <a:off x="3184525" y="1160462"/>
            <a:ext cx="5518150" cy="2268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7200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E3882DF-CE79-43E6-9ACD-413238B6873F}"/>
              </a:ext>
            </a:extLst>
          </p:cNvPr>
          <p:cNvSpPr txBox="1">
            <a:spLocks/>
          </p:cNvSpPr>
          <p:nvPr/>
        </p:nvSpPr>
        <p:spPr>
          <a:xfrm>
            <a:off x="2588217" y="2870441"/>
            <a:ext cx="6710766" cy="2268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IE" sz="3200">
                <a:latin typeface="Calibri" panose="020F0502020204030204" pitchFamily="34" charset="0"/>
                <a:cs typeface="Calibri" panose="020F0502020204030204" pitchFamily="34" charset="0"/>
              </a:rPr>
              <a:t>ehalpin@ucc.ie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IE" sz="3200">
                <a:latin typeface="Calibri" panose="020F0502020204030204" pitchFamily="34" charset="0"/>
                <a:cs typeface="Calibri" panose="020F0502020204030204" pitchFamily="34" charset="0"/>
              </a:rPr>
              <a:t>https://www.ucc.ie/en/eri/projects</a:t>
            </a:r>
            <a:endParaRPr lang="en-I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7CC904-D65F-4C04-972B-47768312B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209" y="5992837"/>
            <a:ext cx="833263" cy="8580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6C0571-4515-4D7C-BB31-86B42FDFD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185" y="5992837"/>
            <a:ext cx="2397439" cy="869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723B6C-D5BD-4549-925C-63370A452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090" y="5992837"/>
            <a:ext cx="3249510" cy="865163"/>
          </a:xfrm>
          <a:prstGeom prst="rect">
            <a:avLst/>
          </a:prstGeom>
        </p:spPr>
      </p:pic>
      <p:pic>
        <p:nvPicPr>
          <p:cNvPr id="16" name="Picture 6" descr="Twitter Icon Transparent Vector Images (52)">
            <a:extLst>
              <a:ext uri="{FF2B5EF4-FFF2-40B4-BE49-F238E27FC236}">
                <a16:creationId xmlns:a16="http://schemas.microsoft.com/office/drawing/2014/main" id="{6C8F8956-F2CB-4D08-A15B-504497B10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3" t="27107" r="27867" b="29766"/>
          <a:stretch/>
        </p:blipFill>
        <p:spPr bwMode="auto">
          <a:xfrm>
            <a:off x="9487002" y="4543153"/>
            <a:ext cx="750787" cy="7612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5FE19FA-F6A6-4A9C-A501-151F9BFACF13}"/>
              </a:ext>
            </a:extLst>
          </p:cNvPr>
          <p:cNvSpPr txBox="1">
            <a:spLocks/>
          </p:cNvSpPr>
          <p:nvPr/>
        </p:nvSpPr>
        <p:spPr>
          <a:xfrm>
            <a:off x="8245630" y="4932798"/>
            <a:ext cx="3233530" cy="1594586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Find us on Twitter:</a:t>
            </a:r>
          </a:p>
          <a:p>
            <a:pPr algn="ctr"/>
            <a:r>
              <a:rPr lang="en-IE" sz="2400" dirty="0">
                <a:latin typeface="Calibri" panose="020F0502020204030204" pitchFamily="34" charset="0"/>
                <a:cs typeface="Calibri" panose="020F0502020204030204" pitchFamily="34" charset="0"/>
              </a:rPr>
              <a:t>@detectNO2</a:t>
            </a:r>
          </a:p>
        </p:txBody>
      </p:sp>
    </p:spTree>
    <p:extLst>
      <p:ext uri="{BB962C8B-B14F-4D97-AF65-F5344CB8AC3E}">
        <p14:creationId xmlns:p14="http://schemas.microsoft.com/office/powerpoint/2010/main" val="352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  <p:bldP spid="11" grpId="0"/>
      <p:bldP spid="12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22394</TotalTime>
  <Words>607</Words>
  <Application>Microsoft Office PowerPoint</Application>
  <PresentationFormat>Widescreen</PresentationFormat>
  <Paragraphs>73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Helvetica Neue</vt:lpstr>
      <vt:lpstr>MS Shell Dlg 2</vt:lpstr>
      <vt:lpstr>Wingdings</vt:lpstr>
      <vt:lpstr>Wingdings 3</vt:lpstr>
      <vt:lpstr>Madison</vt:lpstr>
      <vt:lpstr>Prototype spectroscopic sensor for accurate, real time monitoring of personal exposure to NO2</vt:lpstr>
      <vt:lpstr>NO2 and AQ regulations</vt:lpstr>
      <vt:lpstr>PowerPoint Presentation</vt:lpstr>
      <vt:lpstr>PowerPoint Presentation</vt:lpstr>
      <vt:lpstr>Chamber calibration</vt:lpstr>
      <vt:lpstr>Going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Prototype of a spectroscopic sensor for accurate, real time monitoring of personal exposure to nitrogen dioxide</dc:title>
  <dc:creator>Halpin, Eibhlin</dc:creator>
  <cp:lastModifiedBy>Halpin, Eibhlin</cp:lastModifiedBy>
  <cp:revision>14</cp:revision>
  <dcterms:created xsi:type="dcterms:W3CDTF">2022-04-27T12:55:15Z</dcterms:created>
  <dcterms:modified xsi:type="dcterms:W3CDTF">2022-05-23T09:56:13Z</dcterms:modified>
</cp:coreProperties>
</file>