
<file path=[Content_Types].xml><?xml version="1.0" encoding="utf-8"?>
<Types xmlns="http://schemas.openxmlformats.org/package/2006/content-types">
  <Default Extension="png" ContentType="image/png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7" r:id="rId4"/>
    <p:sldId id="258" r:id="rId6"/>
    <p:sldId id="265" r:id="rId7"/>
    <p:sldId id="260" r:id="rId8"/>
    <p:sldId id="261" r:id="rId9"/>
    <p:sldId id="263" r:id="rId10"/>
    <p:sldId id="266" r:id="rId11"/>
    <p:sldId id="267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2183" initials="5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E6"/>
    <a:srgbClr val="007F00"/>
    <a:srgbClr val="FFFFFF"/>
    <a:srgbClr val="DDE2E6"/>
    <a:srgbClr val="DDF1C8"/>
    <a:srgbClr val="FF9F23"/>
    <a:srgbClr val="0079D3"/>
    <a:srgbClr val="9F181A"/>
    <a:srgbClr val="0871C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84"/>
        <p:guide pos="37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145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20T19:04:34.65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image" Target="../media/image4.png"/><Relationship Id="rId7" Type="http://schemas.openxmlformats.org/officeDocument/2006/relationships/tags" Target="../tags/tag128.xml"/><Relationship Id="rId6" Type="http://schemas.openxmlformats.org/officeDocument/2006/relationships/image" Target="../media/image3.png"/><Relationship Id="rId5" Type="http://schemas.openxmlformats.org/officeDocument/2006/relationships/tags" Target="../tags/tag127.xml"/><Relationship Id="rId4" Type="http://schemas.openxmlformats.org/officeDocument/2006/relationships/image" Target="../media/image2.png"/><Relationship Id="rId3" Type="http://schemas.openxmlformats.org/officeDocument/2006/relationships/tags" Target="../tags/tag126.xml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131.xml"/><Relationship Id="rId12" Type="http://schemas.openxmlformats.org/officeDocument/2006/relationships/image" Target="../media/image6.png"/><Relationship Id="rId11" Type="http://schemas.openxmlformats.org/officeDocument/2006/relationships/tags" Target="../tags/tag130.xml"/><Relationship Id="rId10" Type="http://schemas.openxmlformats.org/officeDocument/2006/relationships/image" Target="../media/image5.png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32.xml"/><Relationship Id="rId3" Type="http://schemas.openxmlformats.org/officeDocument/2006/relationships/image" Target="../media/image1.tiff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3.xml"/><Relationship Id="rId2" Type="http://schemas.openxmlformats.org/officeDocument/2006/relationships/image" Target="../media/image2.tiff"/><Relationship Id="rId1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4.xml"/><Relationship Id="rId2" Type="http://schemas.openxmlformats.org/officeDocument/2006/relationships/image" Target="../media/image3.tiff"/><Relationship Id="rId1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comments" Target="../comments/comment1.xml"/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35.xml"/><Relationship Id="rId5" Type="http://schemas.openxmlformats.org/officeDocument/2006/relationships/image" Target="../media/image3.tiff"/><Relationship Id="rId4" Type="http://schemas.openxmlformats.org/officeDocument/2006/relationships/image" Target="../media/image6.tiff"/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6.xml"/><Relationship Id="rId2" Type="http://schemas.openxmlformats.org/officeDocument/2006/relationships/image" Target="../media/image2.tiff"/><Relationship Id="rId1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37.xml"/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image" Target="../media/image4.png"/><Relationship Id="rId7" Type="http://schemas.openxmlformats.org/officeDocument/2006/relationships/tags" Target="../tags/tag141.xml"/><Relationship Id="rId6" Type="http://schemas.openxmlformats.org/officeDocument/2006/relationships/image" Target="../media/image3.png"/><Relationship Id="rId5" Type="http://schemas.openxmlformats.org/officeDocument/2006/relationships/tags" Target="../tags/tag140.xml"/><Relationship Id="rId4" Type="http://schemas.openxmlformats.org/officeDocument/2006/relationships/image" Target="../media/image2.png"/><Relationship Id="rId3" Type="http://schemas.openxmlformats.org/officeDocument/2006/relationships/tags" Target="../tags/tag139.xml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144.xml"/><Relationship Id="rId12" Type="http://schemas.openxmlformats.org/officeDocument/2006/relationships/image" Target="../media/image6.png"/><Relationship Id="rId11" Type="http://schemas.openxmlformats.org/officeDocument/2006/relationships/tags" Target="../tags/tag143.xml"/><Relationship Id="rId10" Type="http://schemas.openxmlformats.org/officeDocument/2006/relationships/image" Target="../media/image5.png"/><Relationship Id="rId1" Type="http://schemas.openxmlformats.org/officeDocument/2006/relationships/tags" Target="../tags/tag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1856" cy="1207000"/>
            <a:chOff x="0" y="-180"/>
            <a:chExt cx="19200" cy="1901"/>
          </a:xfrm>
        </p:grpSpPr>
        <p:pic>
          <p:nvPicPr>
            <p:cNvPr id="100" name="图片 9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7923" y="-180"/>
              <a:ext cx="1277" cy="1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035" y="142"/>
              <a:ext cx="4647" cy="141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29193" r="5094"/>
            <a:stretch>
              <a:fillRect/>
            </a:stretch>
          </p:blipFill>
          <p:spPr>
            <a:xfrm>
              <a:off x="4782" y="-1"/>
              <a:ext cx="2717" cy="170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2527" cy="1701"/>
            </a:xfrm>
            <a:prstGeom prst="rect">
              <a:avLst/>
            </a:prstGeom>
          </p:spPr>
        </p:pic>
        <p:pic>
          <p:nvPicPr>
            <p:cNvPr id="4114" name="图片 1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737" y="20"/>
              <a:ext cx="1701" cy="170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0" y="1740535"/>
            <a:ext cx="12203430" cy="17265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713865"/>
            <a:ext cx="12192000" cy="17532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pPr algn="ctr" font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CN" altLang="en-US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Identification of flocculation during large-river estuarine mixin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</a:t>
            </a:r>
            <a:endParaRPr lang="en-US" altLang="zh-CN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61590" y="4076700"/>
            <a:ext cx="7467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Presented by: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 Ming Yue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Skate Key Laboratory of Estuarine and Coastal Research (East China Normal University)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Prepared for: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EGU General Assembly 2022, Vienna,    Austria, 23–27 May 2022, 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EGU22-4133 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 descr="egu22-4133-q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5835" y="5689600"/>
            <a:ext cx="1066165" cy="106616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0"/>
            <a:ext cx="12192000" cy="612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 Differentiating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various types of SPM</a:t>
            </a:r>
            <a:r>
              <a:rPr lang="en-US" altLang="zh-CN" sz="2400" b="1">
                <a:solidFill>
                  <a:srgbClr val="0079D3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&amp; 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Identify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flocculation products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6220" y="4023995"/>
            <a:ext cx="5207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Changjiang Estuary: land-to-sea inerations</a:t>
            </a:r>
            <a:endParaRPr lang="en-US" altLang="zh-CN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图片 17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893" t="803" r="1267" b="16046"/>
          <a:stretch>
            <a:fillRect/>
          </a:stretch>
        </p:blipFill>
        <p:spPr>
          <a:xfrm>
            <a:off x="768985" y="899160"/>
            <a:ext cx="4011295" cy="3124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35"/>
          <p:cNvSpPr txBox="1"/>
          <p:nvPr/>
        </p:nvSpPr>
        <p:spPr>
          <a:xfrm>
            <a:off x="3316605" y="4381500"/>
            <a:ext cx="23063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Jiang et al., (2011)</a:t>
            </a:r>
            <a:endParaRPr lang="en-US" altLang="zh-CN" sz="1600"/>
          </a:p>
        </p:txBody>
      </p:sp>
      <p:grpSp>
        <p:nvGrpSpPr>
          <p:cNvPr id="56" name="组合 55" descr="7b0a2020202022776f7264617274223a20227b5c2269645c223a32353030313832362c5c227469645c223a31333534347d220a7d0a"/>
          <p:cNvGrpSpPr/>
          <p:nvPr/>
        </p:nvGrpSpPr>
        <p:grpSpPr>
          <a:xfrm>
            <a:off x="2559685" y="1327785"/>
            <a:ext cx="9403715" cy="3390900"/>
            <a:chOff x="4046" y="2091"/>
            <a:chExt cx="14809" cy="534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89" y="2091"/>
              <a:ext cx="8866" cy="39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圆角矩形 18"/>
            <p:cNvSpPr/>
            <p:nvPr/>
          </p:nvSpPr>
          <p:spPr>
            <a:xfrm>
              <a:off x="4046" y="2575"/>
              <a:ext cx="2195" cy="3000"/>
            </a:xfrm>
            <a:prstGeom prst="roundRect">
              <a:avLst/>
            </a:prstGeom>
            <a:noFill/>
            <a:ln w="38100">
              <a:solidFill>
                <a:schemeClr val="bg2">
                  <a:lumMod val="20000"/>
                  <a:lumOff val="80000"/>
                </a:schemeClr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右箭头 19"/>
            <p:cNvSpPr/>
            <p:nvPr/>
          </p:nvSpPr>
          <p:spPr>
            <a:xfrm>
              <a:off x="6277" y="3792"/>
              <a:ext cx="3676" cy="280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728" y="3115"/>
              <a:ext cx="3110" cy="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BottomRight"/>
                <a:lightRig rig="flat" dir="t"/>
              </a:scene3d>
              <a:sp3d prstMaterial="matte">
                <a:extrusionClr>
                  <a:srgbClr val="FEE238"/>
                </a:extrusionClr>
                <a:contourClr>
                  <a:srgbClr val="FF5C49"/>
                </a:contourClr>
              </a:sp3d>
            </a:bodyPr>
            <a:p>
              <a:pPr algn="r"/>
              <a:r>
                <a:rPr lang="en-US" altLang="zh-CN" sz="2400" b="1">
                  <a:ln w="12700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innerShdw blurRad="13970" dist="50800" dir="13500000">
                      <a:srgbClr val="050505">
                        <a:alpha val="50000"/>
                      </a:srgbClr>
                    </a:innerShdw>
                  </a:effectLst>
                  <a:latin typeface="Times New Roman" panose="02020603050405020304" charset="0"/>
                  <a:ea typeface="汉仪黑方简" panose="00020600040101010101" charset="-122"/>
                  <a:cs typeface="Times New Roman" panose="02020603050405020304" charset="0"/>
                </a:rPr>
                <a:t>flocculation</a:t>
              </a:r>
              <a:endParaRPr lang="en-US" altLang="zh-CN" sz="2400" b="1">
                <a:ln w="1270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13970" dist="50800" dir="13500000">
                    <a:srgbClr val="050505">
                      <a:alpha val="50000"/>
                    </a:srgbClr>
                  </a:innerShdw>
                </a:effectLst>
                <a:latin typeface="Times New Roman" panose="02020603050405020304" charset="0"/>
                <a:ea typeface="汉仪黑方简" panose="00020600040101010101" charset="-122"/>
                <a:cs typeface="Times New Roman" panose="0202060305040502030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953" y="6337"/>
              <a:ext cx="82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Flocculation process</a:t>
              </a:r>
              <a:endPara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5223" y="6900"/>
              <a:ext cx="363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en-US" altLang="zh-CN" sz="1600"/>
                <a:t>Webster et al., (2003)</a:t>
              </a:r>
              <a:endParaRPr lang="en-US" altLang="zh-CN" sz="1600"/>
            </a:p>
          </p:txBody>
        </p:sp>
      </p:grpSp>
      <p:pic>
        <p:nvPicPr>
          <p:cNvPr id="61" name="图片 60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59055"/>
            <a:ext cx="457200" cy="49403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1440" y="4465320"/>
            <a:ext cx="8606155" cy="2265045"/>
            <a:chOff x="144" y="7002"/>
            <a:chExt cx="13553" cy="3567"/>
          </a:xfrm>
        </p:grpSpPr>
        <p:grpSp>
          <p:nvGrpSpPr>
            <p:cNvPr id="6" name="组合 5"/>
            <p:cNvGrpSpPr/>
            <p:nvPr/>
          </p:nvGrpSpPr>
          <p:grpSpPr>
            <a:xfrm>
              <a:off x="1401" y="7889"/>
              <a:ext cx="12296" cy="2680"/>
              <a:chOff x="1401" y="7889"/>
              <a:chExt cx="12296" cy="268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1401" y="7889"/>
                <a:ext cx="12297" cy="2680"/>
                <a:chOff x="1415" y="7767"/>
                <a:chExt cx="12297" cy="2680"/>
              </a:xfrm>
            </p:grpSpPr>
            <p:sp>
              <p:nvSpPr>
                <p:cNvPr id="35" name="圆角矩形 34"/>
                <p:cNvSpPr/>
                <p:nvPr/>
              </p:nvSpPr>
              <p:spPr>
                <a:xfrm>
                  <a:off x="1416" y="7767"/>
                  <a:ext cx="6126" cy="784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>
                    <a:buClrTx/>
                    <a:buSzTx/>
                    <a:buFontTx/>
                  </a:pPr>
                  <a:r>
                    <a:rPr lang="en-US" altLang="zh-CN" sz="2000" b="1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LISST parameters</a:t>
                  </a:r>
                  <a:endParaRPr lang="en-US" altLang="zh-CN" sz="2000" b="1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1415" y="9532"/>
                  <a:ext cx="6143" cy="915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>
                    <a:buClrTx/>
                    <a:buSzTx/>
                    <a:buFontTx/>
                  </a:pPr>
                  <a:r>
                    <a:rPr lang="en-US" altLang="zh-CN" sz="2000" b="1">
                      <a:solidFill>
                        <a:schemeClr val="tx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Stable Carbon Isotopic Ratio</a:t>
                  </a:r>
                  <a:endParaRPr lang="en-US" altLang="zh-CN" sz="2000" b="1">
                    <a:solidFill>
                      <a:schemeClr val="tx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7755" y="7872"/>
                  <a:ext cx="4597" cy="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000" b="1">
                      <a:solidFill>
                        <a:schemeClr val="bg2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( </a:t>
                  </a:r>
                  <a:r>
                    <a:rPr lang="zh-CN" altLang="en-US" sz="2000" b="1">
                      <a:solidFill>
                        <a:srgbClr val="C00000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≠</a:t>
                  </a:r>
                  <a:r>
                    <a:rPr lang="en-US" altLang="zh-CN" sz="2000"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 </a:t>
                  </a:r>
                  <a:r>
                    <a:rPr lang="en-US" altLang="zh-CN" sz="2000" b="1">
                      <a:solidFill>
                        <a:schemeClr val="bg2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biological particles)</a:t>
                  </a:r>
                  <a:endParaRPr lang="en-US" altLang="zh-CN" sz="2000" b="1">
                    <a:solidFill>
                      <a:schemeClr val="bg2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7755" y="9675"/>
                  <a:ext cx="5957" cy="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000" b="1">
                      <a:solidFill>
                        <a:schemeClr val="bg2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(seasonal or spatial factors)</a:t>
                  </a:r>
                  <a:endParaRPr lang="en-US" altLang="zh-CN" sz="2000" b="1">
                    <a:solidFill>
                      <a:schemeClr val="bg2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  <p:sp>
            <p:nvSpPr>
              <p:cNvPr id="2" name="文本框 1"/>
              <p:cNvSpPr txBox="1"/>
              <p:nvPr/>
            </p:nvSpPr>
            <p:spPr>
              <a:xfrm>
                <a:off x="3969" y="8756"/>
                <a:ext cx="1416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400" b="1">
                    <a:solidFill>
                      <a:srgbClr val="C00000"/>
                    </a:solidFill>
                  </a:rPr>
                  <a:t>or</a:t>
                </a:r>
                <a:endParaRPr lang="en-US" altLang="zh-C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144" y="7002"/>
              <a:ext cx="317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 b="1">
                  <a:solidFill>
                    <a:schemeClr val="bg1"/>
                  </a:solidFill>
                  <a:highlight>
                    <a:srgbClr val="000080"/>
                  </a:highlight>
                  <a:latin typeface="Times New Roman" panose="02020603050405020304" charset="0"/>
                  <a:cs typeface="Times New Roman" panose="02020603050405020304" charset="0"/>
                </a:rPr>
                <a:t>previous study</a:t>
              </a:r>
              <a:endParaRPr lang="en-US" altLang="zh-CN" sz="2000" b="1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60020" y="4479925"/>
            <a:ext cx="11283315" cy="2310765"/>
            <a:chOff x="237" y="7042"/>
            <a:chExt cx="17769" cy="3639"/>
          </a:xfrm>
        </p:grpSpPr>
        <p:grpSp>
          <p:nvGrpSpPr>
            <p:cNvPr id="9" name="组合 8"/>
            <p:cNvGrpSpPr/>
            <p:nvPr/>
          </p:nvGrpSpPr>
          <p:grpSpPr>
            <a:xfrm>
              <a:off x="1196" y="7761"/>
              <a:ext cx="16810" cy="2920"/>
              <a:chOff x="1196" y="7761"/>
              <a:chExt cx="16810" cy="2920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3839" y="8636"/>
                <a:ext cx="14167" cy="997"/>
                <a:chOff x="3986" y="8603"/>
                <a:chExt cx="14167" cy="997"/>
              </a:xfrm>
            </p:grpSpPr>
            <p:sp>
              <p:nvSpPr>
                <p:cNvPr id="42" name="加号 41"/>
                <p:cNvSpPr/>
                <p:nvPr/>
              </p:nvSpPr>
              <p:spPr>
                <a:xfrm>
                  <a:off x="3986" y="8694"/>
                  <a:ext cx="1030" cy="906"/>
                </a:xfrm>
                <a:prstGeom prst="mathPlus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3" name="右箭头 42"/>
                <p:cNvSpPr/>
                <p:nvPr/>
              </p:nvSpPr>
              <p:spPr>
                <a:xfrm>
                  <a:off x="12854" y="8740"/>
                  <a:ext cx="1680" cy="670"/>
                </a:xfrm>
                <a:prstGeom prst="rightArrow">
                  <a:avLst>
                    <a:gd name="adj1" fmla="val 50000"/>
                    <a:gd name="adj2" fmla="val 58656"/>
                  </a:avLst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14792" y="8603"/>
                  <a:ext cx="3361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  <a:scene3d>
                    <a:camera prst="obliqueBottomRight"/>
                    <a:lightRig rig="flat" dir="t"/>
                  </a:scene3d>
                  <a:sp3d prstMaterial="matte">
                    <a:extrusionClr>
                      <a:srgbClr val="FEE238"/>
                    </a:extrusionClr>
                    <a:contourClr>
                      <a:srgbClr val="FF5C49"/>
                    </a:contourClr>
                  </a:sp3d>
                </a:bodyPr>
                <a:p>
                  <a:pPr lvl="0" algn="r">
                    <a:buClrTx/>
                    <a:buSzTx/>
                    <a:buFontTx/>
                  </a:pPr>
                  <a:r>
                    <a:rPr lang="en-US" altLang="zh-CN" sz="3200" b="1">
                      <a:ln>
                        <a:solidFill>
                          <a:srgbClr val="C00000"/>
                        </a:solidFill>
                      </a:ln>
                      <a:solidFill>
                        <a:srgbClr val="FF0000"/>
                      </a:solidFill>
                      <a:effectLst>
                        <a:innerShdw blurRad="13970" dist="50800" dir="13500000">
                          <a:srgbClr val="050505">
                            <a:alpha val="50000"/>
                          </a:srgbClr>
                        </a:innerShdw>
                      </a:effectLst>
                      <a:latin typeface="Times New Roman" panose="02020603050405020304" charset="0"/>
                      <a:ea typeface="汉仪黑方简" panose="00020600040101010101" charset="-122"/>
                      <a:cs typeface="Times New Roman" panose="02020603050405020304" charset="0"/>
                      <a:sym typeface="+mn-ea"/>
                    </a:rPr>
                    <a:t>combined</a:t>
                  </a:r>
                  <a:endParaRPr lang="en-US" altLang="zh-CN" sz="3200" b="1">
                    <a:ln>
                      <a:solidFill>
                        <a:srgbClr val="C00000"/>
                      </a:solidFill>
                    </a:ln>
                    <a:solidFill>
                      <a:srgbClr val="FF0000"/>
                    </a:solidFill>
                    <a:effectLst>
                      <a:innerShdw blurRad="13970" dist="50800" dir="13500000">
                        <a:srgbClr val="050505">
                          <a:alpha val="50000"/>
                        </a:srgbClr>
                      </a:innerShdw>
                    </a:effectLst>
                    <a:latin typeface="Times New Roman" panose="02020603050405020304" charset="0"/>
                    <a:ea typeface="汉仪黑方简" panose="00020600040101010101" charset="-122"/>
                    <a:cs typeface="Times New Roman" panose="02020603050405020304" charset="0"/>
                    <a:sym typeface="+mn-ea"/>
                  </a:endParaRPr>
                </a:p>
              </p:txBody>
            </p:sp>
          </p:grpSp>
          <p:sp>
            <p:nvSpPr>
              <p:cNvPr id="8" name="圆角矩形 7"/>
              <p:cNvSpPr/>
              <p:nvPr/>
            </p:nvSpPr>
            <p:spPr>
              <a:xfrm>
                <a:off x="1196" y="7761"/>
                <a:ext cx="6594" cy="2920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  <a:prstDash val="sys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237" y="7042"/>
              <a:ext cx="2596" cy="628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This study</a:t>
              </a:r>
              <a:endParaRPr lang="en-US" altLang="zh-CN" sz="2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0"/>
            <a:ext cx="12192000" cy="612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LISST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instrument and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δ</a:t>
            </a:r>
            <a:r>
              <a:rPr lang="en-US" altLang="zh-CN" sz="2400" b="1" baseline="30000">
                <a:latin typeface="Times New Roman" panose="02020603050405020304" charset="0"/>
                <a:cs typeface="Times New Roman" panose="02020603050405020304" charset="0"/>
              </a:rPr>
              <a:t>13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measurements combined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图片 60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" y="59055"/>
            <a:ext cx="457200" cy="4940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95935" y="1253490"/>
            <a:ext cx="10943590" cy="4377055"/>
            <a:chOff x="0" y="1381"/>
            <a:chExt cx="17234" cy="6893"/>
          </a:xfrm>
        </p:grpSpPr>
        <p:pic>
          <p:nvPicPr>
            <p:cNvPr id="5" name="图片 4" descr="长江口caitu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" y="1381"/>
              <a:ext cx="6220" cy="5669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0" y="7258"/>
              <a:ext cx="716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Study area</a:t>
              </a:r>
              <a:endPara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(Changjiang estuary and the adjacent area)</a:t>
              </a:r>
              <a:endPara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429" y="3082"/>
              <a:ext cx="9805" cy="3629"/>
              <a:chOff x="7380" y="1704"/>
              <a:chExt cx="9805" cy="3629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7380" y="1704"/>
                <a:ext cx="9805" cy="6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indent="0">
                  <a:buNone/>
                </a:pPr>
                <a:r>
                  <a:rPr lang="en-US" altLang="zh-CN" sz="2000" b="1">
                    <a:latin typeface="Times New Roman" panose="02020603050405020304" charset="0"/>
                    <a:cs typeface="Times New Roman" panose="02020603050405020304" charset="0"/>
                  </a:rPr>
                  <a:t>Three cruises conducted in</a:t>
                </a:r>
                <a:r>
                  <a:rPr lang="en-US" altLang="zh-CN" sz="2000" b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altLang="zh-CN" sz="2000" b="1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March, May, and July</a:t>
                </a:r>
                <a:r>
                  <a:rPr lang="en-US" altLang="zh-CN" sz="2000" b="1">
                    <a:latin typeface="Times New Roman" panose="02020603050405020304" charset="0"/>
                    <a:cs typeface="Times New Roman" panose="02020603050405020304" charset="0"/>
                  </a:rPr>
                  <a:t> 2016</a:t>
                </a:r>
                <a:endParaRPr lang="en-US" altLang="zh-CN" sz="2000" b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1" name="下箭头 10"/>
              <p:cNvSpPr/>
              <p:nvPr/>
            </p:nvSpPr>
            <p:spPr>
              <a:xfrm>
                <a:off x="11954" y="2624"/>
                <a:ext cx="656" cy="1378"/>
              </a:xfrm>
              <a:prstGeom prst="downArrow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2743" y="2886"/>
                <a:ext cx="2990" cy="62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r>
                  <a:rPr lang="en-US" altLang="zh-CN" sz="2000" b="1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different season</a:t>
                </a:r>
                <a:endParaRPr lang="en-US" altLang="zh-CN" sz="20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7380" y="4208"/>
                <a:ext cx="5364" cy="1125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  <a:prstDash val="sysDash"/>
              </a:ln>
            </p:spPr>
            <p:txBody>
              <a:bodyPr wrap="square" rtlCol="0" anchor="t">
                <a:spAutoFit/>
              </a:bodyPr>
              <a:p>
                <a:pPr marL="342900" indent="-342900">
                  <a:buFont typeface="+mj-ea"/>
                  <a:buAutoNum type="circleNumDbPlain"/>
                </a:pPr>
                <a:r>
                  <a:rPr lang="en-US" altLang="zh-CN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</a:t>
                </a:r>
                <a:r>
                  <a:rPr lang="zh-CN" altLang="en-US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he ratio of </a:t>
                </a:r>
                <a:r>
                  <a:rPr lang="en-US" altLang="zh-CN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</a:t>
                </a:r>
                <a:r>
                  <a:rPr lang="zh-CN" altLang="en-US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otal volume to </a:t>
                </a:r>
                <a:r>
                  <a:rPr lang="en-US" altLang="zh-CN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</a:t>
                </a:r>
                <a:r>
                  <a:rPr lang="zh-CN" altLang="en-US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urbidity  size spectra</a:t>
                </a:r>
                <a:endParaRPr lang="zh-CN" altLang="en-US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2" name="文本框 1"/>
              <p:cNvSpPr txBox="1"/>
              <p:nvPr/>
            </p:nvSpPr>
            <p:spPr>
              <a:xfrm>
                <a:off x="13260" y="4208"/>
                <a:ext cx="3767" cy="1115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txBody>
              <a:bodyPr wrap="square" rtlCol="0" anchor="t">
                <a:spAutoFit/>
              </a:bodyPr>
              <a:p>
                <a:pPr marL="342900" indent="-342900">
                  <a:buFont typeface="+mj-ea"/>
                  <a:buAutoNum type="circleNumDbPlain" startAt="2"/>
                </a:pPr>
                <a:r>
                  <a:rPr lang="en-US">
                    <a:latin typeface="Times New Roman" panose="02020603050405020304" charset="0"/>
                    <a:cs typeface="Times New Roman" panose="02020603050405020304" charset="0"/>
                  </a:rPr>
                  <a:t>Stable I</a:t>
                </a:r>
                <a:r>
                  <a:rPr>
                    <a:latin typeface="Times New Roman" panose="02020603050405020304" charset="0"/>
                    <a:cs typeface="Times New Roman" panose="02020603050405020304" charset="0"/>
                  </a:rPr>
                  <a:t>sotopic </a:t>
                </a:r>
                <a:r>
                  <a:rPr lang="en-US"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  <a:r>
                  <a:rPr>
                    <a:latin typeface="Times New Roman" panose="02020603050405020304" charset="0"/>
                    <a:cs typeface="Times New Roman" panose="02020603050405020304" charset="0"/>
                  </a:rPr>
                  <a:t>arbon </a:t>
                </a:r>
                <a:endParaRPr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0"/>
            <a:ext cx="12192000" cy="612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LISST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- derived  parameters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图片 60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" y="59055"/>
            <a:ext cx="457200" cy="494030"/>
          </a:xfrm>
          <a:prstGeom prst="rect">
            <a:avLst/>
          </a:prstGeom>
        </p:spPr>
      </p:pic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1603375" y="1490980"/>
            <a:ext cx="9000000" cy="2328929"/>
            <a:chOff x="864" y="1306"/>
            <a:chExt cx="11895" cy="3128"/>
          </a:xfrm>
        </p:grpSpPr>
        <p:pic>
          <p:nvPicPr>
            <p:cNvPr id="2" name="图片 1" descr="Figure 7"/>
            <p:cNvPicPr>
              <a:picLocks noChangeAspect="1"/>
            </p:cNvPicPr>
            <p:nvPr/>
          </p:nvPicPr>
          <p:blipFill>
            <a:blip r:embed="rId2"/>
            <a:srcRect r="550" b="67584"/>
            <a:stretch>
              <a:fillRect/>
            </a:stretch>
          </p:blipFill>
          <p:spPr>
            <a:xfrm>
              <a:off x="864" y="1306"/>
              <a:ext cx="3976" cy="2875"/>
            </a:xfrm>
            <a:prstGeom prst="rect">
              <a:avLst/>
            </a:prstGeom>
          </p:spPr>
        </p:pic>
        <p:pic>
          <p:nvPicPr>
            <p:cNvPr id="4" name="图片 3" descr="Figure 7"/>
            <p:cNvPicPr>
              <a:picLocks noChangeAspect="1"/>
            </p:cNvPicPr>
            <p:nvPr/>
          </p:nvPicPr>
          <p:blipFill>
            <a:blip r:embed="rId2"/>
            <a:srcRect l="1926" t="32676" b="34908"/>
            <a:stretch>
              <a:fillRect/>
            </a:stretch>
          </p:blipFill>
          <p:spPr>
            <a:xfrm>
              <a:off x="4840" y="1306"/>
              <a:ext cx="3921" cy="2875"/>
            </a:xfrm>
            <a:prstGeom prst="rect">
              <a:avLst/>
            </a:prstGeom>
          </p:spPr>
        </p:pic>
        <p:pic>
          <p:nvPicPr>
            <p:cNvPr id="6" name="图片 5" descr="Figure 7"/>
            <p:cNvPicPr>
              <a:picLocks noChangeAspect="1"/>
            </p:cNvPicPr>
            <p:nvPr/>
          </p:nvPicPr>
          <p:blipFill>
            <a:blip r:embed="rId2"/>
            <a:srcRect l="1101" t="64979" r="-1101" b="-248"/>
            <a:stretch>
              <a:fillRect/>
            </a:stretch>
          </p:blipFill>
          <p:spPr>
            <a:xfrm>
              <a:off x="8761" y="1306"/>
              <a:ext cx="3998" cy="3128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300355" y="937260"/>
            <a:ext cx="411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>
              <a:buFont typeface="+mj-lt"/>
              <a:buAutoNum type="alphaUcPeriod"/>
            </a:pP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 ratio of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otal volume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to 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zh-CN" alt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urbidity</a:t>
            </a:r>
            <a:endParaRPr lang="zh-CN" alt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627120" y="3946525"/>
            <a:ext cx="6976110" cy="1687195"/>
            <a:chOff x="5502" y="6215"/>
            <a:chExt cx="10986" cy="2657"/>
          </a:xfrm>
        </p:grpSpPr>
        <p:grpSp>
          <p:nvGrpSpPr>
            <p:cNvPr id="20" name="组合 19"/>
            <p:cNvGrpSpPr/>
            <p:nvPr/>
          </p:nvGrpSpPr>
          <p:grpSpPr>
            <a:xfrm>
              <a:off x="8396" y="6215"/>
              <a:ext cx="3074" cy="1990"/>
              <a:chOff x="8396" y="6215"/>
              <a:chExt cx="3074" cy="199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8396" y="6215"/>
                <a:ext cx="3074" cy="801"/>
              </a:xfrm>
              <a:prstGeom prst="ellipse">
                <a:avLst/>
              </a:prstGeom>
              <a:solidFill>
                <a:srgbClr val="DDF1C8"/>
              </a:solidFill>
              <a:ln w="28575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下箭头 14"/>
              <p:cNvSpPr/>
              <p:nvPr/>
            </p:nvSpPr>
            <p:spPr>
              <a:xfrm>
                <a:off x="9752" y="7103"/>
                <a:ext cx="647" cy="1102"/>
              </a:xfrm>
              <a:prstGeom prst="downArrow">
                <a:avLst/>
              </a:prstGeom>
              <a:solidFill>
                <a:srgbClr val="DDF1C8"/>
              </a:solidFill>
              <a:ln w="28575">
                <a:solidFill>
                  <a:srgbClr val="007F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DF1C8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5502" y="8292"/>
              <a:ext cx="1098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size spectrum changes </a:t>
              </a:r>
              <a:r>
                <a:rPr lang="en-US" altLang="zh-CN" b="1">
                  <a:solidFill>
                    <a:schemeClr val="bg1"/>
                  </a:solidFill>
                  <a:highlight>
                    <a:srgbClr val="008000"/>
                  </a:highlight>
                  <a:latin typeface="Times New Roman" panose="02020603050405020304" charset="0"/>
                  <a:cs typeface="Times New Roman" panose="02020603050405020304" charset="0"/>
                </a:rPr>
                <a:t>before and after</a:t>
              </a:r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 the</a:t>
              </a:r>
              <a:r>
                <a:rPr lang="en-US" altLang="zh-CN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flocculation process</a:t>
              </a:r>
              <a:endPara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604010" y="3901440"/>
            <a:ext cx="912431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group Ⅰ: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terrestrial sediments; </a:t>
            </a:r>
            <a:r>
              <a:rPr lang="en-US" altLang="zh-CN" b="1">
                <a:solidFill>
                  <a:srgbClr val="007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group Ⅱ:</a:t>
            </a:r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flocculation products;</a:t>
            </a:r>
            <a:r>
              <a:rPr lang="en-US" altLang="zh-CN">
                <a:solidFill>
                  <a:srgbClr val="0000E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>
                <a:solidFill>
                  <a:srgbClr val="0000E6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group Ⅲ: 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biological particles;</a:t>
            </a:r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0"/>
            <a:ext cx="12192000" cy="612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LISST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- derived  parameters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图片 60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" y="59055"/>
            <a:ext cx="457200" cy="4940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8760" y="805180"/>
            <a:ext cx="26993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342900" indent="-342900" algn="l">
              <a:buFont typeface="+mj-lt"/>
              <a:buAutoNum type="alphaUcPeriod" startAt="2"/>
            </a:pPr>
            <a:r>
              <a:rPr lang="zh-CN" alt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Flocculation processes</a:t>
            </a:r>
            <a:endParaRPr lang="zh-CN" altLang="en-US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descr="Figure 12"/>
          <p:cNvPicPr>
            <a:picLocks noChangeAspect="1"/>
          </p:cNvPicPr>
          <p:nvPr/>
        </p:nvPicPr>
        <p:blipFill>
          <a:blip r:embed="rId2"/>
          <a:srcRect r="1037" b="34481"/>
          <a:stretch>
            <a:fillRect/>
          </a:stretch>
        </p:blipFill>
        <p:spPr>
          <a:xfrm>
            <a:off x="465455" y="1270000"/>
            <a:ext cx="2494915" cy="38544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5404485"/>
            <a:ext cx="3489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smaller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 particles </a:t>
            </a:r>
            <a:r>
              <a:rPr lang="en-US" altLang="zh-CN" sz="1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aggergating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 into </a:t>
            </a:r>
            <a:r>
              <a:rPr lang="en-US" altLang="zh-CN" sz="1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larger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 ones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075305" y="1296670"/>
            <a:ext cx="5285740" cy="2425700"/>
            <a:chOff x="5048" y="2342"/>
            <a:chExt cx="8324" cy="3820"/>
          </a:xfrm>
        </p:grpSpPr>
        <p:grpSp>
          <p:nvGrpSpPr>
            <p:cNvPr id="24" name="组合 23"/>
            <p:cNvGrpSpPr/>
            <p:nvPr/>
          </p:nvGrpSpPr>
          <p:grpSpPr>
            <a:xfrm>
              <a:off x="6240" y="2342"/>
              <a:ext cx="7132" cy="3820"/>
              <a:chOff x="6240" y="2342"/>
              <a:chExt cx="7132" cy="3820"/>
            </a:xfrm>
          </p:grpSpPr>
          <p:pic>
            <p:nvPicPr>
              <p:cNvPr id="9" name="图片 8" descr="Fig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40" y="3068"/>
                <a:ext cx="7132" cy="3094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6240" y="2342"/>
                <a:ext cx="2331" cy="5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algn="l"/>
                <a:r>
                  <a:rPr lang="en-US" altLang="zh-CN" sz="1600" b="1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ideal scenarios</a:t>
                </a:r>
                <a:endParaRPr lang="en-US" altLang="zh-CN" sz="16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9001" y="2704"/>
                <a:ext cx="4207" cy="531"/>
                <a:chOff x="8665" y="2704"/>
                <a:chExt cx="4207" cy="531"/>
              </a:xfrm>
            </p:grpSpPr>
            <p:sp>
              <p:nvSpPr>
                <p:cNvPr id="12" name="文本框 11"/>
                <p:cNvSpPr txBox="1"/>
                <p:nvPr/>
              </p:nvSpPr>
              <p:spPr>
                <a:xfrm>
                  <a:off x="8665" y="2704"/>
                  <a:ext cx="1756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600" b="1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AF = 2.0 </a:t>
                  </a:r>
                  <a:endParaRPr lang="en-US" altLang="zh-CN" sz="1600" b="1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6" name="文本框 15"/>
                <p:cNvSpPr txBox="1"/>
                <p:nvPr/>
              </p:nvSpPr>
              <p:spPr>
                <a:xfrm>
                  <a:off x="11116" y="2704"/>
                  <a:ext cx="1756" cy="5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en-US" altLang="zh-CN" sz="1600" b="1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AF = 2.6</a:t>
                  </a:r>
                  <a:endParaRPr lang="en-US" altLang="zh-CN" sz="1600" b="1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</p:txBody>
            </p:sp>
          </p:grpSp>
        </p:grpSp>
        <p:sp>
          <p:nvSpPr>
            <p:cNvPr id="18" name="右箭头 17"/>
            <p:cNvSpPr/>
            <p:nvPr/>
          </p:nvSpPr>
          <p:spPr>
            <a:xfrm>
              <a:off x="5048" y="5745"/>
              <a:ext cx="900" cy="417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264525" y="1268730"/>
            <a:ext cx="3719830" cy="5237480"/>
            <a:chOff x="12961" y="2056"/>
            <a:chExt cx="5858" cy="8248"/>
          </a:xfrm>
        </p:grpSpPr>
        <p:grpSp>
          <p:nvGrpSpPr>
            <p:cNvPr id="60" name="组合 59"/>
            <p:cNvGrpSpPr/>
            <p:nvPr/>
          </p:nvGrpSpPr>
          <p:grpSpPr>
            <a:xfrm>
              <a:off x="12961" y="3303"/>
              <a:ext cx="5859" cy="5754"/>
              <a:chOff x="12961" y="3303"/>
              <a:chExt cx="5859" cy="5754"/>
            </a:xfrm>
          </p:grpSpPr>
          <p:sp>
            <p:nvSpPr>
              <p:cNvPr id="56" name="右箭头 55"/>
              <p:cNvSpPr/>
              <p:nvPr/>
            </p:nvSpPr>
            <p:spPr>
              <a:xfrm>
                <a:off x="12961" y="5541"/>
                <a:ext cx="900" cy="417"/>
              </a:xfrm>
              <a:prstGeom prst="rightArrow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57" name="图片 56" descr="Figure 5"/>
              <p:cNvPicPr>
                <a:picLocks noChangeAspect="1"/>
              </p:cNvPicPr>
              <p:nvPr/>
            </p:nvPicPr>
            <p:blipFill>
              <a:blip r:embed="rId4"/>
              <a:srcRect r="12472" b="27608"/>
              <a:stretch>
                <a:fillRect/>
              </a:stretch>
            </p:blipFill>
            <p:spPr>
              <a:xfrm>
                <a:off x="13987" y="3303"/>
                <a:ext cx="4833" cy="5754"/>
              </a:xfrm>
              <a:prstGeom prst="rect">
                <a:avLst/>
              </a:prstGeom>
            </p:spPr>
          </p:pic>
        </p:grpSp>
        <p:sp>
          <p:nvSpPr>
            <p:cNvPr id="46" name="线形标注 1 45"/>
            <p:cNvSpPr/>
            <p:nvPr/>
          </p:nvSpPr>
          <p:spPr>
            <a:xfrm>
              <a:off x="14581" y="2056"/>
              <a:ext cx="4235" cy="1138"/>
            </a:xfrm>
            <a:prstGeom prst="borderCallout1">
              <a:avLst>
                <a:gd name="adj1" fmla="val 96748"/>
                <a:gd name="adj2" fmla="val 48900"/>
                <a:gd name="adj3" fmla="val 156942"/>
                <a:gd name="adj4" fmla="val 29799"/>
              </a:avLst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14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March: </a:t>
              </a:r>
              <a:endPara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transported further out of the river mouth 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5" name="线形标注 1 54"/>
            <p:cNvSpPr/>
            <p:nvPr/>
          </p:nvSpPr>
          <p:spPr>
            <a:xfrm>
              <a:off x="15863" y="9166"/>
              <a:ext cx="2953" cy="1138"/>
            </a:xfrm>
            <a:prstGeom prst="borderCallout1">
              <a:avLst>
                <a:gd name="adj1" fmla="val -1581"/>
                <a:gd name="adj2" fmla="val 38977"/>
                <a:gd name="adj3" fmla="val -176274"/>
                <a:gd name="adj4" fmla="val 60006"/>
              </a:avLst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r>
                <a:rPr lang="en-US" altLang="zh-CN" sz="14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May: </a:t>
              </a:r>
              <a:endParaRPr lang="en-US" altLang="zh-CN" sz="1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being deposited rapidly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646805" y="3357880"/>
            <a:ext cx="5154930" cy="2882900"/>
            <a:chOff x="5743" y="5288"/>
            <a:chExt cx="8118" cy="4540"/>
          </a:xfrm>
        </p:grpSpPr>
        <p:grpSp>
          <p:nvGrpSpPr>
            <p:cNvPr id="62" name="组合 61"/>
            <p:cNvGrpSpPr/>
            <p:nvPr/>
          </p:nvGrpSpPr>
          <p:grpSpPr>
            <a:xfrm>
              <a:off x="5743" y="5288"/>
              <a:ext cx="8118" cy="4541"/>
              <a:chOff x="5743" y="5288"/>
              <a:chExt cx="8118" cy="4541"/>
            </a:xfrm>
          </p:grpSpPr>
          <p:grpSp>
            <p:nvGrpSpPr>
              <p:cNvPr id="42" name="组合 41"/>
              <p:cNvGrpSpPr/>
              <p:nvPr/>
            </p:nvGrpSpPr>
            <p:grpSpPr>
              <a:xfrm>
                <a:off x="5743" y="5288"/>
                <a:ext cx="7776" cy="4541"/>
                <a:chOff x="5963" y="6056"/>
                <a:chExt cx="7776" cy="4541"/>
              </a:xfrm>
            </p:grpSpPr>
            <p:grpSp>
              <p:nvGrpSpPr>
                <p:cNvPr id="39" name="组合 38"/>
                <p:cNvGrpSpPr/>
                <p:nvPr/>
              </p:nvGrpSpPr>
              <p:grpSpPr>
                <a:xfrm>
                  <a:off x="5963" y="6056"/>
                  <a:ext cx="7776" cy="4541"/>
                  <a:chOff x="5963" y="6056"/>
                  <a:chExt cx="7776" cy="4541"/>
                </a:xfrm>
              </p:grpSpPr>
              <p:grpSp>
                <p:nvGrpSpPr>
                  <p:cNvPr id="32" name="组合 31"/>
                  <p:cNvGrpSpPr>
                    <a:grpSpLocks noChangeAspect="1"/>
                  </p:cNvGrpSpPr>
                  <p:nvPr/>
                </p:nvGrpSpPr>
                <p:grpSpPr>
                  <a:xfrm>
                    <a:off x="5963" y="7811"/>
                    <a:ext cx="7776" cy="2786"/>
                    <a:chOff x="925" y="1665"/>
                    <a:chExt cx="7897" cy="2875"/>
                  </a:xfrm>
                </p:grpSpPr>
                <p:pic>
                  <p:nvPicPr>
                    <p:cNvPr id="33" name="图片 32" descr="Figure 7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r="550" b="67584"/>
                    <a:stretch>
                      <a:fillRect/>
                    </a:stretch>
                  </p:blipFill>
                  <p:spPr>
                    <a:xfrm>
                      <a:off x="925" y="1665"/>
                      <a:ext cx="3976" cy="28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图片 33" descr="Figure 7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rcRect l="1926" t="32676" b="34908"/>
                    <a:stretch>
                      <a:fillRect/>
                    </a:stretch>
                  </p:blipFill>
                  <p:spPr>
                    <a:xfrm>
                      <a:off x="4901" y="1665"/>
                      <a:ext cx="3921" cy="287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6" name="文本框 35"/>
                  <p:cNvSpPr txBox="1"/>
                  <p:nvPr/>
                </p:nvSpPr>
                <p:spPr>
                  <a:xfrm>
                    <a:off x="9752" y="6056"/>
                    <a:ext cx="1700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threePt" dir="t"/>
                    </a:scene3d>
                  </a:bodyPr>
                  <a:p>
                    <a:endParaRPr lang="en-US" altLang="zh-CN" b="1">
                      <a:ln w="12700">
                        <a:solidFill>
                          <a:schemeClr val="accent5"/>
                        </a:solidFill>
                        <a:prstDash val="solid"/>
                      </a:ln>
                      <a:pattFill prst="ltDnDiag">
                        <a:fgClr>
                          <a:schemeClr val="accent5">
                            <a:lumMod val="60000"/>
                            <a:lumOff val="40000"/>
                          </a:schemeClr>
                        </a:fgClr>
                        <a:bgClr>
                          <a:schemeClr val="bg1"/>
                        </a:bgClr>
                      </a:pattFill>
                      <a:effectLst/>
                      <a:latin typeface="Times New Roman" panose="02020603050405020304" charset="0"/>
                      <a:cs typeface="Times New Roman" panose="02020603050405020304" charset="0"/>
                    </a:endParaRPr>
                  </a:p>
                </p:txBody>
              </p:sp>
            </p:grpSp>
            <p:sp>
              <p:nvSpPr>
                <p:cNvPr id="37" name="圆角矩形 36"/>
                <p:cNvSpPr/>
                <p:nvPr/>
              </p:nvSpPr>
              <p:spPr>
                <a:xfrm>
                  <a:off x="6638" y="8105"/>
                  <a:ext cx="1339" cy="351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10945" y="8105"/>
                  <a:ext cx="1339" cy="351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>
                    <a:buClrTx/>
                    <a:buSzTx/>
                    <a:buFontTx/>
                  </a:pPr>
                  <a:endParaRPr lang="zh-CN" altLang="en-US">
                    <a:sym typeface="+mn-ea"/>
                  </a:endParaRPr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6484" y="6812"/>
                  <a:ext cx="2517" cy="53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p>
                  <a:pPr lvl="0" algn="l">
                    <a:buClrTx/>
                    <a:buSzTx/>
                    <a:buFontTx/>
                  </a:pPr>
                  <a:r>
                    <a:rPr lang="en-US" altLang="zh-CN" sz="1600" b="1">
                      <a:solidFill>
                        <a:schemeClr val="bg1"/>
                      </a:solidFill>
                      <a:latin typeface="Times New Roman" panose="02020603050405020304" charset="0"/>
                      <a:cs typeface="Times New Roman" panose="02020603050405020304" charset="0"/>
                      <a:sym typeface="+mn-ea"/>
                    </a:rPr>
                    <a:t>actual scenarios</a:t>
                  </a:r>
                  <a:endParaRPr lang="en-US" altLang="zh-CN" sz="1600" b="1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endParaRPr>
                </a:p>
              </p:txBody>
            </p:sp>
          </p:grpSp>
          <p:grpSp>
            <p:nvGrpSpPr>
              <p:cNvPr id="54" name="组合 53"/>
              <p:cNvGrpSpPr/>
              <p:nvPr/>
            </p:nvGrpSpPr>
            <p:grpSpPr>
              <a:xfrm>
                <a:off x="6264" y="6616"/>
                <a:ext cx="7597" cy="434"/>
                <a:chOff x="6512" y="7447"/>
                <a:chExt cx="7597" cy="434"/>
              </a:xfrm>
            </p:grpSpPr>
            <p:sp>
              <p:nvSpPr>
                <p:cNvPr id="52" name="文本框 51"/>
                <p:cNvSpPr txBox="1"/>
                <p:nvPr/>
              </p:nvSpPr>
              <p:spPr>
                <a:xfrm>
                  <a:off x="6512" y="7447"/>
                  <a:ext cx="3871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 b="1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loosely organized</a:t>
                  </a:r>
                  <a:endParaRPr lang="en-US" altLang="zh-CN" sz="1200" b="1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10238" y="7447"/>
                  <a:ext cx="3871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200" b="1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tightly packed</a:t>
                  </a:r>
                  <a:endParaRPr lang="en-US" altLang="zh-CN" sz="1200" b="1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</p:grpSp>
        </p:grpSp>
        <p:sp>
          <p:nvSpPr>
            <p:cNvPr id="66" name="右弧形箭头 65"/>
            <p:cNvSpPr/>
            <p:nvPr/>
          </p:nvSpPr>
          <p:spPr>
            <a:xfrm>
              <a:off x="12064" y="5422"/>
              <a:ext cx="660" cy="1399"/>
            </a:xfrm>
            <a:prstGeom prst="curved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0"/>
            <a:ext cx="12192000" cy="612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LISST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instrument and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δ</a:t>
            </a:r>
            <a:r>
              <a:rPr lang="en-US" altLang="zh-CN" sz="2400" b="1" baseline="30000">
                <a:latin typeface="Times New Roman" panose="02020603050405020304" charset="0"/>
                <a:cs typeface="Times New Roman" panose="02020603050405020304" charset="0"/>
              </a:rPr>
              <a:t>13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measurements combined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图片 60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" y="59055"/>
            <a:ext cx="457200" cy="4940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24840" y="1323340"/>
            <a:ext cx="10943590" cy="4377055"/>
            <a:chOff x="0" y="1381"/>
            <a:chExt cx="17234" cy="6893"/>
          </a:xfrm>
        </p:grpSpPr>
        <p:pic>
          <p:nvPicPr>
            <p:cNvPr id="5" name="图片 4" descr="长江口caitu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" y="1381"/>
              <a:ext cx="6220" cy="5669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0" y="7258"/>
              <a:ext cx="716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Study area</a:t>
              </a:r>
              <a:endPara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(Changjiang estuary and the adjacent area)</a:t>
              </a:r>
              <a:endPara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429" y="3082"/>
              <a:ext cx="9805" cy="3633"/>
              <a:chOff x="7380" y="1704"/>
              <a:chExt cx="9805" cy="3633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7380" y="1704"/>
                <a:ext cx="9805" cy="6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indent="0">
                  <a:buNone/>
                </a:pPr>
                <a:r>
                  <a:rPr lang="en-US" altLang="zh-CN" sz="2000" b="1">
                    <a:latin typeface="Times New Roman" panose="02020603050405020304" charset="0"/>
                    <a:cs typeface="Times New Roman" panose="02020603050405020304" charset="0"/>
                  </a:rPr>
                  <a:t>Three cruises conducted in</a:t>
                </a:r>
                <a:r>
                  <a:rPr lang="en-US" altLang="zh-CN" sz="2000" b="1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altLang="zh-CN" sz="2000" b="1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March, May, and July</a:t>
                </a:r>
                <a:r>
                  <a:rPr lang="en-US" altLang="zh-CN" sz="2000" b="1">
                    <a:latin typeface="Times New Roman" panose="02020603050405020304" charset="0"/>
                    <a:cs typeface="Times New Roman" panose="02020603050405020304" charset="0"/>
                  </a:rPr>
                  <a:t> 2016</a:t>
                </a:r>
                <a:endParaRPr lang="en-US" altLang="zh-CN" sz="2000" b="1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1" name="下箭头 10"/>
              <p:cNvSpPr/>
              <p:nvPr/>
            </p:nvSpPr>
            <p:spPr>
              <a:xfrm>
                <a:off x="11954" y="2624"/>
                <a:ext cx="656" cy="1378"/>
              </a:xfrm>
              <a:prstGeom prst="downArrow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2743" y="2886"/>
                <a:ext cx="2990" cy="628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zh-CN" sz="2000" b="1">
                    <a:solidFill>
                      <a:schemeClr val="bg1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different season</a:t>
                </a:r>
                <a:endParaRPr lang="en-US" altLang="zh-CN" sz="2000" b="1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7380" y="4208"/>
                <a:ext cx="6370" cy="1126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txBody>
              <a:bodyPr wrap="square" rtlCol="0" anchor="t">
                <a:spAutoFit/>
              </a:bodyPr>
              <a:p>
                <a:pPr marL="342900" lvl="0" indent="-342900" algn="l">
                  <a:buClrTx/>
                  <a:buSzTx/>
                  <a:buFont typeface="+mj-ea"/>
                  <a:buAutoNum type="circleNumDbPlain"/>
                </a:pPr>
                <a:r>
                  <a:rPr lang="en-US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</a:t>
                </a:r>
                <a:r>
                  <a:rPr lang="en-US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he ratio of </a:t>
                </a:r>
                <a:r>
                  <a:rPr lang="en-US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</a:t>
                </a:r>
                <a:r>
                  <a:rPr lang="en-US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otal volume to </a:t>
                </a:r>
                <a:r>
                  <a:rPr lang="en-US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</a:t>
                </a:r>
                <a:r>
                  <a:rPr lang="en-US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urbidity  size spectra</a:t>
                </a:r>
                <a:endParaRPr lang="en-US"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" name="文本框 1"/>
              <p:cNvSpPr txBox="1"/>
              <p:nvPr/>
            </p:nvSpPr>
            <p:spPr>
              <a:xfrm>
                <a:off x="13985" y="4208"/>
                <a:ext cx="3200" cy="1129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  <a:prstDash val="sysDash"/>
              </a:ln>
            </p:spPr>
            <p:txBody>
              <a:bodyPr wrap="square" rtlCol="0" anchor="t">
                <a:spAutoFit/>
              </a:bodyPr>
              <a:p>
                <a:pPr marL="342900" lvl="0" indent="-342900" algn="l">
                  <a:buClrTx/>
                  <a:buSzTx/>
                  <a:buFont typeface="+mj-ea"/>
                  <a:buAutoNum type="circleNumDbPlain" startAt="2"/>
                </a:pPr>
                <a:r>
                  <a:rPr lang="en-US" altLang="zh-CN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Stable I</a:t>
                </a:r>
                <a:r>
                  <a:rPr lang="en-US" altLang="zh-CN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sotopic </a:t>
                </a:r>
                <a:r>
                  <a:rPr lang="en-US" altLang="zh-CN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C</a:t>
                </a:r>
                <a:r>
                  <a:rPr lang="en-US" altLang="zh-CN">
                    <a:solidFill>
                      <a:srgbClr val="C0000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arbon </a:t>
                </a:r>
                <a:endParaRPr lang="en-US" altLang="zh-CN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p:grpSp>
      </p:grp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0"/>
            <a:ext cx="12192000" cy="612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Stable Isotopic Carbon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measurements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图片 60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" y="59055"/>
            <a:ext cx="457200" cy="494030"/>
          </a:xfrm>
          <a:prstGeom prst="rect">
            <a:avLst/>
          </a:prstGeom>
        </p:spPr>
      </p:pic>
      <p:pic>
        <p:nvPicPr>
          <p:cNvPr id="3" name="图片 2" descr="Fig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589405"/>
            <a:ext cx="4824095" cy="3205480"/>
          </a:xfrm>
          <a:prstGeom prst="rect">
            <a:avLst/>
          </a:prstGeom>
        </p:spPr>
      </p:pic>
      <p:pic>
        <p:nvPicPr>
          <p:cNvPr id="5" name="图片 4" descr="Figure 6"/>
          <p:cNvPicPr>
            <a:picLocks noChangeAspect="1"/>
          </p:cNvPicPr>
          <p:nvPr/>
        </p:nvPicPr>
        <p:blipFill>
          <a:blip r:embed="rId3"/>
          <a:srcRect l="29593"/>
          <a:stretch>
            <a:fillRect/>
          </a:stretch>
        </p:blipFill>
        <p:spPr>
          <a:xfrm>
            <a:off x="6763385" y="1576705"/>
            <a:ext cx="5144135" cy="3218180"/>
          </a:xfrm>
          <a:prstGeom prst="rect">
            <a:avLst/>
          </a:prstGeom>
        </p:spPr>
      </p:pic>
      <p:sp>
        <p:nvSpPr>
          <p:cNvPr id="18" name="右箭头 17"/>
          <p:cNvSpPr/>
          <p:nvPr/>
        </p:nvSpPr>
        <p:spPr>
          <a:xfrm>
            <a:off x="5154930" y="2717800"/>
            <a:ext cx="1609090" cy="35687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10235" y="5179695"/>
            <a:ext cx="4678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 consistent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 δ</a:t>
            </a:r>
            <a:r>
              <a:rPr lang="zh-CN" altLang="en-US" baseline="30000">
                <a:latin typeface="Times New Roman" panose="02020603050405020304" charset="0"/>
                <a:cs typeface="Times New Roman" panose="02020603050405020304" charset="0"/>
              </a:rPr>
              <a:t>13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C responses to the </a:t>
            </a:r>
            <a:r>
              <a:rPr lang="zh-CN" altLang="en-US" i="1">
                <a:latin typeface="Times New Roman" panose="02020603050405020304" charset="0"/>
                <a:cs typeface="Times New Roman" panose="02020603050405020304" charset="0"/>
              </a:rPr>
              <a:t>in situ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 flocculation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and the different SPM compositions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15535" y="2319020"/>
            <a:ext cx="2171700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seasonal or spatial</a:t>
            </a:r>
            <a:endParaRPr lang="en-US" altLang="zh-CN" sz="20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77735" y="5076825"/>
            <a:ext cx="4678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>
                <a:latin typeface="Times New Roman" panose="02020603050405020304" charset="0"/>
                <a:cs typeface="Times New Roman" panose="02020603050405020304" charset="0"/>
              </a:rPr>
              <a:t>quite different δ</a:t>
            </a:r>
            <a:r>
              <a:rPr baseline="30000">
                <a:latin typeface="Times New Roman" panose="02020603050405020304" charset="0"/>
                <a:cs typeface="Times New Roman" panose="02020603050405020304" charset="0"/>
              </a:rPr>
              <a:t>13</a:t>
            </a:r>
            <a:r>
              <a:rPr>
                <a:latin typeface="Times New Roman" panose="02020603050405020304" charset="0"/>
                <a:cs typeface="Times New Roman" panose="02020603050405020304" charset="0"/>
              </a:rPr>
              <a:t>C values </a:t>
            </a:r>
            <a:r>
              <a:rPr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among seasons</a:t>
            </a:r>
            <a:endParaRPr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1856" cy="1207000"/>
            <a:chOff x="0" y="-180"/>
            <a:chExt cx="19200" cy="1901"/>
          </a:xfrm>
        </p:grpSpPr>
        <p:pic>
          <p:nvPicPr>
            <p:cNvPr id="100" name="图片 9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7923" y="-180"/>
              <a:ext cx="1277" cy="170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035" y="142"/>
              <a:ext cx="4647" cy="141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29193" r="5094"/>
            <a:stretch>
              <a:fillRect/>
            </a:stretch>
          </p:blipFill>
          <p:spPr>
            <a:xfrm>
              <a:off x="4782" y="-1"/>
              <a:ext cx="2717" cy="170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2527" cy="1701"/>
            </a:xfrm>
            <a:prstGeom prst="rect">
              <a:avLst/>
            </a:prstGeom>
          </p:spPr>
        </p:pic>
        <p:pic>
          <p:nvPicPr>
            <p:cNvPr id="4114" name="图片 1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737" y="20"/>
              <a:ext cx="1701" cy="170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0" y="1740535"/>
            <a:ext cx="12203430" cy="17265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713865"/>
            <a:ext cx="12192000" cy="17532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pPr algn="ctr" font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CN" altLang="en-US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Identification of flocculation during large-river estuarine mixin</a:t>
            </a:r>
            <a:r>
              <a:rPr lang="en-US" altLang="zh-CN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</a:t>
            </a:r>
            <a:endParaRPr lang="en-US" altLang="zh-CN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61590" y="4076700"/>
            <a:ext cx="7467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Presented by: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 Ming Yue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Skate Key Laboratory of Estuarine and Coastal Research (East China Normal University)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Prepared for: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EGU General Assembly 2022, Vienna,    Austria, 23–27 May 2022, EGU22-4133 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 descr="egu22-4133-qr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25835" y="5689600"/>
            <a:ext cx="1066165" cy="106616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UNIT_PLACING_PICTURE_USER_VIEWPORT" val="{&quot;height&quot;:1700.787353515625,&quot;width&quot;:1276.7725372314453}"/>
</p:tagLst>
</file>

<file path=ppt/tags/tag126.xml><?xml version="1.0" encoding="utf-8"?>
<p:tagLst xmlns:p="http://schemas.openxmlformats.org/presentationml/2006/main">
  <p:tag name="KSO_WM_UNIT_PLACING_PICTURE_USER_VIEWPORT" val="{&quot;height&quot;:1417.3228454589844,&quot;width&quot;:4647.138977050781}"/>
</p:tagLst>
</file>

<file path=ppt/tags/tag127.xml><?xml version="1.0" encoding="utf-8"?>
<p:tagLst xmlns:p="http://schemas.openxmlformats.org/presentationml/2006/main">
  <p:tag name="KSO_WM_UNIT_PLACING_PICTURE_USER_VIEWPORT" val="{&quot;height&quot;:1700.787353515625,&quot;width&quot;:2717.1856689453125}"/>
</p:tagLst>
</file>

<file path=ppt/tags/tag128.xml><?xml version="1.0" encoding="utf-8"?>
<p:tagLst xmlns:p="http://schemas.openxmlformats.org/presentationml/2006/main">
  <p:tag name="KSO_WM_UNIT_PLACING_PICTURE_USER_VIEWPORT" val="{&quot;height&quot;:1700.787353515625,&quot;width&quot;:2526.650390625}"/>
</p:tagLst>
</file>

<file path=ppt/tags/tag129.xml><?xml version="1.0" encoding="utf-8"?>
<p:tagLst xmlns:p="http://schemas.openxmlformats.org/presentationml/2006/main">
  <p:tag name="KSO_WM_UNIT_PLACING_PICTURE_USER_VIEWPORT" val="{&quot;height&quot;:1700.787353515625,&quot;width&quot;:1700.787353515625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3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PLACING_PICTURE_USER_VIEWPORT" val="{&quot;height&quot;:1700.787353515625,&quot;width&quot;:1276.7725372314453}"/>
</p:tagLst>
</file>

<file path=ppt/tags/tag139.xml><?xml version="1.0" encoding="utf-8"?>
<p:tagLst xmlns:p="http://schemas.openxmlformats.org/presentationml/2006/main">
  <p:tag name="KSO_WM_UNIT_PLACING_PICTURE_USER_VIEWPORT" val="{&quot;height&quot;:1417.3228454589844,&quot;width&quot;:4647.138977050781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PLACING_PICTURE_USER_VIEWPORT" val="{&quot;height&quot;:1700.787353515625,&quot;width&quot;:2717.1856689453125}"/>
</p:tagLst>
</file>

<file path=ppt/tags/tag141.xml><?xml version="1.0" encoding="utf-8"?>
<p:tagLst xmlns:p="http://schemas.openxmlformats.org/presentationml/2006/main">
  <p:tag name="KSO_WM_UNIT_PLACING_PICTURE_USER_VIEWPORT" val="{&quot;height&quot;:1700.787353515625,&quot;width&quot;:2526.650390625}"/>
</p:tagLst>
</file>

<file path=ppt/tags/tag142.xml><?xml version="1.0" encoding="utf-8"?>
<p:tagLst xmlns:p="http://schemas.openxmlformats.org/presentationml/2006/main">
  <p:tag name="KSO_WM_UNIT_PLACING_PICTURE_USER_VIEWPORT" val="{&quot;height&quot;:1700.787353515625,&quot;width&quot;:1700.787353515625}"/>
</p:tagLst>
</file>

<file path=ppt/tags/tag14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5.xml><?xml version="1.0" encoding="utf-8"?>
<p:tagLst xmlns:p="http://schemas.openxmlformats.org/presentationml/2006/main">
  <p:tag name="COMMONDATA" val="eyJoZGlkIjoiZTAzZWQ1MTgxNDk5NzZlNzM1Njg1ZWM3ZWE5ZDEyN2E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313D53"/>
      </a:dk2>
      <a:lt2>
        <a:srgbClr val="3F4D69"/>
      </a:lt2>
      <a:accent1>
        <a:srgbClr val="DAE3ED"/>
      </a:accent1>
      <a:accent2>
        <a:srgbClr val="ACD1F2"/>
      </a:accent2>
      <a:accent3>
        <a:srgbClr val="4B85C5"/>
      </a:accent3>
      <a:accent4>
        <a:srgbClr val="5583AF"/>
      </a:accent4>
      <a:accent5>
        <a:srgbClr val="CD7400"/>
      </a:accent5>
      <a:accent6>
        <a:srgbClr val="E8AF1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2031</Words>
  <Application>WPS 演示</Application>
  <PresentationFormat>宽屏</PresentationFormat>
  <Paragraphs>109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宋体</vt:lpstr>
      <vt:lpstr>Wingdings</vt:lpstr>
      <vt:lpstr>Wingdings</vt:lpstr>
      <vt:lpstr>Times New Roman</vt:lpstr>
      <vt:lpstr>汉仪黑方简</vt:lpstr>
      <vt:lpstr>微软雅黑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MY</cp:lastModifiedBy>
  <cp:revision>154</cp:revision>
  <dcterms:created xsi:type="dcterms:W3CDTF">2019-06-19T02:08:00Z</dcterms:created>
  <dcterms:modified xsi:type="dcterms:W3CDTF">2022-05-21T12:03:09Z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346ABF920098462692ADCD130AE46159</vt:lpwstr>
  </property>
</Properties>
</file>