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88" r:id="rId1"/>
  </p:sldMasterIdLst>
  <p:notesMasterIdLst>
    <p:notesMasterId r:id="rId11"/>
  </p:notesMasterIdLst>
  <p:handoutMasterIdLst>
    <p:handoutMasterId r:id="rId12"/>
  </p:handoutMasterIdLst>
  <p:sldIdLst>
    <p:sldId id="272" r:id="rId2"/>
    <p:sldId id="418" r:id="rId3"/>
    <p:sldId id="414" r:id="rId4"/>
    <p:sldId id="420" r:id="rId5"/>
    <p:sldId id="416" r:id="rId6"/>
    <p:sldId id="415" r:id="rId7"/>
    <p:sldId id="417" r:id="rId8"/>
    <p:sldId id="413" r:id="rId9"/>
    <p:sldId id="257" r:id="rId10"/>
  </p:sldIdLst>
  <p:sldSz cx="9144000" cy="5143500" type="screen16x9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CC0000"/>
    <a:srgbClr val="800000"/>
    <a:srgbClr val="0000FF"/>
    <a:srgbClr val="003399"/>
    <a:srgbClr val="66CCFF"/>
    <a:srgbClr val="000000"/>
    <a:srgbClr val="FFFFCC"/>
    <a:srgbClr val="FF66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72" autoAdjust="0"/>
    <p:restoredTop sz="96434" autoAdjust="0"/>
  </p:normalViewPr>
  <p:slideViewPr>
    <p:cSldViewPr>
      <p:cViewPr varScale="1">
        <p:scale>
          <a:sx n="204" d="100"/>
          <a:sy n="204" d="100"/>
        </p:scale>
        <p:origin x="882" y="15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cs-CZ"/>
              <a:t>/18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5897819-8F29-4627-B325-235155C6D46C}" type="datetimeFigureOut">
              <a:rPr lang="cs-CZ"/>
              <a:pPr>
                <a:defRPr/>
              </a:pPr>
              <a:t>22.05.2022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C500335-3126-4A55-A07C-C76706F1AC9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4299353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cs-CZ"/>
              <a:t>/18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1FA37EF-54BE-4469-8E12-A06B6574C402}" type="datetimeFigureOut">
              <a:rPr lang="cs-CZ"/>
              <a:pPr>
                <a:defRPr/>
              </a:pPr>
              <a:t>22.05.2022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/>
              <a:t>Kliknutím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ED7FA34-ED4D-43DA-84AE-AC7058440C4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6051015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altLang="cs-CZ"/>
          </a:p>
        </p:txBody>
      </p:sp>
      <p:sp>
        <p:nvSpPr>
          <p:cNvPr id="3789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A8CE204-062F-4106-A54B-0539D65230E8}" type="slidenum">
              <a:rPr lang="cs-CZ" altLang="cs-CZ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cs-CZ" altLang="cs-CZ">
              <a:latin typeface="Calibri" pitchFamily="34" charset="0"/>
            </a:endParaRPr>
          </a:p>
        </p:txBody>
      </p:sp>
      <p:sp>
        <p:nvSpPr>
          <p:cNvPr id="37893" name="Zástupný symbol pro záhlaví 4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>
                <a:latin typeface="Calibri" pitchFamily="34" charset="0"/>
              </a:rPr>
              <a:t>/18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altLang="cs-CZ"/>
          </a:p>
        </p:txBody>
      </p:sp>
      <p:sp>
        <p:nvSpPr>
          <p:cNvPr id="3789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A8CE204-062F-4106-A54B-0539D65230E8}" type="slidenum">
              <a:rPr lang="cs-CZ" altLang="cs-CZ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cs-CZ" altLang="cs-CZ">
              <a:latin typeface="Calibri" pitchFamily="34" charset="0"/>
            </a:endParaRPr>
          </a:p>
        </p:txBody>
      </p:sp>
      <p:sp>
        <p:nvSpPr>
          <p:cNvPr id="37893" name="Zástupný symbol pro záhlaví 4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>
                <a:latin typeface="Calibri" pitchFamily="34" charset="0"/>
              </a:rPr>
              <a:t>/18</a:t>
            </a:r>
          </a:p>
        </p:txBody>
      </p:sp>
    </p:spTree>
    <p:extLst>
      <p:ext uri="{BB962C8B-B14F-4D97-AF65-F5344CB8AC3E}">
        <p14:creationId xmlns:p14="http://schemas.microsoft.com/office/powerpoint/2010/main" val="37896246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altLang="cs-CZ"/>
          </a:p>
        </p:txBody>
      </p:sp>
      <p:sp>
        <p:nvSpPr>
          <p:cNvPr id="3789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A8CE204-062F-4106-A54B-0539D65230E8}" type="slidenum">
              <a:rPr lang="cs-CZ" altLang="cs-CZ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cs-CZ" altLang="cs-CZ">
              <a:latin typeface="Calibri" pitchFamily="34" charset="0"/>
            </a:endParaRPr>
          </a:p>
        </p:txBody>
      </p:sp>
      <p:sp>
        <p:nvSpPr>
          <p:cNvPr id="37893" name="Zástupný symbol pro záhlaví 4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>
                <a:latin typeface="Calibri" pitchFamily="34" charset="0"/>
              </a:rPr>
              <a:t>/18</a:t>
            </a:r>
          </a:p>
        </p:txBody>
      </p:sp>
    </p:spTree>
    <p:extLst>
      <p:ext uri="{BB962C8B-B14F-4D97-AF65-F5344CB8AC3E}">
        <p14:creationId xmlns:p14="http://schemas.microsoft.com/office/powerpoint/2010/main" val="12923140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altLang="cs-CZ"/>
          </a:p>
        </p:txBody>
      </p:sp>
      <p:sp>
        <p:nvSpPr>
          <p:cNvPr id="3789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A8CE204-062F-4106-A54B-0539D65230E8}" type="slidenum">
              <a:rPr lang="cs-CZ" altLang="cs-CZ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cs-CZ" altLang="cs-CZ">
              <a:latin typeface="Calibri" pitchFamily="34" charset="0"/>
            </a:endParaRPr>
          </a:p>
        </p:txBody>
      </p:sp>
      <p:sp>
        <p:nvSpPr>
          <p:cNvPr id="37893" name="Zástupný symbol pro záhlaví 4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>
                <a:latin typeface="Calibri" pitchFamily="34" charset="0"/>
              </a:rPr>
              <a:t>/18</a:t>
            </a:r>
          </a:p>
        </p:txBody>
      </p:sp>
    </p:spTree>
    <p:extLst>
      <p:ext uri="{BB962C8B-B14F-4D97-AF65-F5344CB8AC3E}">
        <p14:creationId xmlns:p14="http://schemas.microsoft.com/office/powerpoint/2010/main" val="6904934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altLang="cs-CZ"/>
          </a:p>
        </p:txBody>
      </p:sp>
      <p:sp>
        <p:nvSpPr>
          <p:cNvPr id="3789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A8CE204-062F-4106-A54B-0539D65230E8}" type="slidenum">
              <a:rPr lang="cs-CZ" altLang="cs-CZ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cs-CZ" altLang="cs-CZ">
              <a:latin typeface="Calibri" pitchFamily="34" charset="0"/>
            </a:endParaRPr>
          </a:p>
        </p:txBody>
      </p:sp>
      <p:sp>
        <p:nvSpPr>
          <p:cNvPr id="37893" name="Zástupný symbol pro záhlaví 4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>
                <a:latin typeface="Calibri" pitchFamily="34" charset="0"/>
              </a:rPr>
              <a:t>/18</a:t>
            </a:r>
          </a:p>
        </p:txBody>
      </p:sp>
    </p:spTree>
    <p:extLst>
      <p:ext uri="{BB962C8B-B14F-4D97-AF65-F5344CB8AC3E}">
        <p14:creationId xmlns:p14="http://schemas.microsoft.com/office/powerpoint/2010/main" val="40363350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altLang="cs-CZ"/>
          </a:p>
        </p:txBody>
      </p:sp>
      <p:sp>
        <p:nvSpPr>
          <p:cNvPr id="3789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A8CE204-062F-4106-A54B-0539D65230E8}" type="slidenum">
              <a:rPr lang="cs-CZ" altLang="cs-CZ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cs-CZ" altLang="cs-CZ">
              <a:latin typeface="Calibri" pitchFamily="34" charset="0"/>
            </a:endParaRPr>
          </a:p>
        </p:txBody>
      </p:sp>
      <p:sp>
        <p:nvSpPr>
          <p:cNvPr id="37893" name="Zástupný symbol pro záhlaví 4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>
                <a:latin typeface="Calibri" pitchFamily="34" charset="0"/>
              </a:rPr>
              <a:t>/18</a:t>
            </a:r>
          </a:p>
        </p:txBody>
      </p:sp>
    </p:spTree>
    <p:extLst>
      <p:ext uri="{BB962C8B-B14F-4D97-AF65-F5344CB8AC3E}">
        <p14:creationId xmlns:p14="http://schemas.microsoft.com/office/powerpoint/2010/main" val="26930046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altLang="cs-CZ"/>
          </a:p>
        </p:txBody>
      </p:sp>
      <p:sp>
        <p:nvSpPr>
          <p:cNvPr id="3789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A8CE204-062F-4106-A54B-0539D65230E8}" type="slidenum">
              <a:rPr lang="cs-CZ" altLang="cs-CZ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cs-CZ" altLang="cs-CZ">
              <a:latin typeface="Calibri" pitchFamily="34" charset="0"/>
            </a:endParaRPr>
          </a:p>
        </p:txBody>
      </p:sp>
      <p:sp>
        <p:nvSpPr>
          <p:cNvPr id="37893" name="Zástupný symbol pro záhlaví 4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>
                <a:latin typeface="Calibri" pitchFamily="34" charset="0"/>
              </a:rPr>
              <a:t>/18</a:t>
            </a:r>
          </a:p>
        </p:txBody>
      </p:sp>
    </p:spTree>
    <p:extLst>
      <p:ext uri="{BB962C8B-B14F-4D97-AF65-F5344CB8AC3E}">
        <p14:creationId xmlns:p14="http://schemas.microsoft.com/office/powerpoint/2010/main" val="36810394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altLang="cs-CZ"/>
          </a:p>
        </p:txBody>
      </p:sp>
      <p:sp>
        <p:nvSpPr>
          <p:cNvPr id="3789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A8CE204-062F-4106-A54B-0539D65230E8}" type="slidenum">
              <a:rPr lang="cs-CZ" altLang="cs-CZ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cs-CZ" altLang="cs-CZ">
              <a:latin typeface="Calibri" pitchFamily="34" charset="0"/>
            </a:endParaRPr>
          </a:p>
        </p:txBody>
      </p:sp>
      <p:sp>
        <p:nvSpPr>
          <p:cNvPr id="37893" name="Zástupný symbol pro záhlaví 4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>
                <a:latin typeface="Calibri" pitchFamily="34" charset="0"/>
              </a:rPr>
              <a:t>/18</a:t>
            </a:r>
          </a:p>
        </p:txBody>
      </p:sp>
    </p:spTree>
    <p:extLst>
      <p:ext uri="{BB962C8B-B14F-4D97-AF65-F5344CB8AC3E}">
        <p14:creationId xmlns:p14="http://schemas.microsoft.com/office/powerpoint/2010/main" val="2434677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0"/>
            <a:ext cx="3409950" cy="51435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7"/>
          <p:cNvSpPr>
            <a:spLocks noChangeAspect="1" noEditPoints="1"/>
          </p:cNvSpPr>
          <p:nvPr/>
        </p:nvSpPr>
        <p:spPr bwMode="auto">
          <a:xfrm>
            <a:off x="838200" y="1321594"/>
            <a:ext cx="2522538" cy="3821906"/>
          </a:xfrm>
          <a:custGeom>
            <a:avLst/>
            <a:gdLst>
              <a:gd name="T0" fmla="*/ 687 w 2409"/>
              <a:gd name="T1" fmla="*/ 2238 h 4865"/>
              <a:gd name="T2" fmla="*/ 877 w 2409"/>
              <a:gd name="T3" fmla="*/ 2192 h 4865"/>
              <a:gd name="T4" fmla="*/ 797 w 2409"/>
              <a:gd name="T5" fmla="*/ 2963 h 4865"/>
              <a:gd name="T6" fmla="*/ 1078 w 2409"/>
              <a:gd name="T7" fmla="*/ 3026 h 4865"/>
              <a:gd name="T8" fmla="*/ 626 w 2409"/>
              <a:gd name="T9" fmla="*/ 2117 h 4865"/>
              <a:gd name="T10" fmla="*/ 749 w 2409"/>
              <a:gd name="T11" fmla="*/ 2142 h 4865"/>
              <a:gd name="T12" fmla="*/ 578 w 2409"/>
              <a:gd name="T13" fmla="*/ 2052 h 4865"/>
              <a:gd name="T14" fmla="*/ 1866 w 2409"/>
              <a:gd name="T15" fmla="*/ 247 h 4865"/>
              <a:gd name="T16" fmla="*/ 1392 w 2409"/>
              <a:gd name="T17" fmla="*/ 1037 h 4865"/>
              <a:gd name="T18" fmla="*/ 2006 w 2409"/>
              <a:gd name="T19" fmla="*/ 656 h 4865"/>
              <a:gd name="T20" fmla="*/ 1599 w 2409"/>
              <a:gd name="T21" fmla="*/ 908 h 4865"/>
              <a:gd name="T22" fmla="*/ 1533 w 2409"/>
              <a:gd name="T23" fmla="*/ 1058 h 4865"/>
              <a:gd name="T24" fmla="*/ 2239 w 2409"/>
              <a:gd name="T25" fmla="*/ 583 h 4865"/>
              <a:gd name="T26" fmla="*/ 1863 w 2409"/>
              <a:gd name="T27" fmla="*/ 1105 h 4865"/>
              <a:gd name="T28" fmla="*/ 2174 w 2409"/>
              <a:gd name="T29" fmla="*/ 1621 h 4865"/>
              <a:gd name="T30" fmla="*/ 1801 w 2409"/>
              <a:gd name="T31" fmla="*/ 1537 h 4865"/>
              <a:gd name="T32" fmla="*/ 1325 w 2409"/>
              <a:gd name="T33" fmla="*/ 1301 h 4865"/>
              <a:gd name="T34" fmla="*/ 1412 w 2409"/>
              <a:gd name="T35" fmla="*/ 1835 h 4865"/>
              <a:gd name="T36" fmla="*/ 1213 w 2409"/>
              <a:gd name="T37" fmla="*/ 1975 h 4865"/>
              <a:gd name="T38" fmla="*/ 1094 w 2409"/>
              <a:gd name="T39" fmla="*/ 4011 h 4865"/>
              <a:gd name="T40" fmla="*/ 1689 w 2409"/>
              <a:gd name="T41" fmla="*/ 3264 h 4865"/>
              <a:gd name="T42" fmla="*/ 2404 w 2409"/>
              <a:gd name="T43" fmla="*/ 3321 h 4865"/>
              <a:gd name="T44" fmla="*/ 1275 w 2409"/>
              <a:gd name="T45" fmla="*/ 3861 h 4865"/>
              <a:gd name="T46" fmla="*/ 1147 w 2409"/>
              <a:gd name="T47" fmla="*/ 4865 h 4865"/>
              <a:gd name="T48" fmla="*/ 1045 w 2409"/>
              <a:gd name="T49" fmla="*/ 3610 h 4865"/>
              <a:gd name="T50" fmla="*/ 739 w 2409"/>
              <a:gd name="T51" fmla="*/ 3818 h 4865"/>
              <a:gd name="T52" fmla="*/ 856 w 2409"/>
              <a:gd name="T53" fmla="*/ 4830 h 4865"/>
              <a:gd name="T54" fmla="*/ 638 w 2409"/>
              <a:gd name="T55" fmla="*/ 3989 h 4865"/>
              <a:gd name="T56" fmla="*/ 96 w 2409"/>
              <a:gd name="T57" fmla="*/ 3777 h 4865"/>
              <a:gd name="T58" fmla="*/ 189 w 2409"/>
              <a:gd name="T59" fmla="*/ 3688 h 4865"/>
              <a:gd name="T60" fmla="*/ 523 w 2409"/>
              <a:gd name="T61" fmla="*/ 3573 h 4865"/>
              <a:gd name="T62" fmla="*/ 519 w 2409"/>
              <a:gd name="T63" fmla="*/ 3333 h 4865"/>
              <a:gd name="T64" fmla="*/ 545 w 2409"/>
              <a:gd name="T65" fmla="*/ 3560 h 4865"/>
              <a:gd name="T66" fmla="*/ 712 w 2409"/>
              <a:gd name="T67" fmla="*/ 3397 h 4865"/>
              <a:gd name="T68" fmla="*/ 625 w 2409"/>
              <a:gd name="T69" fmla="*/ 2944 h 4865"/>
              <a:gd name="T70" fmla="*/ 593 w 2409"/>
              <a:gd name="T71" fmla="*/ 2341 h 4865"/>
              <a:gd name="T72" fmla="*/ 156 w 2409"/>
              <a:gd name="T73" fmla="*/ 2437 h 4865"/>
              <a:gd name="T74" fmla="*/ 108 w 2409"/>
              <a:gd name="T75" fmla="*/ 2289 h 4865"/>
              <a:gd name="T76" fmla="*/ 451 w 2409"/>
              <a:gd name="T77" fmla="*/ 2291 h 4865"/>
              <a:gd name="T78" fmla="*/ 109 w 2409"/>
              <a:gd name="T79" fmla="*/ 2016 h 4865"/>
              <a:gd name="T80" fmla="*/ 211 w 2409"/>
              <a:gd name="T81" fmla="*/ 1975 h 4865"/>
              <a:gd name="T82" fmla="*/ 284 w 2409"/>
              <a:gd name="T83" fmla="*/ 1847 h 4865"/>
              <a:gd name="T84" fmla="*/ 542 w 2409"/>
              <a:gd name="T85" fmla="*/ 2073 h 4865"/>
              <a:gd name="T86" fmla="*/ 255 w 2409"/>
              <a:gd name="T87" fmla="*/ 1764 h 4865"/>
              <a:gd name="T88" fmla="*/ 407 w 2409"/>
              <a:gd name="T89" fmla="*/ 1769 h 4865"/>
              <a:gd name="T90" fmla="*/ 540 w 2409"/>
              <a:gd name="T91" fmla="*/ 1810 h 4865"/>
              <a:gd name="T92" fmla="*/ 566 w 2409"/>
              <a:gd name="T93" fmla="*/ 1580 h 4865"/>
              <a:gd name="T94" fmla="*/ 650 w 2409"/>
              <a:gd name="T95" fmla="*/ 1747 h 4865"/>
              <a:gd name="T96" fmla="*/ 827 w 2409"/>
              <a:gd name="T97" fmla="*/ 2199 h 4865"/>
              <a:gd name="T98" fmla="*/ 830 w 2409"/>
              <a:gd name="T99" fmla="*/ 1779 h 4865"/>
              <a:gd name="T100" fmla="*/ 924 w 2409"/>
              <a:gd name="T101" fmla="*/ 1648 h 4865"/>
              <a:gd name="T102" fmla="*/ 915 w 2409"/>
              <a:gd name="T103" fmla="*/ 2016 h 4865"/>
              <a:gd name="T104" fmla="*/ 1299 w 2409"/>
              <a:gd name="T105" fmla="*/ 1263 h 4865"/>
              <a:gd name="T106" fmla="*/ 970 w 2409"/>
              <a:gd name="T107" fmla="*/ 965 h 4865"/>
              <a:gd name="T108" fmla="*/ 311 w 2409"/>
              <a:gd name="T109" fmla="*/ 656 h 4865"/>
              <a:gd name="T110" fmla="*/ 772 w 2409"/>
              <a:gd name="T111" fmla="*/ 659 h 4865"/>
              <a:gd name="T112" fmla="*/ 1153 w 2409"/>
              <a:gd name="T113" fmla="*/ 871 h 4865"/>
              <a:gd name="T114" fmla="*/ 628 w 2409"/>
              <a:gd name="T115" fmla="*/ 314 h 4865"/>
              <a:gd name="T116" fmla="*/ 1203 w 2409"/>
              <a:gd name="T117" fmla="*/ 552 h 4865"/>
              <a:gd name="T118" fmla="*/ 1369 w 2409"/>
              <a:gd name="T119" fmla="*/ 703 h 4865"/>
              <a:gd name="T120" fmla="*/ 1747 w 2409"/>
              <a:gd name="T121" fmla="*/ 38 h 486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784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" name="Freeform 7"/>
          <p:cNvSpPr>
            <a:spLocks noChangeAspect="1" noEditPoints="1"/>
          </p:cNvSpPr>
          <p:nvPr/>
        </p:nvSpPr>
        <p:spPr bwMode="auto">
          <a:xfrm>
            <a:off x="838200" y="1321594"/>
            <a:ext cx="2522538" cy="3821906"/>
          </a:xfrm>
          <a:custGeom>
            <a:avLst/>
            <a:gdLst>
              <a:gd name="T0" fmla="*/ 687 w 2409"/>
              <a:gd name="T1" fmla="*/ 2238 h 4865"/>
              <a:gd name="T2" fmla="*/ 877 w 2409"/>
              <a:gd name="T3" fmla="*/ 2192 h 4865"/>
              <a:gd name="T4" fmla="*/ 797 w 2409"/>
              <a:gd name="T5" fmla="*/ 2963 h 4865"/>
              <a:gd name="T6" fmla="*/ 1078 w 2409"/>
              <a:gd name="T7" fmla="*/ 3026 h 4865"/>
              <a:gd name="T8" fmla="*/ 626 w 2409"/>
              <a:gd name="T9" fmla="*/ 2117 h 4865"/>
              <a:gd name="T10" fmla="*/ 749 w 2409"/>
              <a:gd name="T11" fmla="*/ 2142 h 4865"/>
              <a:gd name="T12" fmla="*/ 578 w 2409"/>
              <a:gd name="T13" fmla="*/ 2052 h 4865"/>
              <a:gd name="T14" fmla="*/ 1866 w 2409"/>
              <a:gd name="T15" fmla="*/ 247 h 4865"/>
              <a:gd name="T16" fmla="*/ 1392 w 2409"/>
              <a:gd name="T17" fmla="*/ 1037 h 4865"/>
              <a:gd name="T18" fmla="*/ 2006 w 2409"/>
              <a:gd name="T19" fmla="*/ 656 h 4865"/>
              <a:gd name="T20" fmla="*/ 1599 w 2409"/>
              <a:gd name="T21" fmla="*/ 908 h 4865"/>
              <a:gd name="T22" fmla="*/ 1533 w 2409"/>
              <a:gd name="T23" fmla="*/ 1058 h 4865"/>
              <a:gd name="T24" fmla="*/ 2239 w 2409"/>
              <a:gd name="T25" fmla="*/ 583 h 4865"/>
              <a:gd name="T26" fmla="*/ 1863 w 2409"/>
              <a:gd name="T27" fmla="*/ 1105 h 4865"/>
              <a:gd name="T28" fmla="*/ 2174 w 2409"/>
              <a:gd name="T29" fmla="*/ 1621 h 4865"/>
              <a:gd name="T30" fmla="*/ 1801 w 2409"/>
              <a:gd name="T31" fmla="*/ 1537 h 4865"/>
              <a:gd name="T32" fmla="*/ 1325 w 2409"/>
              <a:gd name="T33" fmla="*/ 1301 h 4865"/>
              <a:gd name="T34" fmla="*/ 1412 w 2409"/>
              <a:gd name="T35" fmla="*/ 1835 h 4865"/>
              <a:gd name="T36" fmla="*/ 1213 w 2409"/>
              <a:gd name="T37" fmla="*/ 1975 h 4865"/>
              <a:gd name="T38" fmla="*/ 1094 w 2409"/>
              <a:gd name="T39" fmla="*/ 4011 h 4865"/>
              <a:gd name="T40" fmla="*/ 1689 w 2409"/>
              <a:gd name="T41" fmla="*/ 3264 h 4865"/>
              <a:gd name="T42" fmla="*/ 2404 w 2409"/>
              <a:gd name="T43" fmla="*/ 3321 h 4865"/>
              <a:gd name="T44" fmla="*/ 1275 w 2409"/>
              <a:gd name="T45" fmla="*/ 3861 h 4865"/>
              <a:gd name="T46" fmla="*/ 1147 w 2409"/>
              <a:gd name="T47" fmla="*/ 4865 h 4865"/>
              <a:gd name="T48" fmla="*/ 1045 w 2409"/>
              <a:gd name="T49" fmla="*/ 3610 h 4865"/>
              <a:gd name="T50" fmla="*/ 739 w 2409"/>
              <a:gd name="T51" fmla="*/ 3818 h 4865"/>
              <a:gd name="T52" fmla="*/ 856 w 2409"/>
              <a:gd name="T53" fmla="*/ 4830 h 4865"/>
              <a:gd name="T54" fmla="*/ 638 w 2409"/>
              <a:gd name="T55" fmla="*/ 3989 h 4865"/>
              <a:gd name="T56" fmla="*/ 96 w 2409"/>
              <a:gd name="T57" fmla="*/ 3777 h 4865"/>
              <a:gd name="T58" fmla="*/ 189 w 2409"/>
              <a:gd name="T59" fmla="*/ 3688 h 4865"/>
              <a:gd name="T60" fmla="*/ 523 w 2409"/>
              <a:gd name="T61" fmla="*/ 3573 h 4865"/>
              <a:gd name="T62" fmla="*/ 519 w 2409"/>
              <a:gd name="T63" fmla="*/ 3333 h 4865"/>
              <a:gd name="T64" fmla="*/ 545 w 2409"/>
              <a:gd name="T65" fmla="*/ 3560 h 4865"/>
              <a:gd name="T66" fmla="*/ 712 w 2409"/>
              <a:gd name="T67" fmla="*/ 3397 h 4865"/>
              <a:gd name="T68" fmla="*/ 625 w 2409"/>
              <a:gd name="T69" fmla="*/ 2944 h 4865"/>
              <a:gd name="T70" fmla="*/ 593 w 2409"/>
              <a:gd name="T71" fmla="*/ 2341 h 4865"/>
              <a:gd name="T72" fmla="*/ 156 w 2409"/>
              <a:gd name="T73" fmla="*/ 2437 h 4865"/>
              <a:gd name="T74" fmla="*/ 108 w 2409"/>
              <a:gd name="T75" fmla="*/ 2289 h 4865"/>
              <a:gd name="T76" fmla="*/ 451 w 2409"/>
              <a:gd name="T77" fmla="*/ 2291 h 4865"/>
              <a:gd name="T78" fmla="*/ 109 w 2409"/>
              <a:gd name="T79" fmla="*/ 2016 h 4865"/>
              <a:gd name="T80" fmla="*/ 211 w 2409"/>
              <a:gd name="T81" fmla="*/ 1975 h 4865"/>
              <a:gd name="T82" fmla="*/ 284 w 2409"/>
              <a:gd name="T83" fmla="*/ 1847 h 4865"/>
              <a:gd name="T84" fmla="*/ 542 w 2409"/>
              <a:gd name="T85" fmla="*/ 2073 h 4865"/>
              <a:gd name="T86" fmla="*/ 255 w 2409"/>
              <a:gd name="T87" fmla="*/ 1764 h 4865"/>
              <a:gd name="T88" fmla="*/ 407 w 2409"/>
              <a:gd name="T89" fmla="*/ 1769 h 4865"/>
              <a:gd name="T90" fmla="*/ 540 w 2409"/>
              <a:gd name="T91" fmla="*/ 1810 h 4865"/>
              <a:gd name="T92" fmla="*/ 566 w 2409"/>
              <a:gd name="T93" fmla="*/ 1580 h 4865"/>
              <a:gd name="T94" fmla="*/ 650 w 2409"/>
              <a:gd name="T95" fmla="*/ 1747 h 4865"/>
              <a:gd name="T96" fmla="*/ 827 w 2409"/>
              <a:gd name="T97" fmla="*/ 2199 h 4865"/>
              <a:gd name="T98" fmla="*/ 830 w 2409"/>
              <a:gd name="T99" fmla="*/ 1779 h 4865"/>
              <a:gd name="T100" fmla="*/ 924 w 2409"/>
              <a:gd name="T101" fmla="*/ 1648 h 4865"/>
              <a:gd name="T102" fmla="*/ 915 w 2409"/>
              <a:gd name="T103" fmla="*/ 2016 h 4865"/>
              <a:gd name="T104" fmla="*/ 1299 w 2409"/>
              <a:gd name="T105" fmla="*/ 1263 h 4865"/>
              <a:gd name="T106" fmla="*/ 970 w 2409"/>
              <a:gd name="T107" fmla="*/ 965 h 4865"/>
              <a:gd name="T108" fmla="*/ 311 w 2409"/>
              <a:gd name="T109" fmla="*/ 656 h 4865"/>
              <a:gd name="T110" fmla="*/ 772 w 2409"/>
              <a:gd name="T111" fmla="*/ 659 h 4865"/>
              <a:gd name="T112" fmla="*/ 1153 w 2409"/>
              <a:gd name="T113" fmla="*/ 871 h 4865"/>
              <a:gd name="T114" fmla="*/ 628 w 2409"/>
              <a:gd name="T115" fmla="*/ 314 h 4865"/>
              <a:gd name="T116" fmla="*/ 1203 w 2409"/>
              <a:gd name="T117" fmla="*/ 552 h 4865"/>
              <a:gd name="T118" fmla="*/ 1369 w 2409"/>
              <a:gd name="T119" fmla="*/ 703 h 4865"/>
              <a:gd name="T120" fmla="*/ 1747 w 2409"/>
              <a:gd name="T121" fmla="*/ 38 h 486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784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" name="Freeform 7"/>
          <p:cNvSpPr>
            <a:spLocks noChangeAspect="1" noEditPoints="1"/>
          </p:cNvSpPr>
          <p:nvPr/>
        </p:nvSpPr>
        <p:spPr bwMode="auto">
          <a:xfrm>
            <a:off x="838200" y="1321594"/>
            <a:ext cx="2522538" cy="3821906"/>
          </a:xfrm>
          <a:custGeom>
            <a:avLst/>
            <a:gdLst>
              <a:gd name="T0" fmla="*/ 687 w 2409"/>
              <a:gd name="T1" fmla="*/ 2238 h 4865"/>
              <a:gd name="T2" fmla="*/ 877 w 2409"/>
              <a:gd name="T3" fmla="*/ 2192 h 4865"/>
              <a:gd name="T4" fmla="*/ 797 w 2409"/>
              <a:gd name="T5" fmla="*/ 2963 h 4865"/>
              <a:gd name="T6" fmla="*/ 1078 w 2409"/>
              <a:gd name="T7" fmla="*/ 3026 h 4865"/>
              <a:gd name="T8" fmla="*/ 626 w 2409"/>
              <a:gd name="T9" fmla="*/ 2117 h 4865"/>
              <a:gd name="T10" fmla="*/ 749 w 2409"/>
              <a:gd name="T11" fmla="*/ 2142 h 4865"/>
              <a:gd name="T12" fmla="*/ 578 w 2409"/>
              <a:gd name="T13" fmla="*/ 2052 h 4865"/>
              <a:gd name="T14" fmla="*/ 1866 w 2409"/>
              <a:gd name="T15" fmla="*/ 247 h 4865"/>
              <a:gd name="T16" fmla="*/ 1392 w 2409"/>
              <a:gd name="T17" fmla="*/ 1037 h 4865"/>
              <a:gd name="T18" fmla="*/ 2006 w 2409"/>
              <a:gd name="T19" fmla="*/ 656 h 4865"/>
              <a:gd name="T20" fmla="*/ 1599 w 2409"/>
              <a:gd name="T21" fmla="*/ 908 h 4865"/>
              <a:gd name="T22" fmla="*/ 1533 w 2409"/>
              <a:gd name="T23" fmla="*/ 1058 h 4865"/>
              <a:gd name="T24" fmla="*/ 2239 w 2409"/>
              <a:gd name="T25" fmla="*/ 583 h 4865"/>
              <a:gd name="T26" fmla="*/ 1863 w 2409"/>
              <a:gd name="T27" fmla="*/ 1105 h 4865"/>
              <a:gd name="T28" fmla="*/ 2174 w 2409"/>
              <a:gd name="T29" fmla="*/ 1621 h 4865"/>
              <a:gd name="T30" fmla="*/ 1801 w 2409"/>
              <a:gd name="T31" fmla="*/ 1537 h 4865"/>
              <a:gd name="T32" fmla="*/ 1325 w 2409"/>
              <a:gd name="T33" fmla="*/ 1301 h 4865"/>
              <a:gd name="T34" fmla="*/ 1412 w 2409"/>
              <a:gd name="T35" fmla="*/ 1835 h 4865"/>
              <a:gd name="T36" fmla="*/ 1213 w 2409"/>
              <a:gd name="T37" fmla="*/ 1975 h 4865"/>
              <a:gd name="T38" fmla="*/ 1094 w 2409"/>
              <a:gd name="T39" fmla="*/ 4011 h 4865"/>
              <a:gd name="T40" fmla="*/ 1689 w 2409"/>
              <a:gd name="T41" fmla="*/ 3264 h 4865"/>
              <a:gd name="T42" fmla="*/ 2404 w 2409"/>
              <a:gd name="T43" fmla="*/ 3321 h 4865"/>
              <a:gd name="T44" fmla="*/ 1275 w 2409"/>
              <a:gd name="T45" fmla="*/ 3861 h 4865"/>
              <a:gd name="T46" fmla="*/ 1147 w 2409"/>
              <a:gd name="T47" fmla="*/ 4865 h 4865"/>
              <a:gd name="T48" fmla="*/ 1045 w 2409"/>
              <a:gd name="T49" fmla="*/ 3610 h 4865"/>
              <a:gd name="T50" fmla="*/ 739 w 2409"/>
              <a:gd name="T51" fmla="*/ 3818 h 4865"/>
              <a:gd name="T52" fmla="*/ 856 w 2409"/>
              <a:gd name="T53" fmla="*/ 4830 h 4865"/>
              <a:gd name="T54" fmla="*/ 638 w 2409"/>
              <a:gd name="T55" fmla="*/ 3989 h 4865"/>
              <a:gd name="T56" fmla="*/ 96 w 2409"/>
              <a:gd name="T57" fmla="*/ 3777 h 4865"/>
              <a:gd name="T58" fmla="*/ 189 w 2409"/>
              <a:gd name="T59" fmla="*/ 3688 h 4865"/>
              <a:gd name="T60" fmla="*/ 523 w 2409"/>
              <a:gd name="T61" fmla="*/ 3573 h 4865"/>
              <a:gd name="T62" fmla="*/ 519 w 2409"/>
              <a:gd name="T63" fmla="*/ 3333 h 4865"/>
              <a:gd name="T64" fmla="*/ 545 w 2409"/>
              <a:gd name="T65" fmla="*/ 3560 h 4865"/>
              <a:gd name="T66" fmla="*/ 712 w 2409"/>
              <a:gd name="T67" fmla="*/ 3397 h 4865"/>
              <a:gd name="T68" fmla="*/ 625 w 2409"/>
              <a:gd name="T69" fmla="*/ 2944 h 4865"/>
              <a:gd name="T70" fmla="*/ 593 w 2409"/>
              <a:gd name="T71" fmla="*/ 2341 h 4865"/>
              <a:gd name="T72" fmla="*/ 156 w 2409"/>
              <a:gd name="T73" fmla="*/ 2437 h 4865"/>
              <a:gd name="T74" fmla="*/ 108 w 2409"/>
              <a:gd name="T75" fmla="*/ 2289 h 4865"/>
              <a:gd name="T76" fmla="*/ 451 w 2409"/>
              <a:gd name="T77" fmla="*/ 2291 h 4865"/>
              <a:gd name="T78" fmla="*/ 109 w 2409"/>
              <a:gd name="T79" fmla="*/ 2016 h 4865"/>
              <a:gd name="T80" fmla="*/ 211 w 2409"/>
              <a:gd name="T81" fmla="*/ 1975 h 4865"/>
              <a:gd name="T82" fmla="*/ 284 w 2409"/>
              <a:gd name="T83" fmla="*/ 1847 h 4865"/>
              <a:gd name="T84" fmla="*/ 542 w 2409"/>
              <a:gd name="T85" fmla="*/ 2073 h 4865"/>
              <a:gd name="T86" fmla="*/ 255 w 2409"/>
              <a:gd name="T87" fmla="*/ 1764 h 4865"/>
              <a:gd name="T88" fmla="*/ 407 w 2409"/>
              <a:gd name="T89" fmla="*/ 1769 h 4865"/>
              <a:gd name="T90" fmla="*/ 540 w 2409"/>
              <a:gd name="T91" fmla="*/ 1810 h 4865"/>
              <a:gd name="T92" fmla="*/ 566 w 2409"/>
              <a:gd name="T93" fmla="*/ 1580 h 4865"/>
              <a:gd name="T94" fmla="*/ 650 w 2409"/>
              <a:gd name="T95" fmla="*/ 1747 h 4865"/>
              <a:gd name="T96" fmla="*/ 827 w 2409"/>
              <a:gd name="T97" fmla="*/ 2199 h 4865"/>
              <a:gd name="T98" fmla="*/ 830 w 2409"/>
              <a:gd name="T99" fmla="*/ 1779 h 4865"/>
              <a:gd name="T100" fmla="*/ 924 w 2409"/>
              <a:gd name="T101" fmla="*/ 1648 h 4865"/>
              <a:gd name="T102" fmla="*/ 915 w 2409"/>
              <a:gd name="T103" fmla="*/ 2016 h 4865"/>
              <a:gd name="T104" fmla="*/ 1299 w 2409"/>
              <a:gd name="T105" fmla="*/ 1263 h 4865"/>
              <a:gd name="T106" fmla="*/ 970 w 2409"/>
              <a:gd name="T107" fmla="*/ 965 h 4865"/>
              <a:gd name="T108" fmla="*/ 311 w 2409"/>
              <a:gd name="T109" fmla="*/ 656 h 4865"/>
              <a:gd name="T110" fmla="*/ 772 w 2409"/>
              <a:gd name="T111" fmla="*/ 659 h 4865"/>
              <a:gd name="T112" fmla="*/ 1153 w 2409"/>
              <a:gd name="T113" fmla="*/ 871 h 4865"/>
              <a:gd name="T114" fmla="*/ 628 w 2409"/>
              <a:gd name="T115" fmla="*/ 314 h 4865"/>
              <a:gd name="T116" fmla="*/ 1203 w 2409"/>
              <a:gd name="T117" fmla="*/ 552 h 4865"/>
              <a:gd name="T118" fmla="*/ 1369 w 2409"/>
              <a:gd name="T119" fmla="*/ 703 h 4865"/>
              <a:gd name="T120" fmla="*/ 1747 w 2409"/>
              <a:gd name="T121" fmla="*/ 38 h 486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784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2791105"/>
            <a:ext cx="5120640" cy="1185863"/>
          </a:xfrm>
        </p:spPr>
        <p:txBody>
          <a:bodyPr/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062990"/>
            <a:ext cx="5120640" cy="1728216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4699B251-D54B-4754-8780-A595AE98CDBA}" type="datetime1">
              <a:rPr lang="cs-CZ"/>
              <a:pPr>
                <a:defRPr/>
              </a:pPr>
              <a:t>22.05.2022</a:t>
            </a:fld>
            <a:endParaRPr lang="cs-CZ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Seminář UNCE, Praha, 6.6.2012 - Jiří Mikšovský: Doplňování souborů klimatických dat …                                jiri.miksovsky@mff.cuni.cz 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9B509D-2D7D-4520-ADE3-A1C145F047F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4387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9F158E-184D-41FB-BCF4-5AACD9A3E906}" type="datetime1">
              <a:rPr lang="cs-CZ"/>
              <a:pPr>
                <a:defRPr/>
              </a:pPr>
              <a:t>22.05.2022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Seminář UNCE, Praha, 6.6.2012 - Jiří Mikšovský: Doplňování souborů klimatických dat …                                jiri.miksovsky@mff.cuni.cz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96C939-8071-4B63-A8C5-8C9F624585A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1550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2DDEE-A389-4F34-B6B8-48BD6DBABE14}" type="datetime1">
              <a:rPr lang="cs-CZ"/>
              <a:pPr>
                <a:defRPr/>
              </a:pPr>
              <a:t>22.05.2022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Seminář UNCE, Praha, 6.6.2012 - Jiří Mikšovský: Doplňování souborů klimatických dat …                                jiri.miksovsky@mff.cuni.cz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5D353-762F-45B5-952B-560097A86C7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9247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>
            <a:spLocks noChangeAspect="1" noEditPoints="1"/>
          </p:cNvSpPr>
          <p:nvPr/>
        </p:nvSpPr>
        <p:spPr bwMode="auto">
          <a:xfrm>
            <a:off x="5489576" y="0"/>
            <a:ext cx="3394075" cy="5143500"/>
          </a:xfrm>
          <a:custGeom>
            <a:avLst/>
            <a:gdLst>
              <a:gd name="T0" fmla="*/ 687 w 2409"/>
              <a:gd name="T1" fmla="*/ 2238 h 4865"/>
              <a:gd name="T2" fmla="*/ 877 w 2409"/>
              <a:gd name="T3" fmla="*/ 2192 h 4865"/>
              <a:gd name="T4" fmla="*/ 797 w 2409"/>
              <a:gd name="T5" fmla="*/ 2963 h 4865"/>
              <a:gd name="T6" fmla="*/ 1078 w 2409"/>
              <a:gd name="T7" fmla="*/ 3026 h 4865"/>
              <a:gd name="T8" fmla="*/ 626 w 2409"/>
              <a:gd name="T9" fmla="*/ 2117 h 4865"/>
              <a:gd name="T10" fmla="*/ 749 w 2409"/>
              <a:gd name="T11" fmla="*/ 2142 h 4865"/>
              <a:gd name="T12" fmla="*/ 578 w 2409"/>
              <a:gd name="T13" fmla="*/ 2052 h 4865"/>
              <a:gd name="T14" fmla="*/ 1866 w 2409"/>
              <a:gd name="T15" fmla="*/ 247 h 4865"/>
              <a:gd name="T16" fmla="*/ 1392 w 2409"/>
              <a:gd name="T17" fmla="*/ 1037 h 4865"/>
              <a:gd name="T18" fmla="*/ 2006 w 2409"/>
              <a:gd name="T19" fmla="*/ 656 h 4865"/>
              <a:gd name="T20" fmla="*/ 1599 w 2409"/>
              <a:gd name="T21" fmla="*/ 908 h 4865"/>
              <a:gd name="T22" fmla="*/ 1533 w 2409"/>
              <a:gd name="T23" fmla="*/ 1058 h 4865"/>
              <a:gd name="T24" fmla="*/ 2239 w 2409"/>
              <a:gd name="T25" fmla="*/ 583 h 4865"/>
              <a:gd name="T26" fmla="*/ 1863 w 2409"/>
              <a:gd name="T27" fmla="*/ 1105 h 4865"/>
              <a:gd name="T28" fmla="*/ 2174 w 2409"/>
              <a:gd name="T29" fmla="*/ 1621 h 4865"/>
              <a:gd name="T30" fmla="*/ 1801 w 2409"/>
              <a:gd name="T31" fmla="*/ 1537 h 4865"/>
              <a:gd name="T32" fmla="*/ 1325 w 2409"/>
              <a:gd name="T33" fmla="*/ 1301 h 4865"/>
              <a:gd name="T34" fmla="*/ 1412 w 2409"/>
              <a:gd name="T35" fmla="*/ 1835 h 4865"/>
              <a:gd name="T36" fmla="*/ 1213 w 2409"/>
              <a:gd name="T37" fmla="*/ 1975 h 4865"/>
              <a:gd name="T38" fmla="*/ 1094 w 2409"/>
              <a:gd name="T39" fmla="*/ 4011 h 4865"/>
              <a:gd name="T40" fmla="*/ 1689 w 2409"/>
              <a:gd name="T41" fmla="*/ 3264 h 4865"/>
              <a:gd name="T42" fmla="*/ 2404 w 2409"/>
              <a:gd name="T43" fmla="*/ 3321 h 4865"/>
              <a:gd name="T44" fmla="*/ 1275 w 2409"/>
              <a:gd name="T45" fmla="*/ 3861 h 4865"/>
              <a:gd name="T46" fmla="*/ 1147 w 2409"/>
              <a:gd name="T47" fmla="*/ 4865 h 4865"/>
              <a:gd name="T48" fmla="*/ 1045 w 2409"/>
              <a:gd name="T49" fmla="*/ 3610 h 4865"/>
              <a:gd name="T50" fmla="*/ 739 w 2409"/>
              <a:gd name="T51" fmla="*/ 3818 h 4865"/>
              <a:gd name="T52" fmla="*/ 856 w 2409"/>
              <a:gd name="T53" fmla="*/ 4830 h 4865"/>
              <a:gd name="T54" fmla="*/ 638 w 2409"/>
              <a:gd name="T55" fmla="*/ 3989 h 4865"/>
              <a:gd name="T56" fmla="*/ 96 w 2409"/>
              <a:gd name="T57" fmla="*/ 3777 h 4865"/>
              <a:gd name="T58" fmla="*/ 189 w 2409"/>
              <a:gd name="T59" fmla="*/ 3688 h 4865"/>
              <a:gd name="T60" fmla="*/ 523 w 2409"/>
              <a:gd name="T61" fmla="*/ 3573 h 4865"/>
              <a:gd name="T62" fmla="*/ 519 w 2409"/>
              <a:gd name="T63" fmla="*/ 3333 h 4865"/>
              <a:gd name="T64" fmla="*/ 545 w 2409"/>
              <a:gd name="T65" fmla="*/ 3560 h 4865"/>
              <a:gd name="T66" fmla="*/ 712 w 2409"/>
              <a:gd name="T67" fmla="*/ 3397 h 4865"/>
              <a:gd name="T68" fmla="*/ 625 w 2409"/>
              <a:gd name="T69" fmla="*/ 2944 h 4865"/>
              <a:gd name="T70" fmla="*/ 593 w 2409"/>
              <a:gd name="T71" fmla="*/ 2341 h 4865"/>
              <a:gd name="T72" fmla="*/ 156 w 2409"/>
              <a:gd name="T73" fmla="*/ 2437 h 4865"/>
              <a:gd name="T74" fmla="*/ 108 w 2409"/>
              <a:gd name="T75" fmla="*/ 2289 h 4865"/>
              <a:gd name="T76" fmla="*/ 451 w 2409"/>
              <a:gd name="T77" fmla="*/ 2291 h 4865"/>
              <a:gd name="T78" fmla="*/ 109 w 2409"/>
              <a:gd name="T79" fmla="*/ 2016 h 4865"/>
              <a:gd name="T80" fmla="*/ 211 w 2409"/>
              <a:gd name="T81" fmla="*/ 1975 h 4865"/>
              <a:gd name="T82" fmla="*/ 284 w 2409"/>
              <a:gd name="T83" fmla="*/ 1847 h 4865"/>
              <a:gd name="T84" fmla="*/ 542 w 2409"/>
              <a:gd name="T85" fmla="*/ 2073 h 4865"/>
              <a:gd name="T86" fmla="*/ 255 w 2409"/>
              <a:gd name="T87" fmla="*/ 1764 h 4865"/>
              <a:gd name="T88" fmla="*/ 407 w 2409"/>
              <a:gd name="T89" fmla="*/ 1769 h 4865"/>
              <a:gd name="T90" fmla="*/ 540 w 2409"/>
              <a:gd name="T91" fmla="*/ 1810 h 4865"/>
              <a:gd name="T92" fmla="*/ 566 w 2409"/>
              <a:gd name="T93" fmla="*/ 1580 h 4865"/>
              <a:gd name="T94" fmla="*/ 650 w 2409"/>
              <a:gd name="T95" fmla="*/ 1747 h 4865"/>
              <a:gd name="T96" fmla="*/ 827 w 2409"/>
              <a:gd name="T97" fmla="*/ 2199 h 4865"/>
              <a:gd name="T98" fmla="*/ 830 w 2409"/>
              <a:gd name="T99" fmla="*/ 1779 h 4865"/>
              <a:gd name="T100" fmla="*/ 924 w 2409"/>
              <a:gd name="T101" fmla="*/ 1648 h 4865"/>
              <a:gd name="T102" fmla="*/ 915 w 2409"/>
              <a:gd name="T103" fmla="*/ 2016 h 4865"/>
              <a:gd name="T104" fmla="*/ 1299 w 2409"/>
              <a:gd name="T105" fmla="*/ 1263 h 4865"/>
              <a:gd name="T106" fmla="*/ 970 w 2409"/>
              <a:gd name="T107" fmla="*/ 965 h 4865"/>
              <a:gd name="T108" fmla="*/ 311 w 2409"/>
              <a:gd name="T109" fmla="*/ 656 h 4865"/>
              <a:gd name="T110" fmla="*/ 772 w 2409"/>
              <a:gd name="T111" fmla="*/ 659 h 4865"/>
              <a:gd name="T112" fmla="*/ 1153 w 2409"/>
              <a:gd name="T113" fmla="*/ 871 h 4865"/>
              <a:gd name="T114" fmla="*/ 628 w 2409"/>
              <a:gd name="T115" fmla="*/ 314 h 4865"/>
              <a:gd name="T116" fmla="*/ 1203 w 2409"/>
              <a:gd name="T117" fmla="*/ 552 h 4865"/>
              <a:gd name="T118" fmla="*/ 1369 w 2409"/>
              <a:gd name="T119" fmla="*/ 703 h 4865"/>
              <a:gd name="T120" fmla="*/ 1747 w 2409"/>
              <a:gd name="T121" fmla="*/ 38 h 486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9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171450"/>
            <a:ext cx="8591550" cy="800101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973836"/>
            <a:ext cx="8595360" cy="370332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24BC31-7C2B-4885-A65C-6461ECC30569}" type="datetime1">
              <a:rPr lang="cs-CZ"/>
              <a:pPr>
                <a:defRPr/>
              </a:pPr>
              <a:t>22.05.2022</a:t>
            </a:fld>
            <a:endParaRPr 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Seminář UNCE, Praha, 6.6.2012 - Jiří Mikšovský: Doplňování souborů klimatických dat …                                jiri.miksovsky@mff.cuni.cz 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0E95D-1DC8-46F3-B553-921680A8F44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2608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>
          <a:xfrm>
            <a:off x="0" y="0"/>
            <a:ext cx="3409950" cy="51435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7"/>
          <p:cNvSpPr>
            <a:spLocks noChangeAspect="1" noEditPoints="1"/>
          </p:cNvSpPr>
          <p:nvPr/>
        </p:nvSpPr>
        <p:spPr bwMode="auto">
          <a:xfrm>
            <a:off x="34926" y="102394"/>
            <a:ext cx="3325813" cy="5041106"/>
          </a:xfrm>
          <a:custGeom>
            <a:avLst/>
            <a:gdLst>
              <a:gd name="T0" fmla="*/ 687 w 2409"/>
              <a:gd name="T1" fmla="*/ 2238 h 4865"/>
              <a:gd name="T2" fmla="*/ 877 w 2409"/>
              <a:gd name="T3" fmla="*/ 2192 h 4865"/>
              <a:gd name="T4" fmla="*/ 797 w 2409"/>
              <a:gd name="T5" fmla="*/ 2963 h 4865"/>
              <a:gd name="T6" fmla="*/ 1078 w 2409"/>
              <a:gd name="T7" fmla="*/ 3026 h 4865"/>
              <a:gd name="T8" fmla="*/ 626 w 2409"/>
              <a:gd name="T9" fmla="*/ 2117 h 4865"/>
              <a:gd name="T10" fmla="*/ 749 w 2409"/>
              <a:gd name="T11" fmla="*/ 2142 h 4865"/>
              <a:gd name="T12" fmla="*/ 578 w 2409"/>
              <a:gd name="T13" fmla="*/ 2052 h 4865"/>
              <a:gd name="T14" fmla="*/ 1866 w 2409"/>
              <a:gd name="T15" fmla="*/ 247 h 4865"/>
              <a:gd name="T16" fmla="*/ 1392 w 2409"/>
              <a:gd name="T17" fmla="*/ 1037 h 4865"/>
              <a:gd name="T18" fmla="*/ 2006 w 2409"/>
              <a:gd name="T19" fmla="*/ 656 h 4865"/>
              <a:gd name="T20" fmla="*/ 1599 w 2409"/>
              <a:gd name="T21" fmla="*/ 908 h 4865"/>
              <a:gd name="T22" fmla="*/ 1533 w 2409"/>
              <a:gd name="T23" fmla="*/ 1058 h 4865"/>
              <a:gd name="T24" fmla="*/ 2239 w 2409"/>
              <a:gd name="T25" fmla="*/ 583 h 4865"/>
              <a:gd name="T26" fmla="*/ 1863 w 2409"/>
              <a:gd name="T27" fmla="*/ 1105 h 4865"/>
              <a:gd name="T28" fmla="*/ 2174 w 2409"/>
              <a:gd name="T29" fmla="*/ 1621 h 4865"/>
              <a:gd name="T30" fmla="*/ 1801 w 2409"/>
              <a:gd name="T31" fmla="*/ 1537 h 4865"/>
              <a:gd name="T32" fmla="*/ 1325 w 2409"/>
              <a:gd name="T33" fmla="*/ 1301 h 4865"/>
              <a:gd name="T34" fmla="*/ 1412 w 2409"/>
              <a:gd name="T35" fmla="*/ 1835 h 4865"/>
              <a:gd name="T36" fmla="*/ 1213 w 2409"/>
              <a:gd name="T37" fmla="*/ 1975 h 4865"/>
              <a:gd name="T38" fmla="*/ 1094 w 2409"/>
              <a:gd name="T39" fmla="*/ 4011 h 4865"/>
              <a:gd name="T40" fmla="*/ 1689 w 2409"/>
              <a:gd name="T41" fmla="*/ 3264 h 4865"/>
              <a:gd name="T42" fmla="*/ 2404 w 2409"/>
              <a:gd name="T43" fmla="*/ 3321 h 4865"/>
              <a:gd name="T44" fmla="*/ 1275 w 2409"/>
              <a:gd name="T45" fmla="*/ 3861 h 4865"/>
              <a:gd name="T46" fmla="*/ 1147 w 2409"/>
              <a:gd name="T47" fmla="*/ 4865 h 4865"/>
              <a:gd name="T48" fmla="*/ 1045 w 2409"/>
              <a:gd name="T49" fmla="*/ 3610 h 4865"/>
              <a:gd name="T50" fmla="*/ 739 w 2409"/>
              <a:gd name="T51" fmla="*/ 3818 h 4865"/>
              <a:gd name="T52" fmla="*/ 856 w 2409"/>
              <a:gd name="T53" fmla="*/ 4830 h 4865"/>
              <a:gd name="T54" fmla="*/ 638 w 2409"/>
              <a:gd name="T55" fmla="*/ 3989 h 4865"/>
              <a:gd name="T56" fmla="*/ 96 w 2409"/>
              <a:gd name="T57" fmla="*/ 3777 h 4865"/>
              <a:gd name="T58" fmla="*/ 189 w 2409"/>
              <a:gd name="T59" fmla="*/ 3688 h 4865"/>
              <a:gd name="T60" fmla="*/ 523 w 2409"/>
              <a:gd name="T61" fmla="*/ 3573 h 4865"/>
              <a:gd name="T62" fmla="*/ 519 w 2409"/>
              <a:gd name="T63" fmla="*/ 3333 h 4865"/>
              <a:gd name="T64" fmla="*/ 545 w 2409"/>
              <a:gd name="T65" fmla="*/ 3560 h 4865"/>
              <a:gd name="T66" fmla="*/ 712 w 2409"/>
              <a:gd name="T67" fmla="*/ 3397 h 4865"/>
              <a:gd name="T68" fmla="*/ 625 w 2409"/>
              <a:gd name="T69" fmla="*/ 2944 h 4865"/>
              <a:gd name="T70" fmla="*/ 593 w 2409"/>
              <a:gd name="T71" fmla="*/ 2341 h 4865"/>
              <a:gd name="T72" fmla="*/ 156 w 2409"/>
              <a:gd name="T73" fmla="*/ 2437 h 4865"/>
              <a:gd name="T74" fmla="*/ 108 w 2409"/>
              <a:gd name="T75" fmla="*/ 2289 h 4865"/>
              <a:gd name="T76" fmla="*/ 451 w 2409"/>
              <a:gd name="T77" fmla="*/ 2291 h 4865"/>
              <a:gd name="T78" fmla="*/ 109 w 2409"/>
              <a:gd name="T79" fmla="*/ 2016 h 4865"/>
              <a:gd name="T80" fmla="*/ 211 w 2409"/>
              <a:gd name="T81" fmla="*/ 1975 h 4865"/>
              <a:gd name="T82" fmla="*/ 284 w 2409"/>
              <a:gd name="T83" fmla="*/ 1847 h 4865"/>
              <a:gd name="T84" fmla="*/ 542 w 2409"/>
              <a:gd name="T85" fmla="*/ 2073 h 4865"/>
              <a:gd name="T86" fmla="*/ 255 w 2409"/>
              <a:gd name="T87" fmla="*/ 1764 h 4865"/>
              <a:gd name="T88" fmla="*/ 407 w 2409"/>
              <a:gd name="T89" fmla="*/ 1769 h 4865"/>
              <a:gd name="T90" fmla="*/ 540 w 2409"/>
              <a:gd name="T91" fmla="*/ 1810 h 4865"/>
              <a:gd name="T92" fmla="*/ 566 w 2409"/>
              <a:gd name="T93" fmla="*/ 1580 h 4865"/>
              <a:gd name="T94" fmla="*/ 650 w 2409"/>
              <a:gd name="T95" fmla="*/ 1747 h 4865"/>
              <a:gd name="T96" fmla="*/ 827 w 2409"/>
              <a:gd name="T97" fmla="*/ 2199 h 4865"/>
              <a:gd name="T98" fmla="*/ 830 w 2409"/>
              <a:gd name="T99" fmla="*/ 1779 h 4865"/>
              <a:gd name="T100" fmla="*/ 924 w 2409"/>
              <a:gd name="T101" fmla="*/ 1648 h 4865"/>
              <a:gd name="T102" fmla="*/ 915 w 2409"/>
              <a:gd name="T103" fmla="*/ 2016 h 4865"/>
              <a:gd name="T104" fmla="*/ 1299 w 2409"/>
              <a:gd name="T105" fmla="*/ 1263 h 4865"/>
              <a:gd name="T106" fmla="*/ 970 w 2409"/>
              <a:gd name="T107" fmla="*/ 965 h 4865"/>
              <a:gd name="T108" fmla="*/ 311 w 2409"/>
              <a:gd name="T109" fmla="*/ 656 h 4865"/>
              <a:gd name="T110" fmla="*/ 772 w 2409"/>
              <a:gd name="T111" fmla="*/ 659 h 4865"/>
              <a:gd name="T112" fmla="*/ 1153 w 2409"/>
              <a:gd name="T113" fmla="*/ 871 h 4865"/>
              <a:gd name="T114" fmla="*/ 628 w 2409"/>
              <a:gd name="T115" fmla="*/ 314 h 4865"/>
              <a:gd name="T116" fmla="*/ 1203 w 2409"/>
              <a:gd name="T117" fmla="*/ 552 h 4865"/>
              <a:gd name="T118" fmla="*/ 1369 w 2409"/>
              <a:gd name="T119" fmla="*/ 703 h 4865"/>
              <a:gd name="T120" fmla="*/ 1747 w 2409"/>
              <a:gd name="T121" fmla="*/ 38 h 486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784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050131"/>
            <a:ext cx="5120640" cy="1107281"/>
          </a:xfrm>
        </p:spPr>
        <p:txBody>
          <a:bodyPr anchor="b" anchorCtr="0"/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1" y="2171700"/>
            <a:ext cx="5129543" cy="200025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3203C9F6-D358-40F4-9F1B-7C2872F9ECFC}" type="datetime1">
              <a:rPr lang="cs-CZ"/>
              <a:pPr>
                <a:defRPr/>
              </a:pPr>
              <a:t>22.05.2022</a:t>
            </a:fld>
            <a:endParaRPr lang="cs-CZ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Seminář UNCE, Praha, 6.6.2012 - Jiří Mikšovský: Doplňování souborů klimatických dat …                                jiri.miksovsky@mff.cuni.cz 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826B1C-2FC2-4190-80A4-6596A7AC261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7568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171451"/>
            <a:ext cx="8591550" cy="8001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973836"/>
            <a:ext cx="4251960" cy="370332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973836"/>
            <a:ext cx="4251960" cy="370332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22C083-C686-4BA8-893A-430B6C6EEC64}" type="datetime1">
              <a:rPr lang="cs-CZ"/>
              <a:pPr>
                <a:defRPr/>
              </a:pPr>
              <a:t>22.05.2022</a:t>
            </a:fld>
            <a:endParaRPr 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Seminář UNCE, Praha, 6.6.2012 - Jiří Mikšovský: Doplňování souborů klimatických dat …                                jiri.miksovsky@mff.cuni.cz 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461AF-E5DB-4B5D-806C-FB630FF425B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230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171451"/>
            <a:ext cx="8591550" cy="8001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357884"/>
            <a:ext cx="4251960" cy="331927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357884"/>
            <a:ext cx="4251960" cy="331927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973837"/>
            <a:ext cx="4248150" cy="382190"/>
          </a:xfrm>
        </p:spPr>
        <p:txBody>
          <a:bodyPr anchor="ctr"/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973837"/>
            <a:ext cx="4248150" cy="382190"/>
          </a:xfrm>
        </p:spPr>
        <p:txBody>
          <a:bodyPr anchor="ctr"/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C3469-7D6A-4A5F-9A76-96E6E85DC0E3}" type="datetime1">
              <a:rPr lang="cs-CZ"/>
              <a:pPr>
                <a:defRPr/>
              </a:pPr>
              <a:t>22.05.2022</a:t>
            </a:fld>
            <a:endParaRPr lang="cs-CZ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Seminář UNCE, Praha, 6.6.2012 - Jiří Mikšovský: Doplňování souborů klimatických dat …                                jiri.miksovsky@mff.cuni.cz 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7DF2D-05F1-40F9-AA1C-8A339700EF0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3578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171451"/>
            <a:ext cx="8591550" cy="8001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25F2F-0C46-441C-87B1-5B8F43A9CEBD}" type="datetime1">
              <a:rPr lang="cs-CZ"/>
              <a:pPr>
                <a:defRPr/>
              </a:pPr>
              <a:t>22.05.2022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Seminář UNCE, Praha, 6.6.2012 - Jiří Mikšovský: Doplňování souborů klimatických dat …                                jiri.miksovsky@mff.cuni.cz 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A60403-03FF-4322-9E69-19EF8A520B5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536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FEC4A-10D1-40C7-89D9-607BE9B1903A}" type="datetime1">
              <a:rPr lang="cs-CZ"/>
              <a:pPr>
                <a:defRPr/>
              </a:pPr>
              <a:t>22.05.2022</a:t>
            </a:fld>
            <a:endParaRPr lang="cs-CZ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Seminář UNCE, Praha, 6.6.2012 - Jiří Mikšovský: Doplňování souborů klimatických dat …                                jiri.miksovsky@mff.cuni.cz 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DBB3C-B932-4952-B2BF-51572371305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8360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0"/>
            <a:ext cx="3409950" cy="51435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171451"/>
            <a:ext cx="2834640" cy="973836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400050"/>
            <a:ext cx="5063266" cy="427710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154430"/>
            <a:ext cx="2834640" cy="3531870"/>
          </a:xfrm>
        </p:spPr>
        <p:txBody>
          <a:bodyPr/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A810502A-C773-4B7A-803C-6A34E6805C1B}" type="datetime1">
              <a:rPr lang="cs-CZ"/>
              <a:pPr>
                <a:defRPr/>
              </a:pPr>
              <a:t>22.05.2022</a:t>
            </a:fld>
            <a:endParaRPr lang="cs-CZ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Seminář UNCE, Praha, 6.6.2012 - Jiří Mikšovský: Doplňování souborů klimatických dat …                                jiri.miksovsky@mff.cuni.cz 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A019E-7729-4999-9433-C0415C4612F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4313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/>
          <p:nvPr/>
        </p:nvSpPr>
        <p:spPr>
          <a:xfrm>
            <a:off x="0" y="0"/>
            <a:ext cx="3409950" cy="51435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51435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Kliknutím na ikonu přidáte obrázek.</a:t>
            </a:r>
            <a:endParaRPr lang="en-US" noProof="0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171451"/>
            <a:ext cx="2834640" cy="971549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152144"/>
            <a:ext cx="2834640" cy="3534156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9EEC0149-3B49-4C0A-AC4D-6CF0AC411507}" type="datetime1">
              <a:rPr lang="cs-CZ"/>
              <a:pPr>
                <a:defRPr/>
              </a:pPr>
              <a:t>22.05.2022</a:t>
            </a:fld>
            <a:endParaRPr lang="cs-CZ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Seminář UNCE, Praha, 6.6.2012 - Jiří Mikšovský: Doplňování souborů klimatických dat …                                jiri.miksovsky@mff.cuni.cz 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718C4-04E9-4A17-A50B-7FB8275C864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1665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76225" y="171450"/>
            <a:ext cx="85915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styl.</a:t>
            </a:r>
            <a:endParaRPr lang="en-US" alt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971550"/>
            <a:ext cx="8591550" cy="370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4822031"/>
            <a:ext cx="2133600" cy="219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b="1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0250E68-2E9B-4B03-A98D-F44A8BAA6E96}" type="datetime1">
              <a:rPr lang="cs-CZ"/>
              <a:pPr>
                <a:defRPr/>
              </a:pPr>
              <a:t>22.05.2022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6" y="4822031"/>
            <a:ext cx="4086225" cy="219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b="1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cs-CZ"/>
              <a:t>Seminář UNCE, Praha, 6.6.2012 - Jiří Mikšovský: Doplňování souborů klimatických dat …                                jiri.miksovsky@mff.cuni.cz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4822031"/>
            <a:ext cx="876300" cy="219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 b="1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1066353-BAA8-476C-A959-75DE7EDB8E6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1" r:id="rId1"/>
    <p:sldLayoutId id="2147483912" r:id="rId2"/>
    <p:sldLayoutId id="2147483913" r:id="rId3"/>
    <p:sldLayoutId id="2147483905" r:id="rId4"/>
    <p:sldLayoutId id="2147483906" r:id="rId5"/>
    <p:sldLayoutId id="2147483907" r:id="rId6"/>
    <p:sldLayoutId id="2147483908" r:id="rId7"/>
    <p:sldLayoutId id="2147483914" r:id="rId8"/>
    <p:sldLayoutId id="2147483915" r:id="rId9"/>
    <p:sldLayoutId id="2147483909" r:id="rId10"/>
    <p:sldLayoutId id="2147483910" r:id="rId11"/>
  </p:sldLayoutIdLst>
  <p:hf hdr="0"/>
  <p:txStyles>
    <p:titleStyle>
      <a:lvl1pPr algn="l" rtl="0" fontAlgn="base">
        <a:spcBef>
          <a:spcPts val="400"/>
        </a:spcBef>
        <a:spcAft>
          <a:spcPct val="0"/>
        </a:spcAft>
        <a:defRPr sz="3600" kern="1200">
          <a:solidFill>
            <a:schemeClr val="tx2"/>
          </a:solidFill>
          <a:latin typeface="+mj-lt"/>
          <a:ea typeface="+mj-ea"/>
          <a:cs typeface="Tunga" pitchFamily="2"/>
        </a:defRPr>
      </a:lvl1pPr>
      <a:lvl2pPr algn="l" rtl="0" fontAlgn="base">
        <a:spcBef>
          <a:spcPts val="400"/>
        </a:spcBef>
        <a:spcAft>
          <a:spcPct val="0"/>
        </a:spcAft>
        <a:defRPr sz="3600">
          <a:solidFill>
            <a:schemeClr val="tx2"/>
          </a:solidFill>
          <a:latin typeface="Candara" pitchFamily="34" charset="0"/>
          <a:cs typeface="Tunga" pitchFamily="34" charset="0"/>
        </a:defRPr>
      </a:lvl2pPr>
      <a:lvl3pPr algn="l" rtl="0" fontAlgn="base">
        <a:spcBef>
          <a:spcPts val="400"/>
        </a:spcBef>
        <a:spcAft>
          <a:spcPct val="0"/>
        </a:spcAft>
        <a:defRPr sz="3600">
          <a:solidFill>
            <a:schemeClr val="tx2"/>
          </a:solidFill>
          <a:latin typeface="Candara" pitchFamily="34" charset="0"/>
          <a:cs typeface="Tunga" pitchFamily="34" charset="0"/>
        </a:defRPr>
      </a:lvl3pPr>
      <a:lvl4pPr algn="l" rtl="0" fontAlgn="base">
        <a:spcBef>
          <a:spcPts val="400"/>
        </a:spcBef>
        <a:spcAft>
          <a:spcPct val="0"/>
        </a:spcAft>
        <a:defRPr sz="3600">
          <a:solidFill>
            <a:schemeClr val="tx2"/>
          </a:solidFill>
          <a:latin typeface="Candara" pitchFamily="34" charset="0"/>
          <a:cs typeface="Tunga" pitchFamily="34" charset="0"/>
        </a:defRPr>
      </a:lvl4pPr>
      <a:lvl5pPr algn="l" rtl="0" fontAlgn="base">
        <a:spcBef>
          <a:spcPts val="400"/>
        </a:spcBef>
        <a:spcAft>
          <a:spcPct val="0"/>
        </a:spcAft>
        <a:defRPr sz="3600">
          <a:solidFill>
            <a:schemeClr val="tx2"/>
          </a:solidFill>
          <a:latin typeface="Candara" pitchFamily="34" charset="0"/>
          <a:cs typeface="Tunga" pitchFamily="34" charset="0"/>
        </a:defRPr>
      </a:lvl5pPr>
      <a:lvl6pPr marL="457200" algn="l" rtl="0" fontAlgn="base">
        <a:spcBef>
          <a:spcPts val="400"/>
        </a:spcBef>
        <a:spcAft>
          <a:spcPct val="0"/>
        </a:spcAft>
        <a:defRPr sz="3600">
          <a:solidFill>
            <a:schemeClr val="tx2"/>
          </a:solidFill>
          <a:latin typeface="Candara" pitchFamily="34" charset="0"/>
          <a:cs typeface="Tunga" pitchFamily="34" charset="0"/>
        </a:defRPr>
      </a:lvl6pPr>
      <a:lvl7pPr marL="914400" algn="l" rtl="0" fontAlgn="base">
        <a:spcBef>
          <a:spcPts val="400"/>
        </a:spcBef>
        <a:spcAft>
          <a:spcPct val="0"/>
        </a:spcAft>
        <a:defRPr sz="3600">
          <a:solidFill>
            <a:schemeClr val="tx2"/>
          </a:solidFill>
          <a:latin typeface="Candara" pitchFamily="34" charset="0"/>
          <a:cs typeface="Tunga" pitchFamily="34" charset="0"/>
        </a:defRPr>
      </a:lvl7pPr>
      <a:lvl8pPr marL="1371600" algn="l" rtl="0" fontAlgn="base">
        <a:spcBef>
          <a:spcPts val="400"/>
        </a:spcBef>
        <a:spcAft>
          <a:spcPct val="0"/>
        </a:spcAft>
        <a:defRPr sz="3600">
          <a:solidFill>
            <a:schemeClr val="tx2"/>
          </a:solidFill>
          <a:latin typeface="Candara" pitchFamily="34" charset="0"/>
          <a:cs typeface="Tunga" pitchFamily="34" charset="0"/>
        </a:defRPr>
      </a:lvl8pPr>
      <a:lvl9pPr marL="1828800" algn="l" rtl="0" fontAlgn="base">
        <a:spcBef>
          <a:spcPts val="400"/>
        </a:spcBef>
        <a:spcAft>
          <a:spcPct val="0"/>
        </a:spcAft>
        <a:defRPr sz="3600">
          <a:solidFill>
            <a:schemeClr val="tx2"/>
          </a:solidFill>
          <a:latin typeface="Candara" pitchFamily="34" charset="0"/>
          <a:cs typeface="Tunga" pitchFamily="34" charset="0"/>
        </a:defRPr>
      </a:lvl9pPr>
    </p:titleStyle>
    <p:bodyStyle>
      <a:lvl1pPr marL="171450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2200" kern="1200" spc="3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hyperlink" Target="https://doi.org/10.1007/s10584-009-9724-x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i.org/10.1002/joc.3957" TargetMode="External"/><Relationship Id="rId5" Type="http://schemas.openxmlformats.org/officeDocument/2006/relationships/hyperlink" Target="https://doi.org/10.5194/cp-15-827-2019" TargetMode="External"/><Relationship Id="rId4" Type="http://schemas.openxmlformats.org/officeDocument/2006/relationships/hyperlink" Target="https://doi.org/10.5194/cp-18-935-2022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8E9A14D2-6D9A-6F46-B486-0159CB3E30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396181"/>
            <a:ext cx="1332777" cy="922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1F9976F7-3C9A-DA3A-5E82-4A8E2B7736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147814"/>
            <a:ext cx="1419622" cy="1419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70CEB2DF-CFF9-50B1-819E-416C1FFC05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629" y="3255826"/>
            <a:ext cx="1203598" cy="1203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entrum výzkumu globální změny v.v.i. | VaV | RIS&gt;JK">
            <a:extLst>
              <a:ext uri="{FF2B5EF4-FFF2-40B4-BE49-F238E27FC236}">
                <a16:creationId xmlns:a16="http://schemas.microsoft.com/office/drawing/2014/main" id="{54FF0B23-156F-79EA-6633-01959B8117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5031" y="3333457"/>
            <a:ext cx="1419623" cy="1048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Znak UK - Univerzita Karlova">
            <a:extLst>
              <a:ext uri="{FF2B5EF4-FFF2-40B4-BE49-F238E27FC236}">
                <a16:creationId xmlns:a16="http://schemas.microsoft.com/office/drawing/2014/main" id="{49F0D926-DFDA-5077-734F-84855363DF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089" y="3212169"/>
            <a:ext cx="1439128" cy="1290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91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-73964" y="123478"/>
            <a:ext cx="9326484" cy="1113588"/>
          </a:xfrm>
          <a:effectLst>
            <a:outerShdw blurRad="63500" dist="25400" dir="2700000" algn="tl" rotWithShape="0">
              <a:prstClr val="black">
                <a:alpha val="50000"/>
              </a:prstClr>
            </a:outerShdw>
          </a:effectLst>
        </p:spPr>
        <p:txBody>
          <a:bodyPr>
            <a:noAutofit/>
          </a:bodyPr>
          <a:lstStyle/>
          <a:p>
            <a:pPr algn="ctr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3000" b="1" dirty="0">
                <a:solidFill>
                  <a:schemeClr val="tx1"/>
                </a:solidFill>
              </a:rPr>
              <a:t>Temporal variability in central European climate reconstructions, 1501–2020 CE, and its attribution</a:t>
            </a:r>
            <a:endParaRPr lang="en-US" sz="3000" cap="small" dirty="0">
              <a:solidFill>
                <a:schemeClr val="tx1"/>
              </a:solidFill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179512" y="2139702"/>
            <a:ext cx="8784976" cy="1015663"/>
          </a:xfrm>
          <a:prstGeom prst="rect">
            <a:avLst/>
          </a:prstGeom>
          <a:effectLst>
            <a:outerShdw blurRad="63500" dist="25400" dir="2700000" algn="tl" rotWithShape="0">
              <a:prstClr val="black">
                <a:alpha val="5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1200" baseline="30000" dirty="0">
                <a:latin typeface="+mj-lt"/>
              </a:rPr>
              <a:t>1 </a:t>
            </a:r>
            <a:r>
              <a:rPr lang="en-US" sz="1200" dirty="0">
                <a:latin typeface="+mj-lt"/>
              </a:rPr>
              <a:t>Charles University, Faculty of Mathematics and Physics, Dept. of Atmospheric Physics, Prague, Czech Republic</a:t>
            </a:r>
          </a:p>
          <a:p>
            <a:pPr algn="ctr"/>
            <a:r>
              <a:rPr lang="en-US" sz="1200" baseline="30000" dirty="0">
                <a:latin typeface="+mj-lt"/>
              </a:rPr>
              <a:t>2 </a:t>
            </a:r>
            <a:r>
              <a:rPr lang="en-US" sz="1200" dirty="0">
                <a:latin typeface="+mj-lt"/>
              </a:rPr>
              <a:t>Global Change Research Institute, Czech Academy of Sciences, Brno, Czech Republic</a:t>
            </a:r>
          </a:p>
          <a:p>
            <a:pPr algn="ctr"/>
            <a:r>
              <a:rPr lang="en-US" sz="1200" baseline="30000" dirty="0">
                <a:latin typeface="+mj-lt"/>
              </a:rPr>
              <a:t>3 </a:t>
            </a:r>
            <a:r>
              <a:rPr lang="en-US" sz="1200" dirty="0">
                <a:latin typeface="+mj-lt"/>
              </a:rPr>
              <a:t>Institute of Geography, Masaryk University, Brno, Czech Republic</a:t>
            </a:r>
          </a:p>
          <a:p>
            <a:pPr algn="ctr"/>
            <a:r>
              <a:rPr lang="en-US" sz="1200" baseline="30000" dirty="0">
                <a:latin typeface="+mj-lt"/>
              </a:rPr>
              <a:t>4 </a:t>
            </a:r>
            <a:r>
              <a:rPr lang="en-US" sz="1200" dirty="0">
                <a:latin typeface="+mj-lt"/>
              </a:rPr>
              <a:t>Department of </a:t>
            </a:r>
            <a:r>
              <a:rPr lang="en-US" sz="1200" dirty="0" err="1">
                <a:latin typeface="+mj-lt"/>
              </a:rPr>
              <a:t>Agrosystems</a:t>
            </a:r>
            <a:r>
              <a:rPr lang="en-US" sz="1200" dirty="0">
                <a:latin typeface="+mj-lt"/>
              </a:rPr>
              <a:t> and Bioclimatology, Mendel University in Brno, Brno, Czech Republic</a:t>
            </a:r>
          </a:p>
          <a:p>
            <a:pPr algn="ctr"/>
            <a:r>
              <a:rPr lang="en-US" sz="1200" baseline="30000" dirty="0">
                <a:latin typeface="+mj-lt"/>
              </a:rPr>
              <a:t>5 </a:t>
            </a:r>
            <a:r>
              <a:rPr lang="en-US" sz="1200" dirty="0">
                <a:latin typeface="+mj-lt"/>
              </a:rPr>
              <a:t>Czech Hydrometeorological Institute, Prague, Czech Republic</a:t>
            </a:r>
          </a:p>
        </p:txBody>
      </p:sp>
      <p:sp>
        <p:nvSpPr>
          <p:cNvPr id="8" name="Nadpis 2"/>
          <p:cNvSpPr txBox="1">
            <a:spLocks/>
          </p:cNvSpPr>
          <p:nvPr/>
        </p:nvSpPr>
        <p:spPr bwMode="auto">
          <a:xfrm>
            <a:off x="323528" y="1635646"/>
            <a:ext cx="8496944" cy="525292"/>
          </a:xfrm>
          <a:prstGeom prst="rect">
            <a:avLst/>
          </a:prstGeom>
          <a:noFill/>
          <a:ln>
            <a:noFill/>
          </a:ln>
          <a:effectLst>
            <a:outerShdw blurRad="63500" dist="25400" dir="2700000" algn="tl" rotWithShape="0">
              <a:prstClr val="black">
                <a:alpha val="5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ts val="40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latin typeface="+mj-lt"/>
                <a:ea typeface="+mj-ea"/>
                <a:cs typeface="Tunga" pitchFamily="2"/>
              </a:defRPr>
            </a:lvl1pPr>
            <a:lvl2pPr algn="l" rtl="0" fontAlgn="base">
              <a:spcBef>
                <a:spcPts val="40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ndara" pitchFamily="34" charset="0"/>
                <a:cs typeface="Tunga" pitchFamily="34" charset="0"/>
              </a:defRPr>
            </a:lvl2pPr>
            <a:lvl3pPr algn="l" rtl="0" fontAlgn="base">
              <a:spcBef>
                <a:spcPts val="40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ndara" pitchFamily="34" charset="0"/>
                <a:cs typeface="Tunga" pitchFamily="34" charset="0"/>
              </a:defRPr>
            </a:lvl3pPr>
            <a:lvl4pPr algn="l" rtl="0" fontAlgn="base">
              <a:spcBef>
                <a:spcPts val="40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ndara" pitchFamily="34" charset="0"/>
                <a:cs typeface="Tunga" pitchFamily="34" charset="0"/>
              </a:defRPr>
            </a:lvl4pPr>
            <a:lvl5pPr algn="l" rtl="0" fontAlgn="base">
              <a:spcBef>
                <a:spcPts val="40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ndara" pitchFamily="34" charset="0"/>
                <a:cs typeface="Tunga" pitchFamily="34" charset="0"/>
              </a:defRPr>
            </a:lvl5pPr>
            <a:lvl6pPr marL="457200" algn="l" rtl="0" fontAlgn="base">
              <a:spcBef>
                <a:spcPts val="40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ndara" pitchFamily="34" charset="0"/>
                <a:cs typeface="Tunga" pitchFamily="34" charset="0"/>
              </a:defRPr>
            </a:lvl6pPr>
            <a:lvl7pPr marL="914400" algn="l" rtl="0" fontAlgn="base">
              <a:spcBef>
                <a:spcPts val="40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ndara" pitchFamily="34" charset="0"/>
                <a:cs typeface="Tunga" pitchFamily="34" charset="0"/>
              </a:defRPr>
            </a:lvl7pPr>
            <a:lvl8pPr marL="1371600" algn="l" rtl="0" fontAlgn="base">
              <a:spcBef>
                <a:spcPts val="40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ndara" pitchFamily="34" charset="0"/>
                <a:cs typeface="Tunga" pitchFamily="34" charset="0"/>
              </a:defRPr>
            </a:lvl8pPr>
            <a:lvl9pPr marL="1828800" algn="l" rtl="0" fontAlgn="base">
              <a:spcBef>
                <a:spcPts val="40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ndara" pitchFamily="34" charset="0"/>
                <a:cs typeface="Tunga" pitchFamily="34" charset="0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2000" b="1" cap="small" dirty="0">
                <a:solidFill>
                  <a:srgbClr val="000000"/>
                </a:solidFill>
              </a:rPr>
              <a:t>Jiří Mikšovský</a:t>
            </a:r>
            <a:r>
              <a:rPr lang="en-US" sz="2000" b="1" cap="small" baseline="30000" dirty="0">
                <a:solidFill>
                  <a:srgbClr val="000000"/>
                </a:solidFill>
              </a:rPr>
              <a:t>1,2</a:t>
            </a:r>
            <a:r>
              <a:rPr lang="en-US" sz="2000" b="1" cap="small" dirty="0">
                <a:solidFill>
                  <a:srgbClr val="000000"/>
                </a:solidFill>
              </a:rPr>
              <a:t>, Rudolf Brázdil</a:t>
            </a:r>
            <a:r>
              <a:rPr lang="en-US" sz="2000" b="1" cap="small" baseline="30000" dirty="0">
                <a:solidFill>
                  <a:srgbClr val="000000"/>
                </a:solidFill>
              </a:rPr>
              <a:t>2,3</a:t>
            </a:r>
            <a:r>
              <a:rPr lang="en-US" sz="2000" b="1" cap="small" dirty="0">
                <a:solidFill>
                  <a:srgbClr val="000000"/>
                </a:solidFill>
              </a:rPr>
              <a:t>, Petr Dobrovolný</a:t>
            </a:r>
            <a:r>
              <a:rPr lang="en-US" sz="2000" b="1" cap="small" baseline="30000" dirty="0">
                <a:solidFill>
                  <a:srgbClr val="000000"/>
                </a:solidFill>
              </a:rPr>
              <a:t>2,3</a:t>
            </a:r>
            <a:r>
              <a:rPr lang="en-US" sz="2000" b="1" cap="small" dirty="0">
                <a:solidFill>
                  <a:srgbClr val="000000"/>
                </a:solidFill>
              </a:rPr>
              <a:t>, Petr Pišoft</a:t>
            </a:r>
            <a:r>
              <a:rPr lang="en-US" sz="2000" b="1" cap="small" baseline="30000" dirty="0">
                <a:solidFill>
                  <a:srgbClr val="000000"/>
                </a:solidFill>
              </a:rPr>
              <a:t>1</a:t>
            </a:r>
            <a:r>
              <a:rPr lang="en-US" sz="2000" b="1" cap="small" dirty="0">
                <a:solidFill>
                  <a:srgbClr val="000000"/>
                </a:solidFill>
              </a:rPr>
              <a:t>, Miroslav Trnka</a:t>
            </a:r>
            <a:r>
              <a:rPr lang="en-US" sz="2000" b="1" cap="small" baseline="30000" dirty="0">
                <a:solidFill>
                  <a:srgbClr val="000000"/>
                </a:solidFill>
              </a:rPr>
              <a:t>2,4</a:t>
            </a:r>
            <a:r>
              <a:rPr lang="en-US" sz="2000" b="1" cap="small" dirty="0">
                <a:solidFill>
                  <a:srgbClr val="000000"/>
                </a:solidFill>
              </a:rPr>
              <a:t>, Martin Možný</a:t>
            </a:r>
            <a:r>
              <a:rPr lang="en-US" sz="2000" b="1" cap="small" baseline="30000" dirty="0">
                <a:solidFill>
                  <a:srgbClr val="000000"/>
                </a:solidFill>
              </a:rPr>
              <a:t>5</a:t>
            </a:r>
            <a:r>
              <a:rPr lang="en-US" sz="2000" b="1" cap="small" dirty="0">
                <a:solidFill>
                  <a:srgbClr val="000000"/>
                </a:solidFill>
              </a:rPr>
              <a:t>, and Jan Balek</a:t>
            </a:r>
            <a:r>
              <a:rPr lang="en-US" sz="2000" b="1" cap="small" baseline="30000" dirty="0">
                <a:solidFill>
                  <a:srgbClr val="000000"/>
                </a:solidFill>
              </a:rPr>
              <a:t>2,4</a:t>
            </a:r>
            <a:endParaRPr lang="en-US" sz="2000" cap="small" baseline="30000" dirty="0">
              <a:solidFill>
                <a:srgbClr val="000000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2555777" y="4866501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endParaRPr lang="en-US" dirty="0">
              <a:solidFill>
                <a:srgbClr val="080163"/>
              </a:solidFill>
            </a:endParaRPr>
          </a:p>
        </p:txBody>
      </p:sp>
      <p:sp>
        <p:nvSpPr>
          <p:cNvPr id="16" name="Zástupný symbol pro zápatí 65"/>
          <p:cNvSpPr>
            <a:spLocks noGrp="1"/>
          </p:cNvSpPr>
          <p:nvPr>
            <p:ph type="ftr" sz="quarter" idx="15"/>
          </p:nvPr>
        </p:nvSpPr>
        <p:spPr>
          <a:xfrm>
            <a:off x="253305" y="7144"/>
            <a:ext cx="8639175" cy="219075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1100" b="0" dirty="0">
                <a:solidFill>
                  <a:schemeClr val="tx1"/>
                </a:solidFill>
              </a:rPr>
              <a:t>EGU General Assembly 2022, Vienna &amp; Online, 23-27 May 2022</a:t>
            </a:r>
            <a:endParaRPr lang="en-US" sz="11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84B7A34A-801D-B5EC-0ABB-893E2A85323D}"/>
              </a:ext>
            </a:extLst>
          </p:cNvPr>
          <p:cNvSpPr txBox="1"/>
          <p:nvPr/>
        </p:nvSpPr>
        <p:spPr>
          <a:xfrm>
            <a:off x="2507208" y="4515966"/>
            <a:ext cx="408101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jiri@miksovsky.info</a:t>
            </a:r>
          </a:p>
          <a:p>
            <a:pPr algn="ctr"/>
            <a:r>
              <a:rPr lang="en-US" sz="1600" b="1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http://www.miksovsky.info/EGU22.pptx</a:t>
            </a:r>
            <a:endParaRPr lang="en-US" sz="16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292445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číslo snímku 15"/>
          <p:cNvSpPr>
            <a:spLocks noGrp="1"/>
          </p:cNvSpPr>
          <p:nvPr>
            <p:ph type="sldNum" sz="quarter" idx="16"/>
          </p:nvPr>
        </p:nvSpPr>
        <p:spPr bwMode="auto">
          <a:xfrm>
            <a:off x="8742363" y="4836951"/>
            <a:ext cx="387350" cy="219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  <a:normAutofit fontScale="55000" lnSpcReduction="20000"/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F62EFAD-1AFF-4B12-AA6C-3A34FE77B609}" type="slidenum">
              <a:rPr lang="en-US" altLang="cs-CZ" sz="1800">
                <a:solidFill>
                  <a:srgbClr val="08016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cs-CZ" sz="1800" dirty="0">
              <a:solidFill>
                <a:srgbClr val="08016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8" name="Přímá spojnice 17"/>
          <p:cNvCxnSpPr/>
          <p:nvPr/>
        </p:nvCxnSpPr>
        <p:spPr>
          <a:xfrm>
            <a:off x="146494" y="198537"/>
            <a:ext cx="8329888" cy="0"/>
          </a:xfrm>
          <a:prstGeom prst="line">
            <a:avLst/>
          </a:prstGeom>
          <a:ln w="25400">
            <a:gradFill>
              <a:gsLst>
                <a:gs pos="0">
                  <a:srgbClr val="080163">
                    <a:alpha val="20000"/>
                  </a:srgbClr>
                </a:gs>
                <a:gs pos="100000">
                  <a:srgbClr val="080163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2" descr="F:\_Documents\Graphics\LOGO-KMOP-MFF-UK\logo-UK-cutout.png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14" y="33467"/>
            <a:ext cx="576000" cy="558000"/>
          </a:xfrm>
          <a:prstGeom prst="rect">
            <a:avLst/>
          </a:prstGeom>
          <a:noFill/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4" name="Zástupný symbol pro zápatí 65"/>
          <p:cNvSpPr txBox="1">
            <a:spLocks/>
          </p:cNvSpPr>
          <p:nvPr/>
        </p:nvSpPr>
        <p:spPr>
          <a:xfrm>
            <a:off x="6860306" y="0"/>
            <a:ext cx="1744142" cy="2190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cs-CZ"/>
            </a:defPPr>
            <a:lvl1pPr algn="l" rtl="0" fontAlgn="auto">
              <a:spcBef>
                <a:spcPts val="0"/>
              </a:spcBef>
              <a:spcAft>
                <a:spcPts val="0"/>
              </a:spcAft>
              <a:defRPr sz="105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ndar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ndar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ndar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ndar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ndar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ndar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ndar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ndara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sz="1100" dirty="0">
                <a:solidFill>
                  <a:srgbClr val="002060"/>
                </a:solidFill>
              </a:rPr>
              <a:t>Charles University Prague</a:t>
            </a:r>
            <a:endParaRPr lang="en-US" sz="1100" dirty="0">
              <a:solidFill>
                <a:srgbClr val="002060"/>
              </a:solidFill>
              <a:cs typeface="Calibri" panose="020F0502020204030204" pitchFamily="34" charset="0"/>
            </a:endParaRPr>
          </a:p>
        </p:txBody>
      </p:sp>
      <p:sp>
        <p:nvSpPr>
          <p:cNvPr id="10" name="Zástupný symbol pro obsah 1"/>
          <p:cNvSpPr txBox="1">
            <a:spLocks/>
          </p:cNvSpPr>
          <p:nvPr/>
        </p:nvSpPr>
        <p:spPr>
          <a:xfrm>
            <a:off x="3851920" y="897564"/>
            <a:ext cx="5112568" cy="3433401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Bef>
                <a:spcPts val="0"/>
              </a:spcBef>
              <a:spcAft>
                <a:spcPts val="800"/>
              </a:spcAft>
              <a:buNone/>
              <a:defRPr/>
            </a:pPr>
            <a:r>
              <a:rPr lang="en-US" sz="1400" dirty="0">
                <a:solidFill>
                  <a:srgbClr val="000000"/>
                </a:solidFill>
                <a:cs typeface="Calibri" panose="020F0502020204030204" pitchFamily="34" charset="0"/>
              </a:rPr>
              <a:t>Annual and seasonal (DJF, MAM, JJA, SON) series constructed as </a:t>
            </a:r>
            <a:r>
              <a:rPr lang="en-US" sz="1400" b="1" dirty="0">
                <a:solidFill>
                  <a:srgbClr val="990000"/>
                </a:solidFill>
                <a:cs typeface="Calibri" panose="020F0502020204030204" pitchFamily="34" charset="0"/>
              </a:rPr>
              <a:t>combination of instrumental and documentary data</a:t>
            </a:r>
            <a:r>
              <a:rPr lang="en-US" sz="1400" dirty="0">
                <a:solidFill>
                  <a:srgbClr val="000000"/>
                </a:solidFill>
                <a:cs typeface="Calibri" panose="020F0502020204030204" pitchFamily="34" charset="0"/>
              </a:rPr>
              <a:t>: </a:t>
            </a:r>
          </a:p>
          <a:p>
            <a:pPr marL="0" indent="0" algn="ctr" fontAlgn="auto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sz="1400" b="1" dirty="0">
                <a:solidFill>
                  <a:srgbClr val="990000"/>
                </a:solidFill>
                <a:cs typeface="Calibri" panose="020F0502020204030204" pitchFamily="34" charset="0"/>
              </a:rPr>
              <a:t>Central European temperature</a:t>
            </a:r>
            <a:r>
              <a:rPr lang="en-US" sz="1400" b="1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US" sz="1400" dirty="0">
                <a:solidFill>
                  <a:srgbClr val="000000"/>
                </a:solidFill>
                <a:cs typeface="Calibri" panose="020F0502020204030204" pitchFamily="34" charset="0"/>
              </a:rPr>
              <a:t>(</a:t>
            </a:r>
            <a:r>
              <a:rPr lang="en-US" sz="1400" dirty="0" err="1">
                <a:solidFill>
                  <a:srgbClr val="000000"/>
                </a:solidFill>
                <a:cs typeface="Calibri" panose="020F0502020204030204" pitchFamily="34" charset="0"/>
              </a:rPr>
              <a:t>Dobrovolný</a:t>
            </a:r>
            <a:r>
              <a:rPr lang="en-US" sz="1400" dirty="0">
                <a:solidFill>
                  <a:srgbClr val="000000"/>
                </a:solidFill>
                <a:cs typeface="Calibri" panose="020F0502020204030204" pitchFamily="34" charset="0"/>
              </a:rPr>
              <a:t> et al. 2010)</a:t>
            </a:r>
          </a:p>
          <a:p>
            <a:pPr marL="0" indent="0" algn="ctr" fontAlgn="auto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sz="1400" b="1" dirty="0">
                <a:solidFill>
                  <a:srgbClr val="990000"/>
                </a:solidFill>
                <a:cs typeface="Calibri" panose="020F0502020204030204" pitchFamily="34" charset="0"/>
              </a:rPr>
              <a:t>Czech precipitation</a:t>
            </a:r>
            <a:r>
              <a:rPr lang="en-US" sz="1400" b="1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US" sz="1400" dirty="0">
                <a:solidFill>
                  <a:srgbClr val="000000"/>
                </a:solidFill>
                <a:cs typeface="Calibri" panose="020F0502020204030204" pitchFamily="34" charset="0"/>
              </a:rPr>
              <a:t>(</a:t>
            </a:r>
            <a:r>
              <a:rPr lang="en-US" sz="1400" dirty="0" err="1">
                <a:solidFill>
                  <a:srgbClr val="000000"/>
                </a:solidFill>
                <a:cs typeface="Calibri" panose="020F0502020204030204" pitchFamily="34" charset="0"/>
              </a:rPr>
              <a:t>Dobrovolný</a:t>
            </a:r>
            <a:r>
              <a:rPr lang="en-US" sz="1400" dirty="0">
                <a:solidFill>
                  <a:srgbClr val="000000"/>
                </a:solidFill>
                <a:cs typeface="Calibri" panose="020F0502020204030204" pitchFamily="34" charset="0"/>
              </a:rPr>
              <a:t> et al. 2015)</a:t>
            </a:r>
          </a:p>
          <a:p>
            <a:pPr marL="0" indent="0" algn="ctr" fontAlgn="auto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sz="1400" b="1" dirty="0">
                <a:solidFill>
                  <a:srgbClr val="990000"/>
                </a:solidFill>
                <a:cs typeface="Calibri" panose="020F0502020204030204" pitchFamily="34" charset="0"/>
              </a:rPr>
              <a:t>SPI:</a:t>
            </a:r>
            <a:r>
              <a:rPr lang="en-US" sz="1400" b="1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US" sz="1400" dirty="0">
                <a:solidFill>
                  <a:srgbClr val="000000"/>
                </a:solidFill>
                <a:cs typeface="Calibri" panose="020F0502020204030204" pitchFamily="34" charset="0"/>
              </a:rPr>
              <a:t>Standardized Precipitation Index</a:t>
            </a:r>
          </a:p>
          <a:p>
            <a:pPr marL="0" indent="0" algn="ctr" fontAlgn="auto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sz="1400" b="1" dirty="0">
                <a:solidFill>
                  <a:srgbClr val="990000"/>
                </a:solidFill>
                <a:cs typeface="Calibri" panose="020F0502020204030204" pitchFamily="34" charset="0"/>
              </a:rPr>
              <a:t>SPEI:</a:t>
            </a:r>
            <a:r>
              <a:rPr lang="en-US" sz="1400" b="1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US" sz="1400" dirty="0">
                <a:solidFill>
                  <a:srgbClr val="000000"/>
                </a:solidFill>
                <a:cs typeface="Calibri" panose="020F0502020204030204" pitchFamily="34" charset="0"/>
              </a:rPr>
              <a:t>Standardized Precipitation Evapotranspiration Index</a:t>
            </a:r>
          </a:p>
          <a:p>
            <a:pPr marL="0" indent="0" algn="ctr" fontAlgn="auto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sz="1400" b="1" dirty="0">
                <a:solidFill>
                  <a:srgbClr val="990000"/>
                </a:solidFill>
                <a:cs typeface="Calibri" panose="020F0502020204030204" pitchFamily="34" charset="0"/>
              </a:rPr>
              <a:t>Z-index</a:t>
            </a:r>
          </a:p>
          <a:p>
            <a:pPr marL="0" indent="0" algn="ctr" fontAlgn="auto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sz="1400" b="1" dirty="0">
                <a:solidFill>
                  <a:srgbClr val="990000"/>
                </a:solidFill>
                <a:cs typeface="Calibri" panose="020F0502020204030204" pitchFamily="34" charset="0"/>
              </a:rPr>
              <a:t>PDSI:</a:t>
            </a:r>
            <a:r>
              <a:rPr lang="en-US" sz="1400" dirty="0">
                <a:solidFill>
                  <a:srgbClr val="000000"/>
                </a:solidFill>
                <a:cs typeface="Calibri" panose="020F0502020204030204" pitchFamily="34" charset="0"/>
              </a:rPr>
              <a:t> Palmer Drought Severity Index</a:t>
            </a:r>
          </a:p>
          <a:p>
            <a:pPr marL="0" indent="0" fontAlgn="auto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sz="1400" dirty="0">
              <a:solidFill>
                <a:srgbClr val="000000"/>
              </a:solidFill>
              <a:cs typeface="Calibri" panose="020F0502020204030204" pitchFamily="34" charset="0"/>
            </a:endParaRPr>
          </a:p>
          <a:p>
            <a:pPr marL="0" indent="0" algn="ctr" fontAlgn="auto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sz="1400" b="1" dirty="0">
                <a:solidFill>
                  <a:srgbClr val="990000"/>
                </a:solidFill>
                <a:cs typeface="Calibri" panose="020F0502020204030204" pitchFamily="34" charset="0"/>
              </a:rPr>
              <a:t>Alternative data: </a:t>
            </a:r>
            <a:r>
              <a:rPr lang="en-US" sz="1400" b="1" dirty="0" err="1">
                <a:solidFill>
                  <a:srgbClr val="990000"/>
                </a:solidFill>
                <a:cs typeface="Calibri" panose="020F0502020204030204" pitchFamily="34" charset="0"/>
              </a:rPr>
              <a:t>Pheno</a:t>
            </a:r>
            <a:r>
              <a:rPr lang="cs-CZ" sz="1400" b="1" dirty="0" err="1">
                <a:solidFill>
                  <a:srgbClr val="990000"/>
                </a:solidFill>
                <a:cs typeface="Calibri" panose="020F0502020204030204" pitchFamily="34" charset="0"/>
              </a:rPr>
              <a:t>logical</a:t>
            </a:r>
            <a:r>
              <a:rPr lang="en-US" sz="1400" b="1" dirty="0">
                <a:solidFill>
                  <a:srgbClr val="990000"/>
                </a:solidFill>
                <a:cs typeface="Calibri" panose="020F0502020204030204" pitchFamily="34" charset="0"/>
              </a:rPr>
              <a:t> reconstructions</a:t>
            </a:r>
            <a:r>
              <a:rPr lang="en-US" sz="1400" dirty="0">
                <a:solidFill>
                  <a:srgbClr val="000000"/>
                </a:solidFill>
                <a:cs typeface="Calibri" panose="020F0502020204030204" pitchFamily="34" charset="0"/>
              </a:rPr>
              <a:t> of temperature and SPEI for MAMJ &amp; AMJJA seasons (derived from documentary grain and grapes harvest dates)</a:t>
            </a:r>
          </a:p>
          <a:p>
            <a:pPr marL="0" indent="0" fontAlgn="auto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sz="1400" b="1" dirty="0">
              <a:solidFill>
                <a:srgbClr val="000000"/>
              </a:solidFill>
              <a:cs typeface="Calibri" panose="020F0502020204030204" pitchFamily="34" charset="0"/>
            </a:endParaRPr>
          </a:p>
          <a:p>
            <a:pPr marL="0" indent="0" fontAlgn="auto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sz="1400" dirty="0">
              <a:solidFill>
                <a:srgbClr val="000000"/>
              </a:solidFill>
              <a:cs typeface="Calibri" panose="020F0502020204030204" pitchFamily="34" charset="0"/>
            </a:endParaRPr>
          </a:p>
          <a:p>
            <a:pPr marL="0" indent="0" fontAlgn="auto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sz="1400" dirty="0">
              <a:solidFill>
                <a:srgbClr val="000000"/>
              </a:solidFill>
              <a:cs typeface="Calibri" panose="020F0502020204030204" pitchFamily="34" charset="0"/>
            </a:endParaRPr>
          </a:p>
        </p:txBody>
      </p:sp>
      <p:sp>
        <p:nvSpPr>
          <p:cNvPr id="11" name="Nadpis 2"/>
          <p:cNvSpPr txBox="1">
            <a:spLocks/>
          </p:cNvSpPr>
          <p:nvPr/>
        </p:nvSpPr>
        <p:spPr bwMode="auto">
          <a:xfrm>
            <a:off x="179512" y="216000"/>
            <a:ext cx="8136904" cy="459884"/>
          </a:xfrm>
          <a:prstGeom prst="rect">
            <a:avLst/>
          </a:prstGeom>
          <a:noFill/>
          <a:ln>
            <a:noFill/>
          </a:ln>
          <a:effectLst>
            <a:outerShdw blurRad="63500" dist="25400" dir="2700000" algn="tl" rotWithShape="0">
              <a:prstClr val="black">
                <a:alpha val="5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ts val="40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latin typeface="+mj-lt"/>
                <a:ea typeface="+mj-ea"/>
                <a:cs typeface="Tunga" pitchFamily="2"/>
              </a:defRPr>
            </a:lvl1pPr>
            <a:lvl2pPr algn="l" rtl="0" fontAlgn="base">
              <a:spcBef>
                <a:spcPts val="40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ndara" pitchFamily="34" charset="0"/>
                <a:cs typeface="Tunga" pitchFamily="34" charset="0"/>
              </a:defRPr>
            </a:lvl2pPr>
            <a:lvl3pPr algn="l" rtl="0" fontAlgn="base">
              <a:spcBef>
                <a:spcPts val="40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ndara" pitchFamily="34" charset="0"/>
                <a:cs typeface="Tunga" pitchFamily="34" charset="0"/>
              </a:defRPr>
            </a:lvl3pPr>
            <a:lvl4pPr algn="l" rtl="0" fontAlgn="base">
              <a:spcBef>
                <a:spcPts val="40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ndara" pitchFamily="34" charset="0"/>
                <a:cs typeface="Tunga" pitchFamily="34" charset="0"/>
              </a:defRPr>
            </a:lvl4pPr>
            <a:lvl5pPr algn="l" rtl="0" fontAlgn="base">
              <a:spcBef>
                <a:spcPts val="40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ndara" pitchFamily="34" charset="0"/>
                <a:cs typeface="Tunga" pitchFamily="34" charset="0"/>
              </a:defRPr>
            </a:lvl5pPr>
            <a:lvl6pPr marL="457200" algn="l" rtl="0" fontAlgn="base">
              <a:spcBef>
                <a:spcPts val="40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ndara" pitchFamily="34" charset="0"/>
                <a:cs typeface="Tunga" pitchFamily="34" charset="0"/>
              </a:defRPr>
            </a:lvl6pPr>
            <a:lvl7pPr marL="914400" algn="l" rtl="0" fontAlgn="base">
              <a:spcBef>
                <a:spcPts val="40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ndara" pitchFamily="34" charset="0"/>
                <a:cs typeface="Tunga" pitchFamily="34" charset="0"/>
              </a:defRPr>
            </a:lvl7pPr>
            <a:lvl8pPr marL="1371600" algn="l" rtl="0" fontAlgn="base">
              <a:spcBef>
                <a:spcPts val="40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ndara" pitchFamily="34" charset="0"/>
                <a:cs typeface="Tunga" pitchFamily="34" charset="0"/>
              </a:defRPr>
            </a:lvl8pPr>
            <a:lvl9pPr marL="1828800" algn="l" rtl="0" fontAlgn="base">
              <a:spcBef>
                <a:spcPts val="40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ndara" pitchFamily="34" charset="0"/>
                <a:cs typeface="Tunga" pitchFamily="34" charset="0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2100" b="1" dirty="0">
                <a:solidFill>
                  <a:srgbClr val="000000"/>
                </a:solidFill>
              </a:rPr>
              <a:t>Target data: Central European climate reconstructions, 1501-2020 CE </a:t>
            </a:r>
            <a:br>
              <a:rPr lang="en-US" sz="2100" b="1" dirty="0">
                <a:solidFill>
                  <a:srgbClr val="000000"/>
                </a:solidFill>
              </a:rPr>
            </a:br>
            <a:endParaRPr lang="en-US" sz="2100" b="1" dirty="0">
              <a:solidFill>
                <a:srgbClr val="000000"/>
              </a:solidFill>
            </a:endParaRP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35B42126-637D-5E54-C0F8-37F6BC9632B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99542"/>
            <a:ext cx="3384376" cy="4391323"/>
          </a:xfrm>
          <a:prstGeom prst="rect">
            <a:avLst/>
          </a:prstGeom>
        </p:spPr>
      </p:pic>
      <p:sp>
        <p:nvSpPr>
          <p:cNvPr id="13" name="Zástupný symbol pro obsah 1">
            <a:extLst>
              <a:ext uri="{FF2B5EF4-FFF2-40B4-BE49-F238E27FC236}">
                <a16:creationId xmlns:a16="http://schemas.microsoft.com/office/drawing/2014/main" id="{908B25E6-219F-B2C0-E479-D65558561640}"/>
              </a:ext>
            </a:extLst>
          </p:cNvPr>
          <p:cNvSpPr txBox="1">
            <a:spLocks/>
          </p:cNvSpPr>
          <p:nvPr/>
        </p:nvSpPr>
        <p:spPr>
          <a:xfrm>
            <a:off x="3754011" y="4371950"/>
            <a:ext cx="5112568" cy="502777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sz="1200" dirty="0">
                <a:solidFill>
                  <a:schemeClr val="tx1"/>
                </a:solidFill>
                <a:cs typeface="Calibri" panose="020F0502020204030204" pitchFamily="34" charset="0"/>
                <a:sym typeface="Wingdings" panose="05000000000000000000" pitchFamily="2" charset="2"/>
              </a:rPr>
              <a:t> Temporal variability in the reconstructed annual time series and their hottest/driest and coldest/wettest 30-year sub-periods</a:t>
            </a:r>
            <a:endParaRPr lang="en-US" sz="1200" dirty="0">
              <a:solidFill>
                <a:schemeClr val="tx1"/>
              </a:solidFill>
              <a:cs typeface="Calibri" panose="020F0502020204030204" pitchFamily="34" charset="0"/>
            </a:endParaRPr>
          </a:p>
        </p:txBody>
      </p:sp>
      <p:sp>
        <p:nvSpPr>
          <p:cNvPr id="14" name="Zástupný symbol pro zápatí 65">
            <a:extLst>
              <a:ext uri="{FF2B5EF4-FFF2-40B4-BE49-F238E27FC236}">
                <a16:creationId xmlns:a16="http://schemas.microsoft.com/office/drawing/2014/main" id="{FB0D712C-FBC6-0C22-B4C3-A517757B30C5}"/>
              </a:ext>
            </a:extLst>
          </p:cNvPr>
          <p:cNvSpPr txBox="1">
            <a:spLocks/>
          </p:cNvSpPr>
          <p:nvPr/>
        </p:nvSpPr>
        <p:spPr>
          <a:xfrm>
            <a:off x="88462" y="0"/>
            <a:ext cx="6713812" cy="2190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cs-CZ"/>
            </a:defPPr>
            <a:lvl1pPr algn="l" rtl="0" fontAlgn="auto">
              <a:spcBef>
                <a:spcPts val="0"/>
              </a:spcBef>
              <a:spcAft>
                <a:spcPts val="0"/>
              </a:spcAft>
              <a:defRPr sz="105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ndar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ndar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ndar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ndar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ndar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ndar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ndar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ndara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sz="1100" dirty="0">
                <a:solidFill>
                  <a:srgbClr val="002060"/>
                </a:solidFill>
              </a:rPr>
              <a:t>EGU General Assembly 2022; </a:t>
            </a:r>
            <a:r>
              <a:rPr lang="en-US" sz="1100" dirty="0">
                <a:solidFill>
                  <a:srgbClr val="002060"/>
                </a:solidFill>
                <a:cs typeface="Calibri" panose="020F0502020204030204" pitchFamily="34" charset="0"/>
              </a:rPr>
              <a:t>Mikšovský et al.: Temporal variability in central European climate …</a:t>
            </a:r>
            <a:endParaRPr lang="en-US" sz="11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107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>
            <a:extLst>
              <a:ext uri="{FF2B5EF4-FFF2-40B4-BE49-F238E27FC236}">
                <a16:creationId xmlns:a16="http://schemas.microsoft.com/office/drawing/2014/main" id="{126E634B-CF53-639E-F91E-F67F1C5BF5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416614"/>
            <a:ext cx="6840760" cy="3726886"/>
          </a:xfrm>
          <a:prstGeom prst="rect">
            <a:avLst/>
          </a:prstGeom>
        </p:spPr>
      </p:pic>
      <p:sp>
        <p:nvSpPr>
          <p:cNvPr id="16" name="Zástupný symbol pro číslo snímku 15"/>
          <p:cNvSpPr>
            <a:spLocks noGrp="1"/>
          </p:cNvSpPr>
          <p:nvPr>
            <p:ph type="sldNum" sz="quarter" idx="16"/>
          </p:nvPr>
        </p:nvSpPr>
        <p:spPr bwMode="auto">
          <a:xfrm>
            <a:off x="8742363" y="4836951"/>
            <a:ext cx="387350" cy="219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  <a:normAutofit fontScale="55000" lnSpcReduction="20000"/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F62EFAD-1AFF-4B12-AA6C-3A34FE77B609}" type="slidenum">
              <a:rPr lang="en-US" altLang="cs-CZ" sz="1800">
                <a:solidFill>
                  <a:srgbClr val="08016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altLang="cs-CZ" sz="1800" dirty="0">
              <a:solidFill>
                <a:srgbClr val="08016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8" name="Přímá spojnice 17"/>
          <p:cNvCxnSpPr/>
          <p:nvPr/>
        </p:nvCxnSpPr>
        <p:spPr>
          <a:xfrm>
            <a:off x="146494" y="198537"/>
            <a:ext cx="8329888" cy="0"/>
          </a:xfrm>
          <a:prstGeom prst="line">
            <a:avLst/>
          </a:prstGeom>
          <a:ln w="25400">
            <a:gradFill>
              <a:gsLst>
                <a:gs pos="0">
                  <a:srgbClr val="080163">
                    <a:alpha val="20000"/>
                  </a:srgbClr>
                </a:gs>
                <a:gs pos="100000">
                  <a:srgbClr val="080163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2" descr="F:\_Documents\Graphics\LOGO-KMOP-MFF-UK\logo-UK-cutout.png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14" y="33467"/>
            <a:ext cx="576000" cy="558000"/>
          </a:xfrm>
          <a:prstGeom prst="rect">
            <a:avLst/>
          </a:prstGeom>
          <a:noFill/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Zástupný symbol pro obsah 1"/>
          <p:cNvSpPr txBox="1">
            <a:spLocks/>
          </p:cNvSpPr>
          <p:nvPr/>
        </p:nvSpPr>
        <p:spPr>
          <a:xfrm>
            <a:off x="325438" y="736133"/>
            <a:ext cx="8496976" cy="611481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sz="1400" dirty="0">
                <a:solidFill>
                  <a:srgbClr val="000000"/>
                </a:solidFill>
                <a:cs typeface="Calibri" panose="020F0502020204030204" pitchFamily="34" charset="0"/>
              </a:rPr>
              <a:t>Series capturing activity of </a:t>
            </a:r>
            <a:r>
              <a:rPr lang="en-US" sz="1400" b="1" dirty="0">
                <a:solidFill>
                  <a:srgbClr val="990000"/>
                </a:solidFill>
                <a:cs typeface="Calibri" panose="020F0502020204030204" pitchFamily="34" charset="0"/>
              </a:rPr>
              <a:t>potential explanatory factors, both anthropogenic and natural</a:t>
            </a:r>
            <a:r>
              <a:rPr lang="en-US" sz="1400" dirty="0">
                <a:solidFill>
                  <a:srgbClr val="000000"/>
                </a:solidFill>
                <a:cs typeface="Calibri" panose="020F0502020204030204" pitchFamily="34" charset="0"/>
              </a:rPr>
              <a:t>,              including reconstructed indices of multiple large-scale internal climate oscillations (NAO, AMO, PDO)</a:t>
            </a:r>
          </a:p>
          <a:p>
            <a:pPr marL="285750" indent="-285750" fontAlgn="auto">
              <a:spcBef>
                <a:spcPts val="0"/>
              </a:spcBef>
              <a:spcAft>
                <a:spcPts val="600"/>
              </a:spcAft>
              <a:defRPr/>
            </a:pPr>
            <a:endParaRPr lang="en-US" sz="1400" b="1" dirty="0">
              <a:solidFill>
                <a:srgbClr val="000000"/>
              </a:solidFill>
              <a:cs typeface="Calibri" panose="020F0502020204030204" pitchFamily="34" charset="0"/>
            </a:endParaRPr>
          </a:p>
          <a:p>
            <a:pPr marL="0" indent="0" fontAlgn="auto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sz="1400" dirty="0">
              <a:solidFill>
                <a:srgbClr val="000000"/>
              </a:solidFill>
              <a:cs typeface="Calibri" panose="020F0502020204030204" pitchFamily="34" charset="0"/>
            </a:endParaRPr>
          </a:p>
          <a:p>
            <a:pPr marL="0" indent="0" fontAlgn="auto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sz="1400" dirty="0">
              <a:solidFill>
                <a:srgbClr val="000000"/>
              </a:solidFill>
              <a:cs typeface="Calibri" panose="020F0502020204030204" pitchFamily="34" charset="0"/>
            </a:endParaRPr>
          </a:p>
        </p:txBody>
      </p:sp>
      <p:sp>
        <p:nvSpPr>
          <p:cNvPr id="11" name="Nadpis 2"/>
          <p:cNvSpPr txBox="1">
            <a:spLocks/>
          </p:cNvSpPr>
          <p:nvPr/>
        </p:nvSpPr>
        <p:spPr bwMode="auto">
          <a:xfrm>
            <a:off x="179512" y="216000"/>
            <a:ext cx="8208912" cy="462489"/>
          </a:xfrm>
          <a:prstGeom prst="rect">
            <a:avLst/>
          </a:prstGeom>
          <a:noFill/>
          <a:ln>
            <a:noFill/>
          </a:ln>
          <a:effectLst>
            <a:outerShdw blurRad="63500" dist="25400" dir="2700000" algn="tl" rotWithShape="0">
              <a:prstClr val="black">
                <a:alpha val="5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ts val="40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latin typeface="+mj-lt"/>
                <a:ea typeface="+mj-ea"/>
                <a:cs typeface="Tunga" pitchFamily="2"/>
              </a:defRPr>
            </a:lvl1pPr>
            <a:lvl2pPr algn="l" rtl="0" fontAlgn="base">
              <a:spcBef>
                <a:spcPts val="40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ndara" pitchFamily="34" charset="0"/>
                <a:cs typeface="Tunga" pitchFamily="34" charset="0"/>
              </a:defRPr>
            </a:lvl2pPr>
            <a:lvl3pPr algn="l" rtl="0" fontAlgn="base">
              <a:spcBef>
                <a:spcPts val="40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ndara" pitchFamily="34" charset="0"/>
                <a:cs typeface="Tunga" pitchFamily="34" charset="0"/>
              </a:defRPr>
            </a:lvl3pPr>
            <a:lvl4pPr algn="l" rtl="0" fontAlgn="base">
              <a:spcBef>
                <a:spcPts val="40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ndara" pitchFamily="34" charset="0"/>
                <a:cs typeface="Tunga" pitchFamily="34" charset="0"/>
              </a:defRPr>
            </a:lvl4pPr>
            <a:lvl5pPr algn="l" rtl="0" fontAlgn="base">
              <a:spcBef>
                <a:spcPts val="40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ndara" pitchFamily="34" charset="0"/>
                <a:cs typeface="Tunga" pitchFamily="34" charset="0"/>
              </a:defRPr>
            </a:lvl5pPr>
            <a:lvl6pPr marL="457200" algn="l" rtl="0" fontAlgn="base">
              <a:spcBef>
                <a:spcPts val="40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ndara" pitchFamily="34" charset="0"/>
                <a:cs typeface="Tunga" pitchFamily="34" charset="0"/>
              </a:defRPr>
            </a:lvl6pPr>
            <a:lvl7pPr marL="914400" algn="l" rtl="0" fontAlgn="base">
              <a:spcBef>
                <a:spcPts val="40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ndara" pitchFamily="34" charset="0"/>
                <a:cs typeface="Tunga" pitchFamily="34" charset="0"/>
              </a:defRPr>
            </a:lvl7pPr>
            <a:lvl8pPr marL="1371600" algn="l" rtl="0" fontAlgn="base">
              <a:spcBef>
                <a:spcPts val="40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ndara" pitchFamily="34" charset="0"/>
                <a:cs typeface="Tunga" pitchFamily="34" charset="0"/>
              </a:defRPr>
            </a:lvl8pPr>
            <a:lvl9pPr marL="1828800" algn="l" rtl="0" fontAlgn="base">
              <a:spcBef>
                <a:spcPts val="40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ndara" pitchFamily="34" charset="0"/>
                <a:cs typeface="Tunga" pitchFamily="34" charset="0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2100" b="1" dirty="0">
                <a:solidFill>
                  <a:srgbClr val="000000"/>
                </a:solidFill>
              </a:rPr>
              <a:t>Attribution analysis: Potential explanatory factors</a:t>
            </a:r>
          </a:p>
        </p:txBody>
      </p:sp>
      <p:sp>
        <p:nvSpPr>
          <p:cNvPr id="14" name="Zástupný symbol pro zápatí 65">
            <a:extLst>
              <a:ext uri="{FF2B5EF4-FFF2-40B4-BE49-F238E27FC236}">
                <a16:creationId xmlns:a16="http://schemas.microsoft.com/office/drawing/2014/main" id="{C0843B57-B9AF-30AB-0E58-FE6CA0387B3F}"/>
              </a:ext>
            </a:extLst>
          </p:cNvPr>
          <p:cNvSpPr txBox="1">
            <a:spLocks/>
          </p:cNvSpPr>
          <p:nvPr/>
        </p:nvSpPr>
        <p:spPr>
          <a:xfrm>
            <a:off x="6860306" y="0"/>
            <a:ext cx="1744142" cy="2190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cs-CZ"/>
            </a:defPPr>
            <a:lvl1pPr algn="l" rtl="0" fontAlgn="auto">
              <a:spcBef>
                <a:spcPts val="0"/>
              </a:spcBef>
              <a:spcAft>
                <a:spcPts val="0"/>
              </a:spcAft>
              <a:defRPr sz="105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ndar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ndar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ndar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ndar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ndar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ndar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ndar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ndara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sz="1100" dirty="0">
                <a:solidFill>
                  <a:srgbClr val="002060"/>
                </a:solidFill>
              </a:rPr>
              <a:t>Charles University Prague</a:t>
            </a:r>
            <a:endParaRPr lang="en-US" sz="1100" dirty="0">
              <a:solidFill>
                <a:srgbClr val="002060"/>
              </a:solidFill>
              <a:cs typeface="Calibri" panose="020F0502020204030204" pitchFamily="34" charset="0"/>
            </a:endParaRPr>
          </a:p>
        </p:txBody>
      </p:sp>
      <p:sp>
        <p:nvSpPr>
          <p:cNvPr id="15" name="Zástupný symbol pro zápatí 65">
            <a:extLst>
              <a:ext uri="{FF2B5EF4-FFF2-40B4-BE49-F238E27FC236}">
                <a16:creationId xmlns:a16="http://schemas.microsoft.com/office/drawing/2014/main" id="{594994B4-0F1E-0DCA-97E1-C567AB668CB4}"/>
              </a:ext>
            </a:extLst>
          </p:cNvPr>
          <p:cNvSpPr txBox="1">
            <a:spLocks/>
          </p:cNvSpPr>
          <p:nvPr/>
        </p:nvSpPr>
        <p:spPr>
          <a:xfrm>
            <a:off x="88462" y="0"/>
            <a:ext cx="6713812" cy="2190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cs-CZ"/>
            </a:defPPr>
            <a:lvl1pPr algn="l" rtl="0" fontAlgn="auto">
              <a:spcBef>
                <a:spcPts val="0"/>
              </a:spcBef>
              <a:spcAft>
                <a:spcPts val="0"/>
              </a:spcAft>
              <a:defRPr sz="105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ndar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ndar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ndar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ndar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ndar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ndar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ndar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ndara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sz="1100" dirty="0">
                <a:solidFill>
                  <a:srgbClr val="002060"/>
                </a:solidFill>
              </a:rPr>
              <a:t>EGU General Assembly 2022; </a:t>
            </a:r>
            <a:r>
              <a:rPr lang="en-US" sz="1100" dirty="0">
                <a:solidFill>
                  <a:srgbClr val="002060"/>
                </a:solidFill>
                <a:cs typeface="Calibri" panose="020F0502020204030204" pitchFamily="34" charset="0"/>
              </a:rPr>
              <a:t>Mikšovský et al.: Temporal variability in central European climate …</a:t>
            </a:r>
            <a:endParaRPr lang="en-US" sz="11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1763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číslo snímku 15"/>
          <p:cNvSpPr>
            <a:spLocks noGrp="1"/>
          </p:cNvSpPr>
          <p:nvPr>
            <p:ph type="sldNum" sz="quarter" idx="16"/>
          </p:nvPr>
        </p:nvSpPr>
        <p:spPr bwMode="auto">
          <a:xfrm>
            <a:off x="8742363" y="4836951"/>
            <a:ext cx="387350" cy="219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  <a:normAutofit fontScale="55000" lnSpcReduction="20000"/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F62EFAD-1AFF-4B12-AA6C-3A34FE77B609}" type="slidenum">
              <a:rPr lang="en-US" altLang="cs-CZ" sz="1800">
                <a:solidFill>
                  <a:srgbClr val="08016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altLang="cs-CZ" sz="1800" dirty="0">
              <a:solidFill>
                <a:srgbClr val="08016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8" name="Přímá spojnice 17"/>
          <p:cNvCxnSpPr/>
          <p:nvPr/>
        </p:nvCxnSpPr>
        <p:spPr>
          <a:xfrm>
            <a:off x="146494" y="198537"/>
            <a:ext cx="8329888" cy="0"/>
          </a:xfrm>
          <a:prstGeom prst="line">
            <a:avLst/>
          </a:prstGeom>
          <a:ln w="25400">
            <a:gradFill>
              <a:gsLst>
                <a:gs pos="0">
                  <a:srgbClr val="080163">
                    <a:alpha val="20000"/>
                  </a:srgbClr>
                </a:gs>
                <a:gs pos="100000">
                  <a:srgbClr val="080163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2" descr="F:\_Documents\Graphics\LOGO-KMOP-MFF-UK\logo-UK-cutout.png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14" y="33467"/>
            <a:ext cx="576000" cy="558000"/>
          </a:xfrm>
          <a:prstGeom prst="rect">
            <a:avLst/>
          </a:prstGeom>
          <a:noFill/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Nadpis 2"/>
          <p:cNvSpPr txBox="1">
            <a:spLocks/>
          </p:cNvSpPr>
          <p:nvPr/>
        </p:nvSpPr>
        <p:spPr bwMode="auto">
          <a:xfrm>
            <a:off x="5148064" y="216000"/>
            <a:ext cx="3240360" cy="463988"/>
          </a:xfrm>
          <a:prstGeom prst="rect">
            <a:avLst/>
          </a:prstGeom>
          <a:noFill/>
          <a:ln>
            <a:noFill/>
          </a:ln>
          <a:effectLst>
            <a:outerShdw blurRad="63500" dist="25400" dir="2700000" algn="tl" rotWithShape="0">
              <a:prstClr val="black">
                <a:alpha val="5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ts val="40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latin typeface="+mj-lt"/>
                <a:ea typeface="+mj-ea"/>
                <a:cs typeface="Tunga" pitchFamily="2"/>
              </a:defRPr>
            </a:lvl1pPr>
            <a:lvl2pPr algn="l" rtl="0" fontAlgn="base">
              <a:spcBef>
                <a:spcPts val="40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ndara" pitchFamily="34" charset="0"/>
                <a:cs typeface="Tunga" pitchFamily="34" charset="0"/>
              </a:defRPr>
            </a:lvl2pPr>
            <a:lvl3pPr algn="l" rtl="0" fontAlgn="base">
              <a:spcBef>
                <a:spcPts val="40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ndara" pitchFamily="34" charset="0"/>
                <a:cs typeface="Tunga" pitchFamily="34" charset="0"/>
              </a:defRPr>
            </a:lvl3pPr>
            <a:lvl4pPr algn="l" rtl="0" fontAlgn="base">
              <a:spcBef>
                <a:spcPts val="40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ndara" pitchFamily="34" charset="0"/>
                <a:cs typeface="Tunga" pitchFamily="34" charset="0"/>
              </a:defRPr>
            </a:lvl4pPr>
            <a:lvl5pPr algn="l" rtl="0" fontAlgn="base">
              <a:spcBef>
                <a:spcPts val="40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ndara" pitchFamily="34" charset="0"/>
                <a:cs typeface="Tunga" pitchFamily="34" charset="0"/>
              </a:defRPr>
            </a:lvl5pPr>
            <a:lvl6pPr marL="457200" algn="l" rtl="0" fontAlgn="base">
              <a:spcBef>
                <a:spcPts val="40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ndara" pitchFamily="34" charset="0"/>
                <a:cs typeface="Tunga" pitchFamily="34" charset="0"/>
              </a:defRPr>
            </a:lvl6pPr>
            <a:lvl7pPr marL="914400" algn="l" rtl="0" fontAlgn="base">
              <a:spcBef>
                <a:spcPts val="40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ndara" pitchFamily="34" charset="0"/>
                <a:cs typeface="Tunga" pitchFamily="34" charset="0"/>
              </a:defRPr>
            </a:lvl7pPr>
            <a:lvl8pPr marL="1371600" algn="l" rtl="0" fontAlgn="base">
              <a:spcBef>
                <a:spcPts val="40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ndara" pitchFamily="34" charset="0"/>
                <a:cs typeface="Tunga" pitchFamily="34" charset="0"/>
              </a:defRPr>
            </a:lvl8pPr>
            <a:lvl9pPr marL="1828800" algn="l" rtl="0" fontAlgn="base">
              <a:spcBef>
                <a:spcPts val="40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ndara" pitchFamily="34" charset="0"/>
                <a:cs typeface="Tunga" pitchFamily="34" charset="0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2100" b="1" dirty="0">
                <a:solidFill>
                  <a:srgbClr val="000000"/>
                </a:solidFill>
              </a:rPr>
              <a:t>Periodic components</a:t>
            </a:r>
            <a:br>
              <a:rPr lang="en-US" sz="2100" b="1" dirty="0">
                <a:solidFill>
                  <a:srgbClr val="000000"/>
                </a:solidFill>
              </a:rPr>
            </a:br>
            <a:endParaRPr lang="en-US" sz="2100" b="1" dirty="0">
              <a:solidFill>
                <a:srgbClr val="000000"/>
              </a:solidFill>
            </a:endParaRP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ADE0E48C-50CE-FE18-280B-933AF9A0DE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7494"/>
            <a:ext cx="4482856" cy="482453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Zástupný symbol pro obsah 1">
            <a:extLst>
              <a:ext uri="{FF2B5EF4-FFF2-40B4-BE49-F238E27FC236}">
                <a16:creationId xmlns:a16="http://schemas.microsoft.com/office/drawing/2014/main" id="{7149EF56-73B9-54D9-A11C-60C8573A2A81}"/>
              </a:ext>
            </a:extLst>
          </p:cNvPr>
          <p:cNvSpPr txBox="1">
            <a:spLocks/>
          </p:cNvSpPr>
          <p:nvPr/>
        </p:nvSpPr>
        <p:spPr>
          <a:xfrm>
            <a:off x="4716016" y="843563"/>
            <a:ext cx="4180295" cy="3384371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Bef>
                <a:spcPts val="0"/>
              </a:spcBef>
              <a:spcAft>
                <a:spcPts val="800"/>
              </a:spcAft>
              <a:buNone/>
              <a:defRPr/>
            </a:pPr>
            <a:r>
              <a:rPr lang="en-US" sz="1400" dirty="0">
                <a:solidFill>
                  <a:srgbClr val="000000"/>
                </a:solidFill>
                <a:cs typeface="Calibri" panose="020F0502020204030204" pitchFamily="34" charset="0"/>
              </a:rPr>
              <a:t>Presence of periodic components investigated by </a:t>
            </a:r>
            <a:r>
              <a:rPr lang="en-US" sz="1400" b="1" dirty="0">
                <a:solidFill>
                  <a:srgbClr val="990000"/>
                </a:solidFill>
                <a:cs typeface="Calibri" panose="020F0502020204030204" pitchFamily="34" charset="0"/>
              </a:rPr>
              <a:t>continuous wavelet transform</a:t>
            </a:r>
          </a:p>
          <a:p>
            <a:pPr marL="0" indent="0" algn="ctr" fontAlgn="auto">
              <a:spcBef>
                <a:spcPts val="0"/>
              </a:spcBef>
              <a:spcAft>
                <a:spcPts val="800"/>
              </a:spcAft>
              <a:buNone/>
              <a:defRPr/>
            </a:pPr>
            <a:r>
              <a:rPr lang="en-US" sz="1400" dirty="0">
                <a:solidFill>
                  <a:srgbClr val="000000"/>
                </a:solidFill>
                <a:cs typeface="Calibri" panose="020F0502020204030204" pitchFamily="34" charset="0"/>
              </a:rPr>
              <a:t>Occurrence of notable oscillations detected especially in the </a:t>
            </a:r>
            <a:r>
              <a:rPr lang="en-US" sz="1400" b="1" dirty="0">
                <a:solidFill>
                  <a:srgbClr val="990000"/>
                </a:solidFill>
                <a:cs typeface="Calibri" panose="020F0502020204030204" pitchFamily="34" charset="0"/>
              </a:rPr>
              <a:t>period range of about 60-100 years</a:t>
            </a:r>
          </a:p>
          <a:p>
            <a:pPr marL="0" indent="0" algn="ctr" fontAlgn="auto">
              <a:spcBef>
                <a:spcPts val="0"/>
              </a:spcBef>
              <a:spcAft>
                <a:spcPts val="800"/>
              </a:spcAft>
              <a:buNone/>
              <a:defRPr/>
            </a:pPr>
            <a:r>
              <a:rPr lang="en-US" sz="1400" dirty="0">
                <a:solidFill>
                  <a:schemeClr val="tx1"/>
                </a:solidFill>
                <a:cs typeface="Calibri" panose="020F0502020204030204" pitchFamily="34" charset="0"/>
              </a:rPr>
              <a:t>However, the periodicities exhibit </a:t>
            </a:r>
            <a:r>
              <a:rPr lang="en-US" sz="1400" dirty="0">
                <a:solidFill>
                  <a:srgbClr val="000000"/>
                </a:solidFill>
                <a:cs typeface="Calibri" panose="020F0502020204030204" pitchFamily="34" charset="0"/>
              </a:rPr>
              <a:t>substantial </a:t>
            </a:r>
            <a:r>
              <a:rPr lang="en-US" sz="1400" b="1" dirty="0">
                <a:solidFill>
                  <a:srgbClr val="990000"/>
                </a:solidFill>
                <a:cs typeface="Calibri" panose="020F0502020204030204" pitchFamily="34" charset="0"/>
              </a:rPr>
              <a:t>temporal instability </a:t>
            </a:r>
            <a:r>
              <a:rPr lang="en-US" sz="1400" dirty="0">
                <a:solidFill>
                  <a:srgbClr val="000000"/>
                </a:solidFill>
                <a:cs typeface="Calibri" panose="020F0502020204030204" pitchFamily="34" charset="0"/>
              </a:rPr>
              <a:t>and differences exist between different seasons of the year </a:t>
            </a:r>
          </a:p>
          <a:p>
            <a:pPr marL="0" indent="0" algn="ctr" fontAlgn="auto">
              <a:spcBef>
                <a:spcPts val="0"/>
              </a:spcBef>
              <a:spcAft>
                <a:spcPts val="800"/>
              </a:spcAft>
              <a:buNone/>
              <a:defRPr/>
            </a:pPr>
            <a:r>
              <a:rPr lang="en-US" sz="1400" dirty="0">
                <a:solidFill>
                  <a:srgbClr val="000000"/>
                </a:solidFill>
                <a:cs typeface="Calibri" panose="020F0502020204030204" pitchFamily="34" charset="0"/>
              </a:rPr>
              <a:t>Moreover, distinct contrast was found between features detected from various types of reconstructions, including </a:t>
            </a:r>
            <a:r>
              <a:rPr lang="en-US" sz="1400" dirty="0" err="1">
                <a:solidFill>
                  <a:srgbClr val="000000"/>
                </a:solidFill>
                <a:cs typeface="Calibri" panose="020F0502020204030204" pitchFamily="34" charset="0"/>
              </a:rPr>
              <a:t>phenoclimatic</a:t>
            </a:r>
            <a:r>
              <a:rPr lang="en-US" sz="1400" dirty="0">
                <a:solidFill>
                  <a:srgbClr val="000000"/>
                </a:solidFill>
                <a:cs typeface="Calibri" panose="020F0502020204030204" pitchFamily="34" charset="0"/>
              </a:rPr>
              <a:t> data  </a:t>
            </a:r>
          </a:p>
          <a:p>
            <a:pPr marL="0" indent="0" fontAlgn="auto">
              <a:spcBef>
                <a:spcPts val="0"/>
              </a:spcBef>
              <a:spcAft>
                <a:spcPts val="800"/>
              </a:spcAft>
              <a:buNone/>
              <a:defRPr/>
            </a:pPr>
            <a:endParaRPr lang="en-US" sz="1400" dirty="0">
              <a:solidFill>
                <a:srgbClr val="000000"/>
              </a:solidFill>
              <a:cs typeface="Calibri" panose="020F0502020204030204" pitchFamily="34" charset="0"/>
            </a:endParaRPr>
          </a:p>
          <a:p>
            <a:pPr marL="0" indent="0" fontAlgn="auto">
              <a:spcBef>
                <a:spcPts val="0"/>
              </a:spcBef>
              <a:spcAft>
                <a:spcPts val="800"/>
              </a:spcAft>
              <a:buNone/>
              <a:defRPr/>
            </a:pPr>
            <a:endParaRPr lang="en-US" sz="1400" b="1" dirty="0">
              <a:solidFill>
                <a:srgbClr val="000000"/>
              </a:solidFill>
              <a:cs typeface="Calibri" panose="020F0502020204030204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800"/>
              </a:spcAft>
              <a:defRPr/>
            </a:pPr>
            <a:endParaRPr lang="en-US" sz="1400" b="1" dirty="0">
              <a:solidFill>
                <a:srgbClr val="000000"/>
              </a:solidFill>
              <a:cs typeface="Calibri" panose="020F0502020204030204" pitchFamily="34" charset="0"/>
            </a:endParaRPr>
          </a:p>
          <a:p>
            <a:pPr marL="0" indent="0" fontAlgn="auto">
              <a:spcBef>
                <a:spcPts val="0"/>
              </a:spcBef>
              <a:spcAft>
                <a:spcPts val="800"/>
              </a:spcAft>
              <a:buNone/>
              <a:defRPr/>
            </a:pPr>
            <a:endParaRPr lang="en-US" sz="1400" dirty="0">
              <a:solidFill>
                <a:srgbClr val="000000"/>
              </a:solidFill>
              <a:cs typeface="Calibri" panose="020F0502020204030204" pitchFamily="34" charset="0"/>
            </a:endParaRPr>
          </a:p>
          <a:p>
            <a:pPr marL="0" indent="0" fontAlgn="auto">
              <a:spcBef>
                <a:spcPts val="0"/>
              </a:spcBef>
              <a:spcAft>
                <a:spcPts val="800"/>
              </a:spcAft>
              <a:buNone/>
              <a:defRPr/>
            </a:pPr>
            <a:endParaRPr lang="en-US" sz="1400" dirty="0">
              <a:solidFill>
                <a:srgbClr val="000000"/>
              </a:solidFill>
              <a:cs typeface="Calibri" panose="020F0502020204030204" pitchFamily="34" charset="0"/>
            </a:endParaRPr>
          </a:p>
        </p:txBody>
      </p:sp>
      <p:sp>
        <p:nvSpPr>
          <p:cNvPr id="13" name="Zástupný symbol pro obsah 1">
            <a:extLst>
              <a:ext uri="{FF2B5EF4-FFF2-40B4-BE49-F238E27FC236}">
                <a16:creationId xmlns:a16="http://schemas.microsoft.com/office/drawing/2014/main" id="{48DACFA1-2F2F-2545-BDAF-6470D8BB1E7E}"/>
              </a:ext>
            </a:extLst>
          </p:cNvPr>
          <p:cNvSpPr txBox="1">
            <a:spLocks/>
          </p:cNvSpPr>
          <p:nvPr/>
        </p:nvSpPr>
        <p:spPr>
          <a:xfrm>
            <a:off x="4788024" y="4083921"/>
            <a:ext cx="4108287" cy="792085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sz="1200" dirty="0">
                <a:solidFill>
                  <a:schemeClr val="tx1"/>
                </a:solidFill>
                <a:cs typeface="Calibri" panose="020F0502020204030204" pitchFamily="34" charset="0"/>
                <a:sym typeface="Wingdings" panose="05000000000000000000" pitchFamily="2" charset="2"/>
              </a:rPr>
              <a:t> Standardized wavelet power spectra for temperature, precipitation and SPEI in the Czech Lands for the 1501–2020 period. Statistical significance highlighted at the 95% level (black line)</a:t>
            </a:r>
            <a:endParaRPr lang="en-US" sz="1200" dirty="0">
              <a:solidFill>
                <a:schemeClr val="tx1"/>
              </a:solidFill>
              <a:cs typeface="Calibri" panose="020F0502020204030204" pitchFamily="34" charset="0"/>
            </a:endParaRPr>
          </a:p>
        </p:txBody>
      </p:sp>
      <p:sp>
        <p:nvSpPr>
          <p:cNvPr id="15" name="Zástupný symbol pro zápatí 65">
            <a:extLst>
              <a:ext uri="{FF2B5EF4-FFF2-40B4-BE49-F238E27FC236}">
                <a16:creationId xmlns:a16="http://schemas.microsoft.com/office/drawing/2014/main" id="{7C4260FC-A088-F1B9-435B-4C8C4BF86CC2}"/>
              </a:ext>
            </a:extLst>
          </p:cNvPr>
          <p:cNvSpPr txBox="1">
            <a:spLocks/>
          </p:cNvSpPr>
          <p:nvPr/>
        </p:nvSpPr>
        <p:spPr>
          <a:xfrm>
            <a:off x="6860306" y="0"/>
            <a:ext cx="1744142" cy="2190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cs-CZ"/>
            </a:defPPr>
            <a:lvl1pPr algn="l" rtl="0" fontAlgn="auto">
              <a:spcBef>
                <a:spcPts val="0"/>
              </a:spcBef>
              <a:spcAft>
                <a:spcPts val="0"/>
              </a:spcAft>
              <a:defRPr sz="105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ndar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ndar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ndar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ndar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ndar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ndar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ndar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ndara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sz="1100" dirty="0">
                <a:solidFill>
                  <a:srgbClr val="002060"/>
                </a:solidFill>
              </a:rPr>
              <a:t>Charles University Prague</a:t>
            </a:r>
            <a:endParaRPr lang="en-US" sz="1100" dirty="0">
              <a:solidFill>
                <a:srgbClr val="002060"/>
              </a:solidFill>
              <a:cs typeface="Calibri" panose="020F0502020204030204" pitchFamily="34" charset="0"/>
            </a:endParaRPr>
          </a:p>
        </p:txBody>
      </p:sp>
      <p:sp>
        <p:nvSpPr>
          <p:cNvPr id="17" name="Zástupný symbol pro zápatí 65">
            <a:extLst>
              <a:ext uri="{FF2B5EF4-FFF2-40B4-BE49-F238E27FC236}">
                <a16:creationId xmlns:a16="http://schemas.microsoft.com/office/drawing/2014/main" id="{68AAEB31-9B06-9A49-F661-91F6E231A845}"/>
              </a:ext>
            </a:extLst>
          </p:cNvPr>
          <p:cNvSpPr txBox="1">
            <a:spLocks/>
          </p:cNvSpPr>
          <p:nvPr/>
        </p:nvSpPr>
        <p:spPr>
          <a:xfrm>
            <a:off x="88462" y="0"/>
            <a:ext cx="6713812" cy="2190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cs-CZ"/>
            </a:defPPr>
            <a:lvl1pPr algn="l" rtl="0" fontAlgn="auto">
              <a:spcBef>
                <a:spcPts val="0"/>
              </a:spcBef>
              <a:spcAft>
                <a:spcPts val="0"/>
              </a:spcAft>
              <a:defRPr sz="105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ndar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ndar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ndar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ndar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ndar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ndar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ndar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ndara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sz="1100" dirty="0">
                <a:solidFill>
                  <a:srgbClr val="002060"/>
                </a:solidFill>
              </a:rPr>
              <a:t>EGU General Assembly 2022; </a:t>
            </a:r>
            <a:r>
              <a:rPr lang="en-US" sz="1100" dirty="0">
                <a:solidFill>
                  <a:srgbClr val="002060"/>
                </a:solidFill>
                <a:cs typeface="Calibri" panose="020F0502020204030204" pitchFamily="34" charset="0"/>
              </a:rPr>
              <a:t>Mikšovský et al.: Temporal variability in central European climate …</a:t>
            </a:r>
            <a:endParaRPr lang="en-US" sz="11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9566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číslo snímku 15"/>
          <p:cNvSpPr>
            <a:spLocks noGrp="1"/>
          </p:cNvSpPr>
          <p:nvPr>
            <p:ph type="sldNum" sz="quarter" idx="16"/>
          </p:nvPr>
        </p:nvSpPr>
        <p:spPr bwMode="auto">
          <a:xfrm>
            <a:off x="8742363" y="4836951"/>
            <a:ext cx="387350" cy="219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  <a:normAutofit fontScale="55000" lnSpcReduction="20000"/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F62EFAD-1AFF-4B12-AA6C-3A34FE77B609}" type="slidenum">
              <a:rPr lang="en-US" altLang="cs-CZ" sz="1800">
                <a:solidFill>
                  <a:srgbClr val="08016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altLang="cs-CZ" sz="1800" dirty="0">
              <a:solidFill>
                <a:srgbClr val="08016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8" name="Přímá spojnice 17"/>
          <p:cNvCxnSpPr/>
          <p:nvPr/>
        </p:nvCxnSpPr>
        <p:spPr>
          <a:xfrm>
            <a:off x="146494" y="198537"/>
            <a:ext cx="8329888" cy="0"/>
          </a:xfrm>
          <a:prstGeom prst="line">
            <a:avLst/>
          </a:prstGeom>
          <a:ln w="25400">
            <a:gradFill>
              <a:gsLst>
                <a:gs pos="0">
                  <a:srgbClr val="080163">
                    <a:alpha val="20000"/>
                  </a:srgbClr>
                </a:gs>
                <a:gs pos="100000">
                  <a:srgbClr val="080163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2" descr="F:\_Documents\Graphics\LOGO-KMOP-MFF-UK\logo-UK-cutout.png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14" y="33467"/>
            <a:ext cx="576000" cy="558000"/>
          </a:xfrm>
          <a:prstGeom prst="rect">
            <a:avLst/>
          </a:prstGeom>
          <a:noFill/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Zástupný symbol pro obsah 1"/>
          <p:cNvSpPr txBox="1">
            <a:spLocks/>
          </p:cNvSpPr>
          <p:nvPr/>
        </p:nvSpPr>
        <p:spPr>
          <a:xfrm>
            <a:off x="4572000" y="794153"/>
            <a:ext cx="4248472" cy="3433781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Bef>
                <a:spcPts val="0"/>
              </a:spcBef>
              <a:spcAft>
                <a:spcPts val="800"/>
              </a:spcAft>
              <a:buNone/>
              <a:defRPr/>
            </a:pPr>
            <a:r>
              <a:rPr lang="en-US" sz="1400" b="1" dirty="0">
                <a:solidFill>
                  <a:srgbClr val="990000"/>
                </a:solidFill>
                <a:cs typeface="Calibri" panose="020F0502020204030204" pitchFamily="34" charset="0"/>
              </a:rPr>
              <a:t>Primary tool: Multiple linear regression </a:t>
            </a:r>
            <a:r>
              <a:rPr lang="en-US" sz="1400" dirty="0">
                <a:solidFill>
                  <a:srgbClr val="000000"/>
                </a:solidFill>
                <a:cs typeface="Calibri" panose="020F0502020204030204" pitchFamily="34" charset="0"/>
              </a:rPr>
              <a:t>with bootstrap-based estimates of confidence intervals</a:t>
            </a:r>
          </a:p>
          <a:p>
            <a:pPr marL="0" indent="0" algn="ctr" fontAlgn="auto">
              <a:spcBef>
                <a:spcPts val="0"/>
              </a:spcBef>
              <a:spcAft>
                <a:spcPts val="800"/>
              </a:spcAft>
              <a:buNone/>
              <a:defRPr/>
            </a:pPr>
            <a:r>
              <a:rPr lang="en-US" sz="1400" dirty="0">
                <a:solidFill>
                  <a:srgbClr val="000000"/>
                </a:solidFill>
                <a:cs typeface="Calibri" panose="020F0502020204030204" pitchFamily="34" charset="0"/>
              </a:rPr>
              <a:t>Strong </a:t>
            </a:r>
            <a:r>
              <a:rPr lang="en-US" sz="1400" b="1" dirty="0">
                <a:solidFill>
                  <a:srgbClr val="990000"/>
                </a:solidFill>
                <a:cs typeface="Calibri" panose="020F0502020204030204" pitchFamily="34" charset="0"/>
              </a:rPr>
              <a:t>GHG-correlated trend</a:t>
            </a:r>
            <a:r>
              <a:rPr lang="en-US" sz="1400" dirty="0">
                <a:solidFill>
                  <a:srgbClr val="000000"/>
                </a:solidFill>
                <a:cs typeface="Calibri" panose="020F0502020204030204" pitchFamily="34" charset="0"/>
              </a:rPr>
              <a:t> found in temperature and temperature-sensitive drought indices</a:t>
            </a:r>
          </a:p>
          <a:p>
            <a:pPr marL="0" indent="0" algn="ctr" fontAlgn="auto">
              <a:spcBef>
                <a:spcPts val="0"/>
              </a:spcBef>
              <a:spcAft>
                <a:spcPts val="800"/>
              </a:spcAft>
              <a:buNone/>
              <a:defRPr/>
            </a:pPr>
            <a:r>
              <a:rPr lang="en-US" sz="1400" dirty="0">
                <a:solidFill>
                  <a:srgbClr val="000000"/>
                </a:solidFill>
                <a:cs typeface="Calibri" panose="020F0502020204030204" pitchFamily="34" charset="0"/>
              </a:rPr>
              <a:t>Distinct </a:t>
            </a:r>
            <a:r>
              <a:rPr lang="en-US" sz="1400" b="1" dirty="0">
                <a:solidFill>
                  <a:srgbClr val="990000"/>
                </a:solidFill>
                <a:cs typeface="Calibri" panose="020F0502020204030204" pitchFamily="34" charset="0"/>
              </a:rPr>
              <a:t>cooling effect related to volcanic activity </a:t>
            </a:r>
            <a:r>
              <a:rPr lang="en-US" sz="1400" dirty="0">
                <a:solidFill>
                  <a:schemeClr val="tx1"/>
                </a:solidFill>
                <a:cs typeface="Calibri" panose="020F0502020204030204" pitchFamily="34" charset="0"/>
              </a:rPr>
              <a:t>identified especially in summer</a:t>
            </a:r>
          </a:p>
          <a:p>
            <a:pPr marL="0" indent="0" algn="ctr" fontAlgn="auto">
              <a:spcBef>
                <a:spcPts val="0"/>
              </a:spcBef>
              <a:spcAft>
                <a:spcPts val="800"/>
              </a:spcAft>
              <a:buNone/>
              <a:defRPr/>
            </a:pPr>
            <a:r>
              <a:rPr lang="en-US" sz="1400" b="1" dirty="0">
                <a:solidFill>
                  <a:srgbClr val="990000"/>
                </a:solidFill>
                <a:cs typeface="Calibri" panose="020F0502020204030204" pitchFamily="34" charset="0"/>
              </a:rPr>
              <a:t>Strong NAO effect </a:t>
            </a:r>
            <a:r>
              <a:rPr lang="en-US" sz="1400" dirty="0">
                <a:solidFill>
                  <a:schemeClr val="tx1"/>
                </a:solidFill>
                <a:cs typeface="Calibri" panose="020F0502020204030204" pitchFamily="34" charset="0"/>
              </a:rPr>
              <a:t>found</a:t>
            </a:r>
            <a:r>
              <a:rPr lang="en-US" sz="1400" b="1" dirty="0">
                <a:solidFill>
                  <a:srgbClr val="990000"/>
                </a:solidFill>
                <a:cs typeface="Calibri" panose="020F0502020204030204" pitchFamily="34" charset="0"/>
              </a:rPr>
              <a:t> </a:t>
            </a:r>
            <a:r>
              <a:rPr lang="en-US" sz="1400" dirty="0">
                <a:solidFill>
                  <a:srgbClr val="000000"/>
                </a:solidFill>
                <a:cs typeface="Calibri" panose="020F0502020204030204" pitchFamily="34" charset="0"/>
              </a:rPr>
              <a:t>in most seasons, consistently present throughout the entire   analysis period </a:t>
            </a:r>
          </a:p>
          <a:p>
            <a:pPr marL="0" indent="0" algn="ctr" fontAlgn="auto">
              <a:spcBef>
                <a:spcPts val="0"/>
              </a:spcBef>
              <a:spcAft>
                <a:spcPts val="800"/>
              </a:spcAft>
              <a:buNone/>
              <a:defRPr/>
            </a:pPr>
            <a:r>
              <a:rPr lang="en-US" sz="1400" b="1" dirty="0">
                <a:solidFill>
                  <a:srgbClr val="990000"/>
                </a:solidFill>
                <a:cs typeface="Calibri" panose="020F0502020204030204" pitchFamily="34" charset="0"/>
              </a:rPr>
              <a:t>AMO/PDO influence </a:t>
            </a:r>
            <a:r>
              <a:rPr lang="en-US" sz="1400" dirty="0">
                <a:solidFill>
                  <a:srgbClr val="000000"/>
                </a:solidFill>
                <a:cs typeface="Calibri" panose="020F0502020204030204" pitchFamily="34" charset="0"/>
              </a:rPr>
              <a:t>detected both for their common component (imprinted especially in the temperature reconstruction) and their difference (linked to precipitation and drought series)</a:t>
            </a:r>
          </a:p>
          <a:p>
            <a:pPr marL="0" indent="0" algn="ctr" fontAlgn="auto">
              <a:spcBef>
                <a:spcPts val="0"/>
              </a:spcBef>
              <a:spcAft>
                <a:spcPts val="800"/>
              </a:spcAft>
              <a:buNone/>
              <a:defRPr/>
            </a:pPr>
            <a:endParaRPr lang="en-US" sz="1400" dirty="0">
              <a:solidFill>
                <a:srgbClr val="000000"/>
              </a:solidFill>
              <a:cs typeface="Calibri" panose="020F0502020204030204" pitchFamily="34" charset="0"/>
            </a:endParaRPr>
          </a:p>
          <a:p>
            <a:pPr marL="285750" indent="-285750" algn="ctr" fontAlgn="auto">
              <a:spcBef>
                <a:spcPts val="0"/>
              </a:spcBef>
              <a:spcAft>
                <a:spcPts val="800"/>
              </a:spcAft>
              <a:defRPr/>
            </a:pPr>
            <a:endParaRPr lang="en-US" sz="1400" dirty="0">
              <a:solidFill>
                <a:srgbClr val="000000"/>
              </a:solidFill>
              <a:cs typeface="Calibri" panose="020F0502020204030204" pitchFamily="34" charset="0"/>
            </a:endParaRPr>
          </a:p>
          <a:p>
            <a:pPr marL="0" indent="0" algn="ctr" fontAlgn="auto">
              <a:spcBef>
                <a:spcPts val="0"/>
              </a:spcBef>
              <a:spcAft>
                <a:spcPts val="800"/>
              </a:spcAft>
              <a:buNone/>
              <a:defRPr/>
            </a:pPr>
            <a:endParaRPr lang="en-US" sz="1400" dirty="0">
              <a:solidFill>
                <a:srgbClr val="000000"/>
              </a:solidFill>
              <a:cs typeface="Calibri" panose="020F0502020204030204" pitchFamily="34" charset="0"/>
            </a:endParaRPr>
          </a:p>
          <a:p>
            <a:pPr marL="0" indent="0" algn="ctr" fontAlgn="auto">
              <a:spcBef>
                <a:spcPts val="0"/>
              </a:spcBef>
              <a:spcAft>
                <a:spcPts val="800"/>
              </a:spcAft>
              <a:buNone/>
              <a:defRPr/>
            </a:pPr>
            <a:endParaRPr lang="en-US" sz="1400" dirty="0">
              <a:solidFill>
                <a:srgbClr val="000000"/>
              </a:solidFill>
              <a:cs typeface="Calibri" panose="020F0502020204030204" pitchFamily="34" charset="0"/>
            </a:endParaRPr>
          </a:p>
        </p:txBody>
      </p:sp>
      <p:sp>
        <p:nvSpPr>
          <p:cNvPr id="11" name="Nadpis 2"/>
          <p:cNvSpPr txBox="1">
            <a:spLocks/>
          </p:cNvSpPr>
          <p:nvPr/>
        </p:nvSpPr>
        <p:spPr bwMode="auto">
          <a:xfrm>
            <a:off x="4644008" y="195486"/>
            <a:ext cx="3861390" cy="462301"/>
          </a:xfrm>
          <a:prstGeom prst="rect">
            <a:avLst/>
          </a:prstGeom>
          <a:noFill/>
          <a:ln>
            <a:noFill/>
          </a:ln>
          <a:effectLst>
            <a:outerShdw blurRad="63500" dist="25400" dir="2700000" algn="tl" rotWithShape="0">
              <a:prstClr val="black">
                <a:alpha val="5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ts val="40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latin typeface="+mj-lt"/>
                <a:ea typeface="+mj-ea"/>
                <a:cs typeface="Tunga" pitchFamily="2"/>
              </a:defRPr>
            </a:lvl1pPr>
            <a:lvl2pPr algn="l" rtl="0" fontAlgn="base">
              <a:spcBef>
                <a:spcPts val="40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ndara" pitchFamily="34" charset="0"/>
                <a:cs typeface="Tunga" pitchFamily="34" charset="0"/>
              </a:defRPr>
            </a:lvl2pPr>
            <a:lvl3pPr algn="l" rtl="0" fontAlgn="base">
              <a:spcBef>
                <a:spcPts val="40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ndara" pitchFamily="34" charset="0"/>
                <a:cs typeface="Tunga" pitchFamily="34" charset="0"/>
              </a:defRPr>
            </a:lvl3pPr>
            <a:lvl4pPr algn="l" rtl="0" fontAlgn="base">
              <a:spcBef>
                <a:spcPts val="40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ndara" pitchFamily="34" charset="0"/>
                <a:cs typeface="Tunga" pitchFamily="34" charset="0"/>
              </a:defRPr>
            </a:lvl4pPr>
            <a:lvl5pPr algn="l" rtl="0" fontAlgn="base">
              <a:spcBef>
                <a:spcPts val="40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ndara" pitchFamily="34" charset="0"/>
                <a:cs typeface="Tunga" pitchFamily="34" charset="0"/>
              </a:defRPr>
            </a:lvl5pPr>
            <a:lvl6pPr marL="457200" algn="l" rtl="0" fontAlgn="base">
              <a:spcBef>
                <a:spcPts val="40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ndara" pitchFamily="34" charset="0"/>
                <a:cs typeface="Tunga" pitchFamily="34" charset="0"/>
              </a:defRPr>
            </a:lvl6pPr>
            <a:lvl7pPr marL="914400" algn="l" rtl="0" fontAlgn="base">
              <a:spcBef>
                <a:spcPts val="40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ndara" pitchFamily="34" charset="0"/>
                <a:cs typeface="Tunga" pitchFamily="34" charset="0"/>
              </a:defRPr>
            </a:lvl7pPr>
            <a:lvl8pPr marL="1371600" algn="l" rtl="0" fontAlgn="base">
              <a:spcBef>
                <a:spcPts val="40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ndara" pitchFamily="34" charset="0"/>
                <a:cs typeface="Tunga" pitchFamily="34" charset="0"/>
              </a:defRPr>
            </a:lvl8pPr>
            <a:lvl9pPr marL="1828800" algn="l" rtl="0" fontAlgn="base">
              <a:spcBef>
                <a:spcPts val="40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ndara" pitchFamily="34" charset="0"/>
                <a:cs typeface="Tunga" pitchFamily="34" charset="0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2100" b="1" dirty="0">
                <a:solidFill>
                  <a:srgbClr val="000000"/>
                </a:solidFill>
              </a:rPr>
              <a:t>Statistical attribution analysis</a:t>
            </a:r>
          </a:p>
        </p:txBody>
      </p:sp>
      <p:pic>
        <p:nvPicPr>
          <p:cNvPr id="6" name="Obrázek 5" descr="Obsah obrázku text, skříňka&#10;&#10;Popis byl vytvořen automaticky">
            <a:extLst>
              <a:ext uri="{FF2B5EF4-FFF2-40B4-BE49-F238E27FC236}">
                <a16:creationId xmlns:a16="http://schemas.microsoft.com/office/drawing/2014/main" id="{6F3586CA-8704-05CC-BF3C-EBAAEAC26CD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94" y="211875"/>
            <a:ext cx="3993458" cy="4906025"/>
          </a:xfrm>
          <a:prstGeom prst="rect">
            <a:avLst/>
          </a:prstGeom>
        </p:spPr>
      </p:pic>
      <p:sp>
        <p:nvSpPr>
          <p:cNvPr id="9" name="Zástupný symbol pro obsah 1">
            <a:extLst>
              <a:ext uri="{FF2B5EF4-FFF2-40B4-BE49-F238E27FC236}">
                <a16:creationId xmlns:a16="http://schemas.microsoft.com/office/drawing/2014/main" id="{F50CC9EA-1DA1-0B9C-FB39-78927F3A43A4}"/>
              </a:ext>
            </a:extLst>
          </p:cNvPr>
          <p:cNvSpPr txBox="1">
            <a:spLocks/>
          </p:cNvSpPr>
          <p:nvPr/>
        </p:nvSpPr>
        <p:spPr>
          <a:xfrm>
            <a:off x="4427984" y="4371950"/>
            <a:ext cx="4320480" cy="675336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sz="1200" dirty="0">
                <a:solidFill>
                  <a:schemeClr val="tx1"/>
                </a:solidFill>
                <a:cs typeface="Calibri" panose="020F0502020204030204" pitchFamily="34" charset="0"/>
                <a:sym typeface="Wingdings" panose="05000000000000000000" pitchFamily="2" charset="2"/>
              </a:rPr>
              <a:t> Standardized regression coefficients between individual target and explanatory variables and their 95% (box) and 99% (whiskers) confidence intervals</a:t>
            </a:r>
            <a:endParaRPr lang="en-US" sz="1200" dirty="0">
              <a:solidFill>
                <a:schemeClr val="tx1"/>
              </a:solidFill>
              <a:cs typeface="Calibri" panose="020F0502020204030204" pitchFamily="34" charset="0"/>
            </a:endParaRPr>
          </a:p>
        </p:txBody>
      </p:sp>
      <p:sp>
        <p:nvSpPr>
          <p:cNvPr id="13" name="Zástupný symbol pro zápatí 65">
            <a:extLst>
              <a:ext uri="{FF2B5EF4-FFF2-40B4-BE49-F238E27FC236}">
                <a16:creationId xmlns:a16="http://schemas.microsoft.com/office/drawing/2014/main" id="{9EF2E864-9C7E-40A7-9133-92E17440496E}"/>
              </a:ext>
            </a:extLst>
          </p:cNvPr>
          <p:cNvSpPr txBox="1">
            <a:spLocks/>
          </p:cNvSpPr>
          <p:nvPr/>
        </p:nvSpPr>
        <p:spPr>
          <a:xfrm>
            <a:off x="6860306" y="0"/>
            <a:ext cx="1744142" cy="2190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cs-CZ"/>
            </a:defPPr>
            <a:lvl1pPr algn="l" rtl="0" fontAlgn="auto">
              <a:spcBef>
                <a:spcPts val="0"/>
              </a:spcBef>
              <a:spcAft>
                <a:spcPts val="0"/>
              </a:spcAft>
              <a:defRPr sz="105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ndar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ndar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ndar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ndar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ndar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ndar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ndar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ndara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sz="1100" dirty="0">
                <a:solidFill>
                  <a:srgbClr val="002060"/>
                </a:solidFill>
              </a:rPr>
              <a:t>Charles University Prague</a:t>
            </a:r>
            <a:endParaRPr lang="en-US" sz="1100" dirty="0">
              <a:solidFill>
                <a:srgbClr val="002060"/>
              </a:solidFill>
              <a:cs typeface="Calibri" panose="020F0502020204030204" pitchFamily="34" charset="0"/>
            </a:endParaRPr>
          </a:p>
        </p:txBody>
      </p:sp>
      <p:sp>
        <p:nvSpPr>
          <p:cNvPr id="14" name="Zástupný symbol pro zápatí 65">
            <a:extLst>
              <a:ext uri="{FF2B5EF4-FFF2-40B4-BE49-F238E27FC236}">
                <a16:creationId xmlns:a16="http://schemas.microsoft.com/office/drawing/2014/main" id="{4CD9A69B-562F-07E7-EF95-42611EC1AACF}"/>
              </a:ext>
            </a:extLst>
          </p:cNvPr>
          <p:cNvSpPr txBox="1">
            <a:spLocks/>
          </p:cNvSpPr>
          <p:nvPr/>
        </p:nvSpPr>
        <p:spPr>
          <a:xfrm>
            <a:off x="88462" y="0"/>
            <a:ext cx="6713812" cy="2190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cs-CZ"/>
            </a:defPPr>
            <a:lvl1pPr algn="l" rtl="0" fontAlgn="auto">
              <a:spcBef>
                <a:spcPts val="0"/>
              </a:spcBef>
              <a:spcAft>
                <a:spcPts val="0"/>
              </a:spcAft>
              <a:defRPr sz="105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ndar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ndar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ndar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ndar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ndar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ndar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ndar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ndara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sz="1100" dirty="0">
                <a:solidFill>
                  <a:srgbClr val="002060"/>
                </a:solidFill>
              </a:rPr>
              <a:t>EGU General Assembly 2022; </a:t>
            </a:r>
            <a:r>
              <a:rPr lang="en-US" sz="1100" dirty="0">
                <a:solidFill>
                  <a:srgbClr val="002060"/>
                </a:solidFill>
                <a:cs typeface="Calibri" panose="020F0502020204030204" pitchFamily="34" charset="0"/>
              </a:rPr>
              <a:t>Mikšovský et al.: Temporal variability in central European climate …</a:t>
            </a:r>
            <a:endParaRPr lang="en-US" sz="11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6977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číslo snímku 15"/>
          <p:cNvSpPr>
            <a:spLocks noGrp="1"/>
          </p:cNvSpPr>
          <p:nvPr>
            <p:ph type="sldNum" sz="quarter" idx="16"/>
          </p:nvPr>
        </p:nvSpPr>
        <p:spPr bwMode="auto">
          <a:xfrm>
            <a:off x="8742363" y="4836951"/>
            <a:ext cx="387350" cy="219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  <a:normAutofit fontScale="55000" lnSpcReduction="20000"/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F62EFAD-1AFF-4B12-AA6C-3A34FE77B609}" type="slidenum">
              <a:rPr lang="en-US" altLang="cs-CZ" sz="1800">
                <a:solidFill>
                  <a:srgbClr val="08016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altLang="cs-CZ" sz="1800" dirty="0">
              <a:solidFill>
                <a:srgbClr val="08016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8" name="Přímá spojnice 17"/>
          <p:cNvCxnSpPr/>
          <p:nvPr/>
        </p:nvCxnSpPr>
        <p:spPr>
          <a:xfrm>
            <a:off x="146494" y="198537"/>
            <a:ext cx="8329888" cy="0"/>
          </a:xfrm>
          <a:prstGeom prst="line">
            <a:avLst/>
          </a:prstGeom>
          <a:ln w="25400">
            <a:gradFill>
              <a:gsLst>
                <a:gs pos="0">
                  <a:srgbClr val="080163">
                    <a:alpha val="20000"/>
                  </a:srgbClr>
                </a:gs>
                <a:gs pos="100000">
                  <a:srgbClr val="080163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2" descr="F:\_Documents\Graphics\LOGO-KMOP-MFF-UK\logo-UK-cutout.png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14" y="33467"/>
            <a:ext cx="576000" cy="558000"/>
          </a:xfrm>
          <a:prstGeom prst="rect">
            <a:avLst/>
          </a:prstGeom>
          <a:noFill/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Zástupný symbol pro obsah 1"/>
          <p:cNvSpPr txBox="1">
            <a:spLocks/>
          </p:cNvSpPr>
          <p:nvPr/>
        </p:nvSpPr>
        <p:spPr>
          <a:xfrm>
            <a:off x="5724128" y="797204"/>
            <a:ext cx="3168352" cy="2777185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Bef>
                <a:spcPts val="0"/>
              </a:spcBef>
              <a:spcAft>
                <a:spcPts val="800"/>
              </a:spcAft>
              <a:buNone/>
              <a:defRPr/>
            </a:pPr>
            <a:r>
              <a:rPr lang="en-US" sz="1400" b="1" dirty="0">
                <a:solidFill>
                  <a:srgbClr val="990000"/>
                </a:solidFill>
                <a:cs typeface="Calibri" panose="020F0502020204030204" pitchFamily="34" charset="0"/>
              </a:rPr>
              <a:t>Primary tool: Cross-wavelet analysis </a:t>
            </a:r>
            <a:r>
              <a:rPr lang="en-US" sz="1400" dirty="0">
                <a:solidFill>
                  <a:srgbClr val="000000"/>
                </a:solidFill>
                <a:cs typeface="Calibri" panose="020F0502020204030204" pitchFamily="34" charset="0"/>
              </a:rPr>
              <a:t>&amp; wavelet coherence</a:t>
            </a:r>
          </a:p>
          <a:p>
            <a:pPr marL="0" indent="0" algn="ctr" fontAlgn="auto">
              <a:spcBef>
                <a:spcPts val="0"/>
              </a:spcBef>
              <a:spcAft>
                <a:spcPts val="800"/>
              </a:spcAft>
              <a:buNone/>
              <a:defRPr/>
            </a:pPr>
            <a:r>
              <a:rPr lang="en-US" sz="1400" dirty="0">
                <a:solidFill>
                  <a:srgbClr val="000000"/>
                </a:solidFill>
                <a:cs typeface="Calibri" panose="020F0502020204030204" pitchFamily="34" charset="0"/>
              </a:rPr>
              <a:t>Significant shared oscillations detected especially in the </a:t>
            </a:r>
            <a:r>
              <a:rPr lang="en-US" sz="1400" b="1" dirty="0">
                <a:solidFill>
                  <a:srgbClr val="990000"/>
                </a:solidFill>
                <a:cs typeface="Calibri" panose="020F0502020204030204" pitchFamily="34" charset="0"/>
              </a:rPr>
              <a:t>70-100 year period band</a:t>
            </a:r>
            <a:r>
              <a:rPr lang="en-US" sz="1400" dirty="0">
                <a:solidFill>
                  <a:srgbClr val="000000"/>
                </a:solidFill>
                <a:cs typeface="Calibri" panose="020F0502020204030204" pitchFamily="34" charset="0"/>
              </a:rPr>
              <a:t>, in particular between the AMO/PDO common component and temperature</a:t>
            </a:r>
          </a:p>
          <a:p>
            <a:pPr marL="0" indent="0" algn="ctr" fontAlgn="auto">
              <a:spcBef>
                <a:spcPts val="0"/>
              </a:spcBef>
              <a:spcAft>
                <a:spcPts val="800"/>
              </a:spcAft>
              <a:buNone/>
              <a:defRPr/>
            </a:pPr>
            <a:r>
              <a:rPr lang="en-US" sz="1400" dirty="0">
                <a:solidFill>
                  <a:srgbClr val="000000"/>
                </a:solidFill>
                <a:cs typeface="Calibri" panose="020F0502020204030204" pitchFamily="34" charset="0"/>
              </a:rPr>
              <a:t>Other spectral similarities also found, but with highly variable phase shift indicating lack of simple linear relationships</a:t>
            </a:r>
          </a:p>
          <a:p>
            <a:pPr marL="0" indent="0" algn="ctr" fontAlgn="auto">
              <a:spcBef>
                <a:spcPts val="0"/>
              </a:spcBef>
              <a:spcAft>
                <a:spcPts val="800"/>
              </a:spcAft>
              <a:buNone/>
              <a:defRPr/>
            </a:pPr>
            <a:endParaRPr lang="en-US" sz="1400" dirty="0">
              <a:solidFill>
                <a:srgbClr val="000000"/>
              </a:solidFill>
              <a:cs typeface="Calibri" panose="020F0502020204030204" pitchFamily="34" charset="0"/>
            </a:endParaRPr>
          </a:p>
          <a:p>
            <a:pPr marL="0" indent="0" algn="ctr" fontAlgn="auto">
              <a:spcBef>
                <a:spcPts val="0"/>
              </a:spcBef>
              <a:spcAft>
                <a:spcPts val="800"/>
              </a:spcAft>
              <a:buNone/>
              <a:defRPr/>
            </a:pPr>
            <a:endParaRPr lang="en-US" sz="1400" dirty="0">
              <a:solidFill>
                <a:srgbClr val="000000"/>
              </a:solidFill>
              <a:cs typeface="Calibri" panose="020F0502020204030204" pitchFamily="34" charset="0"/>
            </a:endParaRPr>
          </a:p>
          <a:p>
            <a:pPr marL="285750" indent="-285750" algn="ctr" fontAlgn="auto">
              <a:spcBef>
                <a:spcPts val="0"/>
              </a:spcBef>
              <a:spcAft>
                <a:spcPts val="800"/>
              </a:spcAft>
              <a:defRPr/>
            </a:pPr>
            <a:endParaRPr lang="en-US" sz="1400" dirty="0">
              <a:solidFill>
                <a:srgbClr val="000000"/>
              </a:solidFill>
              <a:cs typeface="Calibri" panose="020F0502020204030204" pitchFamily="34" charset="0"/>
            </a:endParaRPr>
          </a:p>
          <a:p>
            <a:pPr marL="0" indent="0" fontAlgn="auto">
              <a:spcBef>
                <a:spcPts val="0"/>
              </a:spcBef>
              <a:spcAft>
                <a:spcPts val="800"/>
              </a:spcAft>
              <a:buNone/>
              <a:defRPr/>
            </a:pPr>
            <a:endParaRPr lang="en-US" sz="1400" dirty="0">
              <a:solidFill>
                <a:srgbClr val="000000"/>
              </a:solidFill>
              <a:cs typeface="Calibri" panose="020F0502020204030204" pitchFamily="34" charset="0"/>
            </a:endParaRPr>
          </a:p>
          <a:p>
            <a:pPr marL="0" indent="0" fontAlgn="auto">
              <a:spcBef>
                <a:spcPts val="0"/>
              </a:spcBef>
              <a:spcAft>
                <a:spcPts val="800"/>
              </a:spcAft>
              <a:buNone/>
              <a:defRPr/>
            </a:pPr>
            <a:endParaRPr lang="en-US" sz="1400" dirty="0">
              <a:solidFill>
                <a:srgbClr val="000000"/>
              </a:solidFill>
              <a:cs typeface="Calibri" panose="020F0502020204030204" pitchFamily="34" charset="0"/>
            </a:endParaRPr>
          </a:p>
        </p:txBody>
      </p:sp>
      <p:sp>
        <p:nvSpPr>
          <p:cNvPr id="11" name="Nadpis 2"/>
          <p:cNvSpPr txBox="1">
            <a:spLocks/>
          </p:cNvSpPr>
          <p:nvPr/>
        </p:nvSpPr>
        <p:spPr bwMode="auto">
          <a:xfrm>
            <a:off x="179512" y="216000"/>
            <a:ext cx="8208912" cy="459880"/>
          </a:xfrm>
          <a:prstGeom prst="rect">
            <a:avLst/>
          </a:prstGeom>
          <a:noFill/>
          <a:ln>
            <a:noFill/>
          </a:ln>
          <a:effectLst>
            <a:outerShdw blurRad="63500" dist="25400" dir="2700000" algn="tl" rotWithShape="0">
              <a:prstClr val="black">
                <a:alpha val="5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ts val="40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latin typeface="+mj-lt"/>
                <a:ea typeface="+mj-ea"/>
                <a:cs typeface="Tunga" pitchFamily="2"/>
              </a:defRPr>
            </a:lvl1pPr>
            <a:lvl2pPr algn="l" rtl="0" fontAlgn="base">
              <a:spcBef>
                <a:spcPts val="40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ndara" pitchFamily="34" charset="0"/>
                <a:cs typeface="Tunga" pitchFamily="34" charset="0"/>
              </a:defRPr>
            </a:lvl2pPr>
            <a:lvl3pPr algn="l" rtl="0" fontAlgn="base">
              <a:spcBef>
                <a:spcPts val="40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ndara" pitchFamily="34" charset="0"/>
                <a:cs typeface="Tunga" pitchFamily="34" charset="0"/>
              </a:defRPr>
            </a:lvl3pPr>
            <a:lvl4pPr algn="l" rtl="0" fontAlgn="base">
              <a:spcBef>
                <a:spcPts val="40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ndara" pitchFamily="34" charset="0"/>
                <a:cs typeface="Tunga" pitchFamily="34" charset="0"/>
              </a:defRPr>
            </a:lvl4pPr>
            <a:lvl5pPr algn="l" rtl="0" fontAlgn="base">
              <a:spcBef>
                <a:spcPts val="40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ndara" pitchFamily="34" charset="0"/>
                <a:cs typeface="Tunga" pitchFamily="34" charset="0"/>
              </a:defRPr>
            </a:lvl5pPr>
            <a:lvl6pPr marL="457200" algn="l" rtl="0" fontAlgn="base">
              <a:spcBef>
                <a:spcPts val="40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ndara" pitchFamily="34" charset="0"/>
                <a:cs typeface="Tunga" pitchFamily="34" charset="0"/>
              </a:defRPr>
            </a:lvl6pPr>
            <a:lvl7pPr marL="914400" algn="l" rtl="0" fontAlgn="base">
              <a:spcBef>
                <a:spcPts val="40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ndara" pitchFamily="34" charset="0"/>
                <a:cs typeface="Tunga" pitchFamily="34" charset="0"/>
              </a:defRPr>
            </a:lvl7pPr>
            <a:lvl8pPr marL="1371600" algn="l" rtl="0" fontAlgn="base">
              <a:spcBef>
                <a:spcPts val="40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ndara" pitchFamily="34" charset="0"/>
                <a:cs typeface="Tunga" pitchFamily="34" charset="0"/>
              </a:defRPr>
            </a:lvl8pPr>
            <a:lvl9pPr marL="1828800" algn="l" rtl="0" fontAlgn="base">
              <a:spcBef>
                <a:spcPts val="40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ndara" pitchFamily="34" charset="0"/>
                <a:cs typeface="Tunga" pitchFamily="34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2100" b="1" dirty="0">
                <a:solidFill>
                  <a:srgbClr val="000000"/>
                </a:solidFill>
              </a:rPr>
              <a:t>Oscillatory components shared by target and explanatory variables  </a:t>
            </a:r>
            <a:br>
              <a:rPr lang="en-US" sz="2100" b="1" dirty="0">
                <a:solidFill>
                  <a:srgbClr val="000000"/>
                </a:solidFill>
              </a:rPr>
            </a:br>
            <a:endParaRPr lang="en-US" sz="2100" b="1" dirty="0">
              <a:solidFill>
                <a:srgbClr val="000000"/>
              </a:solidFill>
            </a:endParaRP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BF1C4F9D-CFD9-FA40-A21A-641ABC11D67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" y="699542"/>
            <a:ext cx="5781850" cy="4423312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Zástupný symbol pro obsah 1">
            <a:extLst>
              <a:ext uri="{FF2B5EF4-FFF2-40B4-BE49-F238E27FC236}">
                <a16:creationId xmlns:a16="http://schemas.microsoft.com/office/drawing/2014/main" id="{DF4DBAAE-9E37-B0BA-25EC-F651E842E1CB}"/>
              </a:ext>
            </a:extLst>
          </p:cNvPr>
          <p:cNvSpPr txBox="1">
            <a:spLocks/>
          </p:cNvSpPr>
          <p:nvPr/>
        </p:nvSpPr>
        <p:spPr>
          <a:xfrm>
            <a:off x="5796137" y="3795886"/>
            <a:ext cx="3168352" cy="792085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sz="1200" dirty="0">
                <a:solidFill>
                  <a:schemeClr val="tx1"/>
                </a:solidFill>
                <a:cs typeface="Calibri" panose="020F0502020204030204" pitchFamily="34" charset="0"/>
                <a:sym typeface="Wingdings" panose="05000000000000000000" pitchFamily="2" charset="2"/>
              </a:rPr>
              <a:t> Standardized cross-wavelet spectra between series of temperature, </a:t>
            </a:r>
            <a:r>
              <a:rPr lang="en-US" sz="1200" dirty="0" err="1">
                <a:solidFill>
                  <a:schemeClr val="tx1"/>
                </a:solidFill>
                <a:cs typeface="Calibri" panose="020F0502020204030204" pitchFamily="34" charset="0"/>
                <a:sym typeface="Wingdings" panose="05000000000000000000" pitchFamily="2" charset="2"/>
              </a:rPr>
              <a:t>precipita</a:t>
            </a:r>
            <a:r>
              <a:rPr lang="cs-CZ" sz="1200" dirty="0">
                <a:solidFill>
                  <a:schemeClr val="tx1"/>
                </a:solidFill>
                <a:cs typeface="Calibri" panose="020F0502020204030204" pitchFamily="34" charset="0"/>
                <a:sym typeface="Wingdings" panose="05000000000000000000" pitchFamily="2" charset="2"/>
              </a:rPr>
              <a:t>-</a:t>
            </a:r>
            <a:r>
              <a:rPr lang="en-US" sz="1200" dirty="0" err="1">
                <a:solidFill>
                  <a:schemeClr val="tx1"/>
                </a:solidFill>
                <a:cs typeface="Calibri" panose="020F0502020204030204" pitchFamily="34" charset="0"/>
                <a:sym typeface="Wingdings" panose="05000000000000000000" pitchFamily="2" charset="2"/>
              </a:rPr>
              <a:t>tion</a:t>
            </a:r>
            <a:r>
              <a:rPr lang="en-US" sz="1200" dirty="0">
                <a:solidFill>
                  <a:schemeClr val="tx1"/>
                </a:solidFill>
                <a:cs typeface="Calibri" panose="020F0502020204030204" pitchFamily="34" charset="0"/>
                <a:sym typeface="Wingdings" panose="05000000000000000000" pitchFamily="2" charset="2"/>
              </a:rPr>
              <a:t> or SPEI and explanatory variables with prominent oscillatory components (all seasons)</a:t>
            </a:r>
            <a:endParaRPr lang="en-US" sz="1200" dirty="0">
              <a:solidFill>
                <a:schemeClr val="tx1"/>
              </a:solidFill>
              <a:cs typeface="Calibri" panose="020F0502020204030204" pitchFamily="34" charset="0"/>
            </a:endParaRPr>
          </a:p>
        </p:txBody>
      </p:sp>
      <p:sp>
        <p:nvSpPr>
          <p:cNvPr id="15" name="Zástupný symbol pro zápatí 65">
            <a:extLst>
              <a:ext uri="{FF2B5EF4-FFF2-40B4-BE49-F238E27FC236}">
                <a16:creationId xmlns:a16="http://schemas.microsoft.com/office/drawing/2014/main" id="{77AB73C0-93C7-3B52-CD84-B2641C101BAE}"/>
              </a:ext>
            </a:extLst>
          </p:cNvPr>
          <p:cNvSpPr txBox="1">
            <a:spLocks/>
          </p:cNvSpPr>
          <p:nvPr/>
        </p:nvSpPr>
        <p:spPr>
          <a:xfrm>
            <a:off x="6860306" y="0"/>
            <a:ext cx="1744142" cy="2190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cs-CZ"/>
            </a:defPPr>
            <a:lvl1pPr algn="l" rtl="0" fontAlgn="auto">
              <a:spcBef>
                <a:spcPts val="0"/>
              </a:spcBef>
              <a:spcAft>
                <a:spcPts val="0"/>
              </a:spcAft>
              <a:defRPr sz="105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ndar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ndar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ndar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ndar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ndar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ndar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ndar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ndara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sz="1100" dirty="0">
                <a:solidFill>
                  <a:srgbClr val="002060"/>
                </a:solidFill>
              </a:rPr>
              <a:t>Charles University Prague</a:t>
            </a:r>
            <a:endParaRPr lang="en-US" sz="1100" dirty="0">
              <a:solidFill>
                <a:srgbClr val="002060"/>
              </a:solidFill>
              <a:cs typeface="Calibri" panose="020F0502020204030204" pitchFamily="34" charset="0"/>
            </a:endParaRPr>
          </a:p>
        </p:txBody>
      </p:sp>
      <p:sp>
        <p:nvSpPr>
          <p:cNvPr id="20" name="Zástupný symbol pro zápatí 65">
            <a:extLst>
              <a:ext uri="{FF2B5EF4-FFF2-40B4-BE49-F238E27FC236}">
                <a16:creationId xmlns:a16="http://schemas.microsoft.com/office/drawing/2014/main" id="{060F974F-29EF-06E0-B161-377B3E6CE968}"/>
              </a:ext>
            </a:extLst>
          </p:cNvPr>
          <p:cNvSpPr txBox="1">
            <a:spLocks/>
          </p:cNvSpPr>
          <p:nvPr/>
        </p:nvSpPr>
        <p:spPr>
          <a:xfrm>
            <a:off x="88462" y="0"/>
            <a:ext cx="6713812" cy="2190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cs-CZ"/>
            </a:defPPr>
            <a:lvl1pPr algn="l" rtl="0" fontAlgn="auto">
              <a:spcBef>
                <a:spcPts val="0"/>
              </a:spcBef>
              <a:spcAft>
                <a:spcPts val="0"/>
              </a:spcAft>
              <a:defRPr sz="105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ndar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ndar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ndar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ndar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ndar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ndar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ndar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ndara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sz="1100" dirty="0">
                <a:solidFill>
                  <a:srgbClr val="002060"/>
                </a:solidFill>
              </a:rPr>
              <a:t>EGU General Assembly 2022; </a:t>
            </a:r>
            <a:r>
              <a:rPr lang="en-US" sz="1100" dirty="0">
                <a:solidFill>
                  <a:srgbClr val="002060"/>
                </a:solidFill>
                <a:cs typeface="Calibri" panose="020F0502020204030204" pitchFamily="34" charset="0"/>
              </a:rPr>
              <a:t>Mikšovský et al.: Temporal variability in central European climate …</a:t>
            </a:r>
            <a:endParaRPr lang="en-US" sz="11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713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číslo snímku 15"/>
          <p:cNvSpPr>
            <a:spLocks noGrp="1"/>
          </p:cNvSpPr>
          <p:nvPr>
            <p:ph type="sldNum" sz="quarter" idx="16"/>
          </p:nvPr>
        </p:nvSpPr>
        <p:spPr bwMode="auto">
          <a:xfrm>
            <a:off x="8742363" y="4836951"/>
            <a:ext cx="387350" cy="219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  <a:normAutofit fontScale="55000" lnSpcReduction="20000"/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F62EFAD-1AFF-4B12-AA6C-3A34FE77B609}" type="slidenum">
              <a:rPr lang="en-US" altLang="cs-CZ" sz="1800">
                <a:solidFill>
                  <a:srgbClr val="08016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altLang="cs-CZ" sz="1800" dirty="0">
              <a:solidFill>
                <a:srgbClr val="08016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8" name="Přímá spojnice 17"/>
          <p:cNvCxnSpPr/>
          <p:nvPr/>
        </p:nvCxnSpPr>
        <p:spPr>
          <a:xfrm>
            <a:off x="146494" y="198537"/>
            <a:ext cx="8329888" cy="0"/>
          </a:xfrm>
          <a:prstGeom prst="line">
            <a:avLst/>
          </a:prstGeom>
          <a:ln w="25400">
            <a:gradFill>
              <a:gsLst>
                <a:gs pos="0">
                  <a:srgbClr val="080163">
                    <a:alpha val="20000"/>
                  </a:srgbClr>
                </a:gs>
                <a:gs pos="100000">
                  <a:srgbClr val="080163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2" descr="F:\_Documents\Graphics\LOGO-KMOP-MFF-UK\logo-UK-cutout.png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14" y="33467"/>
            <a:ext cx="576000" cy="558000"/>
          </a:xfrm>
          <a:prstGeom prst="rect">
            <a:avLst/>
          </a:prstGeom>
          <a:noFill/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Nadpis 2"/>
          <p:cNvSpPr txBox="1">
            <a:spLocks/>
          </p:cNvSpPr>
          <p:nvPr/>
        </p:nvSpPr>
        <p:spPr bwMode="auto">
          <a:xfrm>
            <a:off x="267544" y="216000"/>
            <a:ext cx="8208912" cy="427707"/>
          </a:xfrm>
          <a:prstGeom prst="rect">
            <a:avLst/>
          </a:prstGeom>
          <a:noFill/>
          <a:ln>
            <a:noFill/>
          </a:ln>
          <a:effectLst>
            <a:outerShdw blurRad="63500" dist="25400" dir="2700000" algn="tl" rotWithShape="0">
              <a:prstClr val="black">
                <a:alpha val="5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ts val="40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latin typeface="+mj-lt"/>
                <a:ea typeface="+mj-ea"/>
                <a:cs typeface="Tunga" pitchFamily="2"/>
              </a:defRPr>
            </a:lvl1pPr>
            <a:lvl2pPr algn="l" rtl="0" fontAlgn="base">
              <a:spcBef>
                <a:spcPts val="40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ndara" pitchFamily="34" charset="0"/>
                <a:cs typeface="Tunga" pitchFamily="34" charset="0"/>
              </a:defRPr>
            </a:lvl2pPr>
            <a:lvl3pPr algn="l" rtl="0" fontAlgn="base">
              <a:spcBef>
                <a:spcPts val="40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ndara" pitchFamily="34" charset="0"/>
                <a:cs typeface="Tunga" pitchFamily="34" charset="0"/>
              </a:defRPr>
            </a:lvl3pPr>
            <a:lvl4pPr algn="l" rtl="0" fontAlgn="base">
              <a:spcBef>
                <a:spcPts val="40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ndara" pitchFamily="34" charset="0"/>
                <a:cs typeface="Tunga" pitchFamily="34" charset="0"/>
              </a:defRPr>
            </a:lvl4pPr>
            <a:lvl5pPr algn="l" rtl="0" fontAlgn="base">
              <a:spcBef>
                <a:spcPts val="40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ndara" pitchFamily="34" charset="0"/>
                <a:cs typeface="Tunga" pitchFamily="34" charset="0"/>
              </a:defRPr>
            </a:lvl5pPr>
            <a:lvl6pPr marL="457200" algn="l" rtl="0" fontAlgn="base">
              <a:spcBef>
                <a:spcPts val="40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ndara" pitchFamily="34" charset="0"/>
                <a:cs typeface="Tunga" pitchFamily="34" charset="0"/>
              </a:defRPr>
            </a:lvl6pPr>
            <a:lvl7pPr marL="914400" algn="l" rtl="0" fontAlgn="base">
              <a:spcBef>
                <a:spcPts val="40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ndara" pitchFamily="34" charset="0"/>
                <a:cs typeface="Tunga" pitchFamily="34" charset="0"/>
              </a:defRPr>
            </a:lvl7pPr>
            <a:lvl8pPr marL="1371600" algn="l" rtl="0" fontAlgn="base">
              <a:spcBef>
                <a:spcPts val="40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ndara" pitchFamily="34" charset="0"/>
                <a:cs typeface="Tunga" pitchFamily="34" charset="0"/>
              </a:defRPr>
            </a:lvl8pPr>
            <a:lvl9pPr marL="1828800" algn="l" rtl="0" fontAlgn="base">
              <a:spcBef>
                <a:spcPts val="40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ndara" pitchFamily="34" charset="0"/>
                <a:cs typeface="Tunga" pitchFamily="34" charset="0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2100" b="1" dirty="0">
                <a:solidFill>
                  <a:srgbClr val="000000"/>
                </a:solidFill>
              </a:rPr>
              <a:t>Conclusions</a:t>
            </a:r>
            <a:br>
              <a:rPr lang="en-US" sz="2100" b="1" dirty="0">
                <a:solidFill>
                  <a:srgbClr val="000000"/>
                </a:solidFill>
              </a:rPr>
            </a:br>
            <a:endParaRPr lang="en-US" sz="2100" b="1" dirty="0">
              <a:solidFill>
                <a:srgbClr val="000000"/>
              </a:solidFill>
            </a:endParaRPr>
          </a:p>
        </p:txBody>
      </p:sp>
      <p:sp>
        <p:nvSpPr>
          <p:cNvPr id="10" name="Zástupný symbol pro obsah 1">
            <a:extLst>
              <a:ext uri="{FF2B5EF4-FFF2-40B4-BE49-F238E27FC236}">
                <a16:creationId xmlns:a16="http://schemas.microsoft.com/office/drawing/2014/main" id="{9977C322-EC71-DA95-1826-9AC698BD49B8}"/>
              </a:ext>
            </a:extLst>
          </p:cNvPr>
          <p:cNvSpPr txBox="1">
            <a:spLocks/>
          </p:cNvSpPr>
          <p:nvPr/>
        </p:nvSpPr>
        <p:spPr>
          <a:xfrm>
            <a:off x="302562" y="650517"/>
            <a:ext cx="8138877" cy="1868993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Bef>
                <a:spcPts val="0"/>
              </a:spcBef>
              <a:spcAft>
                <a:spcPts val="800"/>
              </a:spcAft>
              <a:buNone/>
              <a:defRPr/>
            </a:pPr>
            <a:r>
              <a:rPr lang="en-US" sz="1400">
                <a:solidFill>
                  <a:srgbClr val="000000"/>
                </a:solidFill>
                <a:cs typeface="Calibri" panose="020F0502020204030204" pitchFamily="34" charset="0"/>
              </a:rPr>
              <a:t>Multi-centennial reconstructions allow for more sensitive detection of climate variability features, especially with regard to multidecadal variability and effects of rare episodic events</a:t>
            </a:r>
          </a:p>
          <a:p>
            <a:pPr marL="0" indent="0" algn="ctr" fontAlgn="auto">
              <a:spcBef>
                <a:spcPts val="0"/>
              </a:spcBef>
              <a:spcAft>
                <a:spcPts val="800"/>
              </a:spcAft>
              <a:buNone/>
              <a:defRPr/>
            </a:pPr>
            <a:r>
              <a:rPr lang="en-US" sz="1400">
                <a:solidFill>
                  <a:srgbClr val="000000"/>
                </a:solidFill>
                <a:cs typeface="Calibri" panose="020F0502020204030204" pitchFamily="34" charset="0"/>
              </a:rPr>
              <a:t>Specifically, for central Europe, the 520-year-long series reveal a distinct </a:t>
            </a:r>
            <a:r>
              <a:rPr lang="en-US" sz="1400" b="1">
                <a:solidFill>
                  <a:srgbClr val="990000"/>
                </a:solidFill>
                <a:cs typeface="Calibri" panose="020F0502020204030204" pitchFamily="34" charset="0"/>
              </a:rPr>
              <a:t>imprint of volcanic forcing </a:t>
            </a:r>
            <a:r>
              <a:rPr lang="en-US" sz="1400">
                <a:solidFill>
                  <a:srgbClr val="000000"/>
                </a:solidFill>
                <a:cs typeface="Calibri" panose="020F0502020204030204" pitchFamily="34" charset="0"/>
              </a:rPr>
              <a:t>(but no significant effect of variations in solar activity)</a:t>
            </a:r>
          </a:p>
          <a:p>
            <a:pPr marL="0" indent="0" algn="ctr" fontAlgn="auto">
              <a:spcBef>
                <a:spcPts val="0"/>
              </a:spcBef>
              <a:spcAft>
                <a:spcPts val="800"/>
              </a:spcAft>
              <a:buNone/>
              <a:defRPr/>
            </a:pPr>
            <a:r>
              <a:rPr lang="en-US" sz="1400">
                <a:solidFill>
                  <a:srgbClr val="000000"/>
                </a:solidFill>
                <a:cs typeface="Calibri" panose="020F0502020204030204" pitchFamily="34" charset="0"/>
              </a:rPr>
              <a:t>Additionally, </a:t>
            </a:r>
            <a:r>
              <a:rPr lang="en-US" sz="1400" b="1">
                <a:solidFill>
                  <a:srgbClr val="990000"/>
                </a:solidFill>
                <a:cs typeface="Calibri" panose="020F0502020204030204" pitchFamily="34" charset="0"/>
              </a:rPr>
              <a:t>influence of multidecadal variability in Atlantic Multidecadal Oscillation and Pacific Decadal Oscillation</a:t>
            </a:r>
            <a:r>
              <a:rPr lang="en-US" sz="1400">
                <a:solidFill>
                  <a:srgbClr val="000000"/>
                </a:solidFill>
                <a:cs typeface="Calibri" panose="020F0502020204030204" pitchFamily="34" charset="0"/>
              </a:rPr>
              <a:t> has been highlighted (both with regard to their common component as well as difference of their phases) </a:t>
            </a:r>
          </a:p>
          <a:p>
            <a:pPr marL="0" indent="0" algn="ctr" fontAlgn="auto">
              <a:spcBef>
                <a:spcPts val="0"/>
              </a:spcBef>
              <a:spcAft>
                <a:spcPts val="800"/>
              </a:spcAft>
              <a:buNone/>
              <a:defRPr/>
            </a:pPr>
            <a:endParaRPr lang="en-US" sz="1400">
              <a:solidFill>
                <a:srgbClr val="000000"/>
              </a:solidFill>
              <a:cs typeface="Calibri" panose="020F0502020204030204" pitchFamily="34" charset="0"/>
            </a:endParaRPr>
          </a:p>
          <a:p>
            <a:pPr marL="0" indent="0" algn="ctr" fontAlgn="auto">
              <a:spcBef>
                <a:spcPts val="0"/>
              </a:spcBef>
              <a:spcAft>
                <a:spcPts val="800"/>
              </a:spcAft>
              <a:buNone/>
              <a:defRPr/>
            </a:pPr>
            <a:endParaRPr lang="en-US" sz="1400">
              <a:solidFill>
                <a:srgbClr val="000000"/>
              </a:solidFill>
              <a:cs typeface="Calibri" panose="020F0502020204030204" pitchFamily="34" charset="0"/>
            </a:endParaRPr>
          </a:p>
          <a:p>
            <a:pPr marL="0" indent="0" fontAlgn="auto">
              <a:spcBef>
                <a:spcPts val="0"/>
              </a:spcBef>
              <a:spcAft>
                <a:spcPts val="800"/>
              </a:spcAft>
              <a:buNone/>
              <a:defRPr/>
            </a:pPr>
            <a:endParaRPr lang="en-US" sz="1400">
              <a:solidFill>
                <a:srgbClr val="000000"/>
              </a:solidFill>
              <a:cs typeface="Calibri" panose="020F0502020204030204" pitchFamily="34" charset="0"/>
            </a:endParaRPr>
          </a:p>
          <a:p>
            <a:pPr marL="0" indent="0" fontAlgn="auto">
              <a:spcBef>
                <a:spcPts val="0"/>
              </a:spcBef>
              <a:spcAft>
                <a:spcPts val="800"/>
              </a:spcAft>
              <a:buNone/>
              <a:defRPr/>
            </a:pPr>
            <a:endParaRPr lang="en-US" sz="1400">
              <a:solidFill>
                <a:srgbClr val="000000"/>
              </a:solidFill>
              <a:cs typeface="Calibri" panose="020F0502020204030204" pitchFamily="34" charset="0"/>
            </a:endParaRPr>
          </a:p>
          <a:p>
            <a:pPr marL="0" indent="0" fontAlgn="auto">
              <a:spcBef>
                <a:spcPts val="0"/>
              </a:spcBef>
              <a:spcAft>
                <a:spcPts val="800"/>
              </a:spcAft>
              <a:buNone/>
              <a:defRPr/>
            </a:pPr>
            <a:endParaRPr lang="en-US" sz="1400">
              <a:solidFill>
                <a:srgbClr val="000000"/>
              </a:solidFill>
              <a:cs typeface="Calibri" panose="020F0502020204030204" pitchFamily="34" charset="0"/>
            </a:endParaRPr>
          </a:p>
        </p:txBody>
      </p:sp>
      <p:sp>
        <p:nvSpPr>
          <p:cNvPr id="12" name="Zástupný symbol pro zápatí 65">
            <a:extLst>
              <a:ext uri="{FF2B5EF4-FFF2-40B4-BE49-F238E27FC236}">
                <a16:creationId xmlns:a16="http://schemas.microsoft.com/office/drawing/2014/main" id="{B008A4B0-FA72-02BD-A06F-BFE82B32D949}"/>
              </a:ext>
            </a:extLst>
          </p:cNvPr>
          <p:cNvSpPr txBox="1">
            <a:spLocks/>
          </p:cNvSpPr>
          <p:nvPr/>
        </p:nvSpPr>
        <p:spPr>
          <a:xfrm>
            <a:off x="6860306" y="0"/>
            <a:ext cx="1744142" cy="2190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cs-CZ"/>
            </a:defPPr>
            <a:lvl1pPr algn="l" rtl="0" fontAlgn="auto">
              <a:spcBef>
                <a:spcPts val="0"/>
              </a:spcBef>
              <a:spcAft>
                <a:spcPts val="0"/>
              </a:spcAft>
              <a:defRPr sz="105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ndar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ndar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ndar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ndar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ndar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ndar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ndar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ndara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sz="1100" dirty="0">
                <a:solidFill>
                  <a:srgbClr val="002060"/>
                </a:solidFill>
              </a:rPr>
              <a:t>Charles University Prague</a:t>
            </a:r>
            <a:endParaRPr lang="en-US" sz="1100" dirty="0">
              <a:solidFill>
                <a:srgbClr val="002060"/>
              </a:solidFill>
              <a:cs typeface="Calibri" panose="020F0502020204030204" pitchFamily="34" charset="0"/>
            </a:endParaRPr>
          </a:p>
        </p:txBody>
      </p:sp>
      <p:sp>
        <p:nvSpPr>
          <p:cNvPr id="13" name="Zástupný symbol pro zápatí 65">
            <a:extLst>
              <a:ext uri="{FF2B5EF4-FFF2-40B4-BE49-F238E27FC236}">
                <a16:creationId xmlns:a16="http://schemas.microsoft.com/office/drawing/2014/main" id="{EADFA81B-9875-1E9D-B027-F6B6EE52169D}"/>
              </a:ext>
            </a:extLst>
          </p:cNvPr>
          <p:cNvSpPr txBox="1">
            <a:spLocks/>
          </p:cNvSpPr>
          <p:nvPr/>
        </p:nvSpPr>
        <p:spPr>
          <a:xfrm>
            <a:off x="88462" y="0"/>
            <a:ext cx="6713812" cy="2190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cs-CZ"/>
            </a:defPPr>
            <a:lvl1pPr algn="l" rtl="0" fontAlgn="auto">
              <a:spcBef>
                <a:spcPts val="0"/>
              </a:spcBef>
              <a:spcAft>
                <a:spcPts val="0"/>
              </a:spcAft>
              <a:defRPr sz="105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ndar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ndar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ndar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ndar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ndar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ndar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ndar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ndara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sz="1100" dirty="0">
                <a:solidFill>
                  <a:srgbClr val="002060"/>
                </a:solidFill>
              </a:rPr>
              <a:t>EGU General Assembly 2022; </a:t>
            </a:r>
            <a:r>
              <a:rPr lang="en-US" sz="1100" dirty="0">
                <a:solidFill>
                  <a:srgbClr val="002060"/>
                </a:solidFill>
                <a:cs typeface="Calibri" panose="020F0502020204030204" pitchFamily="34" charset="0"/>
              </a:rPr>
              <a:t>Mikšovský et al.: Temporal variability in central European climate …</a:t>
            </a:r>
            <a:endParaRPr lang="en-US" sz="1100" dirty="0">
              <a:solidFill>
                <a:srgbClr val="002060"/>
              </a:solidFill>
            </a:endParaRPr>
          </a:p>
        </p:txBody>
      </p:sp>
      <p:cxnSp>
        <p:nvCxnSpPr>
          <p:cNvPr id="14" name="Přímá spojnice 13">
            <a:extLst>
              <a:ext uri="{FF2B5EF4-FFF2-40B4-BE49-F238E27FC236}">
                <a16:creationId xmlns:a16="http://schemas.microsoft.com/office/drawing/2014/main" id="{1D962105-90F2-0A8E-3737-27D82708C153}"/>
              </a:ext>
            </a:extLst>
          </p:cNvPr>
          <p:cNvCxnSpPr/>
          <p:nvPr/>
        </p:nvCxnSpPr>
        <p:spPr>
          <a:xfrm flipV="1">
            <a:off x="146494" y="4948014"/>
            <a:ext cx="8596495" cy="2605"/>
          </a:xfrm>
          <a:prstGeom prst="line">
            <a:avLst/>
          </a:prstGeom>
          <a:ln w="25400">
            <a:gradFill>
              <a:gsLst>
                <a:gs pos="0">
                  <a:srgbClr val="080163">
                    <a:alpha val="20000"/>
                  </a:srgbClr>
                </a:gs>
                <a:gs pos="100000">
                  <a:srgbClr val="080163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ástupný symbol pro zápatí 65">
            <a:extLst>
              <a:ext uri="{FF2B5EF4-FFF2-40B4-BE49-F238E27FC236}">
                <a16:creationId xmlns:a16="http://schemas.microsoft.com/office/drawing/2014/main" id="{F786D48B-73CE-6F85-FE30-A74DEBF0FC7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6084168" y="4948014"/>
            <a:ext cx="2738246" cy="219075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1100" dirty="0">
                <a:solidFill>
                  <a:srgbClr val="002060"/>
                </a:solidFill>
                <a:cs typeface="Calibri" panose="020F0502020204030204" pitchFamily="34" charset="0"/>
              </a:rPr>
              <a:t>http://www.miksovsky.info/EGU22.pptx</a:t>
            </a:r>
          </a:p>
        </p:txBody>
      </p:sp>
      <p:sp>
        <p:nvSpPr>
          <p:cNvPr id="20" name="Nadpis 2">
            <a:extLst>
              <a:ext uri="{FF2B5EF4-FFF2-40B4-BE49-F238E27FC236}">
                <a16:creationId xmlns:a16="http://schemas.microsoft.com/office/drawing/2014/main" id="{A77D0AB4-E19D-9AAB-567E-F5145902FF1A}"/>
              </a:ext>
            </a:extLst>
          </p:cNvPr>
          <p:cNvSpPr txBox="1">
            <a:spLocks/>
          </p:cNvSpPr>
          <p:nvPr/>
        </p:nvSpPr>
        <p:spPr bwMode="auto">
          <a:xfrm>
            <a:off x="267544" y="2723322"/>
            <a:ext cx="8208912" cy="427707"/>
          </a:xfrm>
          <a:prstGeom prst="rect">
            <a:avLst/>
          </a:prstGeom>
          <a:noFill/>
          <a:ln>
            <a:noFill/>
          </a:ln>
          <a:effectLst>
            <a:outerShdw blurRad="63500" dist="25400" dir="2700000" algn="tl" rotWithShape="0">
              <a:prstClr val="black">
                <a:alpha val="5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ts val="40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latin typeface="+mj-lt"/>
                <a:ea typeface="+mj-ea"/>
                <a:cs typeface="Tunga" pitchFamily="2"/>
              </a:defRPr>
            </a:lvl1pPr>
            <a:lvl2pPr algn="l" rtl="0" fontAlgn="base">
              <a:spcBef>
                <a:spcPts val="40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ndara" pitchFamily="34" charset="0"/>
                <a:cs typeface="Tunga" pitchFamily="34" charset="0"/>
              </a:defRPr>
            </a:lvl2pPr>
            <a:lvl3pPr algn="l" rtl="0" fontAlgn="base">
              <a:spcBef>
                <a:spcPts val="40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ndara" pitchFamily="34" charset="0"/>
                <a:cs typeface="Tunga" pitchFamily="34" charset="0"/>
              </a:defRPr>
            </a:lvl3pPr>
            <a:lvl4pPr algn="l" rtl="0" fontAlgn="base">
              <a:spcBef>
                <a:spcPts val="40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ndara" pitchFamily="34" charset="0"/>
                <a:cs typeface="Tunga" pitchFamily="34" charset="0"/>
              </a:defRPr>
            </a:lvl4pPr>
            <a:lvl5pPr algn="l" rtl="0" fontAlgn="base">
              <a:spcBef>
                <a:spcPts val="40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ndara" pitchFamily="34" charset="0"/>
                <a:cs typeface="Tunga" pitchFamily="34" charset="0"/>
              </a:defRPr>
            </a:lvl5pPr>
            <a:lvl6pPr marL="457200" algn="l" rtl="0" fontAlgn="base">
              <a:spcBef>
                <a:spcPts val="40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ndara" pitchFamily="34" charset="0"/>
                <a:cs typeface="Tunga" pitchFamily="34" charset="0"/>
              </a:defRPr>
            </a:lvl6pPr>
            <a:lvl7pPr marL="914400" algn="l" rtl="0" fontAlgn="base">
              <a:spcBef>
                <a:spcPts val="40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ndara" pitchFamily="34" charset="0"/>
                <a:cs typeface="Tunga" pitchFamily="34" charset="0"/>
              </a:defRPr>
            </a:lvl7pPr>
            <a:lvl8pPr marL="1371600" algn="l" rtl="0" fontAlgn="base">
              <a:spcBef>
                <a:spcPts val="40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ndara" pitchFamily="34" charset="0"/>
                <a:cs typeface="Tunga" pitchFamily="34" charset="0"/>
              </a:defRPr>
            </a:lvl8pPr>
            <a:lvl9pPr marL="1828800" algn="l" rtl="0" fontAlgn="base">
              <a:spcBef>
                <a:spcPts val="40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ndara" pitchFamily="34" charset="0"/>
                <a:cs typeface="Tunga" pitchFamily="34" charset="0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2100" b="1" dirty="0">
                <a:solidFill>
                  <a:srgbClr val="000000"/>
                </a:solidFill>
                <a:cs typeface="Calibri" panose="020F0502020204030204" pitchFamily="34" charset="0"/>
              </a:rPr>
              <a:t>Open questions &amp; future challenges</a:t>
            </a:r>
            <a:endParaRPr lang="en-US" sz="2100" b="1" dirty="0">
              <a:solidFill>
                <a:srgbClr val="000000"/>
              </a:solidFill>
            </a:endParaRPr>
          </a:p>
        </p:txBody>
      </p:sp>
      <p:sp>
        <p:nvSpPr>
          <p:cNvPr id="22" name="Zástupný symbol pro obsah 1">
            <a:extLst>
              <a:ext uri="{FF2B5EF4-FFF2-40B4-BE49-F238E27FC236}">
                <a16:creationId xmlns:a16="http://schemas.microsoft.com/office/drawing/2014/main" id="{A68EF42D-4E43-2F89-08D7-793A16B64B83}"/>
              </a:ext>
            </a:extLst>
          </p:cNvPr>
          <p:cNvSpPr txBox="1">
            <a:spLocks/>
          </p:cNvSpPr>
          <p:nvPr/>
        </p:nvSpPr>
        <p:spPr>
          <a:xfrm>
            <a:off x="302562" y="3223037"/>
            <a:ext cx="8138877" cy="1868993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Bef>
                <a:spcPts val="0"/>
              </a:spcBef>
              <a:spcAft>
                <a:spcPts val="800"/>
              </a:spcAft>
              <a:buNone/>
              <a:defRPr/>
            </a:pPr>
            <a:r>
              <a:rPr lang="en-US" sz="1400" dirty="0">
                <a:solidFill>
                  <a:srgbClr val="000000"/>
                </a:solidFill>
                <a:cs typeface="Calibri" panose="020F0502020204030204" pitchFamily="34" charset="0"/>
              </a:rPr>
              <a:t>Further need for </a:t>
            </a:r>
            <a:r>
              <a:rPr lang="en-US" sz="1400" b="1" dirty="0">
                <a:solidFill>
                  <a:srgbClr val="990000"/>
                </a:solidFill>
                <a:cs typeface="Calibri" panose="020F0502020204030204" pitchFamily="34" charset="0"/>
              </a:rPr>
              <a:t>investigation of robustness of results obtained for different reconstructions</a:t>
            </a:r>
            <a:r>
              <a:rPr lang="en-US" sz="1400" dirty="0">
                <a:solidFill>
                  <a:srgbClr val="000000"/>
                </a:solidFill>
                <a:cs typeface="Calibri" panose="020F0502020204030204" pitchFamily="34" charset="0"/>
              </a:rPr>
              <a:t> of explanatory variables, derived from different proxy data</a:t>
            </a:r>
          </a:p>
          <a:p>
            <a:pPr marL="0" indent="0" algn="ctr" fontAlgn="auto">
              <a:spcBef>
                <a:spcPts val="0"/>
              </a:spcBef>
              <a:spcAft>
                <a:spcPts val="800"/>
              </a:spcAft>
              <a:buNone/>
              <a:defRPr/>
            </a:pPr>
            <a:r>
              <a:rPr lang="en-US" sz="1400" dirty="0">
                <a:solidFill>
                  <a:srgbClr val="000000"/>
                </a:solidFill>
                <a:cs typeface="Calibri" panose="020F0502020204030204" pitchFamily="34" charset="0"/>
              </a:rPr>
              <a:t>Development of methodology for coping with </a:t>
            </a:r>
            <a:r>
              <a:rPr lang="en-US" sz="1400" b="1" dirty="0" err="1">
                <a:solidFill>
                  <a:srgbClr val="990000"/>
                </a:solidFill>
                <a:cs typeface="Calibri" panose="020F0502020204030204" pitchFamily="34" charset="0"/>
              </a:rPr>
              <a:t>nonstationarity</a:t>
            </a:r>
            <a:r>
              <a:rPr lang="en-US" sz="1400" b="1" dirty="0">
                <a:solidFill>
                  <a:srgbClr val="990000"/>
                </a:solidFill>
                <a:cs typeface="Calibri" panose="020F0502020204030204" pitchFamily="34" charset="0"/>
              </a:rPr>
              <a:t> and inhomogeneity of the signals</a:t>
            </a:r>
            <a:r>
              <a:rPr lang="en-US" sz="1400" dirty="0">
                <a:solidFill>
                  <a:srgbClr val="000000"/>
                </a:solidFill>
                <a:cs typeface="Calibri" panose="020F0502020204030204" pitchFamily="34" charset="0"/>
              </a:rPr>
              <a:t>, both target and explanatory, as well as potential </a:t>
            </a:r>
            <a:r>
              <a:rPr lang="en-US" sz="1400" b="1" dirty="0">
                <a:solidFill>
                  <a:srgbClr val="990000"/>
                </a:solidFill>
                <a:cs typeface="Calibri" panose="020F0502020204030204" pitchFamily="34" charset="0"/>
              </a:rPr>
              <a:t>deviations from linearity</a:t>
            </a:r>
            <a:r>
              <a:rPr lang="en-US" sz="1400" dirty="0">
                <a:solidFill>
                  <a:srgbClr val="000000"/>
                </a:solidFill>
                <a:cs typeface="Calibri" panose="020F0502020204030204" pitchFamily="34" charset="0"/>
              </a:rPr>
              <a:t> of the relevant links</a:t>
            </a:r>
          </a:p>
          <a:p>
            <a:pPr marL="0" indent="0" algn="ctr" fontAlgn="auto">
              <a:spcBef>
                <a:spcPts val="0"/>
              </a:spcBef>
              <a:spcAft>
                <a:spcPts val="800"/>
              </a:spcAft>
              <a:buNone/>
              <a:defRPr/>
            </a:pPr>
            <a:endParaRPr lang="en-US" sz="1400" dirty="0">
              <a:solidFill>
                <a:srgbClr val="000000"/>
              </a:solidFill>
              <a:cs typeface="Calibri" panose="020F0502020204030204" pitchFamily="34" charset="0"/>
            </a:endParaRPr>
          </a:p>
          <a:p>
            <a:pPr marL="0" indent="0" algn="ctr" fontAlgn="auto">
              <a:spcBef>
                <a:spcPts val="0"/>
              </a:spcBef>
              <a:spcAft>
                <a:spcPts val="800"/>
              </a:spcAft>
              <a:buNone/>
              <a:defRPr/>
            </a:pPr>
            <a:endParaRPr lang="en-US" sz="1400" dirty="0">
              <a:solidFill>
                <a:srgbClr val="000000"/>
              </a:solidFill>
              <a:cs typeface="Calibri" panose="020F0502020204030204" pitchFamily="34" charset="0"/>
            </a:endParaRPr>
          </a:p>
          <a:p>
            <a:pPr marL="0" indent="0" fontAlgn="auto">
              <a:spcBef>
                <a:spcPts val="0"/>
              </a:spcBef>
              <a:spcAft>
                <a:spcPts val="800"/>
              </a:spcAft>
              <a:buNone/>
              <a:defRPr/>
            </a:pPr>
            <a:endParaRPr lang="en-US" sz="1400" dirty="0">
              <a:solidFill>
                <a:srgbClr val="000000"/>
              </a:solidFill>
              <a:cs typeface="Calibri" panose="020F0502020204030204" pitchFamily="34" charset="0"/>
            </a:endParaRPr>
          </a:p>
          <a:p>
            <a:pPr marL="0" indent="0" fontAlgn="auto">
              <a:spcBef>
                <a:spcPts val="0"/>
              </a:spcBef>
              <a:spcAft>
                <a:spcPts val="800"/>
              </a:spcAft>
              <a:buNone/>
              <a:defRPr/>
            </a:pPr>
            <a:endParaRPr lang="en-US" sz="1400" dirty="0">
              <a:solidFill>
                <a:srgbClr val="000000"/>
              </a:solidFill>
              <a:cs typeface="Calibri" panose="020F0502020204030204" pitchFamily="34" charset="0"/>
            </a:endParaRPr>
          </a:p>
          <a:p>
            <a:pPr marL="0" indent="0" fontAlgn="auto">
              <a:spcBef>
                <a:spcPts val="0"/>
              </a:spcBef>
              <a:spcAft>
                <a:spcPts val="800"/>
              </a:spcAft>
              <a:buNone/>
              <a:defRPr/>
            </a:pPr>
            <a:endParaRPr lang="en-US" sz="1400" dirty="0">
              <a:solidFill>
                <a:srgbClr val="000000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76262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číslo snímku 15"/>
          <p:cNvSpPr>
            <a:spLocks noGrp="1"/>
          </p:cNvSpPr>
          <p:nvPr>
            <p:ph type="sldNum" sz="quarter" idx="16"/>
          </p:nvPr>
        </p:nvSpPr>
        <p:spPr bwMode="auto">
          <a:xfrm>
            <a:off x="8742363" y="4836951"/>
            <a:ext cx="387350" cy="219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  <a:normAutofit fontScale="55000" lnSpcReduction="20000"/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F62EFAD-1AFF-4B12-AA6C-3A34FE77B609}" type="slidenum">
              <a:rPr lang="en-US" altLang="cs-CZ" sz="1800">
                <a:solidFill>
                  <a:srgbClr val="08016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altLang="cs-CZ" sz="1800">
              <a:solidFill>
                <a:srgbClr val="08016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7" name="Přímá spojnice 16"/>
          <p:cNvCxnSpPr/>
          <p:nvPr/>
        </p:nvCxnSpPr>
        <p:spPr>
          <a:xfrm flipV="1">
            <a:off x="146494" y="4948014"/>
            <a:ext cx="8596495" cy="2605"/>
          </a:xfrm>
          <a:prstGeom prst="line">
            <a:avLst/>
          </a:prstGeom>
          <a:ln w="25400">
            <a:gradFill>
              <a:gsLst>
                <a:gs pos="0">
                  <a:srgbClr val="080163">
                    <a:alpha val="20000"/>
                  </a:srgbClr>
                </a:gs>
                <a:gs pos="100000">
                  <a:srgbClr val="080163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17"/>
          <p:cNvCxnSpPr/>
          <p:nvPr/>
        </p:nvCxnSpPr>
        <p:spPr>
          <a:xfrm>
            <a:off x="146494" y="198537"/>
            <a:ext cx="8329888" cy="0"/>
          </a:xfrm>
          <a:prstGeom prst="line">
            <a:avLst/>
          </a:prstGeom>
          <a:ln w="25400">
            <a:gradFill>
              <a:gsLst>
                <a:gs pos="0">
                  <a:srgbClr val="080163">
                    <a:alpha val="20000"/>
                  </a:srgbClr>
                </a:gs>
                <a:gs pos="100000">
                  <a:srgbClr val="080163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2" descr="F:\_Documents\Graphics\LOGO-KMOP-MFF-UK\logo-UK-cutout.png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14" y="33467"/>
            <a:ext cx="576000" cy="558000"/>
          </a:xfrm>
          <a:prstGeom prst="rect">
            <a:avLst/>
          </a:prstGeom>
          <a:noFill/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3" name="Zástupný symbol pro zápatí 65"/>
          <p:cNvSpPr>
            <a:spLocks noGrp="1"/>
          </p:cNvSpPr>
          <p:nvPr>
            <p:ph type="ftr" sz="quarter" idx="15"/>
          </p:nvPr>
        </p:nvSpPr>
        <p:spPr>
          <a:xfrm>
            <a:off x="6084168" y="4948014"/>
            <a:ext cx="2738246" cy="219075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1100">
                <a:solidFill>
                  <a:srgbClr val="002060"/>
                </a:solidFill>
                <a:cs typeface="Calibri" panose="020F0502020204030204" pitchFamily="34" charset="0"/>
              </a:rPr>
              <a:t>http://www.miksovsky.info/</a:t>
            </a:r>
            <a:r>
              <a:rPr lang="cs-CZ" sz="1100">
                <a:solidFill>
                  <a:srgbClr val="002060"/>
                </a:solidFill>
                <a:cs typeface="Calibri" panose="020F0502020204030204" pitchFamily="34" charset="0"/>
              </a:rPr>
              <a:t>EGU22</a:t>
            </a:r>
            <a:r>
              <a:rPr lang="en-US" sz="1100">
                <a:solidFill>
                  <a:srgbClr val="002060"/>
                </a:solidFill>
                <a:cs typeface="Calibri" panose="020F0502020204030204" pitchFamily="34" charset="0"/>
              </a:rPr>
              <a:t>.pptx</a:t>
            </a:r>
          </a:p>
        </p:txBody>
      </p:sp>
      <p:sp>
        <p:nvSpPr>
          <p:cNvPr id="10" name="Zástupný symbol pro obsah 1"/>
          <p:cNvSpPr txBox="1">
            <a:spLocks/>
          </p:cNvSpPr>
          <p:nvPr/>
        </p:nvSpPr>
        <p:spPr>
          <a:xfrm>
            <a:off x="325438" y="897564"/>
            <a:ext cx="8496976" cy="3759813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sz="1200" b="1" u="sng">
                <a:solidFill>
                  <a:schemeClr val="tx1"/>
                </a:solidFill>
              </a:rPr>
              <a:t>Related analyses:</a:t>
            </a:r>
          </a:p>
          <a:p>
            <a:pPr marL="0" indent="0" algn="just" fontAlgn="auto">
              <a:spcBef>
                <a:spcPts val="0"/>
              </a:spcBef>
              <a:spcAft>
                <a:spcPts val="800"/>
              </a:spcAft>
              <a:buNone/>
              <a:defRPr/>
            </a:pPr>
            <a:r>
              <a:rPr lang="en-US" sz="1200">
                <a:solidFill>
                  <a:schemeClr val="tx1"/>
                </a:solidFill>
              </a:rPr>
              <a:t>Brázdil, R., Dobrovolný, P., Mikšovský, J., Pišoft, P., Trnka, M., Možný, M., and Balek, J.: </a:t>
            </a:r>
            <a:r>
              <a:rPr lang="en-US" sz="1200" b="1">
                <a:solidFill>
                  <a:schemeClr val="tx1"/>
                </a:solidFill>
              </a:rPr>
              <a:t>Documentary-based climate reconstructions in the Czech Lands 1501–2020 CE and their European context</a:t>
            </a:r>
            <a:r>
              <a:rPr lang="en-US" sz="1200">
                <a:solidFill>
                  <a:schemeClr val="tx1"/>
                </a:solidFill>
              </a:rPr>
              <a:t>, Clim. Past, 18, 935–959, </a:t>
            </a:r>
            <a:r>
              <a:rPr lang="en-US" sz="1200">
                <a:solidFill>
                  <a:schemeClr val="tx1"/>
                </a:solidFill>
                <a:hlinkClick r:id="rId4"/>
              </a:rPr>
              <a:t>https://doi.org/10.5194/cp-18-935-2022</a:t>
            </a:r>
            <a:r>
              <a:rPr lang="en-US" sz="1200">
                <a:solidFill>
                  <a:schemeClr val="tx1"/>
                </a:solidFill>
              </a:rPr>
              <a:t>, </a:t>
            </a:r>
            <a:r>
              <a:rPr lang="en-US" sz="1200" b="1">
                <a:solidFill>
                  <a:schemeClr val="tx1"/>
                </a:solidFill>
              </a:rPr>
              <a:t>2022</a:t>
            </a:r>
          </a:p>
          <a:p>
            <a:pPr marL="0" indent="0" algn="just" fontAlgn="auto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sz="1200">
                <a:solidFill>
                  <a:schemeClr val="tx1"/>
                </a:solidFill>
              </a:rPr>
              <a:t>Mikšovský, J., Brázdil, R., Trnka, M., and Pišoft, P.: </a:t>
            </a:r>
            <a:r>
              <a:rPr lang="en-US" sz="1200" b="1">
                <a:solidFill>
                  <a:schemeClr val="tx1"/>
                </a:solidFill>
              </a:rPr>
              <a:t>Long-term variability of drought indices in the Czech Lands and effects of external forcings and large-scale climate variability modes</a:t>
            </a:r>
            <a:r>
              <a:rPr lang="en-US" sz="1200">
                <a:solidFill>
                  <a:schemeClr val="tx1"/>
                </a:solidFill>
              </a:rPr>
              <a:t>, Clim. Past, 15, 827–847, </a:t>
            </a:r>
            <a:r>
              <a:rPr lang="en-US" sz="1200">
                <a:solidFill>
                  <a:schemeClr val="tx1"/>
                </a:solidFill>
                <a:hlinkClick r:id="rId5"/>
              </a:rPr>
              <a:t>https://doi.org/10.5194/cp-15-827-2019</a:t>
            </a:r>
            <a:r>
              <a:rPr lang="en-US" sz="1200">
                <a:solidFill>
                  <a:schemeClr val="tx1"/>
                </a:solidFill>
              </a:rPr>
              <a:t>, </a:t>
            </a:r>
            <a:r>
              <a:rPr lang="en-US" sz="1200" b="1">
                <a:solidFill>
                  <a:schemeClr val="tx1"/>
                </a:solidFill>
              </a:rPr>
              <a:t>2019</a:t>
            </a:r>
          </a:p>
          <a:p>
            <a:pPr marL="0" indent="0" algn="just" fontAlgn="auto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sz="1200">
              <a:solidFill>
                <a:schemeClr val="tx1"/>
              </a:solidFill>
            </a:endParaRPr>
          </a:p>
          <a:p>
            <a:pPr marL="0" indent="0" algn="just" fontAlgn="auto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sz="1200" b="1" u="sng">
                <a:solidFill>
                  <a:schemeClr val="tx1"/>
                </a:solidFill>
              </a:rPr>
              <a:t>Data sources &amp; description (central European climate reconstructions):</a:t>
            </a:r>
          </a:p>
          <a:p>
            <a:pPr marL="0" indent="0" algn="just" fontAlgn="auto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sz="1200">
                <a:solidFill>
                  <a:schemeClr val="tx1"/>
                </a:solidFill>
                <a:cs typeface="Calibri" panose="020F0502020204030204" pitchFamily="34" charset="0"/>
              </a:rPr>
              <a:t>Dobrovolný, P., Brázdil, R., Trnka, M., Kotyza, O., and Valášek, H.: </a:t>
            </a:r>
            <a:r>
              <a:rPr lang="en-US" sz="1200" b="1">
                <a:solidFill>
                  <a:schemeClr val="tx1"/>
                </a:solidFill>
                <a:cs typeface="Calibri" panose="020F0502020204030204" pitchFamily="34" charset="0"/>
              </a:rPr>
              <a:t>Precipitation reconstruction for the Czech Lands, AD 1501–2010</a:t>
            </a:r>
            <a:r>
              <a:rPr lang="en-US" sz="1200">
                <a:solidFill>
                  <a:schemeClr val="tx1"/>
                </a:solidFill>
                <a:cs typeface="Calibri" panose="020F0502020204030204" pitchFamily="34" charset="0"/>
              </a:rPr>
              <a:t>, Int. J. Climatol., 35, 1–14, </a:t>
            </a:r>
            <a:r>
              <a:rPr lang="en-US" sz="1200">
                <a:solidFill>
                  <a:schemeClr val="tx1"/>
                </a:solidFill>
                <a:cs typeface="Calibri" panose="020F0502020204030204" pitchFamily="34" charset="0"/>
                <a:hlinkClick r:id="rId6"/>
              </a:rPr>
              <a:t>https://doi.org/10.1002/joc.3957</a:t>
            </a:r>
            <a:r>
              <a:rPr lang="en-US" sz="1200">
                <a:solidFill>
                  <a:schemeClr val="tx1"/>
                </a:solidFill>
                <a:cs typeface="Calibri" panose="020F0502020204030204" pitchFamily="34" charset="0"/>
              </a:rPr>
              <a:t>, </a:t>
            </a:r>
            <a:r>
              <a:rPr lang="en-US" sz="1200" b="1">
                <a:solidFill>
                  <a:schemeClr val="tx1"/>
                </a:solidFill>
                <a:cs typeface="Calibri" panose="020F0502020204030204" pitchFamily="34" charset="0"/>
              </a:rPr>
              <a:t>2015</a:t>
            </a:r>
            <a:r>
              <a:rPr lang="en-US" sz="120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</a:p>
          <a:p>
            <a:pPr marL="0" indent="0" algn="just" fontAlgn="auto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sz="1200">
                <a:solidFill>
                  <a:schemeClr val="tx1"/>
                </a:solidFill>
                <a:cs typeface="Calibri" panose="020F0502020204030204" pitchFamily="34" charset="0"/>
              </a:rPr>
              <a:t>Dobrovolný, P., Moberg, A., Brázdil, R., Pfister, C., Glaser, R., Wilson, R., van Engelen, A., Limanówka, D., Kiss, A., Halíčková, M., Macková, J., Riemann, D., Luterbacher, J., and Böhm, R.: </a:t>
            </a:r>
            <a:r>
              <a:rPr lang="en-US" sz="1200" b="1">
                <a:solidFill>
                  <a:schemeClr val="tx1"/>
                </a:solidFill>
                <a:cs typeface="Calibri" panose="020F0502020204030204" pitchFamily="34" charset="0"/>
              </a:rPr>
              <a:t>Monthly and seasonal temperature reconstructions for Central Europe derived from documentary evidence and instrumental records since AD 1500</a:t>
            </a:r>
            <a:r>
              <a:rPr lang="en-US" sz="1200">
                <a:solidFill>
                  <a:schemeClr val="tx1"/>
                </a:solidFill>
                <a:cs typeface="Calibri" panose="020F0502020204030204" pitchFamily="34" charset="0"/>
              </a:rPr>
              <a:t>, Clim. Change, 101, 69–107, </a:t>
            </a:r>
            <a:r>
              <a:rPr lang="en-US" sz="1200">
                <a:solidFill>
                  <a:schemeClr val="tx1"/>
                </a:solidFill>
                <a:cs typeface="Calibri" panose="020F0502020204030204" pitchFamily="34" charset="0"/>
                <a:hlinkClick r:id="rId7"/>
              </a:rPr>
              <a:t>https://doi.org/10.1007/s10584-009-9724-x</a:t>
            </a:r>
            <a:r>
              <a:rPr lang="en-US" sz="1200">
                <a:solidFill>
                  <a:schemeClr val="tx1"/>
                </a:solidFill>
                <a:cs typeface="Calibri" panose="020F0502020204030204" pitchFamily="34" charset="0"/>
              </a:rPr>
              <a:t>, </a:t>
            </a:r>
            <a:r>
              <a:rPr lang="en-US" sz="1200" b="1">
                <a:solidFill>
                  <a:schemeClr val="tx1"/>
                </a:solidFill>
                <a:cs typeface="Calibri" panose="020F0502020204030204" pitchFamily="34" charset="0"/>
              </a:rPr>
              <a:t>2010</a:t>
            </a:r>
          </a:p>
          <a:p>
            <a:pPr marL="0" indent="0" fontAlgn="auto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sz="1600" b="1">
              <a:solidFill>
                <a:schemeClr val="tx1"/>
              </a:solidFill>
              <a:latin typeface="Adobe Garamond Pro" pitchFamily="18" charset="-18"/>
              <a:cs typeface="Calibri" panose="020F0502020204030204" pitchFamily="34" charset="0"/>
            </a:endParaRPr>
          </a:p>
          <a:p>
            <a:pPr marL="0" indent="0" fontAlgn="auto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sz="1600">
              <a:solidFill>
                <a:schemeClr val="tx1"/>
              </a:solidFill>
              <a:latin typeface="Adobe Garamond Pro" pitchFamily="18" charset="-18"/>
              <a:cs typeface="Calibri" panose="020F0502020204030204" pitchFamily="34" charset="0"/>
            </a:endParaRPr>
          </a:p>
          <a:p>
            <a:pPr marL="0" indent="0" fontAlgn="auto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sz="1600">
              <a:solidFill>
                <a:schemeClr val="tx1"/>
              </a:solidFill>
              <a:latin typeface="Adobe Garamond Pro" pitchFamily="18" charset="-18"/>
              <a:cs typeface="Calibri" panose="020F0502020204030204" pitchFamily="34" charset="0"/>
            </a:endParaRPr>
          </a:p>
        </p:txBody>
      </p:sp>
      <p:sp>
        <p:nvSpPr>
          <p:cNvPr id="11" name="Nadpis 2"/>
          <p:cNvSpPr txBox="1">
            <a:spLocks/>
          </p:cNvSpPr>
          <p:nvPr/>
        </p:nvSpPr>
        <p:spPr bwMode="auto">
          <a:xfrm>
            <a:off x="179512" y="216000"/>
            <a:ext cx="8208912" cy="465094"/>
          </a:xfrm>
          <a:prstGeom prst="rect">
            <a:avLst/>
          </a:prstGeom>
          <a:noFill/>
          <a:ln>
            <a:noFill/>
          </a:ln>
          <a:effectLst>
            <a:outerShdw blurRad="63500" dist="25400" dir="2700000" algn="tl" rotWithShape="0">
              <a:prstClr val="black">
                <a:alpha val="5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ts val="40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latin typeface="+mj-lt"/>
                <a:ea typeface="+mj-ea"/>
                <a:cs typeface="Tunga" pitchFamily="2"/>
              </a:defRPr>
            </a:lvl1pPr>
            <a:lvl2pPr algn="l" rtl="0" fontAlgn="base">
              <a:spcBef>
                <a:spcPts val="40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ndara" pitchFamily="34" charset="0"/>
                <a:cs typeface="Tunga" pitchFamily="34" charset="0"/>
              </a:defRPr>
            </a:lvl2pPr>
            <a:lvl3pPr algn="l" rtl="0" fontAlgn="base">
              <a:spcBef>
                <a:spcPts val="40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ndara" pitchFamily="34" charset="0"/>
                <a:cs typeface="Tunga" pitchFamily="34" charset="0"/>
              </a:defRPr>
            </a:lvl3pPr>
            <a:lvl4pPr algn="l" rtl="0" fontAlgn="base">
              <a:spcBef>
                <a:spcPts val="40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ndara" pitchFamily="34" charset="0"/>
                <a:cs typeface="Tunga" pitchFamily="34" charset="0"/>
              </a:defRPr>
            </a:lvl4pPr>
            <a:lvl5pPr algn="l" rtl="0" fontAlgn="base">
              <a:spcBef>
                <a:spcPts val="40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ndara" pitchFamily="34" charset="0"/>
                <a:cs typeface="Tunga" pitchFamily="34" charset="0"/>
              </a:defRPr>
            </a:lvl5pPr>
            <a:lvl6pPr marL="457200" algn="l" rtl="0" fontAlgn="base">
              <a:spcBef>
                <a:spcPts val="40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ndara" pitchFamily="34" charset="0"/>
                <a:cs typeface="Tunga" pitchFamily="34" charset="0"/>
              </a:defRPr>
            </a:lvl6pPr>
            <a:lvl7pPr marL="914400" algn="l" rtl="0" fontAlgn="base">
              <a:spcBef>
                <a:spcPts val="40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ndara" pitchFamily="34" charset="0"/>
                <a:cs typeface="Tunga" pitchFamily="34" charset="0"/>
              </a:defRPr>
            </a:lvl7pPr>
            <a:lvl8pPr marL="1371600" algn="l" rtl="0" fontAlgn="base">
              <a:spcBef>
                <a:spcPts val="40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ndara" pitchFamily="34" charset="0"/>
                <a:cs typeface="Tunga" pitchFamily="34" charset="0"/>
              </a:defRPr>
            </a:lvl8pPr>
            <a:lvl9pPr marL="1828800" algn="l" rtl="0" fontAlgn="base">
              <a:spcBef>
                <a:spcPts val="40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ndara" pitchFamily="34" charset="0"/>
                <a:cs typeface="Tunga" pitchFamily="34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cs-CZ" sz="2100" b="1">
                <a:solidFill>
                  <a:srgbClr val="000000"/>
                </a:solidFill>
                <a:latin typeface="+mn-lt"/>
              </a:rPr>
              <a:t>References</a:t>
            </a:r>
            <a:br>
              <a:rPr lang="en-US" sz="2400" b="1">
                <a:solidFill>
                  <a:srgbClr val="000000"/>
                </a:solidFill>
                <a:latin typeface="+mn-lt"/>
              </a:rPr>
            </a:br>
            <a:endParaRPr lang="en-US" sz="2400" b="1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3" name="Zástupný symbol pro zápatí 65">
            <a:extLst>
              <a:ext uri="{FF2B5EF4-FFF2-40B4-BE49-F238E27FC236}">
                <a16:creationId xmlns:a16="http://schemas.microsoft.com/office/drawing/2014/main" id="{24C7B0BD-45E8-0203-9DCB-228DCE4CA0D8}"/>
              </a:ext>
            </a:extLst>
          </p:cNvPr>
          <p:cNvSpPr txBox="1">
            <a:spLocks/>
          </p:cNvSpPr>
          <p:nvPr/>
        </p:nvSpPr>
        <p:spPr>
          <a:xfrm>
            <a:off x="6860306" y="0"/>
            <a:ext cx="1744142" cy="2190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cs-CZ"/>
            </a:defPPr>
            <a:lvl1pPr algn="l" rtl="0" fontAlgn="auto">
              <a:spcBef>
                <a:spcPts val="0"/>
              </a:spcBef>
              <a:spcAft>
                <a:spcPts val="0"/>
              </a:spcAft>
              <a:defRPr sz="105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ndar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ndar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ndar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ndar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ndar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ndar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ndar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ndara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sz="1100">
                <a:solidFill>
                  <a:srgbClr val="002060"/>
                </a:solidFill>
              </a:rPr>
              <a:t>Charles University Prague</a:t>
            </a:r>
            <a:endParaRPr lang="en-US" sz="1100">
              <a:solidFill>
                <a:srgbClr val="002060"/>
              </a:solidFill>
              <a:cs typeface="Calibri" panose="020F0502020204030204" pitchFamily="34" charset="0"/>
            </a:endParaRPr>
          </a:p>
        </p:txBody>
      </p:sp>
      <p:sp>
        <p:nvSpPr>
          <p:cNvPr id="14" name="Zástupný symbol pro zápatí 65">
            <a:extLst>
              <a:ext uri="{FF2B5EF4-FFF2-40B4-BE49-F238E27FC236}">
                <a16:creationId xmlns:a16="http://schemas.microsoft.com/office/drawing/2014/main" id="{D4E64A24-E316-77EA-8688-7C5D5AB4A95A}"/>
              </a:ext>
            </a:extLst>
          </p:cNvPr>
          <p:cNvSpPr txBox="1">
            <a:spLocks/>
          </p:cNvSpPr>
          <p:nvPr/>
        </p:nvSpPr>
        <p:spPr>
          <a:xfrm>
            <a:off x="88462" y="0"/>
            <a:ext cx="6713812" cy="2190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cs-CZ"/>
            </a:defPPr>
            <a:lvl1pPr algn="l" rtl="0" fontAlgn="auto">
              <a:spcBef>
                <a:spcPts val="0"/>
              </a:spcBef>
              <a:spcAft>
                <a:spcPts val="0"/>
              </a:spcAft>
              <a:defRPr sz="105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ndar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ndar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ndar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ndar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ndar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ndar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ndar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ndara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sz="1100">
                <a:solidFill>
                  <a:srgbClr val="002060"/>
                </a:solidFill>
              </a:rPr>
              <a:t>EGU General Assembly 2022</a:t>
            </a:r>
            <a:r>
              <a:rPr lang="cs-CZ" sz="1100">
                <a:solidFill>
                  <a:srgbClr val="002060"/>
                </a:solidFill>
              </a:rPr>
              <a:t>; </a:t>
            </a:r>
            <a:r>
              <a:rPr lang="cs-CZ" sz="1100">
                <a:solidFill>
                  <a:srgbClr val="002060"/>
                </a:solidFill>
                <a:cs typeface="Calibri" panose="020F0502020204030204" pitchFamily="34" charset="0"/>
              </a:rPr>
              <a:t>Mikšovský et al.: Temporal variability in central European climate …</a:t>
            </a:r>
            <a:endParaRPr lang="en-US" sz="110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1249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187624" y="1131590"/>
            <a:ext cx="6696744" cy="166419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800" b="1" dirty="0">
                <a:solidFill>
                  <a:srgbClr val="000000"/>
                </a:solidFill>
                <a:latin typeface="Adobe Garamond Pro" pitchFamily="18" charset="-18"/>
              </a:rPr>
              <a:t>Thank you for your attention</a:t>
            </a:r>
          </a:p>
        </p:txBody>
      </p:sp>
      <p:sp>
        <p:nvSpPr>
          <p:cNvPr id="13" name="Zástupný symbol pro číslo snímku 15"/>
          <p:cNvSpPr>
            <a:spLocks noGrp="1"/>
          </p:cNvSpPr>
          <p:nvPr>
            <p:ph type="sldNum" sz="quarter" idx="16"/>
          </p:nvPr>
        </p:nvSpPr>
        <p:spPr bwMode="auto">
          <a:xfrm>
            <a:off x="8742363" y="4836951"/>
            <a:ext cx="387350" cy="219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  <a:normAutofit fontScale="55000" lnSpcReduction="20000"/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F62EFAD-1AFF-4B12-AA6C-3A34FE77B609}" type="slidenum">
              <a:rPr lang="en-US" altLang="cs-CZ" sz="1800">
                <a:solidFill>
                  <a:srgbClr val="08016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altLang="cs-CZ" sz="1800" dirty="0">
              <a:solidFill>
                <a:srgbClr val="08016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4" name="Přímá spojnice 13"/>
          <p:cNvCxnSpPr/>
          <p:nvPr/>
        </p:nvCxnSpPr>
        <p:spPr>
          <a:xfrm flipV="1">
            <a:off x="146494" y="4948014"/>
            <a:ext cx="8596495" cy="2605"/>
          </a:xfrm>
          <a:prstGeom prst="line">
            <a:avLst/>
          </a:prstGeom>
          <a:ln w="25400">
            <a:gradFill>
              <a:gsLst>
                <a:gs pos="0">
                  <a:srgbClr val="080163">
                    <a:alpha val="20000"/>
                  </a:srgbClr>
                </a:gs>
                <a:gs pos="100000">
                  <a:srgbClr val="080163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15"/>
          <p:cNvCxnSpPr/>
          <p:nvPr/>
        </p:nvCxnSpPr>
        <p:spPr>
          <a:xfrm>
            <a:off x="146494" y="198537"/>
            <a:ext cx="8329888" cy="0"/>
          </a:xfrm>
          <a:prstGeom prst="line">
            <a:avLst/>
          </a:prstGeom>
          <a:ln w="25400">
            <a:gradFill>
              <a:gsLst>
                <a:gs pos="0">
                  <a:srgbClr val="080163">
                    <a:alpha val="20000"/>
                  </a:srgbClr>
                </a:gs>
                <a:gs pos="100000">
                  <a:srgbClr val="080163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" descr="F:\_Documents\Graphics\LOGO-KMOP-MFF-UK\logo-UK-cutout.png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14" y="33467"/>
            <a:ext cx="576000" cy="558000"/>
          </a:xfrm>
          <a:prstGeom prst="rect">
            <a:avLst/>
          </a:prstGeom>
          <a:noFill/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Zástupný symbol pro zápatí 65">
            <a:extLst>
              <a:ext uri="{FF2B5EF4-FFF2-40B4-BE49-F238E27FC236}">
                <a16:creationId xmlns:a16="http://schemas.microsoft.com/office/drawing/2014/main" id="{ACDDCC4B-B592-3A89-0D7B-A59A4404E98D}"/>
              </a:ext>
            </a:extLst>
          </p:cNvPr>
          <p:cNvSpPr txBox="1">
            <a:spLocks/>
          </p:cNvSpPr>
          <p:nvPr/>
        </p:nvSpPr>
        <p:spPr>
          <a:xfrm>
            <a:off x="6860306" y="0"/>
            <a:ext cx="1744142" cy="2190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cs-CZ"/>
            </a:defPPr>
            <a:lvl1pPr algn="l" rtl="0" fontAlgn="auto">
              <a:spcBef>
                <a:spcPts val="0"/>
              </a:spcBef>
              <a:spcAft>
                <a:spcPts val="0"/>
              </a:spcAft>
              <a:defRPr sz="105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ndar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ndar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ndar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ndar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ndar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ndar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ndar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ndara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sz="1100" dirty="0">
                <a:solidFill>
                  <a:srgbClr val="002060"/>
                </a:solidFill>
              </a:rPr>
              <a:t>Charles University Prague</a:t>
            </a:r>
            <a:endParaRPr lang="en-US" sz="1100" dirty="0">
              <a:solidFill>
                <a:srgbClr val="002060"/>
              </a:solidFill>
              <a:cs typeface="Calibri" panose="020F0502020204030204" pitchFamily="34" charset="0"/>
            </a:endParaRPr>
          </a:p>
        </p:txBody>
      </p:sp>
      <p:sp>
        <p:nvSpPr>
          <p:cNvPr id="10" name="Zástupný symbol pro zápatí 65">
            <a:extLst>
              <a:ext uri="{FF2B5EF4-FFF2-40B4-BE49-F238E27FC236}">
                <a16:creationId xmlns:a16="http://schemas.microsoft.com/office/drawing/2014/main" id="{9FADB1CF-84A7-72AA-35E3-D888DE74B7EF}"/>
              </a:ext>
            </a:extLst>
          </p:cNvPr>
          <p:cNvSpPr txBox="1">
            <a:spLocks/>
          </p:cNvSpPr>
          <p:nvPr/>
        </p:nvSpPr>
        <p:spPr>
          <a:xfrm>
            <a:off x="88462" y="0"/>
            <a:ext cx="6713812" cy="2190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cs-CZ"/>
            </a:defPPr>
            <a:lvl1pPr algn="l" rtl="0" fontAlgn="auto">
              <a:spcBef>
                <a:spcPts val="0"/>
              </a:spcBef>
              <a:spcAft>
                <a:spcPts val="0"/>
              </a:spcAft>
              <a:defRPr sz="105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ndar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ndar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ndar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ndar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ndar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ndar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ndar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ndara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sz="1100" dirty="0">
                <a:solidFill>
                  <a:srgbClr val="002060"/>
                </a:solidFill>
              </a:rPr>
              <a:t>EGU General Assembly 2022; </a:t>
            </a:r>
            <a:r>
              <a:rPr lang="en-US" sz="1100" dirty="0">
                <a:solidFill>
                  <a:srgbClr val="002060"/>
                </a:solidFill>
                <a:cs typeface="Calibri" panose="020F0502020204030204" pitchFamily="34" charset="0"/>
              </a:rPr>
              <a:t>Mikšovský et al.: Temporal variability in central European climate …</a:t>
            </a:r>
            <a:endParaRPr lang="en-US" sz="1100" dirty="0">
              <a:solidFill>
                <a:srgbClr val="002060"/>
              </a:solidFill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0F473664-BFBA-8922-FF37-6F1A4E1F4CB7}"/>
              </a:ext>
            </a:extLst>
          </p:cNvPr>
          <p:cNvSpPr txBox="1"/>
          <p:nvPr/>
        </p:nvSpPr>
        <p:spPr>
          <a:xfrm>
            <a:off x="2507208" y="3211111"/>
            <a:ext cx="408101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jiri@miksovsky.info</a:t>
            </a:r>
          </a:p>
          <a:p>
            <a:pPr algn="ctr"/>
            <a:r>
              <a:rPr lang="en-US" sz="1600" b="1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http://www.miksovsky.info/EGU22.pptx</a:t>
            </a:r>
            <a:endParaRPr lang="en-US" sz="1600" b="1" dirty="0">
              <a:latin typeface="+mj-lt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Vlastní 1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002060"/>
      </a:hlink>
      <a:folHlink>
        <a:srgbClr val="002060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TC101790493[[fn=Malé pracoviště, domácnost (SoHo)]]</Template>
  <TotalTime>33843</TotalTime>
  <Words>1217</Words>
  <Application>Microsoft Office PowerPoint</Application>
  <PresentationFormat>Předvádění na obrazovce (16:9)</PresentationFormat>
  <Paragraphs>118</Paragraphs>
  <Slides>9</Slides>
  <Notes>8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4" baseType="lpstr">
      <vt:lpstr>Adobe Garamond Pro</vt:lpstr>
      <vt:lpstr>Arial</vt:lpstr>
      <vt:lpstr>Calibri</vt:lpstr>
      <vt:lpstr>Candara</vt:lpstr>
      <vt:lpstr>Soho</vt:lpstr>
      <vt:lpstr>Temporal variability in central European climate reconstructions, 1501–2020 CE, and its attribution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Thank you for your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JiMi</dc:creator>
  <cp:lastModifiedBy>Jiří Mikšovský</cp:lastModifiedBy>
  <cp:revision>1203</cp:revision>
  <dcterms:created xsi:type="dcterms:W3CDTF">2012-05-28T21:23:41Z</dcterms:created>
  <dcterms:modified xsi:type="dcterms:W3CDTF">2022-05-22T19:04:34Z</dcterms:modified>
</cp:coreProperties>
</file>