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1" d="100"/>
          <a:sy n="61" d="100"/>
        </p:scale>
        <p:origin x="-140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22.05.2022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22.05.2022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22.05.2022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22.05.2022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22.05.2022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22.05.2022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22.05.2022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US" dirty="0" smtClean="0"/>
              <a:t>Spectra of Tides and Planetary Waves from </a:t>
            </a:r>
            <a:r>
              <a:rPr lang="en-US" dirty="0" err="1" smtClean="0"/>
              <a:t>Ionosonde</a:t>
            </a:r>
            <a:r>
              <a:rPr lang="en-US" dirty="0" smtClean="0"/>
              <a:t> and MERRA-2 Data</a:t>
            </a:r>
            <a:endParaRPr lang="en-US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743200" y="4000504"/>
            <a:ext cx="6400800" cy="1752600"/>
          </a:xfrm>
        </p:spPr>
        <p:txBody>
          <a:bodyPr>
            <a:normAutofit/>
          </a:bodyPr>
          <a:lstStyle/>
          <a:p>
            <a:pPr algn="r"/>
            <a:endParaRPr lang="ru-RU" sz="2400" dirty="0" smtClean="0">
              <a:solidFill>
                <a:schemeClr val="tx1"/>
              </a:solidFill>
            </a:endParaRPr>
          </a:p>
          <a:p>
            <a:pPr algn="r"/>
            <a:r>
              <a:rPr lang="en-US" sz="2600" dirty="0" err="1" smtClean="0">
                <a:solidFill>
                  <a:schemeClr val="tx1"/>
                </a:solidFill>
              </a:rPr>
              <a:t>Maksakova</a:t>
            </a:r>
            <a:r>
              <a:rPr lang="en-US" sz="2600" dirty="0" smtClean="0">
                <a:solidFill>
                  <a:schemeClr val="tx1"/>
                </a:solidFill>
              </a:rPr>
              <a:t> E. Yu., </a:t>
            </a:r>
            <a:r>
              <a:rPr lang="en-US" sz="2600" dirty="0" err="1" smtClean="0">
                <a:solidFill>
                  <a:schemeClr val="tx1"/>
                </a:solidFill>
              </a:rPr>
              <a:t>Gavrilov</a:t>
            </a:r>
            <a:r>
              <a:rPr lang="en-US" sz="2600" dirty="0" smtClean="0">
                <a:solidFill>
                  <a:schemeClr val="tx1"/>
                </a:solidFill>
              </a:rPr>
              <a:t> N. M., </a:t>
            </a:r>
            <a:r>
              <a:rPr lang="en-US" sz="2600" dirty="0" err="1" smtClean="0">
                <a:solidFill>
                  <a:schemeClr val="tx1"/>
                </a:solidFill>
              </a:rPr>
              <a:t>Koval</a:t>
            </a:r>
            <a:r>
              <a:rPr lang="en-US" sz="2600" dirty="0" smtClean="0">
                <a:solidFill>
                  <a:schemeClr val="tx1"/>
                </a:solidFill>
              </a:rPr>
              <a:t> A.V.</a:t>
            </a:r>
          </a:p>
          <a:p>
            <a:pPr algn="r"/>
            <a:r>
              <a:rPr lang="en-US" sz="2300" dirty="0" smtClean="0">
                <a:solidFill>
                  <a:schemeClr val="tx1"/>
                </a:solidFill>
              </a:rPr>
              <a:t>Saint-Petersburg State University, Atmospheric Physics Department, Saint Petersburg, Russia.</a:t>
            </a:r>
            <a:endParaRPr lang="ru-RU" sz="23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1026" name="Picture 2" descr="C:\Users\HP\Desktop\c[tvf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2286048" y="0"/>
            <a:ext cx="15287732" cy="685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Текст 6"/>
          <p:cNvSpPr>
            <a:spLocks noGrp="1"/>
          </p:cNvSpPr>
          <p:nvPr>
            <p:ph type="body" idx="1"/>
          </p:nvPr>
        </p:nvSpPr>
        <p:spPr>
          <a:xfrm>
            <a:off x="571472" y="5143512"/>
            <a:ext cx="8215370" cy="996952"/>
          </a:xfrm>
        </p:spPr>
        <p:txBody>
          <a:bodyPr>
            <a:noAutofit/>
          </a:bodyPr>
          <a:lstStyle/>
          <a:p>
            <a:pPr algn="ctr"/>
            <a:r>
              <a:rPr lang="en-US" sz="2800" dirty="0" smtClean="0"/>
              <a:t>Figure 1. Correlation dependence of </a:t>
            </a:r>
            <a:r>
              <a:rPr lang="en-US" sz="2800" dirty="0" err="1" smtClean="0"/>
              <a:t>geopotential</a:t>
            </a:r>
            <a:r>
              <a:rPr lang="en-US" sz="2800" dirty="0" smtClean="0"/>
              <a:t> height (60S (a), 0 (b), 60N (c), 30</a:t>
            </a:r>
            <a:r>
              <a:rPr lang="ru-RU" sz="2800" dirty="0" smtClean="0"/>
              <a:t>Е</a:t>
            </a:r>
            <a:r>
              <a:rPr lang="en-US" sz="2800" dirty="0" smtClean="0"/>
              <a:t>) and critical frequency f0F2 (60N and 30E)</a:t>
            </a:r>
            <a:endParaRPr lang="ru-RU" sz="2800" dirty="0"/>
          </a:p>
        </p:txBody>
      </p:sp>
      <p:sp>
        <p:nvSpPr>
          <p:cNvPr id="9" name="Текст 8"/>
          <p:cNvSpPr>
            <a:spLocks noGrp="1"/>
          </p:cNvSpPr>
          <p:nvPr>
            <p:ph type="body" sz="quarter" idx="3"/>
          </p:nvPr>
        </p:nvSpPr>
        <p:spPr>
          <a:xfrm>
            <a:off x="0" y="4143380"/>
            <a:ext cx="9144000" cy="639762"/>
          </a:xfrm>
        </p:spPr>
        <p:txBody>
          <a:bodyPr>
            <a:normAutofit fontScale="47500" lnSpcReduction="20000"/>
          </a:bodyPr>
          <a:lstStyle/>
          <a:p>
            <a:endParaRPr lang="en-US" dirty="0" smtClean="0"/>
          </a:p>
          <a:p>
            <a:endParaRPr lang="en-US" dirty="0" smtClean="0"/>
          </a:p>
          <a:p>
            <a:r>
              <a:rPr lang="ru-RU" sz="2500" dirty="0" smtClean="0"/>
              <a:t>                     а)                                                                                                          </a:t>
            </a:r>
            <a:r>
              <a:rPr lang="en-US" sz="2500" dirty="0" smtClean="0"/>
              <a:t>b</a:t>
            </a:r>
            <a:r>
              <a:rPr lang="ru-RU" sz="2500" dirty="0" smtClean="0"/>
              <a:t>)                                                                                               </a:t>
            </a:r>
            <a:r>
              <a:rPr lang="en-US" sz="2500" dirty="0" smtClean="0"/>
              <a:t>c</a:t>
            </a:r>
            <a:r>
              <a:rPr lang="ru-RU" sz="2500" dirty="0" smtClean="0"/>
              <a:t>)</a:t>
            </a:r>
            <a:endParaRPr lang="ru-RU" sz="2500" dirty="0"/>
          </a:p>
        </p:txBody>
      </p:sp>
      <p:sp>
        <p:nvSpPr>
          <p:cNvPr id="8" name="Содержимое 7"/>
          <p:cNvSpPr>
            <a:spLocks noGrp="1"/>
          </p:cNvSpPr>
          <p:nvPr>
            <p:ph sz="half" idx="2"/>
          </p:nvPr>
        </p:nvSpPr>
        <p:spPr>
          <a:xfrm>
            <a:off x="571472" y="0"/>
            <a:ext cx="4040188" cy="3951288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857752" y="0"/>
            <a:ext cx="4041775" cy="3951288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2053" name="Picture 5" descr="C:\Users\HP\Desktop\0corr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71802" y="0"/>
            <a:ext cx="2857519" cy="3429000"/>
          </a:xfrm>
          <a:prstGeom prst="rect">
            <a:avLst/>
          </a:prstGeom>
          <a:noFill/>
        </p:spPr>
      </p:pic>
      <p:pic>
        <p:nvPicPr>
          <p:cNvPr id="2056" name="Picture 8" descr="C:\Users\HP\Desktop\corr - 60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3000364" cy="3357562"/>
          </a:xfrm>
          <a:prstGeom prst="rect">
            <a:avLst/>
          </a:prstGeom>
          <a:noFill/>
        </p:spPr>
      </p:pic>
      <p:pic>
        <p:nvPicPr>
          <p:cNvPr id="2057" name="Picture 9" descr="C:\Users\HP\Desktop\corr60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000760" y="0"/>
            <a:ext cx="2928958" cy="3429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Содержимое 9"/>
          <p:cNvSpPr>
            <a:spLocks noGrp="1"/>
          </p:cNvSpPr>
          <p:nvPr>
            <p:ph idx="1"/>
          </p:nvPr>
        </p:nvSpPr>
        <p:spPr>
          <a:xfrm>
            <a:off x="500034" y="5072074"/>
            <a:ext cx="8229600" cy="4525963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US" sz="1800" b="1" dirty="0" smtClean="0"/>
              <a:t>a)                              b)                                  c)</a:t>
            </a:r>
            <a:r>
              <a:rPr lang="ru-RU" sz="1800" b="1" dirty="0" smtClean="0"/>
              <a:t>   </a:t>
            </a:r>
          </a:p>
          <a:p>
            <a:pPr algn="ctr">
              <a:buNone/>
            </a:pPr>
            <a:r>
              <a:rPr lang="ru-RU" sz="2400" b="1" dirty="0" smtClean="0"/>
              <a:t> </a:t>
            </a:r>
            <a:r>
              <a:rPr lang="en-US" sz="2400" b="1" dirty="0" smtClean="0"/>
              <a:t>Figure No. 2. Amplitudes of disturbances of </a:t>
            </a:r>
            <a:r>
              <a:rPr lang="en-US" sz="2400" b="1" dirty="0" err="1" smtClean="0"/>
              <a:t>geopotential</a:t>
            </a:r>
            <a:r>
              <a:rPr lang="en-US" sz="2400" b="1" dirty="0" smtClean="0"/>
              <a:t> height for 60 S(a), 0 (b), 60N(c), 30 E(upper panel) and critical frequency f0F2 at 60N and 30E (lower panel). With a period of PV: 3 (a), 3.96 (b) and 10.9 (c)</a:t>
            </a:r>
            <a:endParaRPr lang="ru-RU" sz="2400" b="1" dirty="0"/>
          </a:p>
        </p:txBody>
      </p:sp>
      <p:pic>
        <p:nvPicPr>
          <p:cNvPr id="2" name="Picture 2" descr="C:\Users\HP\Desktop\u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4282" y="0"/>
            <a:ext cx="2764198" cy="5156193"/>
          </a:xfrm>
          <a:prstGeom prst="rect">
            <a:avLst/>
          </a:prstGeom>
          <a:noFill/>
        </p:spPr>
      </p:pic>
      <p:pic>
        <p:nvPicPr>
          <p:cNvPr id="3" name="Picture 3" descr="C:\Users\HP\Desktop\ecv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14678" y="0"/>
            <a:ext cx="2757401" cy="5143512"/>
          </a:xfrm>
          <a:prstGeom prst="rect">
            <a:avLst/>
          </a:prstGeom>
          <a:noFill/>
        </p:spPr>
      </p:pic>
      <p:pic>
        <p:nvPicPr>
          <p:cNvPr id="4" name="Picture 4" descr="C:\Users\HP\Desktop\sever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072198" y="0"/>
            <a:ext cx="2757413" cy="514353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atin typeface="Arial" pitchFamily="34" charset="0"/>
                <a:cs typeface="Arial" pitchFamily="34" charset="0"/>
              </a:rPr>
              <a:t>Conclusion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142984"/>
            <a:ext cx="8229600" cy="4983179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4400" dirty="0" smtClean="0"/>
              <a:t>	</a:t>
            </a:r>
            <a:r>
              <a:rPr lang="en-US" sz="4400" dirty="0" smtClean="0"/>
              <a:t>The correlation coefficient between the </a:t>
            </a:r>
            <a:r>
              <a:rPr lang="en-US" sz="4400" dirty="0" err="1" smtClean="0"/>
              <a:t>geopotential</a:t>
            </a:r>
            <a:r>
              <a:rPr lang="en-US" sz="4400" dirty="0" smtClean="0"/>
              <a:t> height and the critical frequency shows that there is a connection between the dynamic processes in the lower and upper atmosphere.</a:t>
            </a:r>
            <a:endParaRPr lang="ru-RU" sz="4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945</TotalTime>
  <Words>141</Words>
  <PresentationFormat>Экран (4:3)</PresentationFormat>
  <Paragraphs>12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Тема Office</vt:lpstr>
      <vt:lpstr>Spectra of Tides and Planetary Waves from Ionosonde and MERRA-2 Data</vt:lpstr>
      <vt:lpstr>Слайд 2</vt:lpstr>
      <vt:lpstr>Слайд 3</vt:lpstr>
      <vt:lpstr>Слайд 4</vt:lpstr>
      <vt:lpstr>Conclusion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Variability of planetary waves in the lower and upper atmosphere</dc:title>
  <dc:creator>HP</dc:creator>
  <cp:lastModifiedBy>HP</cp:lastModifiedBy>
  <cp:revision>98</cp:revision>
  <dcterms:created xsi:type="dcterms:W3CDTF">2022-05-18T11:28:43Z</dcterms:created>
  <dcterms:modified xsi:type="dcterms:W3CDTF">2022-05-21T21:40:08Z</dcterms:modified>
</cp:coreProperties>
</file>