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tiff" ContentType="image/tiff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63" r:id="rId2"/>
    <p:sldId id="352" r:id="rId3"/>
    <p:sldId id="353" r:id="rId4"/>
    <p:sldId id="304" r:id="rId5"/>
    <p:sldId id="303" r:id="rId6"/>
    <p:sldId id="257" r:id="rId7"/>
    <p:sldId id="355" r:id="rId8"/>
    <p:sldId id="267" r:id="rId9"/>
    <p:sldId id="305" r:id="rId10"/>
    <p:sldId id="369" r:id="rId11"/>
    <p:sldId id="358" r:id="rId12"/>
    <p:sldId id="360" r:id="rId13"/>
    <p:sldId id="371" r:id="rId14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864A94F-5799-48AF-9367-077F11387C81}" name="Vanesa García Gamero" initials="VGG" userId="S::g02gagav@uco.es::22b46e8c-77b0-45d2-b5e5-f5c69667de3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7D31"/>
    <a:srgbClr val="4472C4"/>
    <a:srgbClr val="0C72BA"/>
    <a:srgbClr val="A6A6A6"/>
    <a:srgbClr val="E7E6E6"/>
    <a:srgbClr val="6BA7D7"/>
    <a:srgbClr val="FDDE00"/>
    <a:srgbClr val="D3D3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413" autoAdjust="0"/>
    <p:restoredTop sz="94660"/>
  </p:normalViewPr>
  <p:slideViewPr>
    <p:cSldViewPr snapToGrid="0">
      <p:cViewPr varScale="1">
        <p:scale>
          <a:sx n="86" d="100"/>
          <a:sy n="86" d="100"/>
        </p:scale>
        <p:origin x="542" y="5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B136A3-C60E-44A5-A016-EC9B4C29E542}" type="datetimeFigureOut">
              <a:rPr lang="es-ES" smtClean="0"/>
              <a:t>22/05/2022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685316-B7A6-4248-8CDC-F22B104C919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389616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© Copyright </a:t>
            </a:r>
            <a:r>
              <a:rPr lang="en-US" b="1"/>
              <a:t>PresentationGO.com</a:t>
            </a:r>
            <a:r>
              <a:rPr lang="en-US"/>
              <a:t> – The free PowerPoint template library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8D2766-C49B-4C1A-9FEE-6F146754B02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0250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60838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009DD42-67C5-4A0F-AC52-6E936D4C01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418CF09-34AC-4D87-B021-DFDAD1854E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92F9497-A30D-4B8F-B369-DD7D03B08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3BF1AAF-A1B1-489E-AD7C-EFAA0B289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D561DFC-0663-486C-BA55-29C5A1163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C0EC-3CCC-41FD-933E-13DDD110EC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179614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843A881-FDE9-4D1A-8F67-F182E2DEF1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A6605FF-09D6-4917-AF62-18B37187E6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BE08303-719C-43EA-A3FF-9EE22FAEFC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8D797B8-8E9A-4134-89AE-009297029F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D44F987-A310-4965-ADB5-5BEB2415A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C0EC-3CCC-41FD-933E-13DDD110EC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131079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F3F10E61-D17D-4724-8260-BDF8D89745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ABD837D1-4A23-4534-9C36-95CE60C642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5225C24-681D-4DD7-83A3-899A5050F7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7278ECE-0FF1-4F1B-9B94-B53789FD5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91FCC17-7077-4FA1-8EB8-94D3DAA74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C0EC-3CCC-41FD-933E-13DDD110EC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18734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0" y="200177"/>
            <a:ext cx="12192000" cy="7757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8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텍스트 개체 틀 2">
            <a:extLst>
              <a:ext uri="{FF2B5EF4-FFF2-40B4-BE49-F238E27FC236}">
                <a16:creationId xmlns:a16="http://schemas.microsoft.com/office/drawing/2014/main" id="{BEA53C6E-B822-48C1-AE43-123E9E431F64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0" y="1005381"/>
            <a:ext cx="12192000" cy="419379"/>
          </a:xfrm>
          <a:prstGeom prst="rect">
            <a:avLst/>
          </a:prstGeom>
        </p:spPr>
        <p:txBody>
          <a:bodyPr anchor="ctr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/>
              <a:t>Subtitle in this line</a:t>
            </a:r>
            <a:endParaRPr lang="ko-KR" altLang="en-US" dirty="0"/>
          </a:p>
        </p:txBody>
      </p:sp>
      <p:sp>
        <p:nvSpPr>
          <p:cNvPr id="5" name="Marcador de número de diapositiva 6">
            <a:extLst>
              <a:ext uri="{FF2B5EF4-FFF2-40B4-BE49-F238E27FC236}">
                <a16:creationId xmlns:a16="http://schemas.microsoft.com/office/drawing/2014/main" id="{404AD4D0-B2F5-4BAE-B48E-79110D010B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3967" y="6354780"/>
            <a:ext cx="2743200" cy="365125"/>
          </a:xfrm>
        </p:spPr>
        <p:txBody>
          <a:bodyPr/>
          <a:lstStyle/>
          <a:p>
            <a:fld id="{362EC0EC-3CCC-41FD-933E-13DDD110EC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356896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C7348199-A23A-4CBA-B9C9-B214B573604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496411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Marcador de número de diapositiva 6">
            <a:extLst>
              <a:ext uri="{FF2B5EF4-FFF2-40B4-BE49-F238E27FC236}">
                <a16:creationId xmlns:a16="http://schemas.microsoft.com/office/drawing/2014/main" id="{8F408DDB-BDB1-4879-8524-E47CAE3F4D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83967" y="6354780"/>
            <a:ext cx="2743200" cy="365125"/>
          </a:xfrm>
        </p:spPr>
        <p:txBody>
          <a:bodyPr/>
          <a:lstStyle/>
          <a:p>
            <a:fld id="{362EC0EC-3CCC-41FD-933E-13DDD110EC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76022191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67D1C1A-B635-44EE-AF11-3FCEAE55A4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27D1542-936B-494F-8DF5-0B2E9BC8E2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38BBF16-527B-4E65-B022-A7FB4448A9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B79C9C0-9A43-47D6-9789-6E5B691CF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8609C73-2B3C-4775-A239-5810CD05A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C0EC-3CCC-41FD-933E-13DDD110EC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144087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826C36-5AFD-4700-A56A-64295E2D7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3E454FA-A4B9-414F-9D86-B24347FC5E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871BA4A-2D42-4FD0-9750-C7AAF0E215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1B90CF6-7E20-462F-8CA8-5C2DE8680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DE25282-803F-44EF-AD3B-4A5F83357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C0EC-3CCC-41FD-933E-13DDD110EC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852408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6F7C42-6B07-471B-8111-E32C52FA08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DCBD375-F61C-4E83-8A83-58343C4DC4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C921859-51FD-409E-85C4-67FC5E706D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2E10B7C-B9CC-44B7-BE63-F1C1E2ABC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62E6885-F3AB-4716-B2EF-236780BE7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0C7303E-00A7-4D2E-AE2F-9A6B741F4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C0EC-3CCC-41FD-933E-13DDD110EC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286593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70E34E-CACC-4677-8581-F2D63C688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8E262B5-7B71-4601-A0CC-661DCCBE7F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4810210-A22B-47FF-95DB-4776678F7C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D9C9C00-33DD-4D90-8C96-F780385297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E4120B6F-FC7D-462B-96EA-8753B4830B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960F0C00-49B6-4174-92D3-99F9073B4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8DEA3A0D-5E1C-4DB3-A092-F64306E1A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74100527-9462-4B9B-83B6-785C8A99C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C0EC-3CCC-41FD-933E-13DDD110EC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1494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14A8115-3846-4F8E-B8EC-C20937B7F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CF7CA01A-0786-48DB-9282-5ED5C08E2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768201D-A96D-482F-8D82-E766CA161E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B312827-6E82-4D9B-8127-5C07A554F1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C0EC-3CCC-41FD-933E-13DDD110EC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807108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9C59AD11-97DA-4AE5-850F-FE5D4AB250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564064F-FE9B-4A0E-9873-7BC9A2094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FFCE7B6-BA53-46C8-BE33-39CCF63588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C0EC-3CCC-41FD-933E-13DDD110EC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983936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7201DC-96B3-4EF9-B70A-B59497099A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A4EA69F-458A-4260-8872-F6FDDE91C8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98AE852-7099-4CFF-AC5F-B7B520A101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3A61F91-D7DB-4108-936A-F1EFED792C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0B5AD02-D854-4D86-B6ED-1C7192B11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3880D38-EB5F-4A1E-847B-5880A8B27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C0EC-3CCC-41FD-933E-13DDD110EC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667738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F4C879-2D50-44AD-8FE4-E97EE1D0E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BEFE2223-FC76-45A8-98F9-FE10BBC009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6E9C3B1-7252-4061-AA54-F70AC41555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0D47A5E-4317-4093-976C-E631D62C46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10F17A1-4770-4EF8-BA09-6C8A7B181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3943C66-8EB4-49BE-89FD-04C6A2295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C0EC-3CCC-41FD-933E-13DDD110EC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933164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49EE9B2-D2E4-4FDB-BBB9-209852C48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DE375D7-3390-4BE2-8732-1370EB860F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D8BE6AF-EC68-4E75-AAEE-1EAEB0C476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82FA25C-BB30-42E9-B89B-3845FAD126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B70A866-B68E-46D5-AA18-079F042411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2EC0EC-3CCC-41FD-933E-13DDD110EC8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90562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5.w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3.w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3"/>
          <p:cNvSpPr/>
          <p:nvPr/>
        </p:nvSpPr>
        <p:spPr>
          <a:xfrm flipH="1">
            <a:off x="6538694" y="0"/>
            <a:ext cx="4050072" cy="6858000"/>
          </a:xfrm>
          <a:custGeom>
            <a:avLst/>
            <a:gdLst/>
            <a:ahLst/>
            <a:cxnLst/>
            <a:rect l="l" t="t" r="r" b="b"/>
            <a:pathLst>
              <a:path w="4050072" h="6858000" extrusionOk="0">
                <a:moveTo>
                  <a:pt x="0" y="0"/>
                </a:moveTo>
                <a:lnTo>
                  <a:pt x="1502221" y="0"/>
                </a:lnTo>
                <a:lnTo>
                  <a:pt x="4050072" y="6858000"/>
                </a:lnTo>
                <a:lnTo>
                  <a:pt x="2547851" y="6858000"/>
                </a:lnTo>
                <a:close/>
              </a:path>
            </a:pathLst>
          </a:custGeom>
          <a:solidFill>
            <a:srgbClr val="0C72B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" name="Google Shape;85;p13"/>
          <p:cNvSpPr/>
          <p:nvPr/>
        </p:nvSpPr>
        <p:spPr>
          <a:xfrm>
            <a:off x="9307" y="-2"/>
            <a:ext cx="6538694" cy="6858000"/>
          </a:xfrm>
          <a:custGeom>
            <a:avLst/>
            <a:gdLst/>
            <a:ahLst/>
            <a:cxnLst/>
            <a:rect l="l" t="t" r="r" b="b"/>
            <a:pathLst>
              <a:path w="6538694" h="6858000" extrusionOk="0">
                <a:moveTo>
                  <a:pt x="0" y="0"/>
                </a:moveTo>
                <a:lnTo>
                  <a:pt x="1814286" y="0"/>
                </a:lnTo>
                <a:lnTo>
                  <a:pt x="3990843" y="0"/>
                </a:lnTo>
                <a:lnTo>
                  <a:pt x="6538694" y="6858000"/>
                </a:lnTo>
                <a:lnTo>
                  <a:pt x="3990843" y="6858000"/>
                </a:lnTo>
                <a:lnTo>
                  <a:pt x="181428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highlight>
                <a:srgbClr val="FDDE00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" name="Google Shape;86;p13"/>
          <p:cNvSpPr/>
          <p:nvPr/>
        </p:nvSpPr>
        <p:spPr>
          <a:xfrm>
            <a:off x="3976924" y="0"/>
            <a:ext cx="4050072" cy="6858000"/>
          </a:xfrm>
          <a:custGeom>
            <a:avLst/>
            <a:gdLst/>
            <a:ahLst/>
            <a:cxnLst/>
            <a:rect l="l" t="t" r="r" b="b"/>
            <a:pathLst>
              <a:path w="4050072" h="6858000" extrusionOk="0">
                <a:moveTo>
                  <a:pt x="0" y="0"/>
                </a:moveTo>
                <a:lnTo>
                  <a:pt x="1502221" y="0"/>
                </a:lnTo>
                <a:lnTo>
                  <a:pt x="4050072" y="6858000"/>
                </a:lnTo>
                <a:lnTo>
                  <a:pt x="2547851" y="6858000"/>
                </a:lnTo>
                <a:close/>
              </a:path>
            </a:pathLst>
          </a:custGeom>
          <a:solidFill>
            <a:srgbClr val="0C72B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C72B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" name="Google Shape;87;p13"/>
          <p:cNvSpPr/>
          <p:nvPr/>
        </p:nvSpPr>
        <p:spPr>
          <a:xfrm>
            <a:off x="945043" y="2587170"/>
            <a:ext cx="4648607" cy="1683657"/>
          </a:xfrm>
          <a:custGeom>
            <a:avLst/>
            <a:gdLst/>
            <a:ahLst/>
            <a:cxnLst/>
            <a:rect l="l" t="t" r="r" b="b"/>
            <a:pathLst>
              <a:path w="4648607" h="1683657" extrusionOk="0">
                <a:moveTo>
                  <a:pt x="0" y="0"/>
                </a:moveTo>
                <a:lnTo>
                  <a:pt x="4023103" y="0"/>
                </a:lnTo>
                <a:lnTo>
                  <a:pt x="4648607" y="1683657"/>
                </a:lnTo>
                <a:lnTo>
                  <a:pt x="0" y="1683657"/>
                </a:lnTo>
                <a:close/>
              </a:path>
            </a:pathLst>
          </a:custGeom>
          <a:solidFill>
            <a:srgbClr val="F5F5F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" name="Google Shape;88;p13"/>
          <p:cNvSpPr/>
          <p:nvPr/>
        </p:nvSpPr>
        <p:spPr>
          <a:xfrm>
            <a:off x="4940405" y="2587170"/>
            <a:ext cx="7239982" cy="1683657"/>
          </a:xfrm>
          <a:custGeom>
            <a:avLst/>
            <a:gdLst/>
            <a:ahLst/>
            <a:cxnLst/>
            <a:rect l="l" t="t" r="r" b="b"/>
            <a:pathLst>
              <a:path w="7239982" h="1683657" extrusionOk="0">
                <a:moveTo>
                  <a:pt x="0" y="0"/>
                </a:moveTo>
                <a:lnTo>
                  <a:pt x="7239982" y="0"/>
                </a:lnTo>
                <a:lnTo>
                  <a:pt x="7239982" y="1683657"/>
                </a:lnTo>
                <a:lnTo>
                  <a:pt x="625504" y="1683657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" name="Google Shape;89;p13"/>
          <p:cNvSpPr/>
          <p:nvPr/>
        </p:nvSpPr>
        <p:spPr>
          <a:xfrm>
            <a:off x="9093795" y="2"/>
            <a:ext cx="3088898" cy="4270826"/>
          </a:xfrm>
          <a:custGeom>
            <a:avLst/>
            <a:gdLst/>
            <a:ahLst/>
            <a:cxnLst/>
            <a:rect l="l" t="t" r="r" b="b"/>
            <a:pathLst>
              <a:path w="3088898" h="4270827" extrusionOk="0">
                <a:moveTo>
                  <a:pt x="0" y="0"/>
                </a:moveTo>
                <a:lnTo>
                  <a:pt x="1502221" y="0"/>
                </a:lnTo>
                <a:lnTo>
                  <a:pt x="3088898" y="4270827"/>
                </a:lnTo>
                <a:lnTo>
                  <a:pt x="1586677" y="4270827"/>
                </a:lnTo>
                <a:close/>
              </a:path>
            </a:pathLst>
          </a:custGeom>
          <a:solidFill>
            <a:srgbClr val="0C72B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0" name="Google Shape;90;p13"/>
          <p:cNvGrpSpPr/>
          <p:nvPr/>
        </p:nvGrpSpPr>
        <p:grpSpPr>
          <a:xfrm>
            <a:off x="1160509" y="2707723"/>
            <a:ext cx="10869304" cy="1469664"/>
            <a:chOff x="1129965" y="2595943"/>
            <a:chExt cx="3657600" cy="1469664"/>
          </a:xfrm>
        </p:grpSpPr>
        <p:sp>
          <p:nvSpPr>
            <p:cNvPr id="91" name="Google Shape;91;p13"/>
            <p:cNvSpPr txBox="1"/>
            <p:nvPr/>
          </p:nvSpPr>
          <p:spPr>
            <a:xfrm>
              <a:off x="1129965" y="2595943"/>
              <a:ext cx="3657600" cy="7694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algn="ctr"/>
              <a:r>
                <a:rPr lang="en-GB" sz="2800" b="1" i="0" u="none" strike="noStrike" baseline="0" dirty="0">
                  <a:latin typeface="Arial" panose="020B0604020202020204" pitchFamily="34" charset="0"/>
                  <a:cs typeface="Arial" panose="020B0604020202020204" pitchFamily="34" charset="0"/>
                </a:rPr>
                <a:t>Quantifying the impact of soil erosion on soil security by using</a:t>
              </a:r>
            </a:p>
            <a:p>
              <a:pPr algn="ctr"/>
              <a:r>
                <a:rPr lang="es-ES" sz="2800" b="1" i="0" u="none" strike="noStrike" baseline="0" dirty="0">
                  <a:latin typeface="Arial" panose="020B0604020202020204" pitchFamily="34" charset="0"/>
                  <a:cs typeface="Arial" panose="020B0604020202020204" pitchFamily="34" charset="0"/>
                </a:rPr>
                <a:t>alternative </a:t>
              </a:r>
              <a:r>
                <a:rPr lang="es-ES" sz="2800" b="1" i="0" u="none" strike="noStrike" baseline="0" dirty="0" err="1">
                  <a:latin typeface="Arial" panose="020B0604020202020204" pitchFamily="34" charset="0"/>
                  <a:cs typeface="Arial" panose="020B0604020202020204" pitchFamily="34" charset="0"/>
                </a:rPr>
                <a:t>fallout</a:t>
              </a:r>
              <a:r>
                <a:rPr lang="es-ES" sz="2800" b="1" i="0" u="none" strike="noStrike" baseline="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sz="2800" b="1" i="0" u="none" strike="noStrike" baseline="0" dirty="0" err="1">
                  <a:latin typeface="Arial" panose="020B0604020202020204" pitchFamily="34" charset="0"/>
                  <a:cs typeface="Arial" panose="020B0604020202020204" pitchFamily="34" charset="0"/>
                </a:rPr>
                <a:t>radionuclides</a:t>
              </a:r>
              <a:endParaRPr lang="en-GB" sz="2800" b="1" cap="all" dirty="0">
                <a:effectLst/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2" name="Google Shape;92;p13"/>
            <p:cNvSpPr txBox="1"/>
            <p:nvPr/>
          </p:nvSpPr>
          <p:spPr>
            <a:xfrm>
              <a:off x="1129965" y="3757830"/>
              <a:ext cx="3657600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algn="ctr"/>
              <a:r>
                <a:rPr lang="es-ES" sz="1800" b="1" i="0" u="none" strike="noStrike" baseline="0" dirty="0">
                  <a:latin typeface="Arial" panose="020B0604020202020204" pitchFamily="34" charset="0"/>
                  <a:cs typeface="Arial" panose="020B0604020202020204" pitchFamily="34" charset="0"/>
                </a:rPr>
                <a:t>V. García-Gamero</a:t>
              </a:r>
              <a:r>
                <a:rPr lang="es-ES" sz="1800" b="0" i="0" u="none" strike="noStrike" baseline="0" dirty="0">
                  <a:latin typeface="Arial" panose="020B0604020202020204" pitchFamily="34" charset="0"/>
                  <a:cs typeface="Arial" panose="020B0604020202020204" pitchFamily="34" charset="0"/>
                </a:rPr>
                <a:t>, A. Peñuela, JL. Mas, A. Peña, S. Hurtado-Bermúdez, and T. Vanwalleghem</a:t>
              </a:r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5" name="Gráfico 4">
            <a:extLst>
              <a:ext uri="{FF2B5EF4-FFF2-40B4-BE49-F238E27FC236}">
                <a16:creationId xmlns:a16="http://schemas.microsoft.com/office/drawing/2014/main" id="{DEEC9E59-9A20-440A-B17F-3685780271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307" y="0"/>
            <a:ext cx="3676650" cy="952500"/>
          </a:xfrm>
          <a:prstGeom prst="rect">
            <a:avLst/>
          </a:prstGeom>
        </p:spPr>
      </p:pic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E539645-FC46-4ED8-A1D7-15008D90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C0EC-3CCC-41FD-933E-13DDD110EC81}" type="slidenum">
              <a:rPr lang="es-ES" smtClean="0"/>
              <a:t>1</a:t>
            </a:fld>
            <a:endParaRPr lang="es-ES"/>
          </a:p>
        </p:txBody>
      </p:sp>
      <p:pic>
        <p:nvPicPr>
          <p:cNvPr id="6148" name="Picture 4" descr="Universidad de Córdoba">
            <a:extLst>
              <a:ext uri="{FF2B5EF4-FFF2-40B4-BE49-F238E27FC236}">
                <a16:creationId xmlns:a16="http://schemas.microsoft.com/office/drawing/2014/main" id="{7F24D47B-F916-447D-9ED7-51EC307A38AA}"/>
              </a:ext>
            </a:extLst>
          </p:cNvPr>
          <p:cNvPicPr>
            <a:picLocks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503"/>
          <a:stretch/>
        </p:blipFill>
        <p:spPr bwMode="auto">
          <a:xfrm>
            <a:off x="8669659" y="5698795"/>
            <a:ext cx="1868400" cy="115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La Universidad de Cádiz recibirá mañana la Medalla de Oro de la Universidad de Sevilla">
            <a:extLst>
              <a:ext uri="{FF2B5EF4-FFF2-40B4-BE49-F238E27FC236}">
                <a16:creationId xmlns:a16="http://schemas.microsoft.com/office/drawing/2014/main" id="{59CC697B-2914-4355-A7C4-891342B6D5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42" r="24682"/>
          <a:stretch/>
        </p:blipFill>
        <p:spPr bwMode="auto">
          <a:xfrm>
            <a:off x="10825684" y="5699206"/>
            <a:ext cx="1310115" cy="1158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 descr="Código QR&#10;&#10;Descripción generada automáticamente">
            <a:extLst>
              <a:ext uri="{FF2B5EF4-FFF2-40B4-BE49-F238E27FC236}">
                <a16:creationId xmlns:a16="http://schemas.microsoft.com/office/drawing/2014/main" id="{170AD46E-D8A3-9842-40E6-D03D909E4D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24667"/>
            <a:ext cx="1333333" cy="133333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6FDA8B0E-35B4-43EB-BBDD-249CB4F8C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58335" y="6321543"/>
            <a:ext cx="2743200" cy="365125"/>
          </a:xfrm>
        </p:spPr>
        <p:txBody>
          <a:bodyPr/>
          <a:lstStyle/>
          <a:p>
            <a:fld id="{362EC0EC-3CCC-41FD-933E-13DDD110EC81}" type="slidenum">
              <a:rPr lang="es-ES" smtClean="0"/>
              <a:t>10</a:t>
            </a:fld>
            <a:endParaRPr lang="es-ES"/>
          </a:p>
        </p:txBody>
      </p:sp>
      <p:pic>
        <p:nvPicPr>
          <p:cNvPr id="4" name="Imagen 3" descr="Mapa&#10;&#10;Descripción generada automáticamente">
            <a:extLst>
              <a:ext uri="{FF2B5EF4-FFF2-40B4-BE49-F238E27FC236}">
                <a16:creationId xmlns:a16="http://schemas.microsoft.com/office/drawing/2014/main" id="{2BAF26E2-1A31-401C-995D-4F8605A9D04D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9" t="2813" r="2342" b="2854"/>
          <a:stretch/>
        </p:blipFill>
        <p:spPr>
          <a:xfrm>
            <a:off x="0" y="822223"/>
            <a:ext cx="8247600" cy="5835600"/>
          </a:xfrm>
          <a:prstGeom prst="rect">
            <a:avLst/>
          </a:prstGeom>
        </p:spPr>
      </p:pic>
      <p:graphicFrame>
        <p:nvGraphicFramePr>
          <p:cNvPr id="5" name="Tabla 5">
            <a:extLst>
              <a:ext uri="{FF2B5EF4-FFF2-40B4-BE49-F238E27FC236}">
                <a16:creationId xmlns:a16="http://schemas.microsoft.com/office/drawing/2014/main" id="{7A02DA65-9C14-432A-93A6-1E6C1B330C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1654372"/>
              </p:ext>
            </p:extLst>
          </p:nvPr>
        </p:nvGraphicFramePr>
        <p:xfrm>
          <a:off x="8658335" y="2534427"/>
          <a:ext cx="3187083" cy="1789146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1486881">
                  <a:extLst>
                    <a:ext uri="{9D8B030D-6E8A-4147-A177-3AD203B41FA5}">
                      <a16:colId xmlns:a16="http://schemas.microsoft.com/office/drawing/2014/main" val="1600111467"/>
                    </a:ext>
                  </a:extLst>
                </a:gridCol>
                <a:gridCol w="945619">
                  <a:extLst>
                    <a:ext uri="{9D8B030D-6E8A-4147-A177-3AD203B41FA5}">
                      <a16:colId xmlns:a16="http://schemas.microsoft.com/office/drawing/2014/main" val="4240715319"/>
                    </a:ext>
                  </a:extLst>
                </a:gridCol>
                <a:gridCol w="754583">
                  <a:extLst>
                    <a:ext uri="{9D8B030D-6E8A-4147-A177-3AD203B41FA5}">
                      <a16:colId xmlns:a16="http://schemas.microsoft.com/office/drawing/2014/main" val="176971160"/>
                    </a:ext>
                  </a:extLst>
                </a:gridCol>
              </a:tblGrid>
              <a:tr h="508986">
                <a:tc>
                  <a:txBody>
                    <a:bodyPr/>
                    <a:lstStyle/>
                    <a:p>
                      <a:r>
                        <a:rPr lang="es-ES" dirty="0">
                          <a:solidFill>
                            <a:srgbClr val="0C72B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 ha</a:t>
                      </a:r>
                      <a:r>
                        <a:rPr lang="es-ES" baseline="30000" dirty="0">
                          <a:solidFill>
                            <a:srgbClr val="0C72B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</a:t>
                      </a:r>
                      <a:r>
                        <a:rPr lang="es-ES" dirty="0">
                          <a:solidFill>
                            <a:srgbClr val="0C72B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y</a:t>
                      </a:r>
                      <a:r>
                        <a:rPr lang="es-ES" baseline="30000" dirty="0">
                          <a:solidFill>
                            <a:srgbClr val="0C72B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solidFill>
                            <a:srgbClr val="0C72B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Mean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solidFill>
                            <a:srgbClr val="0C72B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SD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5382236"/>
                  </a:ext>
                </a:extLst>
              </a:tr>
              <a:tr h="508986">
                <a:tc>
                  <a:txBody>
                    <a:bodyPr/>
                    <a:lstStyle/>
                    <a:p>
                      <a:r>
                        <a:rPr lang="es-ES" dirty="0" err="1">
                          <a:solidFill>
                            <a:srgbClr val="0C72B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Erosion</a:t>
                      </a:r>
                      <a:r>
                        <a:rPr lang="es-ES" dirty="0">
                          <a:solidFill>
                            <a:srgbClr val="0C72B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ES" dirty="0" err="1">
                          <a:solidFill>
                            <a:srgbClr val="0C72B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rates</a:t>
                      </a:r>
                      <a:endParaRPr lang="es-ES" dirty="0">
                        <a:solidFill>
                          <a:srgbClr val="0C72BA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solidFill>
                            <a:srgbClr val="0C72B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-37.7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solidFill>
                            <a:srgbClr val="0C72B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27.4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20893619"/>
                  </a:ext>
                </a:extLst>
              </a:tr>
              <a:tr h="508986">
                <a:tc>
                  <a:txBody>
                    <a:bodyPr/>
                    <a:lstStyle/>
                    <a:p>
                      <a:r>
                        <a:rPr lang="es-ES" dirty="0" err="1">
                          <a:solidFill>
                            <a:srgbClr val="0C72B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Depositon</a:t>
                      </a:r>
                      <a:endParaRPr lang="es-ES" dirty="0">
                        <a:solidFill>
                          <a:srgbClr val="0C72BA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s-ES" dirty="0" err="1">
                          <a:solidFill>
                            <a:srgbClr val="0C72B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rates</a:t>
                      </a:r>
                      <a:endParaRPr lang="es-ES" dirty="0">
                        <a:solidFill>
                          <a:srgbClr val="0C72BA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solidFill>
                            <a:srgbClr val="0C72B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25.2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solidFill>
                            <a:srgbClr val="0C72B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128.4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07090728"/>
                  </a:ext>
                </a:extLst>
              </a:tr>
            </a:tbl>
          </a:graphicData>
        </a:graphic>
      </p:graphicFrame>
      <p:sp>
        <p:nvSpPr>
          <p:cNvPr id="6" name="Title 3">
            <a:extLst>
              <a:ext uri="{FF2B5EF4-FFF2-40B4-BE49-F238E27FC236}">
                <a16:creationId xmlns:a16="http://schemas.microsoft.com/office/drawing/2014/main" id="{C0C08011-13A5-48AD-8AD5-73B8BEFE861D}"/>
              </a:ext>
            </a:extLst>
          </p:cNvPr>
          <p:cNvSpPr txBox="1">
            <a:spLocks/>
          </p:cNvSpPr>
          <p:nvPr/>
        </p:nvSpPr>
        <p:spPr>
          <a:xfrm>
            <a:off x="0" y="200177"/>
            <a:ext cx="12192000" cy="77577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800" dirty="0" err="1">
                <a:solidFill>
                  <a:srgbClr val="0C72B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WaTEM</a:t>
            </a:r>
            <a:r>
              <a:rPr lang="es-ES" sz="2800" dirty="0">
                <a:solidFill>
                  <a:srgbClr val="0C72B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/SEDEM </a:t>
            </a:r>
            <a:r>
              <a:rPr lang="es-ES" sz="2800" dirty="0" err="1">
                <a:solidFill>
                  <a:srgbClr val="0C72B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redistribution</a:t>
            </a:r>
            <a:r>
              <a:rPr lang="es-ES" sz="2800" dirty="0">
                <a:solidFill>
                  <a:srgbClr val="0C72B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s-ES" sz="2800" dirty="0" err="1">
                <a:solidFill>
                  <a:srgbClr val="0C72B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rates</a:t>
            </a:r>
            <a:endParaRPr lang="en-US" sz="2800" dirty="0">
              <a:solidFill>
                <a:srgbClr val="0C72BA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25637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B94791BD-4618-4899-88F7-817275C58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C0EC-3CCC-41FD-933E-13DDD110EC81}" type="slidenum">
              <a:rPr lang="es-ES" smtClean="0"/>
              <a:t>11</a:t>
            </a:fld>
            <a:endParaRPr lang="es-E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F14B57C-E82F-454E-8701-37969946C9B7}"/>
              </a:ext>
            </a:extLst>
          </p:cNvPr>
          <p:cNvSpPr txBox="1">
            <a:spLocks/>
          </p:cNvSpPr>
          <p:nvPr/>
        </p:nvSpPr>
        <p:spPr>
          <a:xfrm>
            <a:off x="0" y="200177"/>
            <a:ext cx="12192000" cy="77577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solidFill>
                  <a:srgbClr val="0C72B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Comparison </a:t>
            </a:r>
            <a:r>
              <a:rPr lang="en-US" sz="2800" baseline="30000" dirty="0">
                <a:solidFill>
                  <a:srgbClr val="0C72B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239+240</a:t>
            </a:r>
            <a:r>
              <a:rPr lang="en-US" sz="2800" dirty="0">
                <a:solidFill>
                  <a:srgbClr val="0C72B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Pu derived rates to WATEM/SEDEM modelled rates </a:t>
            </a:r>
          </a:p>
        </p:txBody>
      </p:sp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F1C53BAC-AB01-49B5-B34A-403342C3A39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73154626"/>
              </p:ext>
            </p:extLst>
          </p:nvPr>
        </p:nvGraphicFramePr>
        <p:xfrm>
          <a:off x="3395663" y="973138"/>
          <a:ext cx="5400675" cy="5364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82" name="Plot" r:id="rId3" imgW="6618960" imgH="6399720" progId="Grapher.Document">
                  <p:embed/>
                </p:oleObj>
              </mc:Choice>
              <mc:Fallback>
                <p:oleObj name="Plot" r:id="rId3" imgW="6618960" imgH="6399720" progId="Grapher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395663" y="973138"/>
                        <a:ext cx="5400675" cy="53641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192215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Marcador de posición de imagen 7" descr="Río rodeado de árboles&#10;&#10;Descripción generada automáticamente con confianza media">
            <a:extLst>
              <a:ext uri="{FF2B5EF4-FFF2-40B4-BE49-F238E27FC236}">
                <a16:creationId xmlns:a16="http://schemas.microsoft.com/office/drawing/2014/main" id="{429D1710-9B7D-4E8B-8122-F3A5618F7EA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56" b="22856"/>
          <a:stretch>
            <a:fillRect/>
          </a:stretch>
        </p:blipFill>
        <p:spPr/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299A6A08-5C2B-4A5D-A4E7-D3BE08C595ED}"/>
              </a:ext>
            </a:extLst>
          </p:cNvPr>
          <p:cNvSpPr txBox="1">
            <a:spLocks/>
          </p:cNvSpPr>
          <p:nvPr/>
        </p:nvSpPr>
        <p:spPr>
          <a:xfrm>
            <a:off x="469900" y="151820"/>
            <a:ext cx="10515600" cy="132556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Conclusions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2FA5A51-57A6-48A2-B14C-0E0D42B69F5C}"/>
              </a:ext>
            </a:extLst>
          </p:cNvPr>
          <p:cNvSpPr/>
          <p:nvPr/>
        </p:nvSpPr>
        <p:spPr>
          <a:xfrm>
            <a:off x="0" y="1391947"/>
            <a:ext cx="12192000" cy="2180217"/>
          </a:xfrm>
          <a:prstGeom prst="rect">
            <a:avLst/>
          </a:prstGeom>
          <a:solidFill>
            <a:srgbClr val="0C72BA">
              <a:alpha val="61000"/>
            </a:srgbClr>
          </a:solidFill>
          <a:ln>
            <a:solidFill>
              <a:srgbClr val="6BA7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E4C8149-0FEF-40A1-9976-99F45E493385}"/>
              </a:ext>
            </a:extLst>
          </p:cNvPr>
          <p:cNvSpPr/>
          <p:nvPr/>
        </p:nvSpPr>
        <p:spPr>
          <a:xfrm>
            <a:off x="6190488" y="1934480"/>
            <a:ext cx="55316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Difficulties</a:t>
            </a:r>
            <a:r>
              <a:rPr lang="es-E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es-E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s-E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correct</a:t>
            </a:r>
            <a:r>
              <a:rPr lang="es-E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identification</a:t>
            </a:r>
            <a:r>
              <a:rPr lang="es-E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es-E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deposition</a:t>
            </a:r>
            <a:r>
              <a:rPr lang="es-E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rates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4C3BA8-7808-4543-A86C-FFC7A57A6FC0}"/>
              </a:ext>
            </a:extLst>
          </p:cNvPr>
          <p:cNvSpPr/>
          <p:nvPr/>
        </p:nvSpPr>
        <p:spPr>
          <a:xfrm>
            <a:off x="469900" y="1934479"/>
            <a:ext cx="53365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WaTEM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/SEDEM rates are in the same range  as  </a:t>
            </a:r>
            <a:r>
              <a:rPr lang="en-GB" sz="24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239+240 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 rates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B2D4FF0-D24B-43EC-8A67-F404B27B1B0C}"/>
              </a:ext>
            </a:extLst>
          </p:cNvPr>
          <p:cNvSpPr/>
          <p:nvPr/>
        </p:nvSpPr>
        <p:spPr>
          <a:xfrm>
            <a:off x="469900" y="5058825"/>
            <a:ext cx="1140732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rPr>
              <a:t>Acknowledgment</a:t>
            </a:r>
            <a:endParaRPr lang="en-US" sz="2400" dirty="0">
              <a:latin typeface="Arial" panose="020B0604020202020204" pitchFamily="34" charset="0"/>
              <a:ea typeface="Lato" panose="020F0502020204030203" pitchFamily="34" charset="0"/>
              <a:cs typeface="Arial" panose="020B0604020202020204" pitchFamily="34" charset="0"/>
            </a:endParaRPr>
          </a:p>
          <a:p>
            <a:r>
              <a:rPr lang="en-GB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This work is supported by the project “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Quantifying the impact of </a:t>
            </a:r>
            <a:r>
              <a:rPr lang="en-GB" b="1" dirty="0" err="1"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il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erosion and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GB" b="1" dirty="0" err="1">
                <a:latin typeface="Arial" panose="020B0604020202020204" pitchFamily="34" charset="0"/>
                <a:cs typeface="Arial" panose="020B0604020202020204" pitchFamily="34" charset="0"/>
              </a:rPr>
              <a:t>LI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ma</a:t>
            </a:r>
            <a:r>
              <a:rPr lang="en-GB" b="1" dirty="0" err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en-GB" b="1" dirty="0" err="1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nge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on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lang="en-GB" b="1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secu</a:t>
            </a:r>
            <a:r>
              <a:rPr lang="en-GB" b="1" dirty="0" err="1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ity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by using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alternativ</a:t>
            </a:r>
            <a:r>
              <a:rPr lang="en-GB" b="1" dirty="0" err="1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fallout radionuclides” (SOLITAIRE) </a:t>
            </a:r>
            <a:r>
              <a:rPr lang="en-GB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funded by MINECO.</a:t>
            </a:r>
            <a:endParaRPr lang="en-US" dirty="0">
              <a:latin typeface="Arial" panose="020B0604020202020204" pitchFamily="34" charset="0"/>
              <a:ea typeface="Lato" panose="020F0502020204030203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6840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13" grpId="0"/>
      <p:bldP spid="14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3"/>
          <p:cNvSpPr/>
          <p:nvPr/>
        </p:nvSpPr>
        <p:spPr>
          <a:xfrm flipH="1">
            <a:off x="6538694" y="0"/>
            <a:ext cx="4050072" cy="6858000"/>
          </a:xfrm>
          <a:custGeom>
            <a:avLst/>
            <a:gdLst/>
            <a:ahLst/>
            <a:cxnLst/>
            <a:rect l="l" t="t" r="r" b="b"/>
            <a:pathLst>
              <a:path w="4050072" h="6858000" extrusionOk="0">
                <a:moveTo>
                  <a:pt x="0" y="0"/>
                </a:moveTo>
                <a:lnTo>
                  <a:pt x="1502221" y="0"/>
                </a:lnTo>
                <a:lnTo>
                  <a:pt x="4050072" y="6858000"/>
                </a:lnTo>
                <a:lnTo>
                  <a:pt x="2547851" y="6858000"/>
                </a:lnTo>
                <a:close/>
              </a:path>
            </a:pathLst>
          </a:custGeom>
          <a:solidFill>
            <a:srgbClr val="0C72B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" name="Google Shape;85;p13"/>
          <p:cNvSpPr/>
          <p:nvPr/>
        </p:nvSpPr>
        <p:spPr>
          <a:xfrm>
            <a:off x="9307" y="0"/>
            <a:ext cx="6538694" cy="6858000"/>
          </a:xfrm>
          <a:custGeom>
            <a:avLst/>
            <a:gdLst/>
            <a:ahLst/>
            <a:cxnLst/>
            <a:rect l="l" t="t" r="r" b="b"/>
            <a:pathLst>
              <a:path w="6538694" h="6858000" extrusionOk="0">
                <a:moveTo>
                  <a:pt x="0" y="0"/>
                </a:moveTo>
                <a:lnTo>
                  <a:pt x="1814286" y="0"/>
                </a:lnTo>
                <a:lnTo>
                  <a:pt x="3990843" y="0"/>
                </a:lnTo>
                <a:lnTo>
                  <a:pt x="6538694" y="6858000"/>
                </a:lnTo>
                <a:lnTo>
                  <a:pt x="3990843" y="6858000"/>
                </a:lnTo>
                <a:lnTo>
                  <a:pt x="181428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highlight>
                <a:srgbClr val="FDDE00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" name="Google Shape;86;p13"/>
          <p:cNvSpPr/>
          <p:nvPr/>
        </p:nvSpPr>
        <p:spPr>
          <a:xfrm>
            <a:off x="3959614" y="0"/>
            <a:ext cx="4050072" cy="6858000"/>
          </a:xfrm>
          <a:custGeom>
            <a:avLst/>
            <a:gdLst/>
            <a:ahLst/>
            <a:cxnLst/>
            <a:rect l="l" t="t" r="r" b="b"/>
            <a:pathLst>
              <a:path w="4050072" h="6858000" extrusionOk="0">
                <a:moveTo>
                  <a:pt x="0" y="0"/>
                </a:moveTo>
                <a:lnTo>
                  <a:pt x="1502221" y="0"/>
                </a:lnTo>
                <a:lnTo>
                  <a:pt x="4050072" y="6858000"/>
                </a:lnTo>
                <a:lnTo>
                  <a:pt x="2547851" y="6858000"/>
                </a:lnTo>
                <a:close/>
              </a:path>
            </a:pathLst>
          </a:custGeom>
          <a:solidFill>
            <a:srgbClr val="0C72B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C72B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" name="Google Shape;87;p13"/>
          <p:cNvSpPr/>
          <p:nvPr/>
        </p:nvSpPr>
        <p:spPr>
          <a:xfrm>
            <a:off x="945043" y="2587170"/>
            <a:ext cx="4648607" cy="1908630"/>
          </a:xfrm>
          <a:custGeom>
            <a:avLst/>
            <a:gdLst/>
            <a:ahLst/>
            <a:cxnLst/>
            <a:rect l="l" t="t" r="r" b="b"/>
            <a:pathLst>
              <a:path w="4648607" h="1683657" extrusionOk="0">
                <a:moveTo>
                  <a:pt x="0" y="0"/>
                </a:moveTo>
                <a:lnTo>
                  <a:pt x="4023103" y="0"/>
                </a:lnTo>
                <a:lnTo>
                  <a:pt x="4648607" y="1683657"/>
                </a:lnTo>
                <a:lnTo>
                  <a:pt x="0" y="1683657"/>
                </a:lnTo>
                <a:close/>
              </a:path>
            </a:pathLst>
          </a:custGeom>
          <a:solidFill>
            <a:srgbClr val="F5F5F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" name="Google Shape;88;p13"/>
          <p:cNvSpPr/>
          <p:nvPr/>
        </p:nvSpPr>
        <p:spPr>
          <a:xfrm>
            <a:off x="4942711" y="2587170"/>
            <a:ext cx="7239982" cy="1908630"/>
          </a:xfrm>
          <a:custGeom>
            <a:avLst/>
            <a:gdLst/>
            <a:ahLst/>
            <a:cxnLst/>
            <a:rect l="l" t="t" r="r" b="b"/>
            <a:pathLst>
              <a:path w="7239982" h="1683657" extrusionOk="0">
                <a:moveTo>
                  <a:pt x="0" y="0"/>
                </a:moveTo>
                <a:lnTo>
                  <a:pt x="7239982" y="0"/>
                </a:lnTo>
                <a:lnTo>
                  <a:pt x="7239982" y="1683657"/>
                </a:lnTo>
                <a:lnTo>
                  <a:pt x="625504" y="1683657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" name="Google Shape;89;p13"/>
          <p:cNvSpPr/>
          <p:nvPr/>
        </p:nvSpPr>
        <p:spPr>
          <a:xfrm>
            <a:off x="9093795" y="2"/>
            <a:ext cx="3088898" cy="4270826"/>
          </a:xfrm>
          <a:custGeom>
            <a:avLst/>
            <a:gdLst/>
            <a:ahLst/>
            <a:cxnLst/>
            <a:rect l="l" t="t" r="r" b="b"/>
            <a:pathLst>
              <a:path w="3088898" h="4270827" extrusionOk="0">
                <a:moveTo>
                  <a:pt x="0" y="0"/>
                </a:moveTo>
                <a:lnTo>
                  <a:pt x="1502221" y="0"/>
                </a:lnTo>
                <a:lnTo>
                  <a:pt x="3088898" y="4270827"/>
                </a:lnTo>
                <a:lnTo>
                  <a:pt x="1586677" y="4270827"/>
                </a:lnTo>
                <a:close/>
              </a:path>
            </a:pathLst>
          </a:custGeom>
          <a:solidFill>
            <a:srgbClr val="0C72B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0" name="Google Shape;90;p13"/>
          <p:cNvGrpSpPr/>
          <p:nvPr/>
        </p:nvGrpSpPr>
        <p:grpSpPr>
          <a:xfrm>
            <a:off x="1160509" y="2707723"/>
            <a:ext cx="10869304" cy="1469664"/>
            <a:chOff x="1129965" y="2595943"/>
            <a:chExt cx="3657600" cy="1469664"/>
          </a:xfrm>
        </p:grpSpPr>
        <p:sp>
          <p:nvSpPr>
            <p:cNvPr id="91" name="Google Shape;91;p13"/>
            <p:cNvSpPr txBox="1"/>
            <p:nvPr/>
          </p:nvSpPr>
          <p:spPr>
            <a:xfrm>
              <a:off x="1129965" y="2595943"/>
              <a:ext cx="3657600" cy="7694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algn="ctr"/>
              <a:r>
                <a:rPr lang="en-GB" sz="2800" b="1" i="0" u="none" strike="noStrike" baseline="0" dirty="0">
                  <a:latin typeface="Arial" panose="020B0604020202020204" pitchFamily="34" charset="0"/>
                  <a:cs typeface="Arial" panose="020B0604020202020204" pitchFamily="34" charset="0"/>
                </a:rPr>
                <a:t>Quantifying the impact of soil erosion on soil security by using</a:t>
              </a:r>
            </a:p>
            <a:p>
              <a:pPr algn="ctr"/>
              <a:r>
                <a:rPr lang="es-ES" sz="2800" b="1" i="0" u="none" strike="noStrike" baseline="0" dirty="0">
                  <a:latin typeface="Arial" panose="020B0604020202020204" pitchFamily="34" charset="0"/>
                  <a:cs typeface="Arial" panose="020B0604020202020204" pitchFamily="34" charset="0"/>
                </a:rPr>
                <a:t>alternative </a:t>
              </a:r>
              <a:r>
                <a:rPr lang="es-ES" sz="2800" b="1" i="0" u="none" strike="noStrike" baseline="0" dirty="0" err="1">
                  <a:latin typeface="Arial" panose="020B0604020202020204" pitchFamily="34" charset="0"/>
                  <a:cs typeface="Arial" panose="020B0604020202020204" pitchFamily="34" charset="0"/>
                </a:rPr>
                <a:t>fallout</a:t>
              </a:r>
              <a:r>
                <a:rPr lang="es-ES" sz="2800" b="1" i="0" u="none" strike="noStrike" baseline="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sz="2800" b="1" i="0" u="none" strike="noStrike" baseline="0" dirty="0" err="1">
                  <a:latin typeface="Arial" panose="020B0604020202020204" pitchFamily="34" charset="0"/>
                  <a:cs typeface="Arial" panose="020B0604020202020204" pitchFamily="34" charset="0"/>
                </a:rPr>
                <a:t>radionuclides</a:t>
              </a:r>
              <a:endParaRPr lang="en-GB" sz="2800" b="1" cap="all" dirty="0">
                <a:effectLst/>
                <a:latin typeface="Arial" panose="020B0604020202020204" pitchFamily="34" charset="0"/>
                <a:ea typeface="Lato" panose="020F0502020204030203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2" name="Google Shape;92;p13"/>
            <p:cNvSpPr txBox="1"/>
            <p:nvPr/>
          </p:nvSpPr>
          <p:spPr>
            <a:xfrm>
              <a:off x="1129965" y="3757830"/>
              <a:ext cx="3657600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algn="ctr"/>
              <a:r>
                <a:rPr lang="es-ES" sz="1800" b="1" i="0" u="none" strike="noStrike" baseline="0" dirty="0">
                  <a:latin typeface="Arial" panose="020B0604020202020204" pitchFamily="34" charset="0"/>
                  <a:cs typeface="Arial" panose="020B0604020202020204" pitchFamily="34" charset="0"/>
                </a:rPr>
                <a:t>V. García-Gamero</a:t>
              </a:r>
              <a:r>
                <a:rPr lang="es-ES" sz="1800" b="0" i="0" u="none" strike="noStrike" baseline="0" dirty="0">
                  <a:latin typeface="Arial" panose="020B0604020202020204" pitchFamily="34" charset="0"/>
                  <a:cs typeface="Arial" panose="020B0604020202020204" pitchFamily="34" charset="0"/>
                </a:rPr>
                <a:t>, A. Peñuela, JL. Mas, A. Peña, S. Hurtado-Bermúdez, and T. Vanwalleghem</a:t>
              </a:r>
            </a:p>
            <a:p>
              <a:pPr algn="ctr"/>
              <a:r>
                <a:rPr lang="es-ES" dirty="0">
                  <a:latin typeface="Arial" panose="020B0604020202020204" pitchFamily="34" charset="0"/>
                  <a:cs typeface="Arial" panose="020B0604020202020204" pitchFamily="34" charset="0"/>
                </a:rPr>
                <a:t>e-mail: g02gagav@uco.es</a:t>
              </a:r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5" name="Gráfico 4">
            <a:extLst>
              <a:ext uri="{FF2B5EF4-FFF2-40B4-BE49-F238E27FC236}">
                <a16:creationId xmlns:a16="http://schemas.microsoft.com/office/drawing/2014/main" id="{DEEC9E59-9A20-440A-B17F-3685780271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307" y="0"/>
            <a:ext cx="3676650" cy="952500"/>
          </a:xfrm>
          <a:prstGeom prst="rect">
            <a:avLst/>
          </a:prstGeom>
        </p:spPr>
      </p:pic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E539645-FC46-4ED8-A1D7-15008D90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C0EC-3CCC-41FD-933E-13DDD110EC81}" type="slidenum">
              <a:rPr lang="es-ES" smtClean="0"/>
              <a:t>13</a:t>
            </a:fld>
            <a:endParaRPr lang="es-ES"/>
          </a:p>
        </p:txBody>
      </p:sp>
      <p:pic>
        <p:nvPicPr>
          <p:cNvPr id="6148" name="Picture 4" descr="Universidad de Córdoba">
            <a:extLst>
              <a:ext uri="{FF2B5EF4-FFF2-40B4-BE49-F238E27FC236}">
                <a16:creationId xmlns:a16="http://schemas.microsoft.com/office/drawing/2014/main" id="{7F24D47B-F916-447D-9ED7-51EC307A38AA}"/>
              </a:ext>
            </a:extLst>
          </p:cNvPr>
          <p:cNvPicPr>
            <a:picLocks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503"/>
          <a:stretch/>
        </p:blipFill>
        <p:spPr bwMode="auto">
          <a:xfrm>
            <a:off x="8669659" y="5698795"/>
            <a:ext cx="1868400" cy="115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La Universidad de Cádiz recibirá mañana la Medalla de Oro de la Universidad de Sevilla">
            <a:extLst>
              <a:ext uri="{FF2B5EF4-FFF2-40B4-BE49-F238E27FC236}">
                <a16:creationId xmlns:a16="http://schemas.microsoft.com/office/drawing/2014/main" id="{59CC697B-2914-4355-A7C4-891342B6D5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42" r="24682"/>
          <a:stretch/>
        </p:blipFill>
        <p:spPr bwMode="auto">
          <a:xfrm>
            <a:off x="10825684" y="5699206"/>
            <a:ext cx="1310115" cy="1158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Imagen 14" descr="Código QR&#10;&#10;Descripción generada automáticamente">
            <a:extLst>
              <a:ext uri="{FF2B5EF4-FFF2-40B4-BE49-F238E27FC236}">
                <a16:creationId xmlns:a16="http://schemas.microsoft.com/office/drawing/2014/main" id="{C573BF71-3E4B-C30F-3F3D-364748C2BAA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24667"/>
            <a:ext cx="1333333" cy="133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4905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oup 54">
            <a:extLst>
              <a:ext uri="{FF2B5EF4-FFF2-40B4-BE49-F238E27FC236}">
                <a16:creationId xmlns:a16="http://schemas.microsoft.com/office/drawing/2014/main" id="{8E6A0E8D-9515-44EB-90CB-9A4689A58984}"/>
              </a:ext>
            </a:extLst>
          </p:cNvPr>
          <p:cNvGrpSpPr/>
          <p:nvPr/>
        </p:nvGrpSpPr>
        <p:grpSpPr>
          <a:xfrm>
            <a:off x="8921977" y="3593004"/>
            <a:ext cx="2937088" cy="828488"/>
            <a:chOff x="8921977" y="1405170"/>
            <a:chExt cx="2937088" cy="828488"/>
          </a:xfrm>
        </p:grpSpPr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AF84AE45-2DF1-4A29-AB66-C2A419BB8A49}"/>
                </a:ext>
              </a:extLst>
            </p:cNvPr>
            <p:cNvSpPr txBox="1"/>
            <p:nvPr/>
          </p:nvSpPr>
          <p:spPr>
            <a:xfrm>
              <a:off x="8921977" y="1405170"/>
              <a:ext cx="2937088" cy="523220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r>
                <a:rPr lang="en-US" sz="2800" b="1" cap="all" dirty="0">
                  <a:solidFill>
                    <a:schemeClr val="accent4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FIBRE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2D626547-A063-4D1F-BADB-E9E3BC56BE44}"/>
                </a:ext>
              </a:extLst>
            </p:cNvPr>
            <p:cNvSpPr txBox="1"/>
            <p:nvPr/>
          </p:nvSpPr>
          <p:spPr>
            <a:xfrm>
              <a:off x="8929772" y="1925881"/>
              <a:ext cx="2929293" cy="307777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 algn="just"/>
              <a:endPara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2169FFF0-4A85-455E-A34E-3D7D1FB6515F}"/>
              </a:ext>
            </a:extLst>
          </p:cNvPr>
          <p:cNvGrpSpPr/>
          <p:nvPr/>
        </p:nvGrpSpPr>
        <p:grpSpPr>
          <a:xfrm>
            <a:off x="332936" y="3285227"/>
            <a:ext cx="2937088" cy="1136265"/>
            <a:chOff x="332936" y="2258434"/>
            <a:chExt cx="2937088" cy="1136265"/>
          </a:xfrm>
        </p:grpSpPr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C2EDC4BD-ED81-4648-A0C9-3F6EB98185E9}"/>
                </a:ext>
              </a:extLst>
            </p:cNvPr>
            <p:cNvSpPr txBox="1"/>
            <p:nvPr/>
          </p:nvSpPr>
          <p:spPr>
            <a:xfrm>
              <a:off x="332936" y="2258434"/>
              <a:ext cx="2937088" cy="830997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pPr algn="r"/>
              <a:r>
                <a:rPr lang="en-US" sz="2400" b="1" cap="all" dirty="0">
                  <a:solidFill>
                    <a:schemeClr val="accent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ECOSYSTEM SERVICES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59421977-F635-4618-8FF3-7CC07CEB5A5E}"/>
                </a:ext>
              </a:extLst>
            </p:cNvPr>
            <p:cNvSpPr txBox="1"/>
            <p:nvPr/>
          </p:nvSpPr>
          <p:spPr>
            <a:xfrm>
              <a:off x="340731" y="3086922"/>
              <a:ext cx="2929293" cy="307777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 algn="just"/>
              <a:endPara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D5895B2D-B040-4055-A0B6-BC03EBCE585B}"/>
              </a:ext>
            </a:extLst>
          </p:cNvPr>
          <p:cNvGrpSpPr/>
          <p:nvPr/>
        </p:nvGrpSpPr>
        <p:grpSpPr>
          <a:xfrm>
            <a:off x="7457330" y="1381683"/>
            <a:ext cx="2937088" cy="766933"/>
            <a:chOff x="8921977" y="1466725"/>
            <a:chExt cx="2937088" cy="766933"/>
          </a:xfrm>
        </p:grpSpPr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100B5652-D56B-43D3-8F65-484060D921DB}"/>
                </a:ext>
              </a:extLst>
            </p:cNvPr>
            <p:cNvSpPr txBox="1"/>
            <p:nvPr/>
          </p:nvSpPr>
          <p:spPr>
            <a:xfrm>
              <a:off x="8921977" y="1466725"/>
              <a:ext cx="2937088" cy="461665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r>
                <a:rPr lang="en-US" sz="2400" b="1" cap="all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Food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3215B3C3-C079-4E3A-A0D6-F02C13824F99}"/>
                </a:ext>
              </a:extLst>
            </p:cNvPr>
            <p:cNvSpPr txBox="1"/>
            <p:nvPr/>
          </p:nvSpPr>
          <p:spPr>
            <a:xfrm>
              <a:off x="8929772" y="1925881"/>
              <a:ext cx="2929293" cy="307777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 algn="just"/>
              <a:endPara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13" name="Grupo 12">
            <a:extLst>
              <a:ext uri="{FF2B5EF4-FFF2-40B4-BE49-F238E27FC236}">
                <a16:creationId xmlns:a16="http://schemas.microsoft.com/office/drawing/2014/main" id="{00AA112C-7805-462A-9D14-1B323BEE047D}"/>
              </a:ext>
            </a:extLst>
          </p:cNvPr>
          <p:cNvGrpSpPr/>
          <p:nvPr/>
        </p:nvGrpSpPr>
        <p:grpSpPr>
          <a:xfrm>
            <a:off x="3151573" y="845236"/>
            <a:ext cx="6507001" cy="5167528"/>
            <a:chOff x="3577744" y="1242150"/>
            <a:chExt cx="5059898" cy="4415331"/>
          </a:xfrm>
        </p:grpSpPr>
        <p:sp>
          <p:nvSpPr>
            <p:cNvPr id="33" name="Freeform 100">
              <a:extLst>
                <a:ext uri="{FF2B5EF4-FFF2-40B4-BE49-F238E27FC236}">
                  <a16:creationId xmlns:a16="http://schemas.microsoft.com/office/drawing/2014/main" id="{E83CB6B8-09FE-4E34-9394-3FA046D9070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8948" y="3175870"/>
              <a:ext cx="2728694" cy="2481611"/>
            </a:xfrm>
            <a:custGeom>
              <a:avLst/>
              <a:gdLst>
                <a:gd name="T0" fmla="*/ 54 w 394"/>
                <a:gd name="T1" fmla="*/ 232 h 360"/>
                <a:gd name="T2" fmla="*/ 192 w 394"/>
                <a:gd name="T3" fmla="*/ 232 h 360"/>
                <a:gd name="T4" fmla="*/ 99 w 394"/>
                <a:gd name="T5" fmla="*/ 70 h 360"/>
                <a:gd name="T6" fmla="*/ 176 w 394"/>
                <a:gd name="T7" fmla="*/ 76 h 360"/>
                <a:gd name="T8" fmla="*/ 183 w 394"/>
                <a:gd name="T9" fmla="*/ 77 h 360"/>
                <a:gd name="T10" fmla="*/ 184 w 394"/>
                <a:gd name="T11" fmla="*/ 71 h 360"/>
                <a:gd name="T12" fmla="*/ 205 w 394"/>
                <a:gd name="T13" fmla="*/ 0 h 360"/>
                <a:gd name="T14" fmla="*/ 221 w 394"/>
                <a:gd name="T15" fmla="*/ 27 h 360"/>
                <a:gd name="T16" fmla="*/ 389 w 394"/>
                <a:gd name="T17" fmla="*/ 319 h 360"/>
                <a:gd name="T18" fmla="*/ 389 w 394"/>
                <a:gd name="T19" fmla="*/ 346 h 360"/>
                <a:gd name="T20" fmla="*/ 366 w 394"/>
                <a:gd name="T21" fmla="*/ 360 h 360"/>
                <a:gd name="T22" fmla="*/ 50 w 394"/>
                <a:gd name="T23" fmla="*/ 360 h 360"/>
                <a:gd name="T24" fmla="*/ 0 w 394"/>
                <a:gd name="T25" fmla="*/ 300 h 360"/>
                <a:gd name="T26" fmla="*/ 54 w 394"/>
                <a:gd name="T27" fmla="*/ 232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4" h="360">
                  <a:moveTo>
                    <a:pt x="54" y="232"/>
                  </a:moveTo>
                  <a:lnTo>
                    <a:pt x="192" y="232"/>
                  </a:lnTo>
                  <a:lnTo>
                    <a:pt x="99" y="70"/>
                  </a:lnTo>
                  <a:lnTo>
                    <a:pt x="176" y="76"/>
                  </a:lnTo>
                  <a:lnTo>
                    <a:pt x="183" y="77"/>
                  </a:lnTo>
                  <a:lnTo>
                    <a:pt x="184" y="71"/>
                  </a:lnTo>
                  <a:lnTo>
                    <a:pt x="205" y="0"/>
                  </a:lnTo>
                  <a:lnTo>
                    <a:pt x="221" y="27"/>
                  </a:lnTo>
                  <a:lnTo>
                    <a:pt x="389" y="319"/>
                  </a:lnTo>
                  <a:cubicBezTo>
                    <a:pt x="394" y="328"/>
                    <a:pt x="394" y="338"/>
                    <a:pt x="389" y="346"/>
                  </a:cubicBezTo>
                  <a:cubicBezTo>
                    <a:pt x="384" y="355"/>
                    <a:pt x="376" y="360"/>
                    <a:pt x="366" y="360"/>
                  </a:cubicBezTo>
                  <a:lnTo>
                    <a:pt x="50" y="360"/>
                  </a:lnTo>
                  <a:lnTo>
                    <a:pt x="0" y="300"/>
                  </a:lnTo>
                  <a:lnTo>
                    <a:pt x="54" y="232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innerShdw dist="101600" dir="1200000">
                <a:prstClr val="black">
                  <a:alpha val="3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101">
              <a:extLst>
                <a:ext uri="{FF2B5EF4-FFF2-40B4-BE49-F238E27FC236}">
                  <a16:creationId xmlns:a16="http://schemas.microsoft.com/office/drawing/2014/main" id="{7CE4057B-4EC8-446F-808D-57F6C9949B9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77744" y="3465925"/>
              <a:ext cx="2578294" cy="2191549"/>
            </a:xfrm>
            <a:custGeom>
              <a:avLst/>
              <a:gdLst>
                <a:gd name="T0" fmla="*/ 265 w 372"/>
                <a:gd name="T1" fmla="*/ 81 h 317"/>
                <a:gd name="T2" fmla="*/ 203 w 372"/>
                <a:gd name="T3" fmla="*/ 189 h 317"/>
                <a:gd name="T4" fmla="*/ 372 w 372"/>
                <a:gd name="T5" fmla="*/ 189 h 317"/>
                <a:gd name="T6" fmla="*/ 322 w 372"/>
                <a:gd name="T7" fmla="*/ 253 h 317"/>
                <a:gd name="T8" fmla="*/ 318 w 372"/>
                <a:gd name="T9" fmla="*/ 257 h 317"/>
                <a:gd name="T10" fmla="*/ 322 w 372"/>
                <a:gd name="T11" fmla="*/ 262 h 317"/>
                <a:gd name="T12" fmla="*/ 367 w 372"/>
                <a:gd name="T13" fmla="*/ 317 h 317"/>
                <a:gd name="T14" fmla="*/ 29 w 372"/>
                <a:gd name="T15" fmla="*/ 317 h 317"/>
                <a:gd name="T16" fmla="*/ 5 w 372"/>
                <a:gd name="T17" fmla="*/ 303 h 317"/>
                <a:gd name="T18" fmla="*/ 5 w 372"/>
                <a:gd name="T19" fmla="*/ 276 h 317"/>
                <a:gd name="T20" fmla="*/ 159 w 372"/>
                <a:gd name="T21" fmla="*/ 10 h 317"/>
                <a:gd name="T22" fmla="*/ 237 w 372"/>
                <a:gd name="T23" fmla="*/ 0 h 317"/>
                <a:gd name="T24" fmla="*/ 265 w 372"/>
                <a:gd name="T25" fmla="*/ 81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72" h="317">
                  <a:moveTo>
                    <a:pt x="265" y="81"/>
                  </a:moveTo>
                  <a:lnTo>
                    <a:pt x="203" y="189"/>
                  </a:lnTo>
                  <a:lnTo>
                    <a:pt x="372" y="189"/>
                  </a:lnTo>
                  <a:lnTo>
                    <a:pt x="322" y="253"/>
                  </a:lnTo>
                  <a:lnTo>
                    <a:pt x="318" y="257"/>
                  </a:lnTo>
                  <a:lnTo>
                    <a:pt x="322" y="262"/>
                  </a:lnTo>
                  <a:lnTo>
                    <a:pt x="367" y="317"/>
                  </a:lnTo>
                  <a:lnTo>
                    <a:pt x="29" y="317"/>
                  </a:lnTo>
                  <a:cubicBezTo>
                    <a:pt x="19" y="317"/>
                    <a:pt x="10" y="312"/>
                    <a:pt x="5" y="303"/>
                  </a:cubicBezTo>
                  <a:cubicBezTo>
                    <a:pt x="0" y="295"/>
                    <a:pt x="0" y="285"/>
                    <a:pt x="5" y="276"/>
                  </a:cubicBezTo>
                  <a:lnTo>
                    <a:pt x="159" y="10"/>
                  </a:lnTo>
                  <a:lnTo>
                    <a:pt x="237" y="0"/>
                  </a:lnTo>
                  <a:lnTo>
                    <a:pt x="265" y="81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innerShdw dist="101600" dir="1200000">
                <a:prstClr val="black">
                  <a:alpha val="3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102">
              <a:extLst>
                <a:ext uri="{FF2B5EF4-FFF2-40B4-BE49-F238E27FC236}">
                  <a16:creationId xmlns:a16="http://schemas.microsoft.com/office/drawing/2014/main" id="{CA120FBF-A42B-4A9C-A8F3-031C69810B0E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8716" y="1242150"/>
              <a:ext cx="2513836" cy="2664237"/>
            </a:xfrm>
            <a:custGeom>
              <a:avLst/>
              <a:gdLst>
                <a:gd name="T0" fmla="*/ 221 w 364"/>
                <a:gd name="T1" fmla="*/ 14 h 386"/>
                <a:gd name="T2" fmla="*/ 364 w 364"/>
                <a:gd name="T3" fmla="*/ 261 h 386"/>
                <a:gd name="T4" fmla="*/ 341 w 364"/>
                <a:gd name="T5" fmla="*/ 340 h 386"/>
                <a:gd name="T6" fmla="*/ 258 w 364"/>
                <a:gd name="T7" fmla="*/ 333 h 386"/>
                <a:gd name="T8" fmla="*/ 198 w 364"/>
                <a:gd name="T9" fmla="*/ 228 h 386"/>
                <a:gd name="T10" fmla="*/ 107 w 364"/>
                <a:gd name="T11" fmla="*/ 386 h 386"/>
                <a:gd name="T12" fmla="*/ 82 w 364"/>
                <a:gd name="T13" fmla="*/ 312 h 386"/>
                <a:gd name="T14" fmla="*/ 80 w 364"/>
                <a:gd name="T15" fmla="*/ 306 h 386"/>
                <a:gd name="T16" fmla="*/ 74 w 364"/>
                <a:gd name="T17" fmla="*/ 307 h 386"/>
                <a:gd name="T18" fmla="*/ 0 w 364"/>
                <a:gd name="T19" fmla="*/ 315 h 386"/>
                <a:gd name="T20" fmla="*/ 6 w 364"/>
                <a:gd name="T21" fmla="*/ 306 h 386"/>
                <a:gd name="T22" fmla="*/ 175 w 364"/>
                <a:gd name="T23" fmla="*/ 14 h 386"/>
                <a:gd name="T24" fmla="*/ 198 w 364"/>
                <a:gd name="T25" fmla="*/ 0 h 386"/>
                <a:gd name="T26" fmla="*/ 221 w 364"/>
                <a:gd name="T27" fmla="*/ 14 h 386"/>
                <a:gd name="T28" fmla="*/ 221 w 364"/>
                <a:gd name="T29" fmla="*/ 14 h 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4" h="386">
                  <a:moveTo>
                    <a:pt x="221" y="14"/>
                  </a:moveTo>
                  <a:lnTo>
                    <a:pt x="364" y="261"/>
                  </a:lnTo>
                  <a:lnTo>
                    <a:pt x="341" y="340"/>
                  </a:lnTo>
                  <a:lnTo>
                    <a:pt x="258" y="333"/>
                  </a:lnTo>
                  <a:lnTo>
                    <a:pt x="198" y="228"/>
                  </a:lnTo>
                  <a:lnTo>
                    <a:pt x="107" y="386"/>
                  </a:lnTo>
                  <a:lnTo>
                    <a:pt x="82" y="312"/>
                  </a:lnTo>
                  <a:lnTo>
                    <a:pt x="80" y="306"/>
                  </a:lnTo>
                  <a:lnTo>
                    <a:pt x="74" y="307"/>
                  </a:lnTo>
                  <a:lnTo>
                    <a:pt x="0" y="315"/>
                  </a:lnTo>
                  <a:lnTo>
                    <a:pt x="6" y="306"/>
                  </a:lnTo>
                  <a:lnTo>
                    <a:pt x="175" y="14"/>
                  </a:lnTo>
                  <a:cubicBezTo>
                    <a:pt x="179" y="5"/>
                    <a:pt x="188" y="0"/>
                    <a:pt x="198" y="0"/>
                  </a:cubicBezTo>
                  <a:cubicBezTo>
                    <a:pt x="208" y="0"/>
                    <a:pt x="216" y="5"/>
                    <a:pt x="221" y="14"/>
                  </a:cubicBezTo>
                  <a:lnTo>
                    <a:pt x="221" y="14"/>
                  </a:lnTo>
                </a:path>
              </a:pathLst>
            </a:custGeom>
            <a:solidFill>
              <a:schemeClr val="tx2"/>
            </a:solidFill>
            <a:ln>
              <a:noFill/>
            </a:ln>
            <a:effectLst>
              <a:innerShdw dist="101600" dir="1200000">
                <a:prstClr val="black">
                  <a:alpha val="3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B51A6B6-0AB7-47FA-835F-49B6E7930835}"/>
                </a:ext>
              </a:extLst>
            </p:cNvPr>
            <p:cNvSpPr/>
            <p:nvPr/>
          </p:nvSpPr>
          <p:spPr>
            <a:xfrm>
              <a:off x="5691081" y="1495535"/>
              <a:ext cx="809837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4800" b="1" dirty="0">
                  <a:solidFill>
                    <a:prstClr val="white"/>
                  </a:solidFill>
                </a:rPr>
                <a:t>01</a:t>
              </a:r>
              <a:endParaRPr lang="en-US" dirty="0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8F38E221-9874-4113-BE9E-454A823A806C}"/>
                </a:ext>
              </a:extLst>
            </p:cNvPr>
            <p:cNvSpPr/>
            <p:nvPr/>
          </p:nvSpPr>
          <p:spPr>
            <a:xfrm>
              <a:off x="7273295" y="4819725"/>
              <a:ext cx="809837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4800" b="1" dirty="0">
                  <a:solidFill>
                    <a:schemeClr val="accent4">
                      <a:lumMod val="50000"/>
                    </a:schemeClr>
                  </a:solidFill>
                </a:rPr>
                <a:t>02</a:t>
              </a:r>
              <a:endParaRPr lang="en-US" dirty="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78333145-A6F2-4435-B1C1-3DE9D7336330}"/>
                </a:ext>
              </a:extLst>
            </p:cNvPr>
            <p:cNvSpPr/>
            <p:nvPr/>
          </p:nvSpPr>
          <p:spPr>
            <a:xfrm>
              <a:off x="3924833" y="4819724"/>
              <a:ext cx="809837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4800" b="1" dirty="0">
                  <a:solidFill>
                    <a:prstClr val="white"/>
                  </a:solidFill>
                </a:rPr>
                <a:t>03</a:t>
              </a:r>
              <a:endParaRPr lang="en-US" dirty="0"/>
            </a:p>
          </p:txBody>
        </p:sp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208C435F-848D-4BB6-B97A-DB0902C5FD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8862" t="24078" r="55984" b="67899"/>
            <a:stretch/>
          </p:blipFill>
          <p:spPr>
            <a:xfrm>
              <a:off x="4928982" y="4921029"/>
              <a:ext cx="628386" cy="550219"/>
            </a:xfrm>
            <a:prstGeom prst="ellipse">
              <a:avLst/>
            </a:prstGeom>
          </p:spPr>
        </p:pic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F6E2D4B7-EF21-4FF7-B300-5A9ADE20D4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1480" t="59984" r="73539" b="30745"/>
            <a:stretch/>
          </p:blipFill>
          <p:spPr>
            <a:xfrm>
              <a:off x="5803206" y="2138047"/>
              <a:ext cx="585586" cy="613154"/>
            </a:xfrm>
            <a:prstGeom prst="ellipse">
              <a:avLst/>
            </a:prstGeom>
          </p:spPr>
        </p:pic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95A2A293-93C4-4405-973E-43726FEA6F0F}"/>
                </a:ext>
              </a:extLst>
            </p:cNvPr>
            <p:cNvPicPr>
              <a:picLocks/>
            </p:cNvPicPr>
            <p:nvPr/>
          </p:nvPicPr>
          <p:blipFill rotWithShape="1">
            <a:blip r:embed="rId5"/>
            <a:srcRect l="19005" t="71167" r="75971" b="19224"/>
            <a:stretch/>
          </p:blipFill>
          <p:spPr>
            <a:xfrm>
              <a:off x="6350349" y="4866629"/>
              <a:ext cx="630000" cy="550800"/>
            </a:xfrm>
            <a:prstGeom prst="ellipse">
              <a:avLst/>
            </a:prstGeom>
          </p:spPr>
        </p:pic>
        <p:sp>
          <p:nvSpPr>
            <p:cNvPr id="12" name="CuadroTexto 11">
              <a:extLst>
                <a:ext uri="{FF2B5EF4-FFF2-40B4-BE49-F238E27FC236}">
                  <a16:creationId xmlns:a16="http://schemas.microsoft.com/office/drawing/2014/main" id="{1C786C76-17E2-4B7C-B9D2-1818CE7F2CC6}"/>
                </a:ext>
              </a:extLst>
            </p:cNvPr>
            <p:cNvSpPr txBox="1"/>
            <p:nvPr/>
          </p:nvSpPr>
          <p:spPr>
            <a:xfrm>
              <a:off x="4890062" y="3686975"/>
              <a:ext cx="2411873" cy="9204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3200" b="1" cap="all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SOIL </a:t>
              </a:r>
            </a:p>
            <a:p>
              <a:pPr algn="ctr"/>
              <a:r>
                <a:rPr lang="es-ES" sz="3200" b="1" cap="all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SECURITY</a:t>
              </a:r>
            </a:p>
          </p:txBody>
        </p:sp>
      </p:grp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69C2A9CC-079C-441F-B6BB-3ADBEE66A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C0EC-3CCC-41FD-933E-13DDD110EC81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808882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71AD474-7EEC-43A9-8309-9F33DA9BD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C0EC-3CCC-41FD-933E-13DDD110EC81}" type="slidenum">
              <a:rPr lang="es-ES" smtClean="0"/>
              <a:t>3</a:t>
            </a:fld>
            <a:endParaRPr lang="es-ES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1303194B-BAF5-47EE-BB53-4BB040152443}"/>
              </a:ext>
            </a:extLst>
          </p:cNvPr>
          <p:cNvSpPr txBox="1">
            <a:spLocks/>
          </p:cNvSpPr>
          <p:nvPr/>
        </p:nvSpPr>
        <p:spPr>
          <a:xfrm>
            <a:off x="0" y="200177"/>
            <a:ext cx="12192000" cy="7757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solidFill>
                  <a:srgbClr val="0C72B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Objectives</a:t>
            </a:r>
          </a:p>
        </p:txBody>
      </p:sp>
      <p:sp>
        <p:nvSpPr>
          <p:cNvPr id="11" name="Rectangle 14">
            <a:extLst>
              <a:ext uri="{FF2B5EF4-FFF2-40B4-BE49-F238E27FC236}">
                <a16:creationId xmlns:a16="http://schemas.microsoft.com/office/drawing/2014/main" id="{763A3FC0-8933-4556-95EF-99EDE7EAC85D}"/>
              </a:ext>
            </a:extLst>
          </p:cNvPr>
          <p:cNvSpPr/>
          <p:nvPr/>
        </p:nvSpPr>
        <p:spPr>
          <a:xfrm>
            <a:off x="1012054" y="2696656"/>
            <a:ext cx="10341746" cy="1938992"/>
          </a:xfrm>
          <a:prstGeom prst="rect">
            <a:avLst/>
          </a:prstGeom>
          <a:solidFill>
            <a:srgbClr val="6BA7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What is the current status and future evolution of soil security in the Guadalquivir basin (Spain)?</a:t>
            </a:r>
          </a:p>
          <a:p>
            <a:pPr algn="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To calculate the s</a:t>
            </a:r>
            <a:r>
              <a:rPr lang="en-GB" sz="24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oil erosion rates using fallout radionuclides tracers (FRN)</a:t>
            </a:r>
            <a:endParaRPr lang="en-US" sz="2400" b="0" i="0" u="none" strike="noStrike" baseline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20">
            <a:extLst>
              <a:ext uri="{FF2B5EF4-FFF2-40B4-BE49-F238E27FC236}">
                <a16:creationId xmlns:a16="http://schemas.microsoft.com/office/drawing/2014/main" id="{D8DA8A10-09BC-4DED-BDA9-FFB8650AF5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998" y="3009473"/>
            <a:ext cx="730894" cy="839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3122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Imagen 3" descr="Un grupo de personas en un campo verde&#10;&#10;Descripción generada automáticamente">
            <a:extLst>
              <a:ext uri="{FF2B5EF4-FFF2-40B4-BE49-F238E27FC236}">
                <a16:creationId xmlns:a16="http://schemas.microsoft.com/office/drawing/2014/main" id="{77AD4381-FC30-40D0-806A-23ACB74F65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449AC901-B051-4900-A99C-214C71449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62EC0EC-3CCC-41FD-933E-13DDD110EC81}" type="slidenum">
              <a:rPr lang="es-E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4</a:t>
            </a:fld>
            <a:endParaRPr lang="es-ES">
              <a:solidFill>
                <a:srgbClr val="FFFFFF"/>
              </a:solidFill>
            </a:endParaRPr>
          </a:p>
        </p:txBody>
      </p:sp>
      <p:sp>
        <p:nvSpPr>
          <p:cNvPr id="50" name="Diagrama de flujo: conector 49">
            <a:extLst>
              <a:ext uri="{FF2B5EF4-FFF2-40B4-BE49-F238E27FC236}">
                <a16:creationId xmlns:a16="http://schemas.microsoft.com/office/drawing/2014/main" id="{B541E979-65BD-4D27-99C0-5C029DBC752F}"/>
              </a:ext>
            </a:extLst>
          </p:cNvPr>
          <p:cNvSpPr/>
          <p:nvPr/>
        </p:nvSpPr>
        <p:spPr>
          <a:xfrm rot="5400000">
            <a:off x="8848693" y="-16989"/>
            <a:ext cx="2631518" cy="2665499"/>
          </a:xfrm>
          <a:prstGeom prst="flowChartConnector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solidFill>
              <a:srgbClr val="0C72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51" name="CuadroTexto 50">
            <a:extLst>
              <a:ext uri="{FF2B5EF4-FFF2-40B4-BE49-F238E27FC236}">
                <a16:creationId xmlns:a16="http://schemas.microsoft.com/office/drawing/2014/main" id="{224DA5ED-938F-4E81-85A4-88F0199FA685}"/>
              </a:ext>
            </a:extLst>
          </p:cNvPr>
          <p:cNvSpPr txBox="1"/>
          <p:nvPr/>
        </p:nvSpPr>
        <p:spPr>
          <a:xfrm>
            <a:off x="10279769" y="1640253"/>
            <a:ext cx="426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chemeClr val="bg1"/>
                </a:solidFill>
              </a:rPr>
              <a:t>X</a:t>
            </a:r>
          </a:p>
        </p:txBody>
      </p:sp>
      <p:sp>
        <p:nvSpPr>
          <p:cNvPr id="52" name="CuadroTexto 51">
            <a:extLst>
              <a:ext uri="{FF2B5EF4-FFF2-40B4-BE49-F238E27FC236}">
                <a16:creationId xmlns:a16="http://schemas.microsoft.com/office/drawing/2014/main" id="{FDA4837E-DE27-4A40-8A2C-A502A5F77FD7}"/>
              </a:ext>
            </a:extLst>
          </p:cNvPr>
          <p:cNvSpPr txBox="1"/>
          <p:nvPr/>
        </p:nvSpPr>
        <p:spPr>
          <a:xfrm>
            <a:off x="9431703" y="1661435"/>
            <a:ext cx="426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chemeClr val="bg1"/>
                </a:solidFill>
              </a:rPr>
              <a:t>C</a:t>
            </a:r>
          </a:p>
        </p:txBody>
      </p:sp>
      <p:sp>
        <p:nvSpPr>
          <p:cNvPr id="53" name="CuadroTexto 52">
            <a:extLst>
              <a:ext uri="{FF2B5EF4-FFF2-40B4-BE49-F238E27FC236}">
                <a16:creationId xmlns:a16="http://schemas.microsoft.com/office/drawing/2014/main" id="{F768C104-3F83-44C6-990A-A254F185E7CD}"/>
              </a:ext>
            </a:extLst>
          </p:cNvPr>
          <p:cNvSpPr txBox="1"/>
          <p:nvPr/>
        </p:nvSpPr>
        <p:spPr>
          <a:xfrm>
            <a:off x="11107458" y="2330451"/>
            <a:ext cx="1182598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dirty="0" err="1">
                <a:solidFill>
                  <a:schemeClr val="bg1"/>
                </a:solidFill>
              </a:rPr>
              <a:t>Inter-row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54" name="CuadroTexto 53">
            <a:extLst>
              <a:ext uri="{FF2B5EF4-FFF2-40B4-BE49-F238E27FC236}">
                <a16:creationId xmlns:a16="http://schemas.microsoft.com/office/drawing/2014/main" id="{F5B86BFA-52BB-4ED1-A171-1DB0168BC469}"/>
              </a:ext>
            </a:extLst>
          </p:cNvPr>
          <p:cNvSpPr txBox="1"/>
          <p:nvPr/>
        </p:nvSpPr>
        <p:spPr>
          <a:xfrm>
            <a:off x="7612910" y="2322527"/>
            <a:ext cx="15522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err="1">
                <a:solidFill>
                  <a:schemeClr val="bg1"/>
                </a:solidFill>
              </a:rPr>
              <a:t>Below-canopy</a:t>
            </a:r>
            <a:endParaRPr lang="es-ES" dirty="0">
              <a:solidFill>
                <a:schemeClr val="bg1"/>
              </a:solidFill>
            </a:endParaRPr>
          </a:p>
        </p:txBody>
      </p:sp>
      <p:cxnSp>
        <p:nvCxnSpPr>
          <p:cNvPr id="55" name="Conector recto de flecha 54">
            <a:extLst>
              <a:ext uri="{FF2B5EF4-FFF2-40B4-BE49-F238E27FC236}">
                <a16:creationId xmlns:a16="http://schemas.microsoft.com/office/drawing/2014/main" id="{BD8FFD61-C914-4B90-9BAF-7D534FFB87C2}"/>
              </a:ext>
            </a:extLst>
          </p:cNvPr>
          <p:cNvCxnSpPr>
            <a:cxnSpLocks/>
          </p:cNvCxnSpPr>
          <p:nvPr/>
        </p:nvCxnSpPr>
        <p:spPr>
          <a:xfrm flipH="1">
            <a:off x="8205553" y="1846101"/>
            <a:ext cx="1042673" cy="476426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6" name="Conector recto de flecha 55">
            <a:extLst>
              <a:ext uri="{FF2B5EF4-FFF2-40B4-BE49-F238E27FC236}">
                <a16:creationId xmlns:a16="http://schemas.microsoft.com/office/drawing/2014/main" id="{E566E1A6-E309-459A-9EF8-CB3B991C7F45}"/>
              </a:ext>
            </a:extLst>
          </p:cNvPr>
          <p:cNvCxnSpPr>
            <a:cxnSpLocks/>
          </p:cNvCxnSpPr>
          <p:nvPr/>
        </p:nvCxnSpPr>
        <p:spPr>
          <a:xfrm>
            <a:off x="10680571" y="1803737"/>
            <a:ext cx="853775" cy="484308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7" name="Title 3">
            <a:extLst>
              <a:ext uri="{FF2B5EF4-FFF2-40B4-BE49-F238E27FC236}">
                <a16:creationId xmlns:a16="http://schemas.microsoft.com/office/drawing/2014/main" id="{07CD6010-02B4-496E-AE56-0EB0073F754D}"/>
              </a:ext>
            </a:extLst>
          </p:cNvPr>
          <p:cNvSpPr txBox="1">
            <a:spLocks/>
          </p:cNvSpPr>
          <p:nvPr/>
        </p:nvSpPr>
        <p:spPr>
          <a:xfrm>
            <a:off x="0" y="200177"/>
            <a:ext cx="12192000" cy="7757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Study Site: La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Conchuela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farm (southern Spain)</a:t>
            </a:r>
          </a:p>
        </p:txBody>
      </p:sp>
      <p:pic>
        <p:nvPicPr>
          <p:cNvPr id="59" name="Imagen 58" descr="Icono&#10;&#10;Descripción generada automáticamente">
            <a:extLst>
              <a:ext uri="{FF2B5EF4-FFF2-40B4-BE49-F238E27FC236}">
                <a16:creationId xmlns:a16="http://schemas.microsoft.com/office/drawing/2014/main" id="{058C21ED-766C-483B-B998-28D89E827A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2368" y="1299619"/>
            <a:ext cx="560589" cy="560589"/>
          </a:xfrm>
          <a:prstGeom prst="rect">
            <a:avLst/>
          </a:prstGeom>
        </p:spPr>
      </p:pic>
      <p:pic>
        <p:nvPicPr>
          <p:cNvPr id="60" name="Imagen 59" descr="Icono&#10;&#10;Descripción generada automáticamente">
            <a:extLst>
              <a:ext uri="{FF2B5EF4-FFF2-40B4-BE49-F238E27FC236}">
                <a16:creationId xmlns:a16="http://schemas.microsoft.com/office/drawing/2014/main" id="{9F1A6931-A249-49E2-928D-0C36F73AFD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8959" y="1285512"/>
            <a:ext cx="560589" cy="560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088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1" grpId="0"/>
      <p:bldP spid="52" grpId="0"/>
      <p:bldP spid="53" grpId="0"/>
      <p:bldP spid="5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b="0" i="0" u="none" strike="noStrike" baseline="0" dirty="0">
                <a:solidFill>
                  <a:srgbClr val="0C72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Determination of soil erosion rates by FRN tracers </a:t>
            </a:r>
            <a:r>
              <a:rPr lang="en-GB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</a:p>
        </p:txBody>
      </p: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CDFACA94-FCE3-4B67-88F3-2F985406E64A}"/>
              </a:ext>
            </a:extLst>
          </p:cNvPr>
          <p:cNvGrpSpPr/>
          <p:nvPr/>
        </p:nvGrpSpPr>
        <p:grpSpPr>
          <a:xfrm>
            <a:off x="8050828" y="1713575"/>
            <a:ext cx="3741368" cy="3965418"/>
            <a:chOff x="805759" y="1941591"/>
            <a:chExt cx="2614375" cy="3965418"/>
          </a:xfrm>
        </p:grpSpPr>
        <p:sp>
          <p:nvSpPr>
            <p:cNvPr id="123" name="Rectangle: Rounded Corners 122">
              <a:extLst>
                <a:ext uri="{FF2B5EF4-FFF2-40B4-BE49-F238E27FC236}">
                  <a16:creationId xmlns:a16="http://schemas.microsoft.com/office/drawing/2014/main" id="{17A85AA9-F9CA-46F8-A54D-3EF2EC01295B}"/>
                </a:ext>
              </a:extLst>
            </p:cNvPr>
            <p:cNvSpPr/>
            <p:nvPr/>
          </p:nvSpPr>
          <p:spPr>
            <a:xfrm>
              <a:off x="805759" y="1941591"/>
              <a:ext cx="1593632" cy="396541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DDE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Arrow: Right 123">
              <a:extLst>
                <a:ext uri="{FF2B5EF4-FFF2-40B4-BE49-F238E27FC236}">
                  <a16:creationId xmlns:a16="http://schemas.microsoft.com/office/drawing/2014/main" id="{49CFAC78-EBB0-4820-836A-7397D4F74ACB}"/>
                </a:ext>
              </a:extLst>
            </p:cNvPr>
            <p:cNvSpPr/>
            <p:nvPr/>
          </p:nvSpPr>
          <p:spPr>
            <a:xfrm>
              <a:off x="983720" y="2548551"/>
              <a:ext cx="1916881" cy="968720"/>
            </a:xfrm>
            <a:prstGeom prst="rightArrow">
              <a:avLst/>
            </a:prstGeom>
            <a:solidFill>
              <a:srgbClr val="FDDE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25997FF6-7B76-4149-86D7-1ADCF0358948}"/>
                </a:ext>
              </a:extLst>
            </p:cNvPr>
            <p:cNvSpPr txBox="1"/>
            <p:nvPr/>
          </p:nvSpPr>
          <p:spPr>
            <a:xfrm>
              <a:off x="983719" y="2865507"/>
              <a:ext cx="243641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indent="0">
                <a:buNone/>
              </a:pPr>
              <a:r>
                <a:rPr lang="es-ES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a(</a:t>
              </a:r>
              <a:r>
                <a:rPr lang="es-ES" sz="2000" baseline="30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239+240</a:t>
              </a:r>
              <a:r>
                <a:rPr lang="es-ES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Pu) (</a:t>
              </a:r>
              <a:r>
                <a:rPr lang="es-ES" sz="2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mBq</a:t>
              </a:r>
              <a:r>
                <a:rPr lang="es-ES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kg</a:t>
              </a:r>
              <a:r>
                <a:rPr lang="es-ES" sz="2000" baseline="30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-1</a:t>
              </a:r>
              <a:r>
                <a:rPr lang="es-ES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DFD506A1-18BE-4767-9870-3828A9CF3F8A}"/>
              </a:ext>
            </a:extLst>
          </p:cNvPr>
          <p:cNvGrpSpPr/>
          <p:nvPr/>
        </p:nvGrpSpPr>
        <p:grpSpPr>
          <a:xfrm>
            <a:off x="4701240" y="1713575"/>
            <a:ext cx="3611841" cy="3965418"/>
            <a:chOff x="805758" y="1941591"/>
            <a:chExt cx="2383771" cy="3965418"/>
          </a:xfrm>
        </p:grpSpPr>
        <p:sp>
          <p:nvSpPr>
            <p:cNvPr id="131" name="Rectangle: Rounded Corners 130">
              <a:extLst>
                <a:ext uri="{FF2B5EF4-FFF2-40B4-BE49-F238E27FC236}">
                  <a16:creationId xmlns:a16="http://schemas.microsoft.com/office/drawing/2014/main" id="{EC2FB9DE-9993-448D-898A-C05EF747FF10}"/>
                </a:ext>
              </a:extLst>
            </p:cNvPr>
            <p:cNvSpPr/>
            <p:nvPr/>
          </p:nvSpPr>
          <p:spPr>
            <a:xfrm>
              <a:off x="805758" y="1941591"/>
              <a:ext cx="2118511" cy="396541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Arrow: Right 131">
              <a:extLst>
                <a:ext uri="{FF2B5EF4-FFF2-40B4-BE49-F238E27FC236}">
                  <a16:creationId xmlns:a16="http://schemas.microsoft.com/office/drawing/2014/main" id="{10E1B363-11C5-4E32-BFE6-D57D1CDA8121}"/>
                </a:ext>
              </a:extLst>
            </p:cNvPr>
            <p:cNvSpPr/>
            <p:nvPr/>
          </p:nvSpPr>
          <p:spPr>
            <a:xfrm>
              <a:off x="1074448" y="2539499"/>
              <a:ext cx="2115081" cy="968720"/>
            </a:xfrm>
            <a:prstGeom prst="rightArrow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929937AC-EFFA-4FD9-B76F-0A7BF2A5775E}"/>
                </a:ext>
              </a:extLst>
            </p:cNvPr>
            <p:cNvSpPr txBox="1"/>
            <p:nvPr/>
          </p:nvSpPr>
          <p:spPr>
            <a:xfrm>
              <a:off x="1071017" y="2818917"/>
              <a:ext cx="194542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0" algn="ctr">
                <a:buNone/>
              </a:pPr>
              <a:r>
                <a:rPr lang="es-ES" sz="2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Analysis</a:t>
              </a:r>
              <a:r>
                <a:rPr lang="es-ES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sz="2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of</a:t>
              </a:r>
              <a:r>
                <a:rPr lang="es-ES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Pu </a:t>
              </a:r>
              <a:r>
                <a:rPr lang="es-ES" sz="2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isotopes</a:t>
              </a:r>
              <a:endParaRPr lang="es-E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A38E605F-76F7-41A7-8627-FCEDFA4018EB}"/>
              </a:ext>
            </a:extLst>
          </p:cNvPr>
          <p:cNvGrpSpPr/>
          <p:nvPr/>
        </p:nvGrpSpPr>
        <p:grpSpPr>
          <a:xfrm>
            <a:off x="2343619" y="1700059"/>
            <a:ext cx="2764158" cy="3965418"/>
            <a:chOff x="805758" y="1941591"/>
            <a:chExt cx="2758392" cy="3965418"/>
          </a:xfrm>
        </p:grpSpPr>
        <p:sp>
          <p:nvSpPr>
            <p:cNvPr id="138" name="Rectangle: Rounded Corners 137">
              <a:extLst>
                <a:ext uri="{FF2B5EF4-FFF2-40B4-BE49-F238E27FC236}">
                  <a16:creationId xmlns:a16="http://schemas.microsoft.com/office/drawing/2014/main" id="{32C0EA75-0EDE-4E97-9884-EA15C31ADA2D}"/>
                </a:ext>
              </a:extLst>
            </p:cNvPr>
            <p:cNvSpPr/>
            <p:nvPr/>
          </p:nvSpPr>
          <p:spPr>
            <a:xfrm>
              <a:off x="805758" y="1941591"/>
              <a:ext cx="2118511" cy="396541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Arrow: Right 138">
              <a:extLst>
                <a:ext uri="{FF2B5EF4-FFF2-40B4-BE49-F238E27FC236}">
                  <a16:creationId xmlns:a16="http://schemas.microsoft.com/office/drawing/2014/main" id="{31D9D423-C371-4FEA-910A-5C2A20FA96A9}"/>
                </a:ext>
              </a:extLst>
            </p:cNvPr>
            <p:cNvSpPr/>
            <p:nvPr/>
          </p:nvSpPr>
          <p:spPr>
            <a:xfrm>
              <a:off x="1074447" y="2539499"/>
              <a:ext cx="2489703" cy="968720"/>
            </a:xfrm>
            <a:prstGeom prst="rightArrow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TextBox 140">
              <a:extLst>
                <a:ext uri="{FF2B5EF4-FFF2-40B4-BE49-F238E27FC236}">
                  <a16:creationId xmlns:a16="http://schemas.microsoft.com/office/drawing/2014/main" id="{A9339D7C-9C4C-4160-84D4-DF11AFA73906}"/>
                </a:ext>
              </a:extLst>
            </p:cNvPr>
            <p:cNvSpPr txBox="1"/>
            <p:nvPr/>
          </p:nvSpPr>
          <p:spPr>
            <a:xfrm>
              <a:off x="1012670" y="2800206"/>
              <a:ext cx="218933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Separation of  Pu</a:t>
              </a:r>
              <a:endParaRPr lang="ko-KR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9C87A134-D6D2-4229-B007-1E1E952DCC5E}"/>
              </a:ext>
            </a:extLst>
          </p:cNvPr>
          <p:cNvGrpSpPr/>
          <p:nvPr/>
        </p:nvGrpSpPr>
        <p:grpSpPr>
          <a:xfrm>
            <a:off x="0" y="1651742"/>
            <a:ext cx="2622641" cy="3965418"/>
            <a:chOff x="805758" y="1941591"/>
            <a:chExt cx="2758392" cy="3965418"/>
          </a:xfrm>
        </p:grpSpPr>
        <p:sp>
          <p:nvSpPr>
            <p:cNvPr id="146" name="Rectangle: Rounded Corners 145">
              <a:extLst>
                <a:ext uri="{FF2B5EF4-FFF2-40B4-BE49-F238E27FC236}">
                  <a16:creationId xmlns:a16="http://schemas.microsoft.com/office/drawing/2014/main" id="{7B6A432F-5B63-4781-9DA6-A34B9CFF1BBC}"/>
                </a:ext>
              </a:extLst>
            </p:cNvPr>
            <p:cNvSpPr/>
            <p:nvPr/>
          </p:nvSpPr>
          <p:spPr>
            <a:xfrm>
              <a:off x="805758" y="1941591"/>
              <a:ext cx="2118511" cy="396541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C72B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Arrow: Right 146">
              <a:extLst>
                <a:ext uri="{FF2B5EF4-FFF2-40B4-BE49-F238E27FC236}">
                  <a16:creationId xmlns:a16="http://schemas.microsoft.com/office/drawing/2014/main" id="{5BE7E2B5-DF2B-474F-A0BE-6FE08C8B6FB4}"/>
                </a:ext>
              </a:extLst>
            </p:cNvPr>
            <p:cNvSpPr/>
            <p:nvPr/>
          </p:nvSpPr>
          <p:spPr>
            <a:xfrm>
              <a:off x="1074447" y="2539499"/>
              <a:ext cx="2489703" cy="968720"/>
            </a:xfrm>
            <a:prstGeom prst="rightArrow">
              <a:avLst/>
            </a:prstGeom>
            <a:solidFill>
              <a:srgbClr val="0C72BA"/>
            </a:solidFill>
            <a:ln>
              <a:solidFill>
                <a:srgbClr val="0C72B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TextBox 148">
              <a:extLst>
                <a:ext uri="{FF2B5EF4-FFF2-40B4-BE49-F238E27FC236}">
                  <a16:creationId xmlns:a16="http://schemas.microsoft.com/office/drawing/2014/main" id="{F5758053-822C-435A-A12E-6F949F9441C1}"/>
                </a:ext>
              </a:extLst>
            </p:cNvPr>
            <p:cNvSpPr txBox="1"/>
            <p:nvPr/>
          </p:nvSpPr>
          <p:spPr>
            <a:xfrm>
              <a:off x="929716" y="2832856"/>
              <a:ext cx="183600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Sampling</a:t>
              </a:r>
              <a:endParaRPr lang="ko-KR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8" name="Imagen 37">
            <a:extLst>
              <a:ext uri="{FF2B5EF4-FFF2-40B4-BE49-F238E27FC236}">
                <a16:creationId xmlns:a16="http://schemas.microsoft.com/office/drawing/2014/main" id="{1895EB7A-4D5D-4190-85F3-B2345809A6E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509" y="3113024"/>
            <a:ext cx="1038339" cy="2205714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40" name="Imagen 39">
            <a:extLst>
              <a:ext uri="{FF2B5EF4-FFF2-40B4-BE49-F238E27FC236}">
                <a16:creationId xmlns:a16="http://schemas.microsoft.com/office/drawing/2014/main" id="{618F202D-3473-427D-AE36-9DDE5D7EA0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6433" y="3445052"/>
            <a:ext cx="1407528" cy="1876704"/>
          </a:xfrm>
          <a:prstGeom prst="rect">
            <a:avLst/>
          </a:prstGeom>
        </p:spPr>
      </p:pic>
      <p:pic>
        <p:nvPicPr>
          <p:cNvPr id="41" name="Picture 2" descr="http://www.jamstec.go.jp/e/about/press_release/20130805/img/image002.jpg">
            <a:extLst>
              <a:ext uri="{FF2B5EF4-FFF2-40B4-BE49-F238E27FC236}">
                <a16:creationId xmlns:a16="http://schemas.microsoft.com/office/drawing/2014/main" id="{31FD8065-73E3-41E8-9FBF-32556571B0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9460" y="3787250"/>
            <a:ext cx="3081244" cy="1192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2" name="16 Objeto">
            <a:extLst>
              <a:ext uri="{FF2B5EF4-FFF2-40B4-BE49-F238E27FC236}">
                <a16:creationId xmlns:a16="http://schemas.microsoft.com/office/drawing/2014/main" id="{70F7B951-29B8-4E63-9CD7-9B842B5003F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7015300"/>
              </p:ext>
            </p:extLst>
          </p:nvPr>
        </p:nvGraphicFramePr>
        <p:xfrm>
          <a:off x="8097834" y="4024520"/>
          <a:ext cx="2186596" cy="7177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0" name="Equation" r:id="rId6" imgW="1422360" imgH="482400" progId="Equation.DSMT4">
                  <p:embed/>
                </p:oleObj>
              </mc:Choice>
              <mc:Fallback>
                <p:oleObj name="Equation" r:id="rId6" imgW="1422360" imgH="482400" progId="Equation.DSMT4">
                  <p:embed/>
                  <p:pic>
                    <p:nvPicPr>
                      <p:cNvPr id="24" name="16 Objeto">
                        <a:extLst>
                          <a:ext uri="{FF2B5EF4-FFF2-40B4-BE49-F238E27FC236}">
                            <a16:creationId xmlns:a16="http://schemas.microsoft.com/office/drawing/2014/main" id="{751401DE-342A-4C5B-B08D-B91B9AA0A2B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8097834" y="4024520"/>
                        <a:ext cx="2186596" cy="7177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" name="2 Marcador de contenido">
            <a:extLst>
              <a:ext uri="{FF2B5EF4-FFF2-40B4-BE49-F238E27FC236}">
                <a16:creationId xmlns:a16="http://schemas.microsoft.com/office/drawing/2014/main" id="{ED46C545-98A2-42C9-A014-709AA29DDE13}"/>
              </a:ext>
            </a:extLst>
          </p:cNvPr>
          <p:cNvSpPr txBox="1">
            <a:spLocks/>
          </p:cNvSpPr>
          <p:nvPr/>
        </p:nvSpPr>
        <p:spPr>
          <a:xfrm>
            <a:off x="10954892" y="2509387"/>
            <a:ext cx="1334634" cy="4288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s-ES" sz="2000" dirty="0" err="1">
                <a:latin typeface="Arial" panose="020B0604020202020204" pitchFamily="34" charset="0"/>
                <a:cs typeface="Arial" panose="020B0604020202020204" pitchFamily="34" charset="0"/>
              </a:rPr>
              <a:t>Inventory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 (Bqm</a:t>
            </a:r>
            <a:r>
              <a:rPr lang="es-E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-2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endParaRPr lang="es-ES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2E403E7-0E36-40F8-B3A9-88A71A4C3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C0EC-3CCC-41FD-933E-13DDD110EC81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414582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AEA4842-3209-42CE-9AF0-F65A4A269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C0EC-3CCC-41FD-933E-13DDD110EC81}" type="slidenum">
              <a:rPr lang="es-ES" smtClean="0"/>
              <a:t>6</a:t>
            </a:fld>
            <a:endParaRPr lang="es-ES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6CC0370-D633-4BB5-A16F-18F366B0BC99}"/>
              </a:ext>
            </a:extLst>
          </p:cNvPr>
          <p:cNvSpPr txBox="1"/>
          <p:nvPr/>
        </p:nvSpPr>
        <p:spPr>
          <a:xfrm>
            <a:off x="1625732" y="4307741"/>
            <a:ext cx="536099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L. Arata et al. / Journal of Environmental Radioactivity 162-163 (2016) 45-55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uadroTexto 9">
                <a:extLst>
                  <a:ext uri="{FF2B5EF4-FFF2-40B4-BE49-F238E27FC236}">
                    <a16:creationId xmlns:a16="http://schemas.microsoft.com/office/drawing/2014/main" id="{27C71DE6-FA0A-4EDF-8D92-F413791BE3B9}"/>
                  </a:ext>
                </a:extLst>
              </p:cNvPr>
              <p:cNvSpPr txBox="1"/>
              <p:nvPr/>
            </p:nvSpPr>
            <p:spPr>
              <a:xfrm>
                <a:off x="3918750" y="5602502"/>
                <a:ext cx="4215128" cy="60497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h𝑎</m:t>
                              </m:r>
                            </m:e>
                            <m:sup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  <m:sSup>
                            <m:sSupPr>
                              <m:ctrlP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</m:e>
                      </m:d>
                      <m:r>
                        <a:rPr lang="es-ES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S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S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0.1∆</m:t>
                          </m:r>
                          <m:r>
                            <a:rPr lang="es-ES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  <m:r>
                            <a:rPr lang="es-ES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s-ES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𝑐𝑚</m:t>
                          </m:r>
                          <m:r>
                            <a:rPr lang="es-ES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  <m:sSub>
                            <m:sSubPr>
                              <m:ctrlPr>
                                <a:rPr lang="es-ES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s-ES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𝑏𝑢𝑙𝑘</m:t>
                              </m:r>
                            </m:sub>
                          </m:sSub>
                          <m:r>
                            <a:rPr lang="es-ES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s-ES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𝑘𝑔</m:t>
                          </m:r>
                          <m:sSup>
                            <m:sSupPr>
                              <m:ctrlPr>
                                <a:rPr lang="es-ES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ES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s-ES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−3</m:t>
                              </m:r>
                            </m:sup>
                          </m:sSup>
                          <m:r>
                            <a:rPr lang="es-ES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s-ES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2010−1963(</m:t>
                          </m:r>
                          <m:r>
                            <a:rPr lang="es-ES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  <m:r>
                            <a:rPr lang="es-ES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s-ES" b="0" dirty="0"/>
              </a:p>
            </p:txBody>
          </p:sp>
        </mc:Choice>
        <mc:Fallback xmlns="">
          <p:sp>
            <p:nvSpPr>
              <p:cNvPr id="10" name="CuadroTexto 9">
                <a:extLst>
                  <a:ext uri="{FF2B5EF4-FFF2-40B4-BE49-F238E27FC236}">
                    <a16:creationId xmlns:a16="http://schemas.microsoft.com/office/drawing/2014/main" id="{27C71DE6-FA0A-4EDF-8D92-F413791BE3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8750" y="5602502"/>
                <a:ext cx="4215128" cy="60497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Imagen 11">
            <a:extLst>
              <a:ext uri="{FF2B5EF4-FFF2-40B4-BE49-F238E27FC236}">
                <a16:creationId xmlns:a16="http://schemas.microsoft.com/office/drawing/2014/main" id="{D5C89717-2283-477C-B61A-C56178BC2A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5733" y="1118814"/>
            <a:ext cx="4400581" cy="2960151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3EF9C9B8-FC16-41D7-89C8-551F3DD40023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6026316" y="975955"/>
            <a:ext cx="4399200" cy="2959200"/>
          </a:xfrm>
          <a:prstGeom prst="rect">
            <a:avLst/>
          </a:prstGeom>
        </p:spPr>
      </p:pic>
      <p:sp>
        <p:nvSpPr>
          <p:cNvPr id="9" name="Elipse 8">
            <a:extLst>
              <a:ext uri="{FF2B5EF4-FFF2-40B4-BE49-F238E27FC236}">
                <a16:creationId xmlns:a16="http://schemas.microsoft.com/office/drawing/2014/main" id="{DE880F2B-02BA-4D45-93F8-0FEA0239B596}"/>
              </a:ext>
            </a:extLst>
          </p:cNvPr>
          <p:cNvSpPr/>
          <p:nvPr/>
        </p:nvSpPr>
        <p:spPr>
          <a:xfrm>
            <a:off x="10008634" y="2019327"/>
            <a:ext cx="416882" cy="43622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285D0E34-8326-46B6-8109-C4478CB95F2A}"/>
              </a:ext>
            </a:extLst>
          </p:cNvPr>
          <p:cNvSpPr txBox="1">
            <a:spLocks/>
          </p:cNvSpPr>
          <p:nvPr/>
        </p:nvSpPr>
        <p:spPr>
          <a:xfrm>
            <a:off x="1411549" y="4583602"/>
            <a:ext cx="7368467" cy="604975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200" dirty="0">
                <a:latin typeface="OpenSans-Bold"/>
              </a:rPr>
              <a:t>      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MODERN (Modelling Deposition and Erosion Rates with Radionuclides)</a:t>
            </a:r>
          </a:p>
        </p:txBody>
      </p:sp>
      <p:sp>
        <p:nvSpPr>
          <p:cNvPr id="16" name="Title 3">
            <a:extLst>
              <a:ext uri="{FF2B5EF4-FFF2-40B4-BE49-F238E27FC236}">
                <a16:creationId xmlns:a16="http://schemas.microsoft.com/office/drawing/2014/main" id="{6E1A692B-0F4B-4BF0-9669-6037184C91D0}"/>
              </a:ext>
            </a:extLst>
          </p:cNvPr>
          <p:cNvSpPr txBox="1">
            <a:spLocks/>
          </p:cNvSpPr>
          <p:nvPr/>
        </p:nvSpPr>
        <p:spPr>
          <a:xfrm>
            <a:off x="0" y="200177"/>
            <a:ext cx="12192000" cy="77577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800" dirty="0">
                <a:solidFill>
                  <a:srgbClr val="0C72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Determination of soil erosion rates by FRN tracers </a:t>
            </a:r>
            <a:r>
              <a:rPr lang="en-GB" sz="1800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</a:p>
        </p:txBody>
      </p:sp>
      <p:sp>
        <p:nvSpPr>
          <p:cNvPr id="5" name="Flecha: curvada hacia la izquierda 4">
            <a:extLst>
              <a:ext uri="{FF2B5EF4-FFF2-40B4-BE49-F238E27FC236}">
                <a16:creationId xmlns:a16="http://schemas.microsoft.com/office/drawing/2014/main" id="{40C6857F-24A5-4C12-B667-7E014DADBCF4}"/>
              </a:ext>
            </a:extLst>
          </p:cNvPr>
          <p:cNvSpPr/>
          <p:nvPr/>
        </p:nvSpPr>
        <p:spPr>
          <a:xfrm>
            <a:off x="10425516" y="2728226"/>
            <a:ext cx="1263589" cy="3270072"/>
          </a:xfrm>
          <a:prstGeom prst="curvedLeftArrow">
            <a:avLst/>
          </a:prstGeom>
          <a:solidFill>
            <a:srgbClr val="0C72BA"/>
          </a:solidFill>
          <a:ln>
            <a:solidFill>
              <a:srgbClr val="0C72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15" name="2 Marcador de contenido">
            <a:extLst>
              <a:ext uri="{FF2B5EF4-FFF2-40B4-BE49-F238E27FC236}">
                <a16:creationId xmlns:a16="http://schemas.microsoft.com/office/drawing/2014/main" id="{DD1A8BD1-0FD2-4FD6-9A87-5B3B80ECA898}"/>
              </a:ext>
            </a:extLst>
          </p:cNvPr>
          <p:cNvSpPr txBox="1">
            <a:spLocks/>
          </p:cNvSpPr>
          <p:nvPr/>
        </p:nvSpPr>
        <p:spPr>
          <a:xfrm>
            <a:off x="1625731" y="5100727"/>
            <a:ext cx="3604637" cy="4288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" sz="2000" dirty="0" err="1">
                <a:solidFill>
                  <a:srgbClr val="0C72BA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Erosion</a:t>
            </a:r>
            <a:r>
              <a:rPr lang="es-ES" sz="2000" dirty="0">
                <a:solidFill>
                  <a:srgbClr val="0C72BA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and </a:t>
            </a:r>
            <a:r>
              <a:rPr lang="es-ES" sz="2000" dirty="0" err="1">
                <a:solidFill>
                  <a:srgbClr val="0C72BA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deposition</a:t>
            </a:r>
            <a:r>
              <a:rPr lang="es-ES" sz="2000" dirty="0">
                <a:solidFill>
                  <a:srgbClr val="0C72BA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s-ES" sz="2000" dirty="0" err="1">
                <a:solidFill>
                  <a:srgbClr val="0C72BA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rates</a:t>
            </a:r>
            <a:r>
              <a:rPr lang="es-ES" sz="2000" dirty="0">
                <a:solidFill>
                  <a:srgbClr val="0C72BA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endParaRPr lang="es-ES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7" name="Arrow: Right 146">
            <a:extLst>
              <a:ext uri="{FF2B5EF4-FFF2-40B4-BE49-F238E27FC236}">
                <a16:creationId xmlns:a16="http://schemas.microsoft.com/office/drawing/2014/main" id="{192B977D-3B2B-4246-8FEA-D87DE9F0ACFC}"/>
              </a:ext>
            </a:extLst>
          </p:cNvPr>
          <p:cNvSpPr/>
          <p:nvPr/>
        </p:nvSpPr>
        <p:spPr>
          <a:xfrm>
            <a:off x="0" y="2243715"/>
            <a:ext cx="1635613" cy="969022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Inventory (Bqm</a:t>
            </a:r>
            <a:r>
              <a:rPr lang="en-US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-2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5067123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29C64E95-FD66-4DDE-9CAB-7EA5E219D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C0EC-3CCC-41FD-933E-13DDD110EC81}" type="slidenum">
              <a:rPr lang="es-ES" smtClean="0"/>
              <a:t>7</a:t>
            </a:fld>
            <a:endParaRPr lang="es-ES"/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08FABD6A-3AB2-48CB-BCA3-C528C6197BD5}"/>
              </a:ext>
            </a:extLst>
          </p:cNvPr>
          <p:cNvSpPr txBox="1">
            <a:spLocks/>
          </p:cNvSpPr>
          <p:nvPr/>
        </p:nvSpPr>
        <p:spPr>
          <a:xfrm>
            <a:off x="0" y="200177"/>
            <a:ext cx="12192000" cy="77577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solidFill>
                  <a:srgbClr val="0C72B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Validating soil erosion rates: field data + modelling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4C72CC7-DF73-4743-BA1B-4C3AC8BD5F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937" t="22140" r="26042" b="57565"/>
          <a:stretch/>
        </p:blipFill>
        <p:spPr>
          <a:xfrm>
            <a:off x="4621688" y="1287689"/>
            <a:ext cx="3033327" cy="914153"/>
          </a:xfrm>
          <a:prstGeom prst="rect">
            <a:avLst/>
          </a:prstGeom>
        </p:spPr>
      </p:pic>
      <p:sp>
        <p:nvSpPr>
          <p:cNvPr id="6" name="Flecha: hacia abajo 5">
            <a:extLst>
              <a:ext uri="{FF2B5EF4-FFF2-40B4-BE49-F238E27FC236}">
                <a16:creationId xmlns:a16="http://schemas.microsoft.com/office/drawing/2014/main" id="{191CB5D0-7520-4501-96BB-3417675C1289}"/>
              </a:ext>
            </a:extLst>
          </p:cNvPr>
          <p:cNvSpPr/>
          <p:nvPr/>
        </p:nvSpPr>
        <p:spPr>
          <a:xfrm>
            <a:off x="5776401" y="2483833"/>
            <a:ext cx="723900" cy="610956"/>
          </a:xfrm>
          <a:prstGeom prst="downArrow">
            <a:avLst/>
          </a:prstGeom>
          <a:solidFill>
            <a:srgbClr val="4472C4"/>
          </a:solidFill>
          <a:ln>
            <a:solidFill>
              <a:srgbClr val="0C72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6F311F0B-0767-4EFF-B52A-3A17E04F063A}"/>
              </a:ext>
            </a:extLst>
          </p:cNvPr>
          <p:cNvSpPr txBox="1">
            <a:spLocks/>
          </p:cNvSpPr>
          <p:nvPr/>
        </p:nvSpPr>
        <p:spPr>
          <a:xfrm>
            <a:off x="35972" y="3381955"/>
            <a:ext cx="12192000" cy="77577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solidFill>
                  <a:srgbClr val="0C72B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Calibration Factor: Transport capacity coefficient (</a:t>
            </a:r>
            <a:r>
              <a:rPr lang="en-US" sz="2800" dirty="0" err="1">
                <a:solidFill>
                  <a:srgbClr val="0C72B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ktc</a:t>
            </a:r>
            <a:r>
              <a:rPr lang="en-US" sz="2800" dirty="0">
                <a:solidFill>
                  <a:srgbClr val="0C72B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14B65FC3-8D7E-4F59-B2FB-28D5A7572752}"/>
              </a:ext>
            </a:extLst>
          </p:cNvPr>
          <p:cNvSpPr txBox="1"/>
          <p:nvPr/>
        </p:nvSpPr>
        <p:spPr>
          <a:xfrm>
            <a:off x="1807154" y="5050524"/>
            <a:ext cx="392689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dirty="0">
                <a:solidFill>
                  <a:srgbClr val="0C72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Optimum</a:t>
            </a:r>
            <a:r>
              <a:rPr lang="en-GB" sz="18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0" i="0" u="none" strike="noStrike" baseline="0" dirty="0">
                <a:solidFill>
                  <a:srgbClr val="0C72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GB" sz="2800" dirty="0">
                <a:solidFill>
                  <a:srgbClr val="0C72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alues maximizing the NSE values</a:t>
            </a:r>
            <a:endParaRPr lang="es-ES" sz="2800" dirty="0">
              <a:solidFill>
                <a:srgbClr val="0C72B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Flecha: hacia abajo 8">
            <a:extLst>
              <a:ext uri="{FF2B5EF4-FFF2-40B4-BE49-F238E27FC236}">
                <a16:creationId xmlns:a16="http://schemas.microsoft.com/office/drawing/2014/main" id="{1F1587BE-8948-4F49-8612-277706E3B586}"/>
              </a:ext>
            </a:extLst>
          </p:cNvPr>
          <p:cNvSpPr/>
          <p:nvPr/>
        </p:nvSpPr>
        <p:spPr>
          <a:xfrm>
            <a:off x="5770022" y="4173560"/>
            <a:ext cx="723900" cy="6109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" name="Imagen 9" descr="Gráfico, Gráfico de dispersión&#10;&#10;Descripción generada automáticamente">
            <a:extLst>
              <a:ext uri="{FF2B5EF4-FFF2-40B4-BE49-F238E27FC236}">
                <a16:creationId xmlns:a16="http://schemas.microsoft.com/office/drawing/2014/main" id="{44DDF166-3101-46CE-843F-E248BD4706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6889" y="4173560"/>
            <a:ext cx="3993278" cy="2547915"/>
          </a:xfrm>
          <a:prstGeom prst="rect">
            <a:avLst/>
          </a:prstGeom>
        </p:spPr>
      </p:pic>
      <p:pic>
        <p:nvPicPr>
          <p:cNvPr id="13" name="Imagen 12" descr="Imagen que contiene exterior, tabla, pieza, edificio&#10;&#10;Descripción generada automáticamente">
            <a:extLst>
              <a:ext uri="{FF2B5EF4-FFF2-40B4-BE49-F238E27FC236}">
                <a16:creationId xmlns:a16="http://schemas.microsoft.com/office/drawing/2014/main" id="{AEF6700E-23F2-4BA8-BCCF-C936458460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883" y="1262854"/>
            <a:ext cx="2442936" cy="1832202"/>
          </a:xfrm>
          <a:prstGeom prst="flowChartConnector">
            <a:avLst/>
          </a:prstGeom>
        </p:spPr>
      </p:pic>
      <p:cxnSp>
        <p:nvCxnSpPr>
          <p:cNvPr id="16" name="Conector recto de flecha 15">
            <a:extLst>
              <a:ext uri="{FF2B5EF4-FFF2-40B4-BE49-F238E27FC236}">
                <a16:creationId xmlns:a16="http://schemas.microsoft.com/office/drawing/2014/main" id="{DD4091DF-25DA-41BD-9520-7EC0E4D6B8EE}"/>
              </a:ext>
            </a:extLst>
          </p:cNvPr>
          <p:cNvCxnSpPr/>
          <p:nvPr/>
        </p:nvCxnSpPr>
        <p:spPr>
          <a:xfrm>
            <a:off x="3277898" y="2665602"/>
            <a:ext cx="816746" cy="938721"/>
          </a:xfrm>
          <a:prstGeom prst="straightConnector1">
            <a:avLst/>
          </a:prstGeom>
          <a:ln w="76200">
            <a:solidFill>
              <a:srgbClr val="4472C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3969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DE23CF0B-1E91-413E-B321-8AEF14598016}"/>
              </a:ext>
            </a:extLst>
          </p:cNvPr>
          <p:cNvSpPr txBox="1">
            <a:spLocks/>
          </p:cNvSpPr>
          <p:nvPr/>
        </p:nvSpPr>
        <p:spPr>
          <a:xfrm>
            <a:off x="0" y="200177"/>
            <a:ext cx="12192000" cy="77577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800" baseline="30000" dirty="0">
                <a:solidFill>
                  <a:srgbClr val="0C72B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239+240</a:t>
            </a:r>
            <a:r>
              <a:rPr lang="es-ES" sz="2800" dirty="0">
                <a:solidFill>
                  <a:srgbClr val="0C72B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Pu </a:t>
            </a:r>
            <a:r>
              <a:rPr lang="es-ES" sz="2800" dirty="0" err="1">
                <a:solidFill>
                  <a:srgbClr val="0C72B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redistribution</a:t>
            </a:r>
            <a:r>
              <a:rPr lang="es-ES" sz="2800" dirty="0">
                <a:solidFill>
                  <a:srgbClr val="0C72B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s-ES" sz="2800" dirty="0" err="1">
                <a:solidFill>
                  <a:srgbClr val="0C72B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rates</a:t>
            </a:r>
            <a:r>
              <a:rPr lang="es-ES" sz="2800" dirty="0">
                <a:solidFill>
                  <a:srgbClr val="0C72B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lang="es-ES" sz="2800" dirty="0" err="1">
                <a:solidFill>
                  <a:srgbClr val="0C72B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Inter-row</a:t>
            </a:r>
            <a:endParaRPr lang="en-US" sz="2800" dirty="0">
              <a:solidFill>
                <a:srgbClr val="0C72BA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4" name="Tabla 5">
            <a:extLst>
              <a:ext uri="{FF2B5EF4-FFF2-40B4-BE49-F238E27FC236}">
                <a16:creationId xmlns:a16="http://schemas.microsoft.com/office/drawing/2014/main" id="{3B6B1BC5-088A-45C6-B0E5-8500B50D65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5664573"/>
              </p:ext>
            </p:extLst>
          </p:nvPr>
        </p:nvGraphicFramePr>
        <p:xfrm>
          <a:off x="8587666" y="2534427"/>
          <a:ext cx="2962182" cy="1789146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1381957">
                  <a:extLst>
                    <a:ext uri="{9D8B030D-6E8A-4147-A177-3AD203B41FA5}">
                      <a16:colId xmlns:a16="http://schemas.microsoft.com/office/drawing/2014/main" val="1600111467"/>
                    </a:ext>
                  </a:extLst>
                </a:gridCol>
                <a:gridCol w="878890">
                  <a:extLst>
                    <a:ext uri="{9D8B030D-6E8A-4147-A177-3AD203B41FA5}">
                      <a16:colId xmlns:a16="http://schemas.microsoft.com/office/drawing/2014/main" val="4240715319"/>
                    </a:ext>
                  </a:extLst>
                </a:gridCol>
                <a:gridCol w="701335">
                  <a:extLst>
                    <a:ext uri="{9D8B030D-6E8A-4147-A177-3AD203B41FA5}">
                      <a16:colId xmlns:a16="http://schemas.microsoft.com/office/drawing/2014/main" val="176971160"/>
                    </a:ext>
                  </a:extLst>
                </a:gridCol>
              </a:tblGrid>
              <a:tr h="508986">
                <a:tc>
                  <a:txBody>
                    <a:bodyPr/>
                    <a:lstStyle/>
                    <a:p>
                      <a:r>
                        <a:rPr lang="es-ES" dirty="0">
                          <a:solidFill>
                            <a:srgbClr val="0C72B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 ha</a:t>
                      </a:r>
                      <a:r>
                        <a:rPr lang="es-ES" baseline="30000" dirty="0">
                          <a:solidFill>
                            <a:srgbClr val="0C72B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</a:t>
                      </a:r>
                      <a:r>
                        <a:rPr lang="es-ES" dirty="0">
                          <a:solidFill>
                            <a:srgbClr val="0C72B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y</a:t>
                      </a:r>
                      <a:r>
                        <a:rPr lang="es-ES" baseline="30000" dirty="0">
                          <a:solidFill>
                            <a:srgbClr val="0C72B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solidFill>
                            <a:srgbClr val="0C72B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Mean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solidFill>
                            <a:srgbClr val="0C72B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SD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5382236"/>
                  </a:ext>
                </a:extLst>
              </a:tr>
              <a:tr h="508986">
                <a:tc>
                  <a:txBody>
                    <a:bodyPr/>
                    <a:lstStyle/>
                    <a:p>
                      <a:r>
                        <a:rPr lang="es-ES" dirty="0" err="1">
                          <a:solidFill>
                            <a:srgbClr val="0C72B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Erosion</a:t>
                      </a:r>
                      <a:r>
                        <a:rPr lang="es-ES" dirty="0">
                          <a:solidFill>
                            <a:srgbClr val="0C72B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ES" dirty="0" err="1">
                          <a:solidFill>
                            <a:srgbClr val="0C72B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rates</a:t>
                      </a:r>
                      <a:endParaRPr lang="es-ES" dirty="0">
                        <a:solidFill>
                          <a:srgbClr val="0C72BA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solidFill>
                            <a:srgbClr val="0C72B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-89.5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solidFill>
                            <a:srgbClr val="0C72B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56.9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20893619"/>
                  </a:ext>
                </a:extLst>
              </a:tr>
              <a:tr h="508986">
                <a:tc>
                  <a:txBody>
                    <a:bodyPr/>
                    <a:lstStyle/>
                    <a:p>
                      <a:r>
                        <a:rPr lang="es-ES" dirty="0" err="1">
                          <a:solidFill>
                            <a:srgbClr val="0C72B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Depositon</a:t>
                      </a:r>
                      <a:endParaRPr lang="es-ES" dirty="0">
                        <a:solidFill>
                          <a:srgbClr val="0C72BA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s-ES" dirty="0" err="1">
                          <a:solidFill>
                            <a:srgbClr val="0C72B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rates</a:t>
                      </a:r>
                      <a:endParaRPr lang="es-ES" dirty="0">
                        <a:solidFill>
                          <a:srgbClr val="0C72BA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solidFill>
                            <a:srgbClr val="0C72B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19.6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solidFill>
                            <a:srgbClr val="0C72B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11.2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07090728"/>
                  </a:ext>
                </a:extLst>
              </a:tr>
            </a:tbl>
          </a:graphicData>
        </a:graphic>
      </p:graphicFrame>
      <p:pic>
        <p:nvPicPr>
          <p:cNvPr id="6" name="Imagen 5">
            <a:extLst>
              <a:ext uri="{FF2B5EF4-FFF2-40B4-BE49-F238E27FC236}">
                <a16:creationId xmlns:a16="http://schemas.microsoft.com/office/drawing/2014/main" id="{FF998688-5602-43A6-A4BC-E7BA39882C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1460"/>
            <a:ext cx="8247355" cy="5836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9062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>
            <a:extLst>
              <a:ext uri="{FF2B5EF4-FFF2-40B4-BE49-F238E27FC236}">
                <a16:creationId xmlns:a16="http://schemas.microsoft.com/office/drawing/2014/main" id="{2F832B1B-3DEF-45C9-A8E4-8FF83204F6C6}"/>
              </a:ext>
            </a:extLst>
          </p:cNvPr>
          <p:cNvSpPr txBox="1">
            <a:spLocks/>
          </p:cNvSpPr>
          <p:nvPr/>
        </p:nvSpPr>
        <p:spPr>
          <a:xfrm>
            <a:off x="0" y="200177"/>
            <a:ext cx="12192000" cy="77577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800" baseline="30000" dirty="0">
                <a:solidFill>
                  <a:srgbClr val="0C72B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239+240</a:t>
            </a:r>
            <a:r>
              <a:rPr lang="es-ES" sz="2800" dirty="0">
                <a:solidFill>
                  <a:srgbClr val="0C72B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Pu </a:t>
            </a:r>
            <a:r>
              <a:rPr lang="es-ES" sz="2800" dirty="0" err="1">
                <a:solidFill>
                  <a:srgbClr val="0C72B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redistribution</a:t>
            </a:r>
            <a:r>
              <a:rPr lang="es-ES" sz="2800" dirty="0">
                <a:solidFill>
                  <a:srgbClr val="0C72B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s-ES" sz="2800" dirty="0" err="1">
                <a:solidFill>
                  <a:srgbClr val="0C72B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rates</a:t>
            </a:r>
            <a:r>
              <a:rPr lang="es-ES" sz="2800" dirty="0">
                <a:solidFill>
                  <a:srgbClr val="0C72B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lang="es-ES" sz="2800" dirty="0" err="1">
                <a:solidFill>
                  <a:srgbClr val="0C72B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Below-canopy</a:t>
            </a:r>
            <a:endParaRPr lang="en-US" sz="2800" dirty="0">
              <a:solidFill>
                <a:srgbClr val="0C72BA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7" name="Tabla 5">
            <a:extLst>
              <a:ext uri="{FF2B5EF4-FFF2-40B4-BE49-F238E27FC236}">
                <a16:creationId xmlns:a16="http://schemas.microsoft.com/office/drawing/2014/main" id="{D48244CF-89F2-46E7-9DC7-E7FA60A410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8658388"/>
              </p:ext>
            </p:extLst>
          </p:nvPr>
        </p:nvGraphicFramePr>
        <p:xfrm>
          <a:off x="8587666" y="2534427"/>
          <a:ext cx="2962182" cy="1789146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1381957">
                  <a:extLst>
                    <a:ext uri="{9D8B030D-6E8A-4147-A177-3AD203B41FA5}">
                      <a16:colId xmlns:a16="http://schemas.microsoft.com/office/drawing/2014/main" val="1600111467"/>
                    </a:ext>
                  </a:extLst>
                </a:gridCol>
                <a:gridCol w="878890">
                  <a:extLst>
                    <a:ext uri="{9D8B030D-6E8A-4147-A177-3AD203B41FA5}">
                      <a16:colId xmlns:a16="http://schemas.microsoft.com/office/drawing/2014/main" val="4240715319"/>
                    </a:ext>
                  </a:extLst>
                </a:gridCol>
                <a:gridCol w="701335">
                  <a:extLst>
                    <a:ext uri="{9D8B030D-6E8A-4147-A177-3AD203B41FA5}">
                      <a16:colId xmlns:a16="http://schemas.microsoft.com/office/drawing/2014/main" val="176971160"/>
                    </a:ext>
                  </a:extLst>
                </a:gridCol>
              </a:tblGrid>
              <a:tr h="508986">
                <a:tc>
                  <a:txBody>
                    <a:bodyPr/>
                    <a:lstStyle/>
                    <a:p>
                      <a:r>
                        <a:rPr lang="es-ES" dirty="0">
                          <a:solidFill>
                            <a:srgbClr val="0C72B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 ha</a:t>
                      </a:r>
                      <a:r>
                        <a:rPr lang="es-ES" baseline="30000" dirty="0">
                          <a:solidFill>
                            <a:srgbClr val="0C72B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</a:t>
                      </a:r>
                      <a:r>
                        <a:rPr lang="es-ES" dirty="0">
                          <a:solidFill>
                            <a:srgbClr val="0C72B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y</a:t>
                      </a:r>
                      <a:r>
                        <a:rPr lang="es-ES" baseline="30000" dirty="0">
                          <a:solidFill>
                            <a:srgbClr val="0C72B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solidFill>
                            <a:srgbClr val="0C72B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Mean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solidFill>
                            <a:srgbClr val="0C72B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SD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5382236"/>
                  </a:ext>
                </a:extLst>
              </a:tr>
              <a:tr h="508986">
                <a:tc>
                  <a:txBody>
                    <a:bodyPr/>
                    <a:lstStyle/>
                    <a:p>
                      <a:r>
                        <a:rPr lang="es-ES" dirty="0" err="1">
                          <a:solidFill>
                            <a:srgbClr val="0C72B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Erosion</a:t>
                      </a:r>
                      <a:r>
                        <a:rPr lang="es-ES" dirty="0">
                          <a:solidFill>
                            <a:srgbClr val="0C72B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ES" dirty="0" err="1">
                          <a:solidFill>
                            <a:srgbClr val="0C72B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rates</a:t>
                      </a:r>
                      <a:endParaRPr lang="es-ES" dirty="0">
                        <a:solidFill>
                          <a:srgbClr val="0C72BA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solidFill>
                            <a:srgbClr val="0C72B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-59.3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solidFill>
                            <a:srgbClr val="0C72B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23.6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20893619"/>
                  </a:ext>
                </a:extLst>
              </a:tr>
              <a:tr h="508986">
                <a:tc>
                  <a:txBody>
                    <a:bodyPr/>
                    <a:lstStyle/>
                    <a:p>
                      <a:r>
                        <a:rPr lang="es-ES" dirty="0" err="1">
                          <a:solidFill>
                            <a:srgbClr val="0C72B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Depositon</a:t>
                      </a:r>
                      <a:endParaRPr lang="es-ES" dirty="0">
                        <a:solidFill>
                          <a:srgbClr val="0C72BA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s-ES" dirty="0" err="1">
                          <a:solidFill>
                            <a:srgbClr val="0C72B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rates</a:t>
                      </a:r>
                      <a:endParaRPr lang="es-ES" dirty="0">
                        <a:solidFill>
                          <a:srgbClr val="0C72BA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solidFill>
                            <a:srgbClr val="0C72B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9.25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solidFill>
                            <a:srgbClr val="0C72B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07090728"/>
                  </a:ext>
                </a:extLst>
              </a:tr>
            </a:tbl>
          </a:graphicData>
        </a:graphic>
      </p:graphicFrame>
      <p:pic>
        <p:nvPicPr>
          <p:cNvPr id="16" name="Imagen 15">
            <a:extLst>
              <a:ext uri="{FF2B5EF4-FFF2-40B4-BE49-F238E27FC236}">
                <a16:creationId xmlns:a16="http://schemas.microsoft.com/office/drawing/2014/main" id="{B185AF59-DCEC-4207-919D-FC43EC53DF1D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2223"/>
            <a:ext cx="8247600" cy="583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27865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9094</TotalTime>
  <Words>386</Words>
  <Application>Microsoft Office PowerPoint</Application>
  <PresentationFormat>Panorámica</PresentationFormat>
  <Paragraphs>89</Paragraphs>
  <Slides>13</Slides>
  <Notes>3</Notes>
  <HiddenSlides>0</HiddenSlides>
  <MMClips>0</MMClips>
  <ScaleCrop>false</ScaleCrop>
  <HeadingPairs>
    <vt:vector size="8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2</vt:i4>
      </vt:variant>
      <vt:variant>
        <vt:lpstr>Títulos de diapositiva</vt:lpstr>
      </vt:variant>
      <vt:variant>
        <vt:i4>13</vt:i4>
      </vt:variant>
    </vt:vector>
  </HeadingPairs>
  <TitlesOfParts>
    <vt:vector size="22" baseType="lpstr">
      <vt:lpstr>Arial</vt:lpstr>
      <vt:lpstr>Calibri</vt:lpstr>
      <vt:lpstr>Calibri Light</vt:lpstr>
      <vt:lpstr>Cambria Math</vt:lpstr>
      <vt:lpstr>OpenSans-Bold</vt:lpstr>
      <vt:lpstr>Verdana</vt:lpstr>
      <vt:lpstr>Tema de Office</vt:lpstr>
      <vt:lpstr>Equation</vt:lpstr>
      <vt:lpstr>Plot</vt:lpstr>
      <vt:lpstr>Presentación de PowerPoint</vt:lpstr>
      <vt:lpstr>Presentación de PowerPoint</vt:lpstr>
      <vt:lpstr>Presentación de PowerPoint</vt:lpstr>
      <vt:lpstr>Presentación de PowerPoint</vt:lpstr>
      <vt:lpstr>Determination of soil erosion rates by FRN tracers 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Vanesa García Gamero</dc:creator>
  <cp:lastModifiedBy>Vanesa García Gamero</cp:lastModifiedBy>
  <cp:revision>51</cp:revision>
  <cp:lastPrinted>2022-05-20T07:41:59Z</cp:lastPrinted>
  <dcterms:created xsi:type="dcterms:W3CDTF">2022-05-14T07:23:45Z</dcterms:created>
  <dcterms:modified xsi:type="dcterms:W3CDTF">2022-05-22T19:51:09Z</dcterms:modified>
</cp:coreProperties>
</file>