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1"/>
  </p:notesMasterIdLst>
  <p:handoutMasterIdLst>
    <p:handoutMasterId r:id="rId12"/>
  </p:handoutMasterIdLst>
  <p:sldIdLst>
    <p:sldId id="257" r:id="rId3"/>
    <p:sldId id="258" r:id="rId4"/>
    <p:sldId id="263" r:id="rId5"/>
    <p:sldId id="311" r:id="rId6"/>
    <p:sldId id="312" r:id="rId7"/>
    <p:sldId id="314" r:id="rId8"/>
    <p:sldId id="313" r:id="rId9"/>
    <p:sldId id="315" r:id="rId10"/>
  </p:sldIdLst>
  <p:sldSz cx="12192000" cy="6858000"/>
  <p:notesSz cx="6858000" cy="9144000"/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3">
          <p15:clr>
            <a:srgbClr val="A4A3A4"/>
          </p15:clr>
        </p15:guide>
        <p15:guide id="2" pos="391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BC"/>
    <a:srgbClr val="EEEEEE"/>
    <a:srgbClr val="D9DA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74" y="108"/>
      </p:cViewPr>
      <p:guideLst>
        <p:guide orient="horz" pos="2193"/>
        <p:guide pos="391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gs" Target="tags/tag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思源宋体" panose="02020700000000000000" pitchFamily="18" charset="-122"/>
              <a:ea typeface="思源宋体" panose="02020700000000000000" pitchFamily="18" charset="-122"/>
              <a:cs typeface="思源宋体" panose="02020700000000000000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cs typeface="思源宋体" panose="02020700000000000000" pitchFamily="18" charset="-122"/>
              </a:rPr>
              <a:t>2022/5/20</a:t>
            </a:fld>
            <a:endParaRPr lang="zh-CN" altLang="en-US">
              <a:cs typeface="思源宋体" panose="02020700000000000000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思源宋体" panose="02020700000000000000" pitchFamily="18" charset="-122"/>
              <a:ea typeface="思源宋体" panose="02020700000000000000" pitchFamily="18" charset="-122"/>
              <a:cs typeface="思源宋体" panose="02020700000000000000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cs typeface="思源宋体" panose="02020700000000000000" pitchFamily="18" charset="-122"/>
              </a:rPr>
              <a:t>‹#›</a:t>
            </a:fld>
            <a:endParaRPr lang="zh-CN" altLang="en-US">
              <a:cs typeface="思源宋体" panose="020207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fld id="{D2A48B96-639E-45A3-A0BA-2464DFDB1FAA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宋体" panose="02020700000000000000" pitchFamily="18" charset="-122"/>
        <a:ea typeface="思源宋体" panose="02020700000000000000" pitchFamily="18" charset="-122"/>
        <a:cs typeface="思源宋体" panose="02020700000000000000" pitchFamily="18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宋体" panose="02020700000000000000" pitchFamily="18" charset="-122"/>
        <a:ea typeface="思源宋体" panose="02020700000000000000" pitchFamily="18" charset="-122"/>
        <a:cs typeface="思源宋体" panose="02020700000000000000" pitchFamily="18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宋体" panose="02020700000000000000" pitchFamily="18" charset="-122"/>
        <a:ea typeface="思源宋体" panose="02020700000000000000" pitchFamily="18" charset="-122"/>
        <a:cs typeface="思源宋体" panose="02020700000000000000" pitchFamily="18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宋体" panose="02020700000000000000" pitchFamily="18" charset="-122"/>
        <a:ea typeface="思源宋体" panose="02020700000000000000" pitchFamily="18" charset="-122"/>
        <a:cs typeface="思源宋体" panose="02020700000000000000" pitchFamily="18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宋体" panose="02020700000000000000" pitchFamily="18" charset="-122"/>
        <a:ea typeface="思源宋体" panose="02020700000000000000" pitchFamily="18" charset="-122"/>
        <a:cs typeface="思源宋体" panose="02020700000000000000" pitchFamily="18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xiazai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2022/5/20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2022/5/20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2023818" y="6712767"/>
            <a:ext cx="1224136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hlinkClick r:id="rId2"/>
              </a:rPr>
              <a:t>下载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http://www.1ppt.com/xiazai/</a:t>
            </a:r>
          </a:p>
        </p:txBody>
      </p:sp>
    </p:spTree>
  </p:cSld>
  <p:clrMapOvr>
    <a:masterClrMapping/>
  </p:clrMapOvr>
  <p:transition advClick="0"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fld id="{2CE67385-41BA-4D28-857C-9E48547FF120}" type="datetimeFigureOut">
              <a:rPr lang="zh-CN" altLang="en-US" smtClean="0"/>
              <a:t>2022/5/20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" panose="02020700000000000000" pitchFamily="18" charset="-122"/>
                <a:ea typeface="思源宋体" panose="02020700000000000000" pitchFamily="18" charset="-122"/>
                <a:cs typeface="思源宋体" panose="02020700000000000000" pitchFamily="18" charset="-122"/>
              </a:defRPr>
            </a:lvl1pPr>
          </a:lstStyle>
          <a:p>
            <a:fld id="{771DEDB1-E77C-463E-9E7E-3B4586D47F8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advClick="0" advTm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" panose="02020700000000000000" pitchFamily="18" charset="-122"/>
          <a:ea typeface="思源宋体" panose="02020700000000000000" pitchFamily="18" charset="-122"/>
          <a:cs typeface="思源宋体" panose="02020700000000000000" pitchFamily="18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" panose="02020700000000000000" pitchFamily="18" charset="-122"/>
          <a:ea typeface="思源宋体" panose="02020700000000000000" pitchFamily="18" charset="-122"/>
          <a:cs typeface="思源宋体" panose="02020700000000000000" pitchFamily="18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" panose="02020700000000000000" pitchFamily="18" charset="-122"/>
          <a:ea typeface="思源宋体" panose="02020700000000000000" pitchFamily="18" charset="-122"/>
          <a:cs typeface="思源宋体" panose="02020700000000000000" pitchFamily="18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" panose="02020700000000000000" pitchFamily="18" charset="-122"/>
          <a:ea typeface="思源宋体" panose="02020700000000000000" pitchFamily="18" charset="-122"/>
          <a:cs typeface="思源宋体" panose="02020700000000000000" pitchFamily="18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" panose="02020700000000000000" pitchFamily="18" charset="-122"/>
          <a:ea typeface="思源宋体" panose="02020700000000000000" pitchFamily="18" charset="-122"/>
          <a:cs typeface="思源宋体" panose="02020700000000000000" pitchFamily="18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" panose="02020700000000000000" pitchFamily="18" charset="-122"/>
          <a:ea typeface="思源宋体" panose="02020700000000000000" pitchFamily="18" charset="-122"/>
          <a:cs typeface="思源宋体" panose="02020700000000000000" pitchFamily="18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tiff"/><Relationship Id="rId5" Type="http://schemas.openxmlformats.org/officeDocument/2006/relationships/image" Target="../media/image12.tiff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tiff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4" r="42125" b="8464"/>
          <a:stretch>
            <a:fillRect/>
          </a:stretch>
        </p:blipFill>
        <p:spPr>
          <a:xfrm>
            <a:off x="0" y="4541520"/>
            <a:ext cx="6493397" cy="2316480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5" b="3346"/>
          <a:stretch>
            <a:fillRect/>
          </a:stretch>
        </p:blipFill>
        <p:spPr>
          <a:xfrm>
            <a:off x="8538110" y="3200400"/>
            <a:ext cx="3653889" cy="3657599"/>
          </a:xfrm>
          <a:prstGeom prst="rect">
            <a:avLst/>
          </a:prstGeom>
        </p:spPr>
      </p:pic>
      <p:sp>
        <p:nvSpPr>
          <p:cNvPr id="2" name="11"/>
          <p:cNvSpPr/>
          <p:nvPr userDrawn="1"/>
        </p:nvSpPr>
        <p:spPr>
          <a:xfrm rot="5400000">
            <a:off x="4476051" y="-2892361"/>
            <a:ext cx="3243708" cy="11383010"/>
          </a:xfrm>
          <a:prstGeom prst="ellipse">
            <a:avLst/>
          </a:prstGeom>
          <a:solidFill>
            <a:schemeClr val="bg1">
              <a:lumMod val="75000"/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2057" name="文本框 13"/>
          <p:cNvSpPr txBox="1"/>
          <p:nvPr userDrawn="1"/>
        </p:nvSpPr>
        <p:spPr>
          <a:xfrm>
            <a:off x="903841" y="1951355"/>
            <a:ext cx="10384318" cy="1938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zh-CN" sz="4000" dirty="0">
                <a:solidFill>
                  <a:schemeClr val="accent5">
                    <a:lumMod val="50000"/>
                  </a:schemeClr>
                </a:solidFill>
                <a:uFillTx/>
                <a:latin typeface="Times New Roman" panose="02020603050405020304" charset="0"/>
                <a:cs typeface="Times New Roman" panose="02020603050405020304" charset="0"/>
                <a:sym typeface="+mn-lt"/>
              </a:rPr>
              <a:t>New insights into the non-conservative behaviors of nutrients triggering phytoplankton blooms in the Changjiang (Yangtze) River Estuary</a:t>
            </a:r>
          </a:p>
        </p:txBody>
      </p:sp>
      <p:sp>
        <p:nvSpPr>
          <p:cNvPr id="19" name="TextBox 32"/>
          <p:cNvSpPr txBox="1"/>
          <p:nvPr userDrawn="1"/>
        </p:nvSpPr>
        <p:spPr>
          <a:xfrm>
            <a:off x="2866827" y="4420364"/>
            <a:ext cx="6592570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Wang mengyu</a:t>
            </a:r>
          </a:p>
          <a:p>
            <a:pPr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East China Normal University</a:t>
            </a:r>
          </a:p>
          <a:p>
            <a:pPr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52203904022@stu.ecnu.edu.cn</a:t>
            </a:r>
          </a:p>
          <a:p>
            <a:pPr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2022.05.23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9" name="图片 8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040" y="57785"/>
            <a:ext cx="2508250" cy="7683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AF596AC-0585-4453-CF88-EE2173719D63}"/>
              </a:ext>
            </a:extLst>
          </p:cNvPr>
          <p:cNvSpPr txBox="1"/>
          <p:nvPr/>
        </p:nvSpPr>
        <p:spPr>
          <a:xfrm>
            <a:off x="10127332" y="5050443"/>
            <a:ext cx="23216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EGU22-4174</a:t>
            </a:r>
            <a:endParaRPr lang="zh-CN" altLang="en-US" sz="20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EAFBDC8-C83D-8988-2217-4021AF937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1491" y="5438857"/>
            <a:ext cx="1333333" cy="1333333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057" grpId="0"/>
      <p:bldP spid="1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owchart: Preparation 1"/>
          <p:cNvSpPr/>
          <p:nvPr/>
        </p:nvSpPr>
        <p:spPr>
          <a:xfrm rot="5400000">
            <a:off x="8968740" y="3107055"/>
            <a:ext cx="737870" cy="74549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1" name="Flowchart: Preparation 1"/>
          <p:cNvSpPr/>
          <p:nvPr/>
        </p:nvSpPr>
        <p:spPr>
          <a:xfrm rot="5400000">
            <a:off x="6791960" y="3123565"/>
            <a:ext cx="737870" cy="74549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0" name="Flowchart: Preparation 1"/>
          <p:cNvSpPr/>
          <p:nvPr/>
        </p:nvSpPr>
        <p:spPr>
          <a:xfrm rot="5400000">
            <a:off x="4603115" y="3122295"/>
            <a:ext cx="737870" cy="74549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0" name="11"/>
          <p:cNvSpPr/>
          <p:nvPr userDrawn="1"/>
        </p:nvSpPr>
        <p:spPr>
          <a:xfrm rot="5400000">
            <a:off x="5478145" y="303530"/>
            <a:ext cx="1511300" cy="3486785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23164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4" r="42125" b="8464"/>
          <a:stretch>
            <a:fillRect/>
          </a:stretch>
        </p:blipFill>
        <p:spPr>
          <a:xfrm>
            <a:off x="0" y="4541520"/>
            <a:ext cx="6493397" cy="231648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5" b="3346"/>
          <a:stretch>
            <a:fillRect/>
          </a:stretch>
        </p:blipFill>
        <p:spPr>
          <a:xfrm>
            <a:off x="8538110" y="3200400"/>
            <a:ext cx="3653889" cy="3657599"/>
          </a:xfrm>
          <a:prstGeom prst="rect">
            <a:avLst/>
          </a:prstGeom>
        </p:spPr>
      </p:pic>
      <p:sp>
        <p:nvSpPr>
          <p:cNvPr id="2" name="Flowchart: Preparation 1"/>
          <p:cNvSpPr/>
          <p:nvPr/>
        </p:nvSpPr>
        <p:spPr>
          <a:xfrm rot="5400000">
            <a:off x="2439035" y="3123565"/>
            <a:ext cx="737870" cy="745490"/>
          </a:xfrm>
          <a:prstGeom prst="ellipse">
            <a:avLst/>
          </a:prstGeom>
          <a:solidFill>
            <a:schemeClr val="accent5">
              <a:lumMod val="50000"/>
            </a:schemeClr>
          </a:solidFill>
          <a:ln w="19050" cap="rnd">
            <a:solidFill>
              <a:schemeClr val="accent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614465" y="3975311"/>
            <a:ext cx="2387498" cy="7372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Background</a:t>
            </a:r>
          </a:p>
        </p:txBody>
      </p:sp>
      <p:sp>
        <p:nvSpPr>
          <p:cNvPr id="6" name="矩形 5"/>
          <p:cNvSpPr/>
          <p:nvPr/>
        </p:nvSpPr>
        <p:spPr>
          <a:xfrm>
            <a:off x="1825540" y="3189548"/>
            <a:ext cx="19653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01</a:t>
            </a:r>
          </a:p>
        </p:txBody>
      </p:sp>
      <p:sp>
        <p:nvSpPr>
          <p:cNvPr id="29" name="矩形 28"/>
          <p:cNvSpPr/>
          <p:nvPr/>
        </p:nvSpPr>
        <p:spPr>
          <a:xfrm>
            <a:off x="3744589" y="3975311"/>
            <a:ext cx="2480098" cy="7372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Methodology</a:t>
            </a:r>
          </a:p>
        </p:txBody>
      </p:sp>
      <p:sp>
        <p:nvSpPr>
          <p:cNvPr id="30" name="矩形 29"/>
          <p:cNvSpPr/>
          <p:nvPr/>
        </p:nvSpPr>
        <p:spPr>
          <a:xfrm>
            <a:off x="4001964" y="3189548"/>
            <a:ext cx="1965348" cy="58356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uFillTx/>
                <a:cs typeface="+mn-ea"/>
                <a:sym typeface="+mn-lt"/>
              </a:rPr>
              <a:t>02</a:t>
            </a:r>
          </a:p>
        </p:txBody>
      </p:sp>
      <p:sp>
        <p:nvSpPr>
          <p:cNvPr id="33" name="矩形 32"/>
          <p:cNvSpPr/>
          <p:nvPr/>
        </p:nvSpPr>
        <p:spPr>
          <a:xfrm>
            <a:off x="5921013" y="3975311"/>
            <a:ext cx="2480098" cy="7372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Results</a:t>
            </a:r>
          </a:p>
        </p:txBody>
      </p:sp>
      <p:sp>
        <p:nvSpPr>
          <p:cNvPr id="34" name="矩形 33"/>
          <p:cNvSpPr/>
          <p:nvPr/>
        </p:nvSpPr>
        <p:spPr>
          <a:xfrm>
            <a:off x="6178388" y="3189548"/>
            <a:ext cx="19653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03</a:t>
            </a:r>
          </a:p>
        </p:txBody>
      </p:sp>
      <p:sp>
        <p:nvSpPr>
          <p:cNvPr id="37" name="矩形 36"/>
          <p:cNvSpPr/>
          <p:nvPr/>
        </p:nvSpPr>
        <p:spPr>
          <a:xfrm>
            <a:off x="8097437" y="3975311"/>
            <a:ext cx="2480098" cy="73723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Conclusion</a:t>
            </a:r>
          </a:p>
        </p:txBody>
      </p:sp>
      <p:sp>
        <p:nvSpPr>
          <p:cNvPr id="38" name="矩形 37"/>
          <p:cNvSpPr/>
          <p:nvPr/>
        </p:nvSpPr>
        <p:spPr>
          <a:xfrm>
            <a:off x="8354812" y="3189548"/>
            <a:ext cx="1965348" cy="58477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/>
            <a:r>
              <a:rPr lang="en-US" altLang="zh-CN" sz="3200" dirty="0">
                <a:solidFill>
                  <a:schemeClr val="bg1"/>
                </a:solidFill>
                <a:cs typeface="+mn-ea"/>
                <a:sym typeface="+mn-lt"/>
              </a:rPr>
              <a:t>04</a:t>
            </a:r>
          </a:p>
        </p:txBody>
      </p:sp>
      <p:sp>
        <p:nvSpPr>
          <p:cNvPr id="39" name="矩形 38"/>
          <p:cNvSpPr/>
          <p:nvPr/>
        </p:nvSpPr>
        <p:spPr>
          <a:xfrm>
            <a:off x="4612098" y="1434584"/>
            <a:ext cx="3200214" cy="10147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CONTENTS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12" name="图片 11" descr="egu_ospp_label_blu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bldLvl="0" animBg="1"/>
      <p:bldP spid="41" grpId="0" bldLvl="0" animBg="1"/>
      <p:bldP spid="40" grpId="0" bldLvl="0" animBg="1"/>
      <p:bldP spid="10" grpId="0" bldLvl="0" animBg="1"/>
      <p:bldP spid="2" grpId="0" bldLvl="0" animBg="1"/>
      <p:bldP spid="4" grpId="0"/>
      <p:bldP spid="6" grpId="0"/>
      <p:bldP spid="29" grpId="0"/>
      <p:bldP spid="30" grpId="0"/>
      <p:bldP spid="33" grpId="0"/>
      <p:bldP spid="34" grpId="0"/>
      <p:bldP spid="37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10312400" cy="23164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26970" y="39370"/>
            <a:ext cx="4253865" cy="10147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Background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12" name="图片 11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pic>
        <p:nvPicPr>
          <p:cNvPr id="3" name="图片 2" descr="C:\Users\wangm\Desktop\开题\营养盐循环图.jpg营养盐循环图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81392" y="1108075"/>
            <a:ext cx="5040000" cy="4342535"/>
          </a:xfrm>
          <a:prstGeom prst="rect">
            <a:avLst/>
          </a:prstGeom>
        </p:spPr>
      </p:pic>
      <p:sp>
        <p:nvSpPr>
          <p:cNvPr id="91" name="文本框 90"/>
          <p:cNvSpPr txBox="1"/>
          <p:nvPr/>
        </p:nvSpPr>
        <p:spPr>
          <a:xfrm>
            <a:off x="452120" y="5504815"/>
            <a:ext cx="584771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00000"/>
              </a:lnSpc>
            </a:pPr>
            <a:r>
              <a:rPr lang="en-US" altLang="zh-CN" sz="1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Figure 1. </a:t>
            </a:r>
            <a:r>
              <a:rPr lang="en-US" altLang="zh-CN" sz="16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(a) Linkage between external nutrient loading, internal nutrient cycling, nutrient-enhanced algal bloom formation, and hypoxia under salinity-stratified conditions. (b) Differential impact on hypoxia of phytoplankton species. </a:t>
            </a:r>
          </a:p>
          <a:p>
            <a:pPr algn="ctr" fontAlgn="auto">
              <a:lnSpc>
                <a:spcPct val="100000"/>
              </a:lnSpc>
            </a:pPr>
            <a:r>
              <a:rPr lang="en-US" altLang="zh-CN" sz="16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(Paerl H W and Justić D, 2011)</a:t>
            </a:r>
          </a:p>
        </p:txBody>
      </p:sp>
      <p:grpSp>
        <p:nvGrpSpPr>
          <p:cNvPr id="22" name="组合 21"/>
          <p:cNvGrpSpPr/>
          <p:nvPr/>
        </p:nvGrpSpPr>
        <p:grpSpPr>
          <a:xfrm>
            <a:off x="6468745" y="1054100"/>
            <a:ext cx="4521835" cy="1979295"/>
            <a:chOff x="11312" y="3085"/>
            <a:chExt cx="7121" cy="3117"/>
          </a:xfrm>
        </p:grpSpPr>
        <p:sp>
          <p:nvSpPr>
            <p:cNvPr id="6" name="文本框 5"/>
            <p:cNvSpPr txBox="1"/>
            <p:nvPr/>
          </p:nvSpPr>
          <p:spPr>
            <a:xfrm>
              <a:off x="11312" y="3085"/>
              <a:ext cx="4210" cy="6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altLang="zh-CN" sz="2000">
                  <a:latin typeface="Times New Roman" panose="02020603050405020304" charset="0"/>
                  <a:cs typeface="Times New Roman" panose="02020603050405020304" charset="0"/>
                </a:rPr>
                <a:t>high nutrient uptake rate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11312" y="5574"/>
              <a:ext cx="4893" cy="62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2000">
                  <a:latin typeface="Times New Roman" panose="02020603050405020304" charset="0"/>
                  <a:cs typeface="Times New Roman" panose="02020603050405020304" charset="0"/>
                </a:rPr>
                <a:t>high chlorophyll-a content</a:t>
              </a: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3255" y="4164"/>
              <a:ext cx="5178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the mechanisms responsible for the occurrence of algal blooms?</a:t>
              </a:r>
            </a:p>
          </p:txBody>
        </p:sp>
        <p:sp>
          <p:nvSpPr>
            <p:cNvPr id="17" name="上下箭头 16"/>
            <p:cNvSpPr/>
            <p:nvPr/>
          </p:nvSpPr>
          <p:spPr>
            <a:xfrm>
              <a:off x="12700" y="3810"/>
              <a:ext cx="278" cy="1728"/>
            </a:xfrm>
            <a:prstGeom prst="upDown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3" name="矩形: 圆角 1"/>
          <p:cNvSpPr/>
          <p:nvPr/>
        </p:nvSpPr>
        <p:spPr>
          <a:xfrm>
            <a:off x="6468745" y="3239135"/>
            <a:ext cx="5153660" cy="3338830"/>
          </a:xfrm>
          <a:prstGeom prst="roundRect">
            <a:avLst/>
          </a:prstGeom>
          <a:solidFill>
            <a:schemeClr val="bg1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sz="1400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</a:t>
            </a:r>
            <a:r>
              <a:rPr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studying non-conservative behaviors of </a:t>
            </a:r>
            <a:r>
              <a:rPr lang="en-US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nutrients</a:t>
            </a:r>
            <a:endParaRPr lang="en-US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box budget calculations (Gao et  al., 2008a)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partial correlation analysis (Gao et al., 2008b)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stable isotopes (Wang et al., 2018)</a:t>
            </a:r>
            <a:endParaRPr lang="en-US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dirty="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analysis of water age of seawater masses (Gao &amp; Zong, 2021)</a:t>
            </a:r>
          </a:p>
          <a:p>
            <a:pPr marL="285750" indent="-285750" algn="l">
              <a:lnSpc>
                <a:spcPct val="150000"/>
              </a:lnSpc>
              <a:buFont typeface="Wingdings" panose="05000000000000000000" charset="0"/>
              <a:buChar char="l"/>
            </a:pPr>
            <a:r>
              <a:rPr lang="en-US" i="1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in situ</a:t>
            </a:r>
            <a:r>
              <a:rPr lang="en-US" dirty="0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seawater incubation</a:t>
            </a:r>
            <a:endParaRPr lang="en-US" dirty="0">
              <a:solidFill>
                <a:schemeClr val="tx1"/>
              </a:solidFill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 advTm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10312400" cy="23164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26970" y="39370"/>
            <a:ext cx="4253865" cy="10147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Methodology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12" name="图片 11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sp>
        <p:nvSpPr>
          <p:cNvPr id="88" name="文本框 87"/>
          <p:cNvSpPr txBox="1"/>
          <p:nvPr/>
        </p:nvSpPr>
        <p:spPr>
          <a:xfrm>
            <a:off x="5969246" y="4893000"/>
            <a:ext cx="588737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6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Figure 3. </a:t>
            </a:r>
            <a:r>
              <a:rPr lang="en-US" altLang="zh-CN" sz="26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Nutrient measurements</a:t>
            </a:r>
            <a:endParaRPr lang="zh-CN" altLang="en-US" sz="2600" dirty="0">
              <a:solidFill>
                <a:srgbClr val="222226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5"/>
          <a:srcRect t="6391" r="2817" b="18914"/>
          <a:stretch>
            <a:fillRect/>
          </a:stretch>
        </p:blipFill>
        <p:spPr>
          <a:xfrm>
            <a:off x="4655810" y="2316428"/>
            <a:ext cx="7200000" cy="248530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607" y="2233337"/>
            <a:ext cx="3600000" cy="2700893"/>
          </a:xfrm>
          <a:prstGeom prst="rect">
            <a:avLst/>
          </a:prstGeom>
        </p:spPr>
      </p:pic>
      <p:sp>
        <p:nvSpPr>
          <p:cNvPr id="91" name="文本框 90"/>
          <p:cNvSpPr txBox="1"/>
          <p:nvPr/>
        </p:nvSpPr>
        <p:spPr>
          <a:xfrm>
            <a:off x="526600" y="4933965"/>
            <a:ext cx="475252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Figure 2. </a:t>
            </a:r>
            <a:r>
              <a:rPr lang="en-US" altLang="zh-CN" sz="2400" dirty="0"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</a:rPr>
              <a:t>In-situ incubation</a:t>
            </a:r>
            <a:endParaRPr lang="zh-CN" altLang="en-US" sz="2400" dirty="0">
              <a:solidFill>
                <a:srgbClr val="222226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 advTm="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10312400" cy="14408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61845" y="-250825"/>
            <a:ext cx="4253865" cy="10147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Results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12" name="图片 11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786765" y="1136015"/>
            <a:ext cx="10838815" cy="5669280"/>
            <a:chOff x="1239" y="1789"/>
            <a:chExt cx="17069" cy="8928"/>
          </a:xfrm>
        </p:grpSpPr>
        <p:pic>
          <p:nvPicPr>
            <p:cNvPr id="2" name="图片 1" descr="Fig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39" y="1789"/>
              <a:ext cx="8504" cy="7961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1526" y="9665"/>
              <a:ext cx="7931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00000"/>
                </a:lnSpc>
              </a:pPr>
              <a:r>
                <a:rPr lang="en-US" altLang="zh-CN" sz="1600" b="1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Figure 4. </a:t>
              </a:r>
              <a:r>
                <a:rPr lang="en-US" altLang="zh-CN" sz="1600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Distributions of salinity and variation rates of NO</a:t>
              </a:r>
              <a:r>
                <a:rPr lang="en-US" altLang="zh-CN" sz="1600" baseline="-25000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3</a:t>
              </a:r>
              <a:r>
                <a:rPr lang="en-US" altLang="zh-CN" sz="1600" baseline="30000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–</a:t>
              </a:r>
              <a:r>
                <a:rPr lang="en-US" altLang="zh-CN" sz="1600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 (μM/h) at the surface during the four cruises</a:t>
              </a:r>
            </a:p>
          </p:txBody>
        </p:sp>
        <p:pic>
          <p:nvPicPr>
            <p:cNvPr id="3" name="图片 2" descr="Fig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372" y="3821"/>
              <a:ext cx="7937" cy="559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10378" y="9411"/>
              <a:ext cx="7931" cy="1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lnSpc>
                  <a:spcPct val="100000"/>
                </a:lnSpc>
              </a:pPr>
              <a:r>
                <a:rPr lang="en-US" altLang="zh-CN" sz="1600" b="1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</a:rPr>
                <a:t>Figure 5. </a:t>
              </a:r>
              <a:r>
                <a:rPr lang="en-US" altLang="zh-CN" sz="1600" dirty="0">
                  <a:latin typeface="Times New Roman" panose="02020603050405020304" charset="0"/>
                  <a:ea typeface="微软雅黑" panose="020B0503020204020204" charset="-122"/>
                  <a:cs typeface="Times New Roman" panose="02020603050405020304" charset="0"/>
                  <a:sym typeface="+mn-ea"/>
                </a:rPr>
                <a:t>Average values (± standard deviation) of the variation rate of NO3– over the eight salinity ranges from 0–1 to 30–35 during the four cruises.</a:t>
              </a: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590030" y="868045"/>
            <a:ext cx="4611370" cy="5161280"/>
            <a:chOff x="6590030" y="868045"/>
            <a:chExt cx="4611370" cy="5161280"/>
          </a:xfrm>
        </p:grpSpPr>
        <p:grpSp>
          <p:nvGrpSpPr>
            <p:cNvPr id="16" name="组合 15"/>
            <p:cNvGrpSpPr/>
            <p:nvPr/>
          </p:nvGrpSpPr>
          <p:grpSpPr>
            <a:xfrm>
              <a:off x="6590030" y="868045"/>
              <a:ext cx="4611370" cy="5161280"/>
              <a:chOff x="10378" y="1367"/>
              <a:chExt cx="7262" cy="8128"/>
            </a:xfrm>
          </p:grpSpPr>
          <p:sp>
            <p:nvSpPr>
              <p:cNvPr id="22" name="文本框 21"/>
              <p:cNvSpPr txBox="1"/>
              <p:nvPr/>
            </p:nvSpPr>
            <p:spPr>
              <a:xfrm>
                <a:off x="10378" y="1367"/>
                <a:ext cx="6506" cy="2107"/>
              </a:xfrm>
              <a:prstGeom prst="rect">
                <a:avLst/>
              </a:prstGeom>
              <a:noFill/>
              <a:ln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6560000" scaled="0"/>
                </a:gradFill>
                <a:prstDash val="solid"/>
              </a:ln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winter : NO</a:t>
                </a:r>
                <a:r>
                  <a:rPr lang="en-US" altLang="zh-CN" baseline="-2500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3</a:t>
                </a:r>
                <a:r>
                  <a:rPr lang="en-US" altLang="zh-CN" baseline="3000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−</a:t>
                </a: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       near conservative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summer : larger </a:t>
                </a: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NO</a:t>
                </a:r>
                <a:r>
                  <a:rPr lang="en-US" altLang="zh-CN" baseline="-2500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3</a:t>
                </a:r>
                <a:r>
                  <a:rPr lang="en-US" altLang="zh-CN" baseline="30000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  <a:sym typeface="+mn-ea"/>
                  </a:rPr>
                  <a:t>−</a:t>
                </a: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 sinks</a:t>
                </a:r>
              </a:p>
              <a:p>
                <a:pPr algn="l">
                  <a:lnSpc>
                    <a:spcPct val="150000"/>
                  </a:lnSpc>
                </a:pPr>
                <a:r>
                  <a:rPr lang="en-US" altLang="zh-CN" dirty="0">
                    <a:latin typeface="Times New Roman" panose="02020603050405020304" charset="0"/>
                    <a:ea typeface="宋体" panose="02010600030101010101" pitchFamily="2" charset="-122"/>
                    <a:cs typeface="Times New Roman" panose="02020603050405020304" charset="0"/>
                  </a:rPr>
                  <a:t>               the intermediate salinity regions </a:t>
                </a:r>
              </a:p>
            </p:txBody>
          </p:sp>
          <p:sp>
            <p:nvSpPr>
              <p:cNvPr id="7" name="矩形 6"/>
              <p:cNvSpPr/>
              <p:nvPr/>
            </p:nvSpPr>
            <p:spPr>
              <a:xfrm>
                <a:off x="15661" y="3735"/>
                <a:ext cx="1303" cy="5761"/>
              </a:xfrm>
              <a:prstGeom prst="rect">
                <a:avLst/>
              </a:prstGeom>
              <a:noFill/>
              <a:ln w="28575">
                <a:solidFill>
                  <a:srgbClr val="FFC000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下弧形箭头 8"/>
              <p:cNvSpPr/>
              <p:nvPr/>
            </p:nvSpPr>
            <p:spPr>
              <a:xfrm rot="16200000">
                <a:off x="16721" y="2902"/>
                <a:ext cx="1162" cy="676"/>
              </a:xfrm>
              <a:prstGeom prst="curvedUpArrow">
                <a:avLst>
                  <a:gd name="adj1" fmla="val 25000"/>
                  <a:gd name="adj2" fmla="val 85946"/>
                  <a:gd name="adj3" fmla="val 25000"/>
                </a:avLst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3" name="直接箭头连接符 12"/>
            <p:cNvCxnSpPr/>
            <p:nvPr/>
          </p:nvCxnSpPr>
          <p:spPr>
            <a:xfrm>
              <a:off x="7969541" y="1169571"/>
              <a:ext cx="318782" cy="0"/>
            </a:xfrm>
            <a:prstGeom prst="straightConnector1">
              <a:avLst/>
            </a:prstGeom>
            <a:ln w="12700">
              <a:solidFill>
                <a:srgbClr val="0072B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8909108" y="1688465"/>
              <a:ext cx="0" cy="207447"/>
            </a:xfrm>
            <a:prstGeom prst="straightConnector1">
              <a:avLst/>
            </a:prstGeom>
            <a:ln w="12700">
              <a:solidFill>
                <a:srgbClr val="0072B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10312400" cy="144081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061845" y="-250825"/>
            <a:ext cx="4253865" cy="10147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Results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12" name="图片 11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6096000" y="3319636"/>
            <a:ext cx="6094602" cy="3319330"/>
            <a:chOff x="119286" y="2665073"/>
            <a:chExt cx="6094602" cy="3319330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114" y="2665073"/>
              <a:ext cx="5760000" cy="2734555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119286" y="5399628"/>
              <a:ext cx="609460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Figure 7.</a:t>
              </a:r>
              <a:r>
                <a:rPr lang="en-US" altLang="zh-CN" sz="16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 Positions of stations with high nutrient uptake rates (red points) and high chlorophyll-</a:t>
              </a:r>
              <a:r>
                <a:rPr lang="en-US" altLang="zh-CN" sz="1600" i="1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a</a:t>
              </a:r>
              <a:r>
                <a:rPr lang="en-US" altLang="zh-CN" sz="16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 concentrations (green points</a:t>
              </a:r>
              <a:r>
                <a:rPr lang="en-US" altLang="zh-CN" sz="1600" dirty="0">
                  <a:latin typeface="Times New Roman" panose="02020603050405020304" charset="0"/>
                  <a:ea typeface="宋体" panose="02010600030101010101" pitchFamily="2" charset="-122"/>
                </a:rPr>
                <a:t>)</a:t>
              </a:r>
              <a:endParaRPr lang="zh-CN" altLang="en-US" sz="1600" dirty="0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391274" y="1958699"/>
            <a:ext cx="5400000" cy="4837929"/>
            <a:chOff x="442533" y="1213577"/>
            <a:chExt cx="5400000" cy="483792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533" y="1213577"/>
              <a:ext cx="5400000" cy="390780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44537" y="5220509"/>
              <a:ext cx="487409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600" b="1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Figure 6. </a:t>
              </a:r>
              <a:r>
                <a:rPr lang="en-US" altLang="zh-CN" sz="1600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Relationships between the variation rates of NO</a:t>
              </a:r>
              <a:r>
                <a:rPr lang="en-US" altLang="zh-CN" sz="1600" kern="100" baseline="-25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3</a:t>
              </a:r>
              <a:r>
                <a:rPr lang="en-US" altLang="zh-CN" sz="1600" kern="100" baseline="30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– </a:t>
              </a:r>
              <a:r>
                <a:rPr lang="en-US" altLang="zh-CN" sz="1600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and those of the other four nutrients (SiO</a:t>
              </a:r>
              <a:r>
                <a:rPr lang="en-US" altLang="zh-CN" sz="1600" kern="100" baseline="-25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3</a:t>
              </a:r>
              <a:r>
                <a:rPr lang="en-US" altLang="zh-CN" sz="1600" kern="100" baseline="30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2–</a:t>
              </a:r>
              <a:r>
                <a:rPr lang="en-US" altLang="zh-CN" sz="1600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, PO</a:t>
              </a:r>
              <a:r>
                <a:rPr lang="en-US" altLang="zh-CN" sz="1600" kern="100" baseline="-25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4</a:t>
              </a:r>
              <a:r>
                <a:rPr lang="en-US" altLang="zh-CN" sz="1600" kern="100" baseline="30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3–</a:t>
              </a:r>
              <a:r>
                <a:rPr lang="en-US" altLang="zh-CN" sz="1600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, NH</a:t>
              </a:r>
              <a:r>
                <a:rPr lang="en-US" altLang="zh-CN" sz="1600" kern="100" baseline="-25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4</a:t>
              </a:r>
              <a:r>
                <a:rPr lang="en-US" altLang="zh-CN" sz="1600" kern="100" baseline="30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+</a:t>
              </a:r>
              <a:r>
                <a:rPr lang="en-US" altLang="zh-CN" sz="1600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, and NO</a:t>
              </a:r>
              <a:r>
                <a:rPr lang="en-US" altLang="zh-CN" sz="1600" kern="100" baseline="-25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2</a:t>
              </a:r>
              <a:r>
                <a:rPr lang="en-US" altLang="zh-CN" sz="1600" kern="100" baseline="300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–</a:t>
              </a:r>
              <a:r>
                <a:rPr lang="en-US" altLang="zh-CN" sz="1600" kern="100" dirty="0">
                  <a:effectLst/>
                  <a:latin typeface="Times New Roman" panose="02020603050405020304" charset="0"/>
                  <a:ea typeface="宋体" panose="02010600030101010101" pitchFamily="2" charset="-122"/>
                </a:rPr>
                <a:t>)</a:t>
              </a:r>
              <a:endParaRPr lang="zh-CN" altLang="zh-CN" sz="1200" kern="100" dirty="0">
                <a:effectLst/>
                <a:latin typeface="Times New Roman" panose="0202060305040502030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298995" y="1287724"/>
            <a:ext cx="2793534" cy="2644177"/>
            <a:chOff x="461394" y="1114091"/>
            <a:chExt cx="2793534" cy="2644177"/>
          </a:xfrm>
        </p:grpSpPr>
        <p:sp>
          <p:nvSpPr>
            <p:cNvPr id="35" name="文本框 34"/>
            <p:cNvSpPr txBox="1"/>
            <p:nvPr/>
          </p:nvSpPr>
          <p:spPr>
            <a:xfrm>
              <a:off x="1741902" y="1114091"/>
              <a:ext cx="101854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D</a:t>
              </a:r>
              <a:r>
                <a:rPr lang="zh-CN" altLang="en-US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charset="0"/>
                  <a:cs typeface="Times New Roman" panose="02020603050405020304" charset="0"/>
                </a:rPr>
                <a:t>iatom</a:t>
              </a:r>
            </a:p>
          </p:txBody>
        </p:sp>
        <p:sp>
          <p:nvSpPr>
            <p:cNvPr id="34" name="矩形 33"/>
            <p:cNvSpPr/>
            <p:nvPr/>
          </p:nvSpPr>
          <p:spPr>
            <a:xfrm>
              <a:off x="461394" y="1694576"/>
              <a:ext cx="2793534" cy="2063692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37" name="直接箭头连接符 36"/>
            <p:cNvCxnSpPr/>
            <p:nvPr/>
          </p:nvCxnSpPr>
          <p:spPr>
            <a:xfrm flipV="1">
              <a:off x="2130804" y="1431444"/>
              <a:ext cx="0" cy="268001"/>
            </a:xfrm>
            <a:prstGeom prst="straightConnector1">
              <a:avLst/>
            </a:prstGeom>
            <a:ln w="19050">
              <a:solidFill>
                <a:schemeClr val="accent6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文本框 41"/>
          <p:cNvSpPr txBox="1"/>
          <p:nvPr/>
        </p:nvSpPr>
        <p:spPr>
          <a:xfrm>
            <a:off x="2695546" y="680108"/>
            <a:ext cx="6699307" cy="1028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Nutrient dynamics</a:t>
            </a: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latin typeface="Times New Roman" panose="02020603050405020304" charset="0"/>
                <a:cs typeface="Times New Roman" panose="02020603050405020304" charset="0"/>
              </a:rPr>
              <a:t>phytoplankton activities </a:t>
            </a:r>
            <a:endParaRPr lang="en-US" altLang="zh-CN" dirty="0">
              <a:latin typeface="Times New Roman" panose="02020603050405020304" charset="0"/>
              <a:cs typeface="Times New Roman" panose="02020603050405020304" charset="0"/>
            </a:endParaRPr>
          </a:p>
          <a:p>
            <a:pPr marL="285750" indent="-285750">
              <a:lnSpc>
                <a:spcPts val="25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latin typeface="Times New Roman" panose="02020603050405020304" charset="0"/>
                <a:cs typeface="Times New Roman" panose="02020603050405020304" charset="0"/>
              </a:rPr>
              <a:t>the metabolism of the microbial (non-phytoplankton) community.</a:t>
            </a:r>
            <a:endParaRPr lang="zh-CN" altLang="en-US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146800" y="1795780"/>
            <a:ext cx="5888990" cy="1476375"/>
            <a:chOff x="9680" y="2828"/>
            <a:chExt cx="9274" cy="2325"/>
          </a:xfrm>
        </p:grpSpPr>
        <p:sp>
          <p:nvSpPr>
            <p:cNvPr id="2" name="文本框 1"/>
            <p:cNvSpPr txBox="1"/>
            <p:nvPr/>
          </p:nvSpPr>
          <p:spPr>
            <a:xfrm>
              <a:off x="9680" y="2828"/>
              <a:ext cx="9274" cy="2325"/>
            </a:xfrm>
            <a:prstGeom prst="rect">
              <a:avLst/>
            </a:prstGeom>
            <a:noFill/>
            <a:ln w="15875" cmpd="tri">
              <a:solidFill>
                <a:schemeClr val="accent5">
                  <a:lumMod val="50000"/>
                </a:schemeClr>
              </a:solidFill>
              <a:prstDash val="lgDashDotDot"/>
            </a:ln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high nutrient uptake rates 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          </a:t>
              </a:r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the outer edge of the TMZ</a:t>
              </a:r>
            </a:p>
            <a:p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higher chlorophyll-a concentrations 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           </a:t>
              </a:r>
              <a:r>
                <a:rPr lang="zh-CN" altLang="en-US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a time lag existed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cs typeface="Times New Roman" panose="02020603050405020304" charset="0"/>
                </a:rPr>
                <a:t>!</a:t>
              </a:r>
              <a:endParaRPr lang="zh-CN" altLang="en-US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endParaRPr>
            </a:p>
            <a:p>
              <a:endParaRPr lang="zh-CN" altLang="en-US">
                <a:latin typeface="Times New Roman" panose="02020603050405020304" charset="0"/>
                <a:cs typeface="Times New Roman" panose="02020603050405020304" charset="0"/>
              </a:endParaRPr>
            </a:p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the </a:t>
              </a:r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outer edge of the high nutrient uptake rate zone</a:t>
              </a:r>
            </a:p>
          </p:txBody>
        </p:sp>
        <p:sp>
          <p:nvSpPr>
            <p:cNvPr id="3" name="右箭头 2"/>
            <p:cNvSpPr/>
            <p:nvPr/>
          </p:nvSpPr>
          <p:spPr>
            <a:xfrm>
              <a:off x="13664" y="3069"/>
              <a:ext cx="652" cy="173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 cmpd="tri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右箭头 5"/>
            <p:cNvSpPr/>
            <p:nvPr/>
          </p:nvSpPr>
          <p:spPr>
            <a:xfrm rot="5400000">
              <a:off x="12930" y="4305"/>
              <a:ext cx="464" cy="190"/>
            </a:xfrm>
            <a:prstGeom prst="rightArrow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5875" cmpd="tri"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10312400" cy="231648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426970" y="39370"/>
            <a:ext cx="4253865" cy="101473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Conclusion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12" name="图片 11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pic>
        <p:nvPicPr>
          <p:cNvPr id="2" name="图片 1" descr="Fig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09" y="1158240"/>
            <a:ext cx="5760000" cy="502853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496115" y="6298154"/>
            <a:ext cx="401622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effectLst/>
                <a:latin typeface="Times New Roman" panose="02020603050405020304" charset="0"/>
                <a:ea typeface="宋体" panose="02010600030101010101" pitchFamily="2" charset="-122"/>
              </a:rPr>
              <a:t>Figure 8. </a:t>
            </a:r>
            <a:r>
              <a:rPr lang="en-US" altLang="zh-CN" sz="1600" dirty="0">
                <a:effectLst/>
                <a:latin typeface="Times New Roman" panose="02020603050405020304" charset="0"/>
                <a:ea typeface="宋体" panose="02010600030101010101" pitchFamily="2" charset="-122"/>
              </a:rPr>
              <a:t>Estuaries as a biogeochemical filter</a:t>
            </a:r>
            <a:endParaRPr lang="zh-CN" altLang="en-US" sz="1600" dirty="0"/>
          </a:p>
        </p:txBody>
      </p:sp>
      <p:grpSp>
        <p:nvGrpSpPr>
          <p:cNvPr id="9" name="组合 8"/>
          <p:cNvGrpSpPr/>
          <p:nvPr/>
        </p:nvGrpSpPr>
        <p:grpSpPr>
          <a:xfrm>
            <a:off x="6504940" y="1742440"/>
            <a:ext cx="5500370" cy="942340"/>
            <a:chOff x="10324" y="1824"/>
            <a:chExt cx="8662" cy="1484"/>
          </a:xfrm>
        </p:grpSpPr>
        <p:sp>
          <p:nvSpPr>
            <p:cNvPr id="3" name="文本框 2"/>
            <p:cNvSpPr txBox="1"/>
            <p:nvPr/>
          </p:nvSpPr>
          <p:spPr>
            <a:xfrm>
              <a:off x="10324" y="1824"/>
              <a:ext cx="7260" cy="5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nutrient concentration </a:t>
              </a:r>
              <a:r>
                <a:rPr lang="en-US" altLang="zh-CN" b="1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＋</a:t>
              </a:r>
              <a:r>
                <a:rPr lang="en-US" altLang="zh-CN">
                  <a:solidFill>
                    <a:srgbClr val="FF0000"/>
                  </a:solidFill>
                  <a:latin typeface="Times New Roman" panose="02020603050405020304" charset="0"/>
                  <a:ea typeface="宋体" panose="02010600030101010101" pitchFamily="2" charset="-122"/>
                  <a:cs typeface="Times New Roman" panose="02020603050405020304" charset="0"/>
                </a:rPr>
                <a:t> 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nutrient variation rates</a:t>
              </a: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926" y="2728"/>
              <a:ext cx="8060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understanding the mechanism</a:t>
              </a:r>
              <a:r>
                <a:rPr lang="en-US" altLang="zh-CN">
                  <a:latin typeface="Times New Roman" panose="02020603050405020304" charset="0"/>
                  <a:cs typeface="Times New Roman" panose="02020603050405020304" charset="0"/>
                </a:rPr>
                <a:t> of</a:t>
              </a:r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 </a:t>
              </a:r>
              <a:r>
                <a:rPr lang="zh-CN" altLang="en-US" i="1">
                  <a:latin typeface="Times New Roman" panose="02020603050405020304" charset="0"/>
                  <a:cs typeface="Times New Roman" panose="02020603050405020304" charset="0"/>
                </a:rPr>
                <a:t>in situ</a:t>
              </a:r>
              <a:r>
                <a:rPr lang="zh-CN" altLang="en-US">
                  <a:latin typeface="Times New Roman" panose="02020603050405020304" charset="0"/>
                  <a:cs typeface="Times New Roman" panose="02020603050405020304" charset="0"/>
                </a:rPr>
                <a:t> bloom events </a:t>
              </a:r>
            </a:p>
          </p:txBody>
        </p:sp>
        <p:sp>
          <p:nvSpPr>
            <p:cNvPr id="7" name="下箭头 6"/>
            <p:cNvSpPr/>
            <p:nvPr/>
          </p:nvSpPr>
          <p:spPr>
            <a:xfrm>
              <a:off x="13754" y="2351"/>
              <a:ext cx="297" cy="491"/>
            </a:xfrm>
            <a:prstGeom prst="downArrow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文本框 9"/>
          <p:cNvSpPr txBox="1"/>
          <p:nvPr/>
        </p:nvSpPr>
        <p:spPr>
          <a:xfrm>
            <a:off x="6615430" y="2984500"/>
            <a:ext cx="5457825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I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n summer and in the direction from land to sea</a:t>
            </a: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 :</a:t>
            </a: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1) TMZ : the physical filter</a:t>
            </a: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2) high net nutrient uptake rates but low chlorophyll-a concentrations : the biogeochemical filter</a:t>
            </a:r>
          </a:p>
          <a:p>
            <a:pPr fontAlgn="auto">
              <a:lnSpc>
                <a:spcPct val="150000"/>
              </a:lnSpc>
            </a:pPr>
            <a:r>
              <a:rPr lang="en-US" altLang="zh-CN">
                <a:latin typeface="Times New Roman" panose="02020603050405020304" charset="0"/>
                <a:cs typeface="Times New Roman" panose="02020603050405020304" charset="0"/>
              </a:rPr>
              <a:t>3) </a:t>
            </a:r>
            <a:r>
              <a:rPr lang="zh-CN" altLang="en-US">
                <a:latin typeface="Times New Roman" panose="02020603050405020304" charset="0"/>
                <a:cs typeface="Times New Roman" panose="02020603050405020304" charset="0"/>
              </a:rPr>
              <a:t>high chlorophyll-a concentrations but low net nutrient uptake rates</a:t>
            </a:r>
            <a:endParaRPr lang="en-US" altLang="zh-CN"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advClick="0" advTm="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4" r="42125" b="8464"/>
          <a:stretch>
            <a:fillRect/>
          </a:stretch>
        </p:blipFill>
        <p:spPr>
          <a:xfrm>
            <a:off x="0" y="4541520"/>
            <a:ext cx="6493397" cy="2316480"/>
          </a:xfrm>
          <a:prstGeom prst="rect">
            <a:avLst/>
          </a:prstGeom>
          <a:noFill/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5" b="3346"/>
          <a:stretch>
            <a:fillRect/>
          </a:stretch>
        </p:blipFill>
        <p:spPr>
          <a:xfrm>
            <a:off x="8538110" y="3200400"/>
            <a:ext cx="3653889" cy="3657599"/>
          </a:xfrm>
          <a:prstGeom prst="rect">
            <a:avLst/>
          </a:prstGeom>
        </p:spPr>
      </p:pic>
      <p:sp>
        <p:nvSpPr>
          <p:cNvPr id="2" name="11"/>
          <p:cNvSpPr/>
          <p:nvPr userDrawn="1"/>
        </p:nvSpPr>
        <p:spPr>
          <a:xfrm rot="5400000">
            <a:off x="4276090" y="-2543810"/>
            <a:ext cx="3639820" cy="11383010"/>
          </a:xfrm>
          <a:prstGeom prst="ellipse">
            <a:avLst/>
          </a:prstGeom>
          <a:solidFill>
            <a:schemeClr val="bg1">
              <a:lumMod val="75000"/>
              <a:alpha val="2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zh-CN" altLang="en-US" strike="noStrike" noProof="1">
              <a:cs typeface="+mn-ea"/>
              <a:sym typeface="+mn-lt"/>
            </a:endParaRPr>
          </a:p>
        </p:txBody>
      </p:sp>
      <p:sp>
        <p:nvSpPr>
          <p:cNvPr id="19" name="TextBox 32"/>
          <p:cNvSpPr txBox="1"/>
          <p:nvPr userDrawn="1"/>
        </p:nvSpPr>
        <p:spPr>
          <a:xfrm>
            <a:off x="2917161" y="2316480"/>
            <a:ext cx="6592570" cy="131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60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  <a:sym typeface="+mn-lt"/>
              </a:rPr>
              <a:t>Thank you!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" y="37"/>
            <a:ext cx="1489017" cy="1054224"/>
          </a:xfrm>
          <a:prstGeom prst="rect">
            <a:avLst/>
          </a:prstGeom>
        </p:spPr>
      </p:pic>
      <p:pic>
        <p:nvPicPr>
          <p:cNvPr id="9" name="图片 8" descr="egu_ospp_label_blu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4580" y="0"/>
            <a:ext cx="947420" cy="1263015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018" y="0"/>
            <a:ext cx="2508250" cy="76835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19C0DE7-4E58-AADE-C495-F4A60679903E}"/>
              </a:ext>
            </a:extLst>
          </p:cNvPr>
          <p:cNvSpPr txBox="1"/>
          <p:nvPr/>
        </p:nvSpPr>
        <p:spPr>
          <a:xfrm>
            <a:off x="10176586" y="5065376"/>
            <a:ext cx="23216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i="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EGU22-4174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C0AA4A-6F58-00DC-8F39-402DECBEAE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7190" y="5454457"/>
            <a:ext cx="1333333" cy="1333333"/>
          </a:xfrm>
          <a:prstGeom prst="rect">
            <a:avLst/>
          </a:prstGeom>
        </p:spPr>
      </p:pic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9" grpId="0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DI1NGQ4MDY4NjMxYWVlMzc3ODM2NDE0MmU1ODUxYzYifQ=="/>
</p:tagLst>
</file>

<file path=ppt/theme/theme1.xml><?xml version="1.0" encoding="utf-8"?>
<a:theme xmlns:a="http://schemas.openxmlformats.org/drawingml/2006/main" name="第一PPT，www.1ppt.com">
  <a:themeElements>
    <a:clrScheme name="自定义 103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95959"/>
      </a:accent1>
      <a:accent2>
        <a:srgbClr val="7F7F7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x2pyu2j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思源宋体"/>
        <a:font script="Hebr" typeface="思源宋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宋体"/>
        <a:ea typeface=""/>
        <a:cs typeface=""/>
        <a:font script="Jpan" typeface="ＭＳ Ｐゴシック"/>
        <a:font script="Hang" typeface="맑은 고딕"/>
        <a:font script="Hans" typeface="思源宋体"/>
        <a:font script="Hant" typeface="新細明體"/>
        <a:font script="Arab" typeface="思源宋体"/>
        <a:font script="Hebr" typeface="思源宋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宋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423</Words>
  <Application>Microsoft Office PowerPoint</Application>
  <PresentationFormat>宽屏</PresentationFormat>
  <Paragraphs>58</Paragraphs>
  <Slides>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8</vt:i4>
      </vt:variant>
    </vt:vector>
  </HeadingPairs>
  <TitlesOfParts>
    <vt:vector size="16" baseType="lpstr">
      <vt:lpstr>思源宋体</vt:lpstr>
      <vt:lpstr>微软雅黑</vt:lpstr>
      <vt:lpstr>Arial</vt:lpstr>
      <vt:lpstr>Calibri</vt:lpstr>
      <vt:lpstr>Times New Roman</vt:lpstr>
      <vt:lpstr>Wingdings</vt:lpstr>
      <vt:lpstr>第一PPT，www.1ppt.com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>第一PPT</Manager>
  <Company>第一PPT，www.1ppt.com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极简曲线</dc:title>
  <dc:creator>第一PPT</dc:creator>
  <cp:keywords>www.1ppt.com</cp:keywords>
  <dc:description>www.1ppt.com</dc:description>
  <cp:lastModifiedBy>王 梦宇</cp:lastModifiedBy>
  <cp:revision>40</cp:revision>
  <dcterms:created xsi:type="dcterms:W3CDTF">2019-05-29T13:37:00Z</dcterms:created>
  <dcterms:modified xsi:type="dcterms:W3CDTF">2022-05-20T03:15:50Z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2052-11.1.0.11636</vt:lpwstr>
  </property>
  <property fmtid="{D5CDD505-2E9C-101B-9397-08002B2CF9AE}" pid="3" name="ICV">
    <vt:lpwstr>1A8012911A29438088D44E78FC478726</vt:lpwstr>
  </property>
</Properties>
</file>