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13"/>
  </p:notesMasterIdLst>
  <p:sldIdLst>
    <p:sldId id="256" r:id="rId2"/>
    <p:sldId id="320" r:id="rId3"/>
    <p:sldId id="321" r:id="rId4"/>
    <p:sldId id="316" r:id="rId5"/>
    <p:sldId id="307" r:id="rId6"/>
    <p:sldId id="311" r:id="rId7"/>
    <p:sldId id="318" r:id="rId8"/>
    <p:sldId id="313" r:id="rId9"/>
    <p:sldId id="322" r:id="rId10"/>
    <p:sldId id="317" r:id="rId11"/>
    <p:sldId id="32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0DF"/>
    <a:srgbClr val="5962C7"/>
    <a:srgbClr val="B72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5"/>
    <p:restoredTop sz="97706"/>
  </p:normalViewPr>
  <p:slideViewPr>
    <p:cSldViewPr snapToGrid="0" snapToObjects="1">
      <p:cViewPr varScale="1">
        <p:scale>
          <a:sx n="131" d="100"/>
          <a:sy n="131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9CB25-B48C-9643-AF13-DFC151153322}" type="datetimeFigureOut">
              <a:rPr lang="en-US" smtClean="0"/>
              <a:t>5/24/22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4D0B5-1628-A24D-842D-AF60528FB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6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4D0B5-1628-A24D-842D-AF60528FB9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19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usually, tracks logged visually from satellite images of clouds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method relying on shipping emissions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dataset of hourly emissions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advected with HYSPLIT winds until time of satellite retrieval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collocate with MODIS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also retrieve properties on either side of tracks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see that this mostly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4D0B5-1628-A24D-842D-AF60528FB9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02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can detect tracks even on days when none visible by eye in the image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need O(10) days/200 ships to find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4D0B5-1628-A24D-842D-AF60528FB9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76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 data in ‘visible </a:t>
            </a:r>
            <a:r>
              <a:rPr lang="en-US" dirty="0" err="1"/>
              <a:t>shiptracks</a:t>
            </a:r>
            <a:r>
              <a:rPr lang="en-US" dirty="0"/>
              <a:t> days’ and ’no vis </a:t>
            </a:r>
            <a:r>
              <a:rPr lang="en-US" dirty="0" err="1"/>
              <a:t>shiptracks</a:t>
            </a:r>
            <a:r>
              <a:rPr lang="en-US" dirty="0"/>
              <a:t> days’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plot relative anomaly in droplet number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= average of in-track Nd in the position where aerosol was emitted t hours before / average </a:t>
            </a:r>
            <a:r>
              <a:rPr lang="en-US" dirty="0" err="1"/>
              <a:t>out-of</a:t>
            </a:r>
            <a:r>
              <a:rPr lang="en-US" dirty="0"/>
              <a:t> track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surprisingly, find Nd increase on days without tracks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also find different LWP response in non-precipitating clouds, increase rather than decrease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4D0B5-1628-A24D-842D-AF60528FB9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77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digging a bit deeper plot heatmaps: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ratio of local in-track mean over out-of-track mean, all times included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uniform, so for Nd there seems to be no difference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LWP, weak response in the traditionally studied Sc regions,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strong positive response in trade regions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4D0B5-1628-A24D-842D-AF60528FB9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8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study new regions and cloud regimes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detect shipping effects in these: ’invisible tracks’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could mean that ship track studies, which were limited to visible tracks suffer from strong selection bias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systematically underestimating LWP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4D0B5-1628-A24D-842D-AF60528FB9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96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4D0B5-1628-A24D-842D-AF60528FB9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7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4817-042C-FD43-81FF-B1B76EAAE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429CB-40AE-0042-83EA-45804BDFB0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5D1EE-95AB-6E4E-A767-5F2D5851A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E9AD0-4DC8-554C-A7C3-8A9434B1D0BD}" type="datetime1">
              <a:rPr lang="en-GB" smtClean="0"/>
              <a:t>24/05/2022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0AE6C-A607-3B4F-9F26-806A5702E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489-820C-774F-972B-73DD191A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15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3E02-D331-8D48-930E-8B660A57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2F799-6BAA-A049-BFBA-BC538C785C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0798A-0C80-CB42-808D-C7B9213BB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786-8A70-174B-B091-358562A6C165}" type="datetime1">
              <a:rPr lang="en-GB" smtClean="0"/>
              <a:t>24/05/2022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5B6EA-6022-F343-9BFE-4EED1F0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F0098-5109-A443-8303-26C9E247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5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76250C-F285-4640-9AC6-530F0504B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F8ECD-7A78-4740-8765-38721AA18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D2AA1-3365-CE42-8CD6-D95C42201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B003-8C8E-D14C-8284-C05A5DE09E37}" type="datetime1">
              <a:rPr lang="en-GB" smtClean="0"/>
              <a:t>24/05/2022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28391-9B62-3740-B166-EA16BFBD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A6FAB-14DC-CE44-9A7A-14BD21F8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99A2-1474-1944-B1CF-910D4AA40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D4FF7-6FE5-3C4C-AE4E-E504968FB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2F10F-6A9F-AD42-8BE7-ACDD3F8A2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A919-0013-C84D-BE8D-76A0064F2F1D}" type="datetime1">
              <a:rPr lang="en-GB" smtClean="0"/>
              <a:t>24/05/2022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252BB-8FF6-7743-93BE-9897DFAB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Peter </a:t>
            </a:r>
            <a:r>
              <a:rPr lang="en-US" dirty="0" err="1"/>
              <a:t>Manshausen</a:t>
            </a:r>
            <a:r>
              <a:rPr lang="en-US" dirty="0"/>
              <a:t>: Invisible Ship Tracks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20C3A-BDCD-DC48-83C8-9E261969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7686" y="6356350"/>
            <a:ext cx="786114" cy="365125"/>
          </a:xfrm>
        </p:spPr>
        <p:txBody>
          <a:bodyPr/>
          <a:lstStyle/>
          <a:p>
            <a:fld id="{4F4CF23D-DB3C-E743-BDFF-6E2467075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46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A797B-8A40-C949-A71E-BD953A11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3A749-492D-5F40-9DD4-EDF5D7CCE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C9677-A42D-DC48-8645-5AA14DA8B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6F1B-0E8E-BC4D-9734-7A2888E2076B}" type="datetime1">
              <a:rPr lang="en-GB" smtClean="0"/>
              <a:t>24/05/2022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F67C8-A99F-C84C-A40C-CCF652D0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F4583-CEEC-B84C-9762-E782D876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4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5AB40-C850-B643-8F56-531CADEA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099A8-EF35-4F45-A417-14118C8035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86F32-7DD6-4C40-8377-2F7C7F0DF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A88D6-A75E-2D40-8F30-697614EF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6985-62CD-F04B-9FCD-B1D11CD643DD}" type="datetime1">
              <a:rPr lang="en-GB" smtClean="0"/>
              <a:t>24/05/2022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D5DB9-FCAE-0243-8950-4A4BDCC0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E1516-AA81-A046-BD68-576DA190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2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A0C0-DD03-804C-A208-DE72BF96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4316E-732E-294F-81F2-5C7164014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19BAE-B1CF-BD4E-96F8-2EB08A434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5F813C-B519-6D4C-A878-7985521B8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A8BE77-1889-2F41-B0E5-59946F6026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1E3165-2D61-C04F-9C25-649656CA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1F93-A86D-684A-96CA-DE30C8B1FBB7}" type="datetime1">
              <a:rPr lang="en-GB" smtClean="0"/>
              <a:t>24/05/2022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9830FA-8AA8-E343-8575-568C30F77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8A25DA-69FD-954E-BDF8-9606E576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6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95D25-51D3-C348-BDE4-707C6095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58241-FF95-F64A-95D5-2ED7CF9DA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FAF1-24EB-1148-A643-552CD5237D2A}" type="datetime1">
              <a:rPr lang="en-GB" smtClean="0"/>
              <a:t>24/05/2022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04FEF-9128-9549-911E-74448A8B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BE58B5-A9E1-DC4C-9E6D-2097C065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79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BAA558-DC59-6B46-B206-D18E99856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BB7B-D81A-804F-AD92-559FF5187244}" type="datetime1">
              <a:rPr lang="en-GB" smtClean="0"/>
              <a:t>24/05/2022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C2A03-3EFE-8749-B4DF-5D673676D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86625-5B40-534F-AD6C-251D6026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04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3012-CFCA-4049-AC4D-65423788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57239-91D6-6943-BCB2-54DB81B01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68400-46D3-A64C-A499-5B8D2223D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1ED62-A484-7D47-8262-5F151EAAA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A115-AAA9-E147-BA84-2353A0E12629}" type="datetime1">
              <a:rPr lang="en-GB" smtClean="0"/>
              <a:t>24/05/2022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10F0C-A8D8-D644-B1CC-6F4B28C6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1C9EF-0DBE-3F43-B3AE-D69ED3E5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6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8B60-BC8E-F943-B8B3-BFC5D502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DD79A6-26D0-2348-A83D-B5C55CDB2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9D704-B465-E144-A07D-5F02E2BEB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8309C-8AED-8F4D-893B-5D3B2C3D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49788-37F7-3C40-B771-3B9C149FE85C}" type="datetime1">
              <a:rPr lang="en-GB" smtClean="0"/>
              <a:t>24/05/2022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B6A09-46CD-A04A-A7F4-E5C7F0ED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74699-FD34-8B47-945A-8CCF749A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3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031856-B7A7-574F-A25E-322EF4880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9A4C0-9056-6B4C-8FBC-0F11429C6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5ED8E-C997-CE4F-8AAA-4ED064B4D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E91FD-EE40-7A4B-9578-B56E88D3E1EE}" type="datetime1">
              <a:rPr lang="en-GB" smtClean="0"/>
              <a:t>24/05/2022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0CEC4-E201-144B-8396-B85ABFAD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Peter Manshausen: Invisible Ship Tracks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15932-0140-8A4D-99BF-C8C379480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1475" y="6356350"/>
            <a:ext cx="3112325" cy="36512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4CF23D-DB3C-E743-BDFF-6E2467075E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47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5FC270C-2EE5-CB38-98CE-6650D79FA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406" y="-363081"/>
            <a:ext cx="12602570" cy="8187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ED233C-27E8-374C-800F-D2CCE5E1C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9735"/>
            <a:ext cx="9144000" cy="1000227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Invisible Ship Tracks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383796-A1DA-E34A-828E-05522B1F8FDE}"/>
              </a:ext>
            </a:extLst>
          </p:cNvPr>
          <p:cNvGrpSpPr/>
          <p:nvPr/>
        </p:nvGrpSpPr>
        <p:grpSpPr>
          <a:xfrm>
            <a:off x="1524000" y="3727808"/>
            <a:ext cx="7598035" cy="1292663"/>
            <a:chOff x="1497775" y="3730216"/>
            <a:chExt cx="7598035" cy="11751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9EBDCBB-4109-9542-9A40-0D32D3A9EAB9}"/>
                </a:ext>
              </a:extLst>
            </p:cNvPr>
            <p:cNvGrpSpPr/>
            <p:nvPr/>
          </p:nvGrpSpPr>
          <p:grpSpPr>
            <a:xfrm>
              <a:off x="1497775" y="3730216"/>
              <a:ext cx="6004600" cy="1175148"/>
              <a:chOff x="1443482" y="278967"/>
              <a:chExt cx="6004600" cy="1175148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0BC0D7-F8D3-4742-ADBE-41086D14E1AE}"/>
                  </a:ext>
                </a:extLst>
              </p:cNvPr>
              <p:cNvSpPr txBox="1"/>
              <p:nvPr/>
            </p:nvSpPr>
            <p:spPr>
              <a:xfrm>
                <a:off x="1443482" y="278967"/>
                <a:ext cx="4479989" cy="117514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/>
                  <a:t>Peter Manshausen </a:t>
                </a:r>
              </a:p>
              <a:p>
                <a:pPr algn="r"/>
                <a:r>
                  <a:rPr lang="en-US" dirty="0"/>
                  <a:t>EGU, Clouds, Aerosols, </a:t>
                </a:r>
              </a:p>
              <a:p>
                <a:pPr algn="r"/>
                <a:r>
                  <a:rPr lang="en-US" dirty="0"/>
                  <a:t>Radiation and Precipitation</a:t>
                </a:r>
              </a:p>
              <a:p>
                <a:pPr algn="r"/>
                <a:r>
                  <a:rPr lang="en-US" dirty="0"/>
                  <a:t>26/5/2022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FD9AB69-3E66-B047-B768-8909E10BE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16997" y="286856"/>
                <a:ext cx="1331085" cy="1167259"/>
              </a:xfrm>
              <a:prstGeom prst="rect">
                <a:avLst/>
              </a:prstGeom>
              <a:solidFill>
                <a:schemeClr val="bg1">
                  <a:alpha val="75104"/>
                </a:schemeClr>
              </a:solidFill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03FE55-0692-C44D-852F-80D6C94C2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4725" y="3738105"/>
              <a:ext cx="1331085" cy="1167258"/>
            </a:xfrm>
            <a:prstGeom prst="rect">
              <a:avLst/>
            </a:prstGeom>
            <a:solidFill>
              <a:schemeClr val="bg1">
                <a:alpha val="75104"/>
              </a:schemeClr>
            </a:solidFill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280F66-7615-DB40-9723-E36911D7C574}"/>
              </a:ext>
            </a:extLst>
          </p:cNvPr>
          <p:cNvSpPr txBox="1"/>
          <p:nvPr/>
        </p:nvSpPr>
        <p:spPr>
          <a:xfrm>
            <a:off x="1524000" y="5320138"/>
            <a:ext cx="9144000" cy="110799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with: </a:t>
            </a:r>
            <a:r>
              <a:rPr lang="en-GB" dirty="0"/>
              <a:t>Duncan Watson-Parris</a:t>
            </a:r>
            <a:r>
              <a:rPr lang="en-GB" baseline="30000" dirty="0"/>
              <a:t>1</a:t>
            </a:r>
            <a:r>
              <a:rPr lang="en-GB" dirty="0"/>
              <a:t>, Matthew Christensen</a:t>
            </a:r>
            <a:r>
              <a:rPr lang="en-GB" baseline="30000" dirty="0"/>
              <a:t>2</a:t>
            </a:r>
            <a:r>
              <a:rPr lang="en-GB" dirty="0"/>
              <a:t>, Jukka-</a:t>
            </a:r>
            <a:r>
              <a:rPr lang="en-GB" dirty="0" err="1"/>
              <a:t>Pekka</a:t>
            </a:r>
            <a:r>
              <a:rPr lang="en-GB" dirty="0"/>
              <a:t> Jalkanen</a:t>
            </a:r>
            <a:r>
              <a:rPr lang="en-GB" baseline="30000" dirty="0"/>
              <a:t>3</a:t>
            </a:r>
            <a:r>
              <a:rPr lang="en-GB" dirty="0"/>
              <a:t>, 	       and Philip Stier</a:t>
            </a:r>
            <a:r>
              <a:rPr lang="en-GB" baseline="30000" dirty="0"/>
              <a:t>1</a:t>
            </a:r>
          </a:p>
          <a:p>
            <a:pPr algn="ctr"/>
            <a:endParaRPr lang="en-GB" baseline="30000" dirty="0"/>
          </a:p>
          <a:p>
            <a:pPr algn="ctr"/>
            <a:r>
              <a:rPr lang="en-GB" baseline="30000" dirty="0"/>
              <a:t>1</a:t>
            </a:r>
            <a:r>
              <a:rPr lang="en-GB" dirty="0"/>
              <a:t>University of Oxford, </a:t>
            </a:r>
            <a:r>
              <a:rPr lang="en-GB" baseline="30000" dirty="0"/>
              <a:t>2</a:t>
            </a:r>
            <a:r>
              <a:rPr lang="en-GB" dirty="0"/>
              <a:t>PNNL, </a:t>
            </a:r>
            <a:r>
              <a:rPr lang="en-GB" baseline="30000" dirty="0"/>
              <a:t>3</a:t>
            </a:r>
            <a:r>
              <a:rPr lang="en-GB" dirty="0"/>
              <a:t>Finnish Meteorological Institute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E3C149-EDD4-FA80-0C03-E08F4C63F9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6987" r="16309"/>
          <a:stretch/>
        </p:blipFill>
        <p:spPr>
          <a:xfrm>
            <a:off x="9384386" y="3736486"/>
            <a:ext cx="1283614" cy="12839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F117E1-7F63-EB0F-ED16-779222E72789}"/>
              </a:ext>
            </a:extLst>
          </p:cNvPr>
          <p:cNvSpPr txBox="1"/>
          <p:nvPr/>
        </p:nvSpPr>
        <p:spPr>
          <a:xfrm>
            <a:off x="1524000" y="6429738"/>
            <a:ext cx="9144000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This research receives funding from the European Union’s Horizon 2020 research and innovation programme under Marie </a:t>
            </a:r>
            <a:r>
              <a:rPr lang="en-GB" sz="1200" i="1" dirty="0" err="1"/>
              <a:t>Skłodowska</a:t>
            </a:r>
            <a:r>
              <a:rPr lang="en-GB" sz="1200" i="1" dirty="0"/>
              <a:t>-Curie grant agreement No 860100 (iMIRACLI).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62362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500A6-C496-B841-89B3-47662C3B0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large LWP response?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49FD0D6-82DE-1942-BE57-C4F1F9E4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286" y="1659506"/>
            <a:ext cx="3386883" cy="234178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865D79C-40B1-794F-85C4-59D68F771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droplet number, unstable conditions</a:t>
            </a:r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49B46487-CD4C-664E-A723-CC3DBD23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286" y="4151086"/>
            <a:ext cx="3386885" cy="2341789"/>
          </a:xfrm>
          <a:prstGeom prst="rect">
            <a:avLst/>
          </a:prstGeom>
        </p:spPr>
      </p:pic>
      <p:grpSp>
        <p:nvGrpSpPr>
          <p:cNvPr id="368" name="Group 367">
            <a:extLst>
              <a:ext uri="{FF2B5EF4-FFF2-40B4-BE49-F238E27FC236}">
                <a16:creationId xmlns:a16="http://schemas.microsoft.com/office/drawing/2014/main" id="{B62874AB-F7E6-1B45-AB5B-B5D1B884EAF9}"/>
              </a:ext>
            </a:extLst>
          </p:cNvPr>
          <p:cNvGrpSpPr/>
          <p:nvPr/>
        </p:nvGrpSpPr>
        <p:grpSpPr>
          <a:xfrm>
            <a:off x="1524759" y="2362710"/>
            <a:ext cx="6617699" cy="2341789"/>
            <a:chOff x="1839587" y="481518"/>
            <a:chExt cx="9280413" cy="3364707"/>
          </a:xfrm>
        </p:grpSpPr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25A762AB-3503-6142-8003-E2BEA2448664}"/>
                </a:ext>
              </a:extLst>
            </p:cNvPr>
            <p:cNvGrpSpPr/>
            <p:nvPr/>
          </p:nvGrpSpPr>
          <p:grpSpPr>
            <a:xfrm>
              <a:off x="1839587" y="1259811"/>
              <a:ext cx="7016042" cy="1860564"/>
              <a:chOff x="366651" y="3011730"/>
              <a:chExt cx="5156257" cy="1364634"/>
            </a:xfrm>
          </p:grpSpPr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4E0BA383-C715-904C-87B6-624958E5E67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66651" y="3011730"/>
                <a:ext cx="5156257" cy="1364634"/>
                <a:chOff x="1193255" y="3029353"/>
                <a:chExt cx="6678396" cy="1767477"/>
              </a:xfrm>
            </p:grpSpPr>
            <p:cxnSp>
              <p:nvCxnSpPr>
                <p:cNvPr id="398" name="Straight Arrow Connector 397">
                  <a:extLst>
                    <a:ext uri="{FF2B5EF4-FFF2-40B4-BE49-F238E27FC236}">
                      <a16:creationId xmlns:a16="http://schemas.microsoft.com/office/drawing/2014/main" id="{93FBD0E8-008F-6F44-9F64-927F72C6AA7B}"/>
                    </a:ext>
                  </a:extLst>
                </p:cNvPr>
                <p:cNvCxnSpPr>
                  <a:cxnSpLocks/>
                  <a:stCxn id="414" idx="3"/>
                  <a:endCxn id="402" idx="1"/>
                </p:cNvCxnSpPr>
                <p:nvPr/>
              </p:nvCxnSpPr>
              <p:spPr>
                <a:xfrm>
                  <a:off x="4114535" y="3565860"/>
                  <a:ext cx="835836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9" name="Group 398">
                  <a:extLst>
                    <a:ext uri="{FF2B5EF4-FFF2-40B4-BE49-F238E27FC236}">
                      <a16:creationId xmlns:a16="http://schemas.microsoft.com/office/drawing/2014/main" id="{014F5DA6-EE3E-7E4F-9845-C43DC445E496}"/>
                    </a:ext>
                  </a:extLst>
                </p:cNvPr>
                <p:cNvGrpSpPr/>
                <p:nvPr/>
              </p:nvGrpSpPr>
              <p:grpSpPr>
                <a:xfrm>
                  <a:off x="1193255" y="3029353"/>
                  <a:ext cx="2921280" cy="1073014"/>
                  <a:chOff x="1193255" y="3029353"/>
                  <a:chExt cx="2921280" cy="1073014"/>
                </a:xfrm>
              </p:grpSpPr>
              <p:pic>
                <p:nvPicPr>
                  <p:cNvPr id="414" name="Graphic 413" descr="Cloud">
                    <a:extLst>
                      <a:ext uri="{FF2B5EF4-FFF2-40B4-BE49-F238E27FC236}">
                        <a16:creationId xmlns:a16="http://schemas.microsoft.com/office/drawing/2014/main" id="{2EB85693-A87C-F643-90C4-E0F5D4F02D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93255" y="3029353"/>
                    <a:ext cx="2921280" cy="1073014"/>
                  </a:xfrm>
                  <a:prstGeom prst="rect">
                    <a:avLst/>
                  </a:prstGeom>
                </p:spPr>
              </p:pic>
              <p:cxnSp>
                <p:nvCxnSpPr>
                  <p:cNvPr id="415" name="Straight Connector 414">
                    <a:extLst>
                      <a:ext uri="{FF2B5EF4-FFF2-40B4-BE49-F238E27FC236}">
                        <a16:creationId xmlns:a16="http://schemas.microsoft.com/office/drawing/2014/main" id="{1F3E6288-4934-0D43-B9F8-2740A1FFD7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94935" y="3227295"/>
                    <a:ext cx="2919600" cy="0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0" name="Group 399">
                  <a:extLst>
                    <a:ext uri="{FF2B5EF4-FFF2-40B4-BE49-F238E27FC236}">
                      <a16:creationId xmlns:a16="http://schemas.microsoft.com/office/drawing/2014/main" id="{67CA95E3-0315-E740-8140-F52054A3DD99}"/>
                    </a:ext>
                  </a:extLst>
                </p:cNvPr>
                <p:cNvGrpSpPr/>
                <p:nvPr/>
              </p:nvGrpSpPr>
              <p:grpSpPr>
                <a:xfrm>
                  <a:off x="1709102" y="3029353"/>
                  <a:ext cx="6162549" cy="1767477"/>
                  <a:chOff x="1709102" y="3029353"/>
                  <a:chExt cx="6162549" cy="1767477"/>
                </a:xfrm>
              </p:grpSpPr>
              <p:pic>
                <p:nvPicPr>
                  <p:cNvPr id="401" name="Graphic 400" descr="Tugboat">
                    <a:extLst>
                      <a:ext uri="{FF2B5EF4-FFF2-40B4-BE49-F238E27FC236}">
                        <a16:creationId xmlns:a16="http://schemas.microsoft.com/office/drawing/2014/main" id="{A0DA12F1-1E10-D64A-98AA-5BC9FB34BE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4675404" y="3723816"/>
                    <a:ext cx="1158240" cy="1073014"/>
                  </a:xfrm>
                  <a:prstGeom prst="rect">
                    <a:avLst/>
                  </a:prstGeom>
                </p:spPr>
              </p:pic>
              <p:pic>
                <p:nvPicPr>
                  <p:cNvPr id="402" name="Graphic 401" descr="Cloud">
                    <a:extLst>
                      <a:ext uri="{FF2B5EF4-FFF2-40B4-BE49-F238E27FC236}">
                        <a16:creationId xmlns:a16="http://schemas.microsoft.com/office/drawing/2014/main" id="{E1EA1BE3-B3E9-164F-ABC1-D180FE9170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50371" y="3029353"/>
                    <a:ext cx="2921280" cy="1073014"/>
                  </a:xfrm>
                  <a:prstGeom prst="rect">
                    <a:avLst/>
                  </a:prstGeom>
                </p:spPr>
              </p:pic>
              <p:sp>
                <p:nvSpPr>
                  <p:cNvPr id="403" name="Oval 402">
                    <a:extLst>
                      <a:ext uri="{FF2B5EF4-FFF2-40B4-BE49-F238E27FC236}">
                        <a16:creationId xmlns:a16="http://schemas.microsoft.com/office/drawing/2014/main" id="{52984D0B-773E-4A49-8187-253EC5759D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079697" y="3505503"/>
                    <a:ext cx="111463" cy="11146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4" name="Oval 403">
                    <a:extLst>
                      <a:ext uri="{FF2B5EF4-FFF2-40B4-BE49-F238E27FC236}">
                        <a16:creationId xmlns:a16="http://schemas.microsoft.com/office/drawing/2014/main" id="{CCCFDEA8-9373-F741-A43E-A6DAE309CF0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330637" y="3364926"/>
                    <a:ext cx="111463" cy="11146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5" name="Oval 404">
                    <a:extLst>
                      <a:ext uri="{FF2B5EF4-FFF2-40B4-BE49-F238E27FC236}">
                        <a16:creationId xmlns:a16="http://schemas.microsoft.com/office/drawing/2014/main" id="{5B61B1AB-6A9E-D045-A29F-791FD6FD39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586265" y="3669470"/>
                    <a:ext cx="111463" cy="11146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6" name="Oval 405">
                    <a:extLst>
                      <a:ext uri="{FF2B5EF4-FFF2-40B4-BE49-F238E27FC236}">
                        <a16:creationId xmlns:a16="http://schemas.microsoft.com/office/drawing/2014/main" id="{F04CF36D-7060-6C43-83B6-85DDCB837E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51433" y="3580987"/>
                    <a:ext cx="111463" cy="11146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7" name="Oval 406">
                    <a:extLst>
                      <a:ext uri="{FF2B5EF4-FFF2-40B4-BE49-F238E27FC236}">
                        <a16:creationId xmlns:a16="http://schemas.microsoft.com/office/drawing/2014/main" id="{C46D28AC-1F67-A141-9EC4-B916E2934C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102" y="3606555"/>
                    <a:ext cx="111463" cy="11146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8" name="Oval 407">
                    <a:extLst>
                      <a:ext uri="{FF2B5EF4-FFF2-40B4-BE49-F238E27FC236}">
                        <a16:creationId xmlns:a16="http://schemas.microsoft.com/office/drawing/2014/main" id="{20876532-753B-7F42-96C2-23AD269840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282690" y="3642375"/>
                    <a:ext cx="111463" cy="11146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9" name="Oval 408">
                    <a:extLst>
                      <a:ext uri="{FF2B5EF4-FFF2-40B4-BE49-F238E27FC236}">
                        <a16:creationId xmlns:a16="http://schemas.microsoft.com/office/drawing/2014/main" id="{FB68375E-A8AE-0749-9FB2-68C5E1CAA6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576173" y="3386610"/>
                    <a:ext cx="111463" cy="11146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0" name="Oval 409">
                    <a:extLst>
                      <a:ext uri="{FF2B5EF4-FFF2-40B4-BE49-F238E27FC236}">
                        <a16:creationId xmlns:a16="http://schemas.microsoft.com/office/drawing/2014/main" id="{07099962-5EC6-1340-82B3-6A61D79849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11178" y="3580987"/>
                    <a:ext cx="111463" cy="11146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1" name="Oval 410">
                    <a:extLst>
                      <a:ext uri="{FF2B5EF4-FFF2-40B4-BE49-F238E27FC236}">
                        <a16:creationId xmlns:a16="http://schemas.microsoft.com/office/drawing/2014/main" id="{75360F51-DD22-1846-97B4-D33D842DD39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30379" y="3622948"/>
                    <a:ext cx="111463" cy="11146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2" name="Oval 411">
                    <a:extLst>
                      <a:ext uri="{FF2B5EF4-FFF2-40B4-BE49-F238E27FC236}">
                        <a16:creationId xmlns:a16="http://schemas.microsoft.com/office/drawing/2014/main" id="{6F29141B-56BB-004A-BCE2-8A73A8B536E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929875" y="3430494"/>
                    <a:ext cx="111463" cy="11146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13" name="Straight Connector 412">
                    <a:extLst>
                      <a:ext uri="{FF2B5EF4-FFF2-40B4-BE49-F238E27FC236}">
                        <a16:creationId xmlns:a16="http://schemas.microsoft.com/office/drawing/2014/main" id="{500AE41C-FCBA-0646-BDDA-D94F99D61C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5990" y="3227295"/>
                    <a:ext cx="2919600" cy="0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8B444C16-FB55-164F-9F7D-8B6D8EE4DD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76540" y="3433781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2A62E2BB-92DC-3E47-B8F8-B6BA45F551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60278" y="3391398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9D8C85E8-2B61-2545-B03C-EE4C75DBC9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67651" y="3560377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C3BE9550-6E94-1544-913B-7C12365DF5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6611" y="3517564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C2ACD5E0-5CF0-A14E-B195-DF1234CE79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84953" y="3392811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BD6A096B-22BF-3548-BFD0-1BC57A17A5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4529" y="3467032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2E967277-A033-A945-B687-1990697704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59859" y="3341986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B79F4F58-9CE5-BD44-AF7D-6D66B2ABBB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15643" y="3543434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85FE473A-62CF-3A43-92FB-1EF43F179C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5118" y="3437636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4CAFC726-7E62-014F-9408-AC8501BB78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12355" y="3369422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AB3C4A96-B8E9-804C-A716-D934674B12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86141" y="3433781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E8F98A59-1A82-264F-A265-B3F3836DC7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42316" y="3313457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DE81EC88-FAD6-D943-8874-F666C1CFBD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77252" y="3560377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58D9C2E4-CCD2-FC40-B0A1-05A41D7400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12229" y="3518620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90CB5F52-9D57-F64A-8F4D-D3A093D7B5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94554" y="3392811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87A098C5-88A3-DE41-B2B2-BDBBB97F7F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1076" y="3255770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77B9FCB6-0730-4447-8465-50E1BA1677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69460" y="3341986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23664DA1-DA7F-8647-9531-AA5213046A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25244" y="3543434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AFCB13FD-E3E8-E745-9647-98336829A3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44204" y="3500620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B5E2EC88-9B56-3D4F-A798-19A7C98724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2547" y="3375868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0BB21A6C-207E-9C41-A9B2-3C4D75EC25E9}"/>
                </a:ext>
              </a:extLst>
            </p:cNvPr>
            <p:cNvGrpSpPr/>
            <p:nvPr/>
          </p:nvGrpSpPr>
          <p:grpSpPr>
            <a:xfrm>
              <a:off x="8823957" y="481518"/>
              <a:ext cx="2296043" cy="3364707"/>
              <a:chOff x="4865609" y="2762602"/>
              <a:chExt cx="1433812" cy="2101161"/>
            </a:xfrm>
          </p:grpSpPr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1B0931F2-5CED-504C-B6BC-7F8C68FDB904}"/>
                  </a:ext>
                </a:extLst>
              </p:cNvPr>
              <p:cNvGrpSpPr/>
              <p:nvPr/>
            </p:nvGrpSpPr>
            <p:grpSpPr>
              <a:xfrm>
                <a:off x="4865609" y="2762602"/>
                <a:ext cx="1433812" cy="2101161"/>
                <a:chOff x="5635509" y="2627754"/>
                <a:chExt cx="1433812" cy="2101161"/>
              </a:xfrm>
            </p:grpSpPr>
            <p:cxnSp>
              <p:nvCxnSpPr>
                <p:cNvPr id="373" name="Straight Arrow Connector 372">
                  <a:extLst>
                    <a:ext uri="{FF2B5EF4-FFF2-40B4-BE49-F238E27FC236}">
                      <a16:creationId xmlns:a16="http://schemas.microsoft.com/office/drawing/2014/main" id="{6A29DD12-9819-DA44-A274-77DC0E364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6710" y="2663928"/>
                  <a:ext cx="0" cy="105051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Arrow Connector 373">
                  <a:extLst>
                    <a:ext uri="{FF2B5EF4-FFF2-40B4-BE49-F238E27FC236}">
                      <a16:creationId xmlns:a16="http://schemas.microsoft.com/office/drawing/2014/main" id="{B62A307B-6A05-564A-90A3-F28D460680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5509" y="3625883"/>
                  <a:ext cx="72941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5" name="Arc 374">
                  <a:extLst>
                    <a:ext uri="{FF2B5EF4-FFF2-40B4-BE49-F238E27FC236}">
                      <a16:creationId xmlns:a16="http://schemas.microsoft.com/office/drawing/2014/main" id="{EBA9A565-E8ED-C04D-8C6E-C96C7B6DA66E}"/>
                    </a:ext>
                  </a:extLst>
                </p:cNvPr>
                <p:cNvSpPr/>
                <p:nvPr/>
              </p:nvSpPr>
              <p:spPr>
                <a:xfrm rot="805868" flipH="1">
                  <a:off x="5728180" y="2841093"/>
                  <a:ext cx="1341141" cy="1887822"/>
                </a:xfrm>
                <a:prstGeom prst="arc">
                  <a:avLst>
                    <a:gd name="adj1" fmla="val 16199998"/>
                    <a:gd name="adj2" fmla="val 0"/>
                  </a:avLst>
                </a:prstGeom>
                <a:ln w="349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269F75C1-A26B-1241-B84E-7561A849246F}"/>
                    </a:ext>
                  </a:extLst>
                </p:cNvPr>
                <p:cNvSpPr/>
                <p:nvPr/>
              </p:nvSpPr>
              <p:spPr>
                <a:xfrm>
                  <a:off x="5837912" y="2627754"/>
                  <a:ext cx="1004647" cy="53602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0440403B-3247-0844-819C-119049DF22F7}"/>
                  </a:ext>
                </a:extLst>
              </p:cNvPr>
              <p:cNvSpPr txBox="1"/>
              <p:nvPr/>
            </p:nvSpPr>
            <p:spPr>
              <a:xfrm>
                <a:off x="4948768" y="3725428"/>
                <a:ext cx="662152" cy="249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LWP</a:t>
                </a:r>
              </a:p>
            </p:txBody>
          </p:sp>
        </p:grpSp>
      </p:grp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95A467C7-010F-864E-95D2-BDFC018A4187}"/>
              </a:ext>
            </a:extLst>
          </p:cNvPr>
          <p:cNvGrpSpPr>
            <a:grpSpLocks noChangeAspect="1"/>
          </p:cNvGrpSpPr>
          <p:nvPr/>
        </p:nvGrpSpPr>
        <p:grpSpPr>
          <a:xfrm>
            <a:off x="1626130" y="4291871"/>
            <a:ext cx="6576854" cy="2778200"/>
            <a:chOff x="6665207" y="2383574"/>
            <a:chExt cx="5759577" cy="2432965"/>
          </a:xfrm>
        </p:grpSpPr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3F6380EF-5878-634F-B22E-8EB71A6D4C19}"/>
                </a:ext>
              </a:extLst>
            </p:cNvPr>
            <p:cNvGrpSpPr/>
            <p:nvPr/>
          </p:nvGrpSpPr>
          <p:grpSpPr>
            <a:xfrm>
              <a:off x="6665207" y="2509538"/>
              <a:ext cx="4281987" cy="1887822"/>
              <a:chOff x="6665207" y="2270231"/>
              <a:chExt cx="5186164" cy="2127129"/>
            </a:xfrm>
          </p:grpSpPr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B6065906-192D-2D40-B6FA-1C04F14E32B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65207" y="2270231"/>
                <a:ext cx="5186164" cy="2127129"/>
                <a:chOff x="1194935" y="3781680"/>
                <a:chExt cx="6642265" cy="2724354"/>
              </a:xfrm>
            </p:grpSpPr>
            <p:cxnSp>
              <p:nvCxnSpPr>
                <p:cNvPr id="443" name="Straight Arrow Connector 442">
                  <a:extLst>
                    <a:ext uri="{FF2B5EF4-FFF2-40B4-BE49-F238E27FC236}">
                      <a16:creationId xmlns:a16="http://schemas.microsoft.com/office/drawing/2014/main" id="{4696A475-FA02-014D-A1BB-35AA343640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14535" y="5305875"/>
                  <a:ext cx="835836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4" name="Group 443">
                  <a:extLst>
                    <a:ext uri="{FF2B5EF4-FFF2-40B4-BE49-F238E27FC236}">
                      <a16:creationId xmlns:a16="http://schemas.microsoft.com/office/drawing/2014/main" id="{775E8017-692F-9B4C-BAFB-013194F044C4}"/>
                    </a:ext>
                  </a:extLst>
                </p:cNvPr>
                <p:cNvGrpSpPr/>
                <p:nvPr/>
              </p:nvGrpSpPr>
              <p:grpSpPr>
                <a:xfrm>
                  <a:off x="1194935" y="4507589"/>
                  <a:ext cx="2919600" cy="1361276"/>
                  <a:chOff x="1194935" y="4507589"/>
                  <a:chExt cx="2919600" cy="1361276"/>
                </a:xfrm>
              </p:grpSpPr>
              <p:pic>
                <p:nvPicPr>
                  <p:cNvPr id="463" name="Graphic 462" descr="Cloud">
                    <a:extLst>
                      <a:ext uri="{FF2B5EF4-FFF2-40B4-BE49-F238E27FC236}">
                        <a16:creationId xmlns:a16="http://schemas.microsoft.com/office/drawing/2014/main" id="{62376780-25F0-D14D-BB2D-03C500D920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5480" y="4731365"/>
                    <a:ext cx="742219" cy="1073014"/>
                  </a:xfrm>
                  <a:prstGeom prst="rect">
                    <a:avLst/>
                  </a:prstGeom>
                </p:spPr>
              </p:pic>
              <p:sp>
                <p:nvSpPr>
                  <p:cNvPr id="464" name="Oval 463">
                    <a:extLst>
                      <a:ext uri="{FF2B5EF4-FFF2-40B4-BE49-F238E27FC236}">
                        <a16:creationId xmlns:a16="http://schemas.microsoft.com/office/drawing/2014/main" id="{D44925C7-9771-7441-81D1-6BF300660C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461105" y="5325111"/>
                    <a:ext cx="136105" cy="13610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65" name="Straight Connector 464">
                    <a:extLst>
                      <a:ext uri="{FF2B5EF4-FFF2-40B4-BE49-F238E27FC236}">
                        <a16:creationId xmlns:a16="http://schemas.microsoft.com/office/drawing/2014/main" id="{CBB16D4A-9A81-BE43-810D-B10FFA834B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94935" y="4967310"/>
                    <a:ext cx="2919600" cy="0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66" name="Graphic 465" descr="Cloud">
                    <a:extLst>
                      <a:ext uri="{FF2B5EF4-FFF2-40B4-BE49-F238E27FC236}">
                        <a16:creationId xmlns:a16="http://schemas.microsoft.com/office/drawing/2014/main" id="{C268D557-EFC8-EE42-9F78-61B3283531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56613" y="4507589"/>
                    <a:ext cx="742219" cy="1361276"/>
                  </a:xfrm>
                  <a:prstGeom prst="rect">
                    <a:avLst/>
                  </a:prstGeom>
                </p:spPr>
              </p:pic>
              <p:pic>
                <p:nvPicPr>
                  <p:cNvPr id="467" name="Graphic 466" descr="Cloud">
                    <a:extLst>
                      <a:ext uri="{FF2B5EF4-FFF2-40B4-BE49-F238E27FC236}">
                        <a16:creationId xmlns:a16="http://schemas.microsoft.com/office/drawing/2014/main" id="{D442CD9C-7FC3-6443-8A73-6B0173286A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95442" y="4731365"/>
                    <a:ext cx="742220" cy="1073014"/>
                  </a:xfrm>
                  <a:prstGeom prst="rect">
                    <a:avLst/>
                  </a:prstGeom>
                </p:spPr>
              </p:pic>
              <p:sp>
                <p:nvSpPr>
                  <p:cNvPr id="468" name="Oval 467">
                    <a:extLst>
                      <a:ext uri="{FF2B5EF4-FFF2-40B4-BE49-F238E27FC236}">
                        <a16:creationId xmlns:a16="http://schemas.microsoft.com/office/drawing/2014/main" id="{68B5AA3C-E52E-B848-8F3B-EF84136125F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276768" y="5312726"/>
                    <a:ext cx="136105" cy="13610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9" name="Oval 468">
                    <a:extLst>
                      <a:ext uri="{FF2B5EF4-FFF2-40B4-BE49-F238E27FC236}">
                        <a16:creationId xmlns:a16="http://schemas.microsoft.com/office/drawing/2014/main" id="{E55D16CD-1344-3449-9887-3CFDB97F89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550516" y="5144486"/>
                    <a:ext cx="136105" cy="13610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0" name="Oval 469">
                    <a:extLst>
                      <a:ext uri="{FF2B5EF4-FFF2-40B4-BE49-F238E27FC236}">
                        <a16:creationId xmlns:a16="http://schemas.microsoft.com/office/drawing/2014/main" id="{EEBC74BF-2109-B648-837C-05D45906CC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21097" y="5259282"/>
                    <a:ext cx="136105" cy="13610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C7A66EE2-02D4-494B-B4D5-02A74D4E5395}"/>
                    </a:ext>
                  </a:extLst>
                </p:cNvPr>
                <p:cNvGrpSpPr/>
                <p:nvPr/>
              </p:nvGrpSpPr>
              <p:grpSpPr>
                <a:xfrm>
                  <a:off x="4687539" y="3781680"/>
                  <a:ext cx="3149661" cy="2724354"/>
                  <a:chOff x="4687539" y="3781680"/>
                  <a:chExt cx="3149661" cy="2724354"/>
                </a:xfrm>
              </p:grpSpPr>
              <p:pic>
                <p:nvPicPr>
                  <p:cNvPr id="446" name="Graphic 445" descr="Tugboat">
                    <a:extLst>
                      <a:ext uri="{FF2B5EF4-FFF2-40B4-BE49-F238E27FC236}">
                        <a16:creationId xmlns:a16="http://schemas.microsoft.com/office/drawing/2014/main" id="{89D6204C-8686-B749-8C39-894831DB42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4687539" y="5433020"/>
                    <a:ext cx="1158240" cy="1073014"/>
                  </a:xfrm>
                  <a:prstGeom prst="rect">
                    <a:avLst/>
                  </a:prstGeom>
                </p:spPr>
              </p:pic>
              <p:cxnSp>
                <p:nvCxnSpPr>
                  <p:cNvPr id="447" name="Straight Connector 446">
                    <a:extLst>
                      <a:ext uri="{FF2B5EF4-FFF2-40B4-BE49-F238E27FC236}">
                        <a16:creationId xmlns:a16="http://schemas.microsoft.com/office/drawing/2014/main" id="{8486A045-0F64-BE42-B311-9330F6CDB9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7600" y="4967310"/>
                    <a:ext cx="2919600" cy="0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48" name="Graphic 447" descr="Cloud">
                    <a:extLst>
                      <a:ext uri="{FF2B5EF4-FFF2-40B4-BE49-F238E27FC236}">
                        <a16:creationId xmlns:a16="http://schemas.microsoft.com/office/drawing/2014/main" id="{70EA40B2-BA61-FC49-A350-E59127DE66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78211" y="4212448"/>
                    <a:ext cx="742220" cy="1743308"/>
                  </a:xfrm>
                  <a:prstGeom prst="rect">
                    <a:avLst/>
                  </a:prstGeom>
                </p:spPr>
              </p:pic>
              <p:pic>
                <p:nvPicPr>
                  <p:cNvPr id="449" name="Graphic 448" descr="Cloud">
                    <a:extLst>
                      <a:ext uri="{FF2B5EF4-FFF2-40B4-BE49-F238E27FC236}">
                        <a16:creationId xmlns:a16="http://schemas.microsoft.com/office/drawing/2014/main" id="{D46857E7-9566-1945-8F73-D8146A0292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20485" y="3781680"/>
                    <a:ext cx="742220" cy="2322287"/>
                  </a:xfrm>
                  <a:prstGeom prst="rect">
                    <a:avLst/>
                  </a:prstGeom>
                </p:spPr>
              </p:pic>
              <p:pic>
                <p:nvPicPr>
                  <p:cNvPr id="450" name="Graphic 449" descr="Cloud">
                    <a:extLst>
                      <a:ext uri="{FF2B5EF4-FFF2-40B4-BE49-F238E27FC236}">
                        <a16:creationId xmlns:a16="http://schemas.microsoft.com/office/drawing/2014/main" id="{51ED793B-57C4-4747-BCF1-CFFD7D91B7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58173" y="4328884"/>
                    <a:ext cx="742220" cy="1607214"/>
                  </a:xfrm>
                  <a:prstGeom prst="rect">
                    <a:avLst/>
                  </a:prstGeom>
                </p:spPr>
              </p:pic>
              <p:sp>
                <p:nvSpPr>
                  <p:cNvPr id="451" name="Oval 450">
                    <a:extLst>
                      <a:ext uri="{FF2B5EF4-FFF2-40B4-BE49-F238E27FC236}">
                        <a16:creationId xmlns:a16="http://schemas.microsoft.com/office/drawing/2014/main" id="{E683B87E-72FF-304C-B138-67B797509A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48460" y="5117806"/>
                    <a:ext cx="46108" cy="4610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2" name="Oval 451">
                    <a:extLst>
                      <a:ext uri="{FF2B5EF4-FFF2-40B4-BE49-F238E27FC236}">
                        <a16:creationId xmlns:a16="http://schemas.microsoft.com/office/drawing/2014/main" id="{23112A6F-DAC8-B642-AA98-F5E9F325CD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258487" y="5148480"/>
                    <a:ext cx="46108" cy="4610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3" name="Oval 452">
                    <a:extLst>
                      <a:ext uri="{FF2B5EF4-FFF2-40B4-BE49-F238E27FC236}">
                        <a16:creationId xmlns:a16="http://schemas.microsoft.com/office/drawing/2014/main" id="{1DA2B787-0BF6-374C-A205-6A0D51A2B3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488121" y="5012700"/>
                    <a:ext cx="46108" cy="4610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4" name="Oval 453">
                    <a:extLst>
                      <a:ext uri="{FF2B5EF4-FFF2-40B4-BE49-F238E27FC236}">
                        <a16:creationId xmlns:a16="http://schemas.microsoft.com/office/drawing/2014/main" id="{8B7D8D30-AE6C-6546-8A89-E5226277B5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282276" y="5211863"/>
                    <a:ext cx="46108" cy="4610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5" name="Oval 454">
                    <a:extLst>
                      <a:ext uri="{FF2B5EF4-FFF2-40B4-BE49-F238E27FC236}">
                        <a16:creationId xmlns:a16="http://schemas.microsoft.com/office/drawing/2014/main" id="{56D5059C-94B4-8A4E-BF3F-CDB57247D3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720051" y="5299164"/>
                    <a:ext cx="46108" cy="4610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6" name="Oval 455">
                    <a:extLst>
                      <a:ext uri="{FF2B5EF4-FFF2-40B4-BE49-F238E27FC236}">
                        <a16:creationId xmlns:a16="http://schemas.microsoft.com/office/drawing/2014/main" id="{955DB1E5-9CFF-E043-9F36-47BDFAF6FD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392147" y="5315654"/>
                    <a:ext cx="46108" cy="4610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7" name="Oval 456">
                    <a:extLst>
                      <a:ext uri="{FF2B5EF4-FFF2-40B4-BE49-F238E27FC236}">
                        <a16:creationId xmlns:a16="http://schemas.microsoft.com/office/drawing/2014/main" id="{1B7AC962-8250-7F4D-8B10-B64CECBA34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621781" y="5246215"/>
                    <a:ext cx="46108" cy="4610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8" name="Oval 457">
                    <a:extLst>
                      <a:ext uri="{FF2B5EF4-FFF2-40B4-BE49-F238E27FC236}">
                        <a16:creationId xmlns:a16="http://schemas.microsoft.com/office/drawing/2014/main" id="{64503120-8F48-9342-9B20-48854D8E86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78674" y="5360207"/>
                    <a:ext cx="46108" cy="4610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9" name="Oval 458">
                    <a:extLst>
                      <a:ext uri="{FF2B5EF4-FFF2-40B4-BE49-F238E27FC236}">
                        <a16:creationId xmlns:a16="http://schemas.microsoft.com/office/drawing/2014/main" id="{9E036B3F-0A02-AC4C-9793-8ED640E594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449142" y="4752912"/>
                    <a:ext cx="46108" cy="4610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0" name="Oval 459">
                    <a:extLst>
                      <a:ext uri="{FF2B5EF4-FFF2-40B4-BE49-F238E27FC236}">
                        <a16:creationId xmlns:a16="http://schemas.microsoft.com/office/drawing/2014/main" id="{A9DFCE92-8174-F24D-A187-96785224E3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077370" y="5315654"/>
                    <a:ext cx="46108" cy="4610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1" name="Oval 460">
                    <a:extLst>
                      <a:ext uri="{FF2B5EF4-FFF2-40B4-BE49-F238E27FC236}">
                        <a16:creationId xmlns:a16="http://schemas.microsoft.com/office/drawing/2014/main" id="{F30F3777-0AF3-EE4E-B796-8B7A9779D7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78674" y="4941770"/>
                    <a:ext cx="46108" cy="4610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2" name="Oval 461">
                    <a:extLst>
                      <a:ext uri="{FF2B5EF4-FFF2-40B4-BE49-F238E27FC236}">
                        <a16:creationId xmlns:a16="http://schemas.microsoft.com/office/drawing/2014/main" id="{47989446-9FC6-4345-A8CE-084CE51C13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39186" y="5259282"/>
                    <a:ext cx="46108" cy="4610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5D6747D6-858B-E546-B8FF-73C0C31038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74033" y="3312029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D5180917-0EF0-A54F-AA08-44C9962A4C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28410" y="3335978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4F349443-AF61-DC48-9A3D-CB18678E64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11406" y="3278090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2C2F68E8-D199-154F-8FF8-D3DD0E06A3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40235" y="3368842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5553AD60-2901-7C44-BCD0-CECAA34BD3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8392" y="3494352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AD0C8F34-270D-6C43-85AE-94C9785D5B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32769" y="3466505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74CD2ADA-054A-B24C-B470-63AD1617FE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58352" y="3478678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337A3881-B955-ED46-913F-9BF28BD483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03032" y="3501291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4DC683FE-4504-A74F-8EA4-0CBD115E8B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58055" y="3094253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32497B3D-0918-364E-BBD7-F259206B8A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67779" y="3466505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4F3F7668-8AC3-0241-A2F2-201BB4723C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57051" y="3164978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19DF974B-9298-5148-AF00-7A88CB753B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88714" y="3422491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10C1BA4D-2AC2-1143-AE66-436E1C3F8D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88714" y="3189687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C3500F84-B083-A84D-8168-489CF2A39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05084" y="3171687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08715EA5-5EE8-7D48-B9C6-8AE7259D79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280552" y="3334288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EEA0A05A-7385-4242-A412-DDD3B63DBA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18318" y="3271863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18" name="Group 417">
              <a:extLst>
                <a:ext uri="{FF2B5EF4-FFF2-40B4-BE49-F238E27FC236}">
                  <a16:creationId xmlns:a16="http://schemas.microsoft.com/office/drawing/2014/main" id="{F7624AC4-F5B1-3241-927F-15BCBF0EBBD6}"/>
                </a:ext>
              </a:extLst>
            </p:cNvPr>
            <p:cNvGrpSpPr/>
            <p:nvPr/>
          </p:nvGrpSpPr>
          <p:grpSpPr>
            <a:xfrm>
              <a:off x="10991106" y="2383574"/>
              <a:ext cx="1433678" cy="2432965"/>
              <a:chOff x="10991106" y="2383574"/>
              <a:chExt cx="1433678" cy="2432965"/>
            </a:xfrm>
          </p:grpSpPr>
          <p:grpSp>
            <p:nvGrpSpPr>
              <p:cNvPr id="419" name="Group 418">
                <a:extLst>
                  <a:ext uri="{FF2B5EF4-FFF2-40B4-BE49-F238E27FC236}">
                    <a16:creationId xmlns:a16="http://schemas.microsoft.com/office/drawing/2014/main" id="{02EE5722-C28B-6B4C-BA4B-D5ECAAD2ED04}"/>
                  </a:ext>
                </a:extLst>
              </p:cNvPr>
              <p:cNvGrpSpPr/>
              <p:nvPr/>
            </p:nvGrpSpPr>
            <p:grpSpPr>
              <a:xfrm>
                <a:off x="10991106" y="2383574"/>
                <a:ext cx="1207050" cy="1417235"/>
                <a:chOff x="5635509" y="2297203"/>
                <a:chExt cx="1207050" cy="1417235"/>
              </a:xfrm>
            </p:grpSpPr>
            <p:cxnSp>
              <p:nvCxnSpPr>
                <p:cNvPr id="423" name="Straight Arrow Connector 422">
                  <a:extLst>
                    <a:ext uri="{FF2B5EF4-FFF2-40B4-BE49-F238E27FC236}">
                      <a16:creationId xmlns:a16="http://schemas.microsoft.com/office/drawing/2014/main" id="{8980A927-D5F2-CE48-AA99-DEAA9DD47C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6710" y="2663928"/>
                  <a:ext cx="0" cy="105051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4" name="Straight Arrow Connector 423">
                  <a:extLst>
                    <a:ext uri="{FF2B5EF4-FFF2-40B4-BE49-F238E27FC236}">
                      <a16:creationId xmlns:a16="http://schemas.microsoft.com/office/drawing/2014/main" id="{B66FBF46-26E2-6149-AD20-D0C9F32F0E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5509" y="3625883"/>
                  <a:ext cx="72941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5" name="Rectangle 424">
                  <a:extLst>
                    <a:ext uri="{FF2B5EF4-FFF2-40B4-BE49-F238E27FC236}">
                      <a16:creationId xmlns:a16="http://schemas.microsoft.com/office/drawing/2014/main" id="{AE2A9B57-D1D3-4140-AB76-731E765331D2}"/>
                    </a:ext>
                  </a:extLst>
                </p:cNvPr>
                <p:cNvSpPr/>
                <p:nvPr/>
              </p:nvSpPr>
              <p:spPr>
                <a:xfrm>
                  <a:off x="5837912" y="2297203"/>
                  <a:ext cx="1004647" cy="53602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0" name="Arc 419">
                <a:extLst>
                  <a:ext uri="{FF2B5EF4-FFF2-40B4-BE49-F238E27FC236}">
                    <a16:creationId xmlns:a16="http://schemas.microsoft.com/office/drawing/2014/main" id="{D158EB16-B699-BA47-BDCA-5C0F3757FF0C}"/>
                  </a:ext>
                </a:extLst>
              </p:cNvPr>
              <p:cNvSpPr/>
              <p:nvPr/>
            </p:nvSpPr>
            <p:spPr>
              <a:xfrm rot="805868" flipH="1">
                <a:off x="11083643" y="2928717"/>
                <a:ext cx="1341141" cy="1887822"/>
              </a:xfrm>
              <a:prstGeom prst="arc">
                <a:avLst>
                  <a:gd name="adj1" fmla="val 16272903"/>
                  <a:gd name="adj2" fmla="val 0"/>
                </a:avLst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E12494BB-5C8E-2345-A627-CA39842C5764}"/>
                  </a:ext>
                </a:extLst>
              </p:cNvPr>
              <p:cNvSpPr txBox="1"/>
              <p:nvPr/>
            </p:nvSpPr>
            <p:spPr>
              <a:xfrm>
                <a:off x="11068878" y="3724123"/>
                <a:ext cx="662152" cy="249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LWP</a:t>
                </a:r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0C5518C1-0025-954D-8697-CA3D97B0B4FA}"/>
                  </a:ext>
                </a:extLst>
              </p:cNvPr>
              <p:cNvSpPr/>
              <p:nvPr/>
            </p:nvSpPr>
            <p:spPr>
              <a:xfrm>
                <a:off x="11138608" y="2461702"/>
                <a:ext cx="1004647" cy="5360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543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7E07-7306-1FE1-AF81-E3BAA021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Invisible Ship Tracks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3088EB-CB40-C664-C116-3D64F131F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8BCB3F-596B-1500-F58A-24D52FEB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C0E5BF-552B-5ABC-A37B-A21A12EC6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147" y="3885481"/>
            <a:ext cx="4935654" cy="2467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411C85-D1DA-2C6B-A474-F0A16D01C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645" y="1530327"/>
            <a:ext cx="5031029" cy="251551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E36753-936D-F1E0-EE97-B94527B65DB9}"/>
              </a:ext>
            </a:extLst>
          </p:cNvPr>
          <p:cNvGrpSpPr/>
          <p:nvPr/>
        </p:nvGrpSpPr>
        <p:grpSpPr>
          <a:xfrm>
            <a:off x="7489543" y="281278"/>
            <a:ext cx="2320654" cy="1112175"/>
            <a:chOff x="9794999" y="3112027"/>
            <a:chExt cx="2320654" cy="11121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B6C366-3973-F22B-3064-F75049DFC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662"/>
            <a:stretch/>
          </p:blipFill>
          <p:spPr>
            <a:xfrm>
              <a:off x="11037327" y="3153134"/>
              <a:ext cx="1078326" cy="107106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99EFD5-E53A-9350-C6FA-BD27B7228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4999" y="3112027"/>
              <a:ext cx="1112175" cy="111217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EE1F30B-66DC-3D9F-49CA-B61FE2D4C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44" y="1530327"/>
            <a:ext cx="6058144" cy="49388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D1D63F-6032-B08B-B2DA-B7FFC59052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997"/>
          <a:stretch/>
        </p:blipFill>
        <p:spPr>
          <a:xfrm>
            <a:off x="778698" y="1512879"/>
            <a:ext cx="4510173" cy="46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552B9C1-CC40-4B45-80A7-81C765868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406" y="-363081"/>
            <a:ext cx="12602570" cy="8187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D889AA-2F01-EB43-B1DB-7C48FD88B9A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7089"/>
            </a:schemeClr>
          </a:solidFill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4EF13-9C05-4F4F-9413-DD6E3297C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36380"/>
          </a:xfrm>
          <a:solidFill>
            <a:schemeClr val="bg1">
              <a:alpha val="75248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700" dirty="0"/>
              <a:t>ship tracks studied since 60s (Conover, 1966)</a:t>
            </a:r>
          </a:p>
          <a:p>
            <a:pPr>
              <a:lnSpc>
                <a:spcPct val="150000"/>
              </a:lnSpc>
            </a:pPr>
            <a:r>
              <a:rPr lang="en-US" sz="2700" dirty="0"/>
              <a:t>one of many opportunistic experiments (Christensen et al., 2021)</a:t>
            </a:r>
          </a:p>
          <a:p>
            <a:pPr>
              <a:lnSpc>
                <a:spcPct val="150000"/>
              </a:lnSpc>
            </a:pPr>
            <a:r>
              <a:rPr lang="en-US" sz="2700" dirty="0"/>
              <a:t>allow for direct comparison of polluted and unpolluted cloud</a:t>
            </a:r>
          </a:p>
          <a:p>
            <a:pPr>
              <a:lnSpc>
                <a:spcPct val="150000"/>
              </a:lnSpc>
            </a:pPr>
            <a:r>
              <a:rPr lang="en-US" sz="2700" dirty="0"/>
              <a:t>can be time-resolved with knowledge of emissions (</a:t>
            </a:r>
            <a:r>
              <a:rPr lang="en-US" sz="2700" dirty="0" err="1"/>
              <a:t>Gryspeerdt</a:t>
            </a:r>
            <a:r>
              <a:rPr lang="en-US" sz="2700" dirty="0"/>
              <a:t> et al. 2021)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6DE01-2AB5-D39D-F018-04783EA48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28188-B0D3-0845-8C76-29218828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1224" y="6356350"/>
            <a:ext cx="392575" cy="365125"/>
          </a:xfrm>
          <a:noFill/>
        </p:spPr>
        <p:txBody>
          <a:bodyPr/>
          <a:lstStyle/>
          <a:p>
            <a:fld id="{4F4CF23D-DB3C-E743-BDFF-6E2467075E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82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8F0DB2-B9D6-7B4D-842C-82BF384DF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475" y="1325561"/>
            <a:ext cx="6338436" cy="51673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D9E56B-3F33-3242-BE9C-C67216C96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What is different here?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0CD6FF-27A1-0940-818A-63388D7F4E01}"/>
              </a:ext>
            </a:extLst>
          </p:cNvPr>
          <p:cNvSpPr txBox="1">
            <a:spLocks/>
          </p:cNvSpPr>
          <p:nvPr/>
        </p:nvSpPr>
        <p:spPr>
          <a:xfrm>
            <a:off x="366262" y="1899276"/>
            <a:ext cx="48992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781C6F-513F-AB4B-B985-35D4FED4200D}"/>
              </a:ext>
            </a:extLst>
          </p:cNvPr>
          <p:cNvSpPr txBox="1">
            <a:spLocks/>
          </p:cNvSpPr>
          <p:nvPr/>
        </p:nvSpPr>
        <p:spPr>
          <a:xfrm>
            <a:off x="518662" y="2051676"/>
            <a:ext cx="48992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AA0D9F-E2F9-6F4B-851A-F1F941CC6F2B}"/>
              </a:ext>
            </a:extLst>
          </p:cNvPr>
          <p:cNvSpPr txBox="1">
            <a:spLocks/>
          </p:cNvSpPr>
          <p:nvPr/>
        </p:nvSpPr>
        <p:spPr>
          <a:xfrm>
            <a:off x="366262" y="1690687"/>
            <a:ext cx="5125290" cy="4907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not logging ship tracks by hand</a:t>
            </a:r>
          </a:p>
          <a:p>
            <a:r>
              <a:rPr lang="en-US" sz="2400" dirty="0"/>
              <a:t>instead: using ship emissions</a:t>
            </a:r>
          </a:p>
          <a:p>
            <a:r>
              <a:rPr lang="en-US" sz="2400" dirty="0"/>
              <a:t>use reanalysis data and HYSPLIT model to </a:t>
            </a:r>
            <a:r>
              <a:rPr lang="en-US" sz="2400" dirty="0" err="1"/>
              <a:t>advect</a:t>
            </a:r>
            <a:r>
              <a:rPr lang="en-US" sz="2400" dirty="0"/>
              <a:t> emissions with wind</a:t>
            </a:r>
          </a:p>
          <a:p>
            <a:r>
              <a:rPr lang="en-US" sz="2400" dirty="0"/>
              <a:t>collocate with MODIS retrievals</a:t>
            </a:r>
          </a:p>
          <a:p>
            <a:r>
              <a:rPr lang="en-US" sz="2400" dirty="0"/>
              <a:t>compare with region to the side (~30 km)</a:t>
            </a:r>
          </a:p>
          <a:p>
            <a:r>
              <a:rPr lang="en-US" sz="2400" dirty="0" err="1"/>
              <a:t>analyse</a:t>
            </a:r>
            <a:r>
              <a:rPr lang="en-US" sz="2400" dirty="0"/>
              <a:t> equivalent of 4 Million ship tracks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A26F8E-BA2E-8AD6-6EFC-0D41FD15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8E9C7D-C376-F6D0-8D84-D6A4C87E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1587CF-D9C2-6D8A-90DB-21AFA948A9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10"/>
          <a:stretch/>
        </p:blipFill>
        <p:spPr>
          <a:xfrm>
            <a:off x="6528122" y="1302410"/>
            <a:ext cx="4637155" cy="4948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058360-DB9A-64B1-E301-5F584497E2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997"/>
          <a:stretch/>
        </p:blipFill>
        <p:spPr>
          <a:xfrm>
            <a:off x="6389013" y="1302410"/>
            <a:ext cx="4718845" cy="485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8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76004B-445F-684F-93AF-7CC7E00EC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392" y="1325563"/>
            <a:ext cx="6338433" cy="5167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C80066-346F-4949-9748-255509EEA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detect invisible tracks?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B634D-2964-8145-B94C-2E450585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36473" cy="4351338"/>
          </a:xfrm>
        </p:spPr>
        <p:txBody>
          <a:bodyPr>
            <a:normAutofit/>
          </a:bodyPr>
          <a:lstStyle/>
          <a:p>
            <a:r>
              <a:rPr lang="en-US" dirty="0"/>
              <a:t>Yes! Signal in droplet number on days without visible tracks</a:t>
            </a:r>
          </a:p>
          <a:p>
            <a:endParaRPr lang="en-US" dirty="0"/>
          </a:p>
          <a:p>
            <a:r>
              <a:rPr lang="en-US" dirty="0"/>
              <a:t>only clear when averaging over several ship tracks/days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93A69-D93E-95D6-F99A-0B019EF6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1F90C-8339-8BE1-E4E4-0131E3FF1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CE4280-DB64-2D57-2E8C-16BFFD3D6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0" t="1848" r="17774" b="10209"/>
          <a:stretch/>
        </p:blipFill>
        <p:spPr>
          <a:xfrm>
            <a:off x="6486631" y="1420238"/>
            <a:ext cx="4632083" cy="46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0AB3F1B-A12A-2C48-BE20-E2810D69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831"/>
            <a:ext cx="10515600" cy="1325563"/>
          </a:xfrm>
        </p:spPr>
        <p:txBody>
          <a:bodyPr/>
          <a:lstStyle/>
          <a:p>
            <a:r>
              <a:rPr lang="en-US" dirty="0"/>
              <a:t>Are invisible tracks different?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539022-C639-7E41-B243-3908FBFB7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261" y="1899276"/>
            <a:ext cx="5857893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divide days into ‘with any visible tracks’ and ‘without’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droplet number (Nd) increase even on days without visible tracks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Liquid Water Path (LWP) increase</a:t>
            </a:r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B0378C-59D2-7649-8574-3443C11BBC55}"/>
              </a:ext>
            </a:extLst>
          </p:cNvPr>
          <p:cNvSpPr/>
          <p:nvPr/>
        </p:nvSpPr>
        <p:spPr>
          <a:xfrm>
            <a:off x="6692638" y="1523785"/>
            <a:ext cx="3090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Chilean Sc 2014-2019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0E9B4-BFCB-5544-B6F5-58D450F2E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83" y="4156530"/>
            <a:ext cx="4935654" cy="2467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1219E-770E-AE4F-ADE6-C35521985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016" y="1844183"/>
            <a:ext cx="5031029" cy="2515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825AE5-41E1-5F41-A5C2-D2C0CB41B5C7}"/>
              </a:ext>
            </a:extLst>
          </p:cNvPr>
          <p:cNvSpPr txBox="1"/>
          <p:nvPr/>
        </p:nvSpPr>
        <p:spPr>
          <a:xfrm>
            <a:off x="9578759" y="1554563"/>
            <a:ext cx="2444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cf. </a:t>
            </a:r>
            <a:r>
              <a:rPr lang="en-US" sz="1600" dirty="0" err="1"/>
              <a:t>Gryspeerdt</a:t>
            </a:r>
            <a:r>
              <a:rPr lang="en-US" sz="1600" dirty="0"/>
              <a:t> et al,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35CBD-55D1-4C5B-D098-CFD93FA0A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3C857-AED0-F717-A944-1D18B0D4A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8B5A21-8219-AB4B-8E3D-DBF517D27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79" y="4781938"/>
            <a:ext cx="1863213" cy="1518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302E4D-6CAD-1D76-5F8D-EA86E31F3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887" y="4776765"/>
            <a:ext cx="1863215" cy="1518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D04BD-DC75-35CC-1736-A47E42D132D5}"/>
              </a:ext>
            </a:extLst>
          </p:cNvPr>
          <p:cNvSpPr txBox="1"/>
          <p:nvPr/>
        </p:nvSpPr>
        <p:spPr>
          <a:xfrm>
            <a:off x="921230" y="4494375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0173AB-C18E-14C7-13F9-2EE3627B7049}"/>
              </a:ext>
            </a:extLst>
          </p:cNvPr>
          <p:cNvSpPr txBox="1"/>
          <p:nvPr/>
        </p:nvSpPr>
        <p:spPr>
          <a:xfrm>
            <a:off x="3159993" y="4494375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invisible</a:t>
            </a:r>
          </a:p>
        </p:txBody>
      </p:sp>
    </p:spTree>
    <p:extLst>
      <p:ext uri="{BB962C8B-B14F-4D97-AF65-F5344CB8AC3E}">
        <p14:creationId xmlns:p14="http://schemas.microsoft.com/office/powerpoint/2010/main" val="258167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9588A3-7B4F-D346-8846-D0CEE17E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 response regionally different?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0F1A9-8322-404E-A61C-3CF264CB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242" y="2417617"/>
            <a:ext cx="5000558" cy="3938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1468F-4E7F-B14E-B40F-B8D84224A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14" y="2417617"/>
            <a:ext cx="4973330" cy="39387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454658-5C10-5B41-9CAF-EA786A8C069C}"/>
              </a:ext>
            </a:extLst>
          </p:cNvPr>
          <p:cNvSpPr txBox="1"/>
          <p:nvPr/>
        </p:nvSpPr>
        <p:spPr>
          <a:xfrm>
            <a:off x="748556" y="1661504"/>
            <a:ext cx="891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strong Nd response in Sc, strong LWP response in Cu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0B1C81A-C484-017D-6D00-76D8C7121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6BD834-3BA6-6B7B-86BD-00548091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88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3168-2805-A04C-B585-C96614D88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resulting forcing?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EDCBC-A35C-684A-A4D4-35F1FA670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extrapolate sensitivity globally as a function of EIS β(EIS)</a:t>
            </a:r>
          </a:p>
          <a:p>
            <a:r>
              <a:rPr lang="en-US" sz="2400" dirty="0"/>
              <a:t>multiply anthropogenic Nd, cloud fraction</a:t>
            </a:r>
          </a:p>
          <a:p>
            <a:r>
              <a:rPr lang="en-US" sz="2400" dirty="0"/>
              <a:t>strong cooling of (-1.03, -0.49) Wm-2, compare IPCC estimate of (0.0, +0.4) Wm-2… </a:t>
            </a:r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5C9DCF-1EF0-0C49-B7C7-CBF45DB8E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683" y="3827669"/>
            <a:ext cx="5776642" cy="2598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0F304E-C1A3-6F42-BEC9-2ED2D1723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7" y="3827669"/>
            <a:ext cx="5776642" cy="26031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7A758-9775-3BE6-24E6-B6512593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0FF34-CE09-5F30-46C1-F7C5E06A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77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2A094-9201-5444-A015-C990EA4F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D5AA0-DB38-0F4A-B815-017F49445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292"/>
            <a:ext cx="10977748" cy="4351338"/>
          </a:xfrm>
        </p:spPr>
        <p:txBody>
          <a:bodyPr>
            <a:noAutofit/>
          </a:bodyPr>
          <a:lstStyle/>
          <a:p>
            <a:r>
              <a:rPr lang="en-US" sz="2000" dirty="0"/>
              <a:t>rely on emission locations + winds rather than visually identifying ship tracks </a:t>
            </a:r>
            <a:r>
              <a:rPr lang="en-US" sz="2000" dirty="0">
                <a:sym typeface="Wingdings" pitchFamily="2" charset="2"/>
              </a:rPr>
              <a:t>→ study all regions/cloud types</a:t>
            </a:r>
            <a:endParaRPr lang="en-US" sz="2000" dirty="0"/>
          </a:p>
          <a:p>
            <a:r>
              <a:rPr lang="en-US" sz="2000" dirty="0"/>
              <a:t>‘invisible tracks’ detected, LWP response different</a:t>
            </a:r>
          </a:p>
          <a:p>
            <a:r>
              <a:rPr lang="en-US" sz="2000" dirty="0"/>
              <a:t>detection in trade wind Cu, LWP response different</a:t>
            </a:r>
          </a:p>
          <a:p>
            <a:r>
              <a:rPr lang="en-US" sz="2000" dirty="0"/>
              <a:t>strong forcing from rapid LWP adjustment?</a:t>
            </a:r>
          </a:p>
          <a:p>
            <a:r>
              <a:rPr lang="en-US" sz="2000" dirty="0"/>
              <a:t>paper out soon: </a:t>
            </a:r>
            <a:r>
              <a:rPr lang="en-US" sz="2000" dirty="0" err="1"/>
              <a:t>Manshausen</a:t>
            </a:r>
            <a:r>
              <a:rPr lang="en-US" sz="2000" dirty="0"/>
              <a:t> et al., Invisible Ship Tracks Show Large			 Cloud Sensitivity to Aerosol,  Nature (accepted)</a:t>
            </a:r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3CFD9C68-C3F2-284C-B785-01DA9D058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" t="15210" r="10604" b="12330"/>
          <a:stretch/>
        </p:blipFill>
        <p:spPr>
          <a:xfrm>
            <a:off x="198804" y="4380198"/>
            <a:ext cx="2817528" cy="2336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0DFFF6-1264-894D-BACD-06E0E5CF9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574" y="4380198"/>
            <a:ext cx="2988903" cy="23542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FCAD5E1-2813-0ACD-431A-5037CD498176}"/>
              </a:ext>
            </a:extLst>
          </p:cNvPr>
          <p:cNvGrpSpPr/>
          <p:nvPr/>
        </p:nvGrpSpPr>
        <p:grpSpPr>
          <a:xfrm>
            <a:off x="3203132" y="4386715"/>
            <a:ext cx="2564555" cy="2471285"/>
            <a:chOff x="3203132" y="4386715"/>
            <a:chExt cx="2564555" cy="247128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F6F4CA-029F-644F-88D9-1100B3A7A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3132" y="5575722"/>
              <a:ext cx="2564555" cy="128227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9AF244B-55DF-DF4A-9A21-2A201ACBD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3133" y="4386715"/>
              <a:ext cx="2564554" cy="128227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B42C153-4D2C-144C-BC1A-E18E2F9A0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8733" y="4837286"/>
            <a:ext cx="3283267" cy="14768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6A016C-B02B-CE75-CF1A-2320A9670E6C}"/>
              </a:ext>
            </a:extLst>
          </p:cNvPr>
          <p:cNvGrpSpPr/>
          <p:nvPr/>
        </p:nvGrpSpPr>
        <p:grpSpPr>
          <a:xfrm>
            <a:off x="9794999" y="3112027"/>
            <a:ext cx="2320654" cy="1112175"/>
            <a:chOff x="9794999" y="3112027"/>
            <a:chExt cx="2320654" cy="11121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74EB79-E34B-EA4B-ABB2-8969040A3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6662"/>
            <a:stretch/>
          </p:blipFill>
          <p:spPr>
            <a:xfrm>
              <a:off x="11037327" y="3153134"/>
              <a:ext cx="1078326" cy="107106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D50DB07-71F7-FB45-9403-B69E2D286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94999" y="3112027"/>
              <a:ext cx="1112175" cy="1112175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1481F1-C597-352C-446F-1A8BC843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4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B1F1-9C0B-9FD7-57EE-DFBBFB6F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D5335-C549-1F10-CD10-A7A956D08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2C626-262B-0F91-6405-8213DABD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Manshausen: Invisible Ship Tracks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6289D-FC61-A942-47CD-B759641B9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F23D-DB3C-E743-BDFF-6E2467075E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234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18879</TotalTime>
  <Words>666</Words>
  <Application>Microsoft Macintosh PowerPoint</Application>
  <PresentationFormat>Widescreen</PresentationFormat>
  <Paragraphs>99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Georgia</vt:lpstr>
      <vt:lpstr>Office Theme</vt:lpstr>
      <vt:lpstr>Invisible Ship Tracks</vt:lpstr>
      <vt:lpstr>Background</vt:lpstr>
      <vt:lpstr>What is different here?</vt:lpstr>
      <vt:lpstr>Can we detect invisible tracks?</vt:lpstr>
      <vt:lpstr>Are invisible tracks different?</vt:lpstr>
      <vt:lpstr>Is the response regionally different?</vt:lpstr>
      <vt:lpstr>What is the resulting forcing?</vt:lpstr>
      <vt:lpstr>Summary</vt:lpstr>
      <vt:lpstr>PowerPoint Presentation</vt:lpstr>
      <vt:lpstr>Why the large LWP response?</vt:lpstr>
      <vt:lpstr>Invisible Ship Tracks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Invisible Ship Tracks</dc:title>
  <dc:creator>Peter Manshausen</dc:creator>
  <cp:lastModifiedBy>Peter Manshausen</cp:lastModifiedBy>
  <cp:revision>99</cp:revision>
  <dcterms:created xsi:type="dcterms:W3CDTF">2021-07-11T11:06:30Z</dcterms:created>
  <dcterms:modified xsi:type="dcterms:W3CDTF">2022-05-24T14:39:32Z</dcterms:modified>
</cp:coreProperties>
</file>