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19687-9CBB-4A93-A35E-C734EF1BD2C5}" type="datetimeFigureOut">
              <a:rPr lang="pl-PL" smtClean="0"/>
              <a:t>23.05.2022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8B199-BCAF-4E51-B682-A7611985B6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7054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F00968-AE3A-47FD-8320-F71C54E2F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F7B19F6-42CB-4217-B2BC-10C3079B1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3E95544-852E-44FF-931A-F1E0956F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93EE-DA58-40F6-B58C-277918626CEB}" type="datetimeFigureOut">
              <a:rPr lang="pl-PL" smtClean="0"/>
              <a:t>23.05.2022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5574B73-CA07-4924-8264-6865915C0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6E6354F-EEB1-438A-A94C-4B9F55EBC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4345-5C11-480C-9E06-93FE444335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658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5EB3AD-503F-441A-92B5-96107702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751A13B-DC37-4A46-9BDD-7ECE59534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6942DA2-3127-4C87-A359-703207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93EE-DA58-40F6-B58C-277918626CEB}" type="datetimeFigureOut">
              <a:rPr lang="pl-PL" smtClean="0"/>
              <a:t>23.05.2022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092E0C1-2726-4F45-9BD5-2BF06A16E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0609EA3-C2FC-4184-B69C-696C23FAE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4345-5C11-480C-9E06-93FE444335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649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9FA8BCD-C04D-480A-9BDD-7B8AC57C04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59A2676-0C35-49A5-8138-B758D7624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51960E1-1B88-4F44-A2C5-92A951C56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93EE-DA58-40F6-B58C-277918626CEB}" type="datetimeFigureOut">
              <a:rPr lang="pl-PL" smtClean="0"/>
              <a:t>23.05.2022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EAC1790-4ED7-4542-9793-56C46ABCE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29E25B4-B2E2-4BF9-8FD2-1F380EE81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4345-5C11-480C-9E06-93FE444335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652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E8278D-6A60-42DC-9B82-3A460DDA9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88B1D4-441D-4AE4-A7F2-92D825DB2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4303B5-CB6D-4A2D-A6B8-82CC17F9E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93EE-DA58-40F6-B58C-277918626CEB}" type="datetimeFigureOut">
              <a:rPr lang="pl-PL" smtClean="0"/>
              <a:t>23.05.2022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5837CDE-8736-45C5-9D7A-A506B488F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030BD7B-2F79-4E12-A47F-83E820F00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4345-5C11-480C-9E06-93FE444335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199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7C63E0-B035-4F46-8833-21BAA27D1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7B93BF9-4BDB-42E7-A5B7-31F270AD1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27D6926-3977-4A40-9686-C618AF62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93EE-DA58-40F6-B58C-277918626CEB}" type="datetimeFigureOut">
              <a:rPr lang="pl-PL" smtClean="0"/>
              <a:t>23.05.2022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9B7F5CC-C28A-486B-816E-C6786C8CD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EF049F7-8790-4567-9F4C-721E67230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4345-5C11-480C-9E06-93FE444335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91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645668-BD67-42AC-B309-9995377EE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20CA6C-FB9F-423A-8B53-59E82193F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D1CFAAD-39A6-4F0F-AD83-37EB936BE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6F09891-F9AF-483F-AE4D-4AFF64DFC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93EE-DA58-40F6-B58C-277918626CEB}" type="datetimeFigureOut">
              <a:rPr lang="pl-PL" smtClean="0"/>
              <a:t>23.05.2022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295FF67-9B4E-4A13-B5CB-91CE7DCAB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3EB8EAB-1004-424E-8351-17517C50B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4345-5C11-480C-9E06-93FE444335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22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60CAF1-654F-4845-A693-3849C929B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73897FD-B8CB-4F2D-9BB7-1ACAA30E1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1BDBFA1-7286-40D1-92B3-238A3000F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CB38168-E747-41AB-95CE-2616469C55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6095502-8EB7-458B-A5C7-8978620FCF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9565CE2-D5F2-471F-851E-E0D613C6F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93EE-DA58-40F6-B58C-277918626CEB}" type="datetimeFigureOut">
              <a:rPr lang="pl-PL" smtClean="0"/>
              <a:t>23.05.2022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EBCD2BB-7EA0-402C-B7F1-47C865DED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4EA5F78-B6B4-4113-8478-890024CE0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4345-5C11-480C-9E06-93FE444335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855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EBA51-D2B2-4464-A866-190D11D3B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F477D02-ABB1-4BCD-B0B3-7ACAB9106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93EE-DA58-40F6-B58C-277918626CEB}" type="datetimeFigureOut">
              <a:rPr lang="pl-PL" smtClean="0"/>
              <a:t>23.05.2022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0F2E540-3BB0-45FD-9D2F-9AAAA61A9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551435C-00B5-4D96-8DAA-BD3B95AB6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4345-5C11-480C-9E06-93FE444335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88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410BE63-29B6-4BF5-9E43-AF8F004D9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93EE-DA58-40F6-B58C-277918626CEB}" type="datetimeFigureOut">
              <a:rPr lang="pl-PL" smtClean="0"/>
              <a:t>23.05.2022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E306CE8-C258-412C-8573-62F1B7F62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EE6D3C8-1E04-45BF-BDD8-99AA67D1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4345-5C11-480C-9E06-93FE444335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618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0D58EA-9B8C-423A-86F2-9847F5B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122E65-1C7A-4F93-894D-F83294664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ACAD6CF-9262-477C-8108-26F2646F2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18F5961-EDB2-42ED-91CA-C0224CA64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93EE-DA58-40F6-B58C-277918626CEB}" type="datetimeFigureOut">
              <a:rPr lang="pl-PL" smtClean="0"/>
              <a:t>23.05.2022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1AA7885-BA66-48CE-927D-C3A7F66DF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5816951-8632-475F-8317-E9EC9E997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4345-5C11-480C-9E06-93FE444335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1918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6410E8-D322-4CFE-9EF9-4CC2519D8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E0F28B3-72AA-4317-86FF-342E695988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C1F0474-AD54-47D6-9A93-F1828712B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EFA2118-FCD5-4BA4-9121-E32945CFE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93EE-DA58-40F6-B58C-277918626CEB}" type="datetimeFigureOut">
              <a:rPr lang="pl-PL" smtClean="0"/>
              <a:t>23.05.2022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9BF71E9-BF9A-49CF-B3A5-96CC1446D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4743AA1-2105-48BD-BEE6-2F23B3E2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4345-5C11-480C-9E06-93FE444335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871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7503884-28B3-418D-9D4A-74726D883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45F47AD-C4F1-4CAD-A24F-49C4F8A24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D67354F-5AD3-4766-B57D-86C789E1F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E93EE-DA58-40F6-B58C-277918626CEB}" type="datetimeFigureOut">
              <a:rPr lang="pl-PL" smtClean="0"/>
              <a:t>23.05.2022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349C389-EB4E-4E13-8926-E576455B3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37E5CAC-9794-426C-AB05-D1BE8246D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84345-5C11-480C-9E06-93FE444335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32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mailto:Michal.halicki2@uwr.edu.p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A6CC62-D06A-470B-A79F-83C821F1D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8964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dirty="0"/>
              <a:t>Influence of environmental factors on the accuracy of the Sentinel-3A altimetry over Polish rivers</a:t>
            </a:r>
            <a:endParaRPr lang="pl-PL" sz="40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BD38B5-A0F3-4A6D-A3CC-90C7F824A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402012"/>
            <a:ext cx="9144000" cy="2201834"/>
          </a:xfrm>
        </p:spPr>
        <p:txBody>
          <a:bodyPr>
            <a:normAutofit lnSpcReduction="10000"/>
          </a:bodyPr>
          <a:lstStyle/>
          <a:p>
            <a:r>
              <a:rPr lang="pl-PL" b="1" dirty="0"/>
              <a:t>Michał Halicki </a:t>
            </a:r>
            <a:r>
              <a:rPr lang="pl-PL" dirty="0"/>
              <a:t>and Tomasz Niedzielski</a:t>
            </a:r>
          </a:p>
          <a:p>
            <a:br>
              <a:rPr lang="pl-PL" sz="1800" dirty="0"/>
            </a:br>
            <a:r>
              <a:rPr lang="en-US" sz="1800" dirty="0"/>
              <a:t>Department of Geoinformatics and Cartography, Faculty of Earth Sciences and Environmental Management, University of </a:t>
            </a:r>
            <a:r>
              <a:rPr lang="en-US" sz="1800" dirty="0" err="1"/>
              <a:t>Wroc</a:t>
            </a:r>
            <a:r>
              <a:rPr lang="pl-PL" sz="1800" dirty="0"/>
              <a:t>ł</a:t>
            </a:r>
            <a:r>
              <a:rPr lang="en-US" sz="1800" dirty="0"/>
              <a:t>aw, pl. </a:t>
            </a:r>
            <a:r>
              <a:rPr lang="en-US" sz="1800" dirty="0" err="1"/>
              <a:t>Uniwersytecki</a:t>
            </a:r>
            <a:r>
              <a:rPr lang="en-US" sz="1800" dirty="0"/>
              <a:t> 1, 50-137 </a:t>
            </a:r>
            <a:r>
              <a:rPr lang="en-US" sz="1800" dirty="0" err="1"/>
              <a:t>Wroc</a:t>
            </a:r>
            <a:r>
              <a:rPr lang="pl-PL" sz="1800" dirty="0"/>
              <a:t>ł</a:t>
            </a:r>
            <a:r>
              <a:rPr lang="en-US" sz="1800" dirty="0"/>
              <a:t>aw, Poland</a:t>
            </a:r>
            <a:r>
              <a:rPr lang="pl-PL" sz="1800" baseline="30000" dirty="0"/>
              <a:t> </a:t>
            </a:r>
          </a:p>
          <a:p>
            <a:endParaRPr lang="pl-PL" sz="1800" baseline="30000" dirty="0"/>
          </a:p>
          <a:p>
            <a:endParaRPr lang="pl-PL" sz="1800" baseline="30000" dirty="0"/>
          </a:p>
          <a:p>
            <a:r>
              <a:rPr lang="pl-PL" sz="1800" dirty="0" err="1"/>
              <a:t>European</a:t>
            </a:r>
            <a:r>
              <a:rPr lang="pl-PL" sz="1800" dirty="0"/>
              <a:t> </a:t>
            </a:r>
            <a:r>
              <a:rPr lang="pl-PL" sz="1800" dirty="0" err="1"/>
              <a:t>Geosciences</a:t>
            </a:r>
            <a:r>
              <a:rPr lang="pl-PL" sz="1800" dirty="0"/>
              <a:t> Union General Assembly 2022, 23-27 May 2022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7B51025B-5A64-46BB-B601-28A2A40B7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016" y="5735637"/>
            <a:ext cx="2455984" cy="106865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AEDDF84-6BD6-4275-8BC4-9AB6337D3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5826114"/>
            <a:ext cx="1971066" cy="88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666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95F3F68-1D9F-420A-B577-DE76443C5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8912"/>
            <a:ext cx="3932237" cy="1600200"/>
          </a:xfrm>
        </p:spPr>
        <p:txBody>
          <a:bodyPr/>
          <a:lstStyle/>
          <a:p>
            <a:pPr algn="ctr"/>
            <a:endParaRPr lang="pl-PL" b="1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2DC78144-73E8-4FDF-8BC4-AC63F2161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0988" y="526117"/>
            <a:ext cx="5881104" cy="6076726"/>
          </a:xfrm>
        </p:spPr>
      </p:pic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9B8C4699-4B8F-4B92-8EA8-A8D35A232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err="1"/>
              <a:t>Examination</a:t>
            </a:r>
            <a:r>
              <a:rPr lang="pl-PL" sz="2000" dirty="0"/>
              <a:t> of the </a:t>
            </a:r>
            <a:r>
              <a:rPr lang="pl-PL" sz="2000" dirty="0" err="1"/>
              <a:t>accuracy</a:t>
            </a:r>
            <a:r>
              <a:rPr lang="pl-PL" sz="2000" dirty="0"/>
              <a:t> of </a:t>
            </a:r>
            <a:r>
              <a:rPr lang="pl-PL" sz="2000" dirty="0" err="1"/>
              <a:t>water</a:t>
            </a:r>
            <a:r>
              <a:rPr lang="pl-PL" sz="2000" dirty="0"/>
              <a:t> </a:t>
            </a:r>
            <a:r>
              <a:rPr lang="pl-PL" sz="2000" dirty="0" err="1"/>
              <a:t>levels</a:t>
            </a:r>
            <a:r>
              <a:rPr lang="pl-PL" sz="2000" dirty="0"/>
              <a:t> from 34 </a:t>
            </a:r>
            <a:r>
              <a:rPr lang="pl-PL" sz="2000" dirty="0" err="1"/>
              <a:t>virtual</a:t>
            </a:r>
            <a:r>
              <a:rPr lang="pl-PL" sz="2000" dirty="0"/>
              <a:t> </a:t>
            </a:r>
            <a:r>
              <a:rPr lang="pl-PL" sz="2000" dirty="0" err="1"/>
              <a:t>sites</a:t>
            </a:r>
            <a:r>
              <a:rPr lang="pl-PL" sz="2000" dirty="0"/>
              <a:t> (VS) of the Sentinel-3A (S-3A) </a:t>
            </a:r>
            <a:r>
              <a:rPr lang="pl-PL" sz="2000" dirty="0" err="1"/>
              <a:t>satellite</a:t>
            </a:r>
            <a:r>
              <a:rPr lang="pl-PL" sz="2000" dirty="0"/>
              <a:t>, </a:t>
            </a:r>
            <a:r>
              <a:rPr lang="pl-PL" sz="2000" dirty="0" err="1"/>
              <a:t>located</a:t>
            </a:r>
            <a:r>
              <a:rPr lang="pl-PL" sz="2000" dirty="0"/>
              <a:t> on </a:t>
            </a:r>
            <a:r>
              <a:rPr lang="pl-PL" sz="2000" dirty="0" err="1"/>
              <a:t>Polish</a:t>
            </a:r>
            <a:r>
              <a:rPr lang="pl-PL" sz="2000" dirty="0"/>
              <a:t> </a:t>
            </a:r>
            <a:r>
              <a:rPr lang="pl-PL" sz="2000" dirty="0" err="1"/>
              <a:t>rivers</a:t>
            </a:r>
            <a:r>
              <a:rPr lang="pl-PL" sz="2000" dirty="0"/>
              <a:t> and </a:t>
            </a:r>
            <a:r>
              <a:rPr lang="pl-PL" sz="2000" dirty="0" err="1"/>
              <a:t>processed</a:t>
            </a:r>
            <a:r>
              <a:rPr lang="pl-PL" sz="2000" dirty="0"/>
              <a:t> by </a:t>
            </a:r>
            <a:r>
              <a:rPr lang="pl-PL" sz="2000" dirty="0" err="1"/>
              <a:t>Hydroweb</a:t>
            </a:r>
            <a:r>
              <a:rPr lang="pl-PL" sz="2000" dirty="0"/>
              <a:t>.</a:t>
            </a:r>
          </a:p>
          <a:p>
            <a:endParaRPr lang="pl-P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err="1"/>
              <a:t>Study</a:t>
            </a:r>
            <a:r>
              <a:rPr lang="pl-PL" sz="2000" dirty="0"/>
              <a:t> of the influence of </a:t>
            </a:r>
            <a:r>
              <a:rPr lang="pl-PL" sz="2000" dirty="0" err="1"/>
              <a:t>environmental</a:t>
            </a:r>
            <a:r>
              <a:rPr lang="pl-PL" sz="2000" dirty="0"/>
              <a:t> </a:t>
            </a:r>
            <a:r>
              <a:rPr lang="pl-PL" sz="2000" dirty="0" err="1"/>
              <a:t>factors</a:t>
            </a:r>
            <a:r>
              <a:rPr lang="pl-PL" sz="2000" dirty="0"/>
              <a:t> (</a:t>
            </a:r>
            <a:r>
              <a:rPr lang="pl-PL" sz="2000" dirty="0" err="1"/>
              <a:t>river</a:t>
            </a:r>
            <a:r>
              <a:rPr lang="pl-PL" sz="2000" dirty="0"/>
              <a:t> </a:t>
            </a:r>
            <a:r>
              <a:rPr lang="pl-PL" sz="2000" dirty="0" err="1"/>
              <a:t>width</a:t>
            </a:r>
            <a:r>
              <a:rPr lang="pl-PL" sz="2000" dirty="0"/>
              <a:t>, channel </a:t>
            </a:r>
            <a:r>
              <a:rPr lang="pl-PL" sz="2000" dirty="0" err="1"/>
              <a:t>morphology</a:t>
            </a:r>
            <a:r>
              <a:rPr lang="pl-PL" sz="2000" dirty="0"/>
              <a:t> and VS geometry) on the </a:t>
            </a:r>
            <a:r>
              <a:rPr lang="pl-PL" sz="2000" dirty="0" err="1"/>
              <a:t>accuracy</a:t>
            </a:r>
            <a:r>
              <a:rPr lang="pl-PL" sz="2000" dirty="0"/>
              <a:t> of </a:t>
            </a:r>
            <a:r>
              <a:rPr lang="pl-PL" sz="2000" dirty="0" err="1"/>
              <a:t>altimetric</a:t>
            </a:r>
            <a:r>
              <a:rPr lang="pl-PL" sz="2000" dirty="0"/>
              <a:t> </a:t>
            </a:r>
            <a:r>
              <a:rPr lang="pl-PL" sz="2000" dirty="0" err="1"/>
              <a:t>measurements</a:t>
            </a:r>
            <a:r>
              <a:rPr lang="pl-PL" sz="2000" dirty="0"/>
              <a:t>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66F08FFC-B260-4139-B419-F37226BC3FA4}"/>
              </a:ext>
            </a:extLst>
          </p:cNvPr>
          <p:cNvSpPr/>
          <p:nvPr/>
        </p:nvSpPr>
        <p:spPr>
          <a:xfrm>
            <a:off x="0" y="-1"/>
            <a:ext cx="12192000" cy="457199"/>
          </a:xfrm>
          <a:prstGeom prst="rect">
            <a:avLst/>
          </a:prstGeom>
          <a:solidFill>
            <a:srgbClr val="0072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D19A0C46-533A-4F6E-A0A1-A4A53516DD5D}"/>
              </a:ext>
            </a:extLst>
          </p:cNvPr>
          <p:cNvSpPr txBox="1">
            <a:spLocks/>
          </p:cNvSpPr>
          <p:nvPr/>
        </p:nvSpPr>
        <p:spPr>
          <a:xfrm>
            <a:off x="839788" y="25165"/>
            <a:ext cx="11352212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err="1">
                <a:solidFill>
                  <a:schemeClr val="bg1"/>
                </a:solidFill>
              </a:rPr>
              <a:t>Objective</a:t>
            </a:r>
            <a:r>
              <a:rPr lang="pl-PL" b="1" dirty="0">
                <a:solidFill>
                  <a:schemeClr val="bg1"/>
                </a:solidFill>
              </a:rPr>
              <a:t> of </a:t>
            </a:r>
            <a:r>
              <a:rPr lang="pl-PL" b="1" dirty="0" err="1">
                <a:solidFill>
                  <a:schemeClr val="bg1"/>
                </a:solidFill>
              </a:rPr>
              <a:t>research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D0B07A20-BF0A-4789-992A-2ED3A0EBA603}"/>
              </a:ext>
            </a:extLst>
          </p:cNvPr>
          <p:cNvSpPr/>
          <p:nvPr/>
        </p:nvSpPr>
        <p:spPr>
          <a:xfrm>
            <a:off x="0" y="6660699"/>
            <a:ext cx="12192000" cy="188912"/>
          </a:xfrm>
          <a:prstGeom prst="rect">
            <a:avLst/>
          </a:prstGeom>
          <a:solidFill>
            <a:srgbClr val="0072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/>
              <a:t> </a:t>
            </a:r>
            <a:r>
              <a:rPr lang="en-US" sz="1800" dirty="0"/>
              <a:t>Influence of environmental factors on the accuracy of the Sentinel-3A altimetry over Polish rivers</a:t>
            </a:r>
            <a:r>
              <a:rPr lang="pl-PL" sz="1800" dirty="0"/>
              <a:t>                                     1/5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30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9B8C4699-4B8F-4B92-8EA8-A8D35A232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084550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RMSE </a:t>
            </a:r>
            <a:r>
              <a:rPr lang="pl-PL" sz="2000" dirty="0" err="1"/>
              <a:t>range</a:t>
            </a:r>
            <a:r>
              <a:rPr lang="pl-PL" sz="2000" dirty="0"/>
              <a:t> from 0.12 to 0.44 m, with </a:t>
            </a:r>
            <a:r>
              <a:rPr lang="pl-PL" sz="2000" dirty="0" err="1"/>
              <a:t>mean</a:t>
            </a:r>
            <a:r>
              <a:rPr lang="pl-PL" sz="2000" dirty="0"/>
              <a:t> of 0.22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NSE </a:t>
            </a:r>
            <a:r>
              <a:rPr lang="pl-PL" sz="2000" dirty="0" err="1"/>
              <a:t>range</a:t>
            </a:r>
            <a:r>
              <a:rPr lang="pl-PL" sz="2000" dirty="0"/>
              <a:t> from 0.40 to 0.98 with </a:t>
            </a:r>
            <a:r>
              <a:rPr lang="pl-PL" sz="2000" dirty="0" err="1"/>
              <a:t>mean</a:t>
            </a:r>
            <a:r>
              <a:rPr lang="pl-PL" sz="2000" dirty="0"/>
              <a:t> of 0.84 for 67 </a:t>
            </a:r>
            <a:r>
              <a:rPr lang="pl-PL" sz="2000" dirty="0" err="1"/>
              <a:t>pairs</a:t>
            </a:r>
            <a:r>
              <a:rPr lang="pl-PL" sz="2000" dirty="0"/>
              <a:t> of </a:t>
            </a:r>
            <a:r>
              <a:rPr lang="pl-PL" sz="2000" dirty="0" err="1"/>
              <a:t>time</a:t>
            </a:r>
            <a:r>
              <a:rPr lang="pl-PL" sz="2000" dirty="0"/>
              <a:t> </a:t>
            </a:r>
            <a:r>
              <a:rPr lang="pl-PL" sz="2000" dirty="0" err="1"/>
              <a:t>series</a:t>
            </a:r>
            <a:r>
              <a:rPr lang="pl-PL" sz="2000" dirty="0"/>
              <a:t>, out of 68 </a:t>
            </a:r>
            <a:r>
              <a:rPr lang="pl-PL" sz="2000" dirty="0" err="1"/>
              <a:t>considered</a:t>
            </a:r>
            <a:endParaRPr lang="pl-P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1E05152-8E59-451D-AD1B-F7CD882999F0}"/>
              </a:ext>
            </a:extLst>
          </p:cNvPr>
          <p:cNvSpPr/>
          <p:nvPr/>
        </p:nvSpPr>
        <p:spPr>
          <a:xfrm>
            <a:off x="0" y="-1"/>
            <a:ext cx="12192000" cy="457199"/>
          </a:xfrm>
          <a:prstGeom prst="rect">
            <a:avLst/>
          </a:prstGeom>
          <a:solidFill>
            <a:srgbClr val="0072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595F3F68-1D9F-420A-B577-DE76443C5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5165"/>
            <a:ext cx="11352212" cy="457200"/>
          </a:xfrm>
        </p:spPr>
        <p:txBody>
          <a:bodyPr>
            <a:noAutofit/>
          </a:bodyPr>
          <a:lstStyle/>
          <a:p>
            <a:r>
              <a:rPr lang="pl-PL" b="1" dirty="0" err="1">
                <a:solidFill>
                  <a:schemeClr val="bg1"/>
                </a:solidFill>
              </a:rPr>
              <a:t>Accuracy</a:t>
            </a:r>
            <a:r>
              <a:rPr lang="pl-PL" b="1" dirty="0">
                <a:solidFill>
                  <a:schemeClr val="bg1"/>
                </a:solidFill>
              </a:rPr>
              <a:t> of S-3A </a:t>
            </a:r>
            <a:r>
              <a:rPr lang="pl-PL" b="1" dirty="0" err="1">
                <a:solidFill>
                  <a:schemeClr val="bg1"/>
                </a:solidFill>
              </a:rPr>
              <a:t>water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levels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19CBDBB-151F-43FD-AE68-18AABA364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D137209C-5D58-4A15-A96D-689F79FBD675}"/>
              </a:ext>
            </a:extLst>
          </p:cNvPr>
          <p:cNvSpPr/>
          <p:nvPr/>
        </p:nvSpPr>
        <p:spPr>
          <a:xfrm>
            <a:off x="0" y="6660699"/>
            <a:ext cx="12192000" cy="188912"/>
          </a:xfrm>
          <a:prstGeom prst="rect">
            <a:avLst/>
          </a:prstGeom>
          <a:solidFill>
            <a:srgbClr val="0072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/>
              <a:t> </a:t>
            </a:r>
            <a:r>
              <a:rPr lang="en-US" dirty="0"/>
              <a:t>Influence of </a:t>
            </a:r>
            <a:r>
              <a:rPr lang="en-US" sz="1800" dirty="0"/>
              <a:t>environmental factors on the accuracy of the Sentinel-3A altimetry over Polish rivers</a:t>
            </a:r>
            <a:r>
              <a:rPr lang="pl-PL" sz="1800" dirty="0"/>
              <a:t>                                     2/5</a:t>
            </a:r>
            <a:endParaRPr lang="pl-PL" dirty="0"/>
          </a:p>
        </p:txBody>
      </p:sp>
      <p:pic>
        <p:nvPicPr>
          <p:cNvPr id="11" name="Symbol zastępczy zawartości 7">
            <a:extLst>
              <a:ext uri="{FF2B5EF4-FFF2-40B4-BE49-F238E27FC236}">
                <a16:creationId xmlns:a16="http://schemas.microsoft.com/office/drawing/2014/main" id="{C8CA79D5-77B6-465F-A26E-86539D169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0988" y="623928"/>
            <a:ext cx="5881104" cy="5881104"/>
          </a:xfrm>
          <a:prstGeom prst="rect">
            <a:avLst/>
          </a:prstGeom>
        </p:spPr>
      </p:pic>
      <p:sp>
        <p:nvSpPr>
          <p:cNvPr id="3" name="Owal 2">
            <a:extLst>
              <a:ext uri="{FF2B5EF4-FFF2-40B4-BE49-F238E27FC236}">
                <a16:creationId xmlns:a16="http://schemas.microsoft.com/office/drawing/2014/main" id="{2F823357-0926-EADE-E759-64C5CF1455BA}"/>
              </a:ext>
            </a:extLst>
          </p:cNvPr>
          <p:cNvSpPr/>
          <p:nvPr/>
        </p:nvSpPr>
        <p:spPr>
          <a:xfrm>
            <a:off x="9278224" y="4773336"/>
            <a:ext cx="1107347" cy="4026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752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2DC78144-73E8-4FDF-8BC4-AC63F2161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0409" y="457198"/>
            <a:ext cx="6170332" cy="6173498"/>
          </a:xfr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86D4BB17-1472-496C-A8F9-288292F5AC29}"/>
              </a:ext>
            </a:extLst>
          </p:cNvPr>
          <p:cNvSpPr/>
          <p:nvPr/>
        </p:nvSpPr>
        <p:spPr>
          <a:xfrm>
            <a:off x="0" y="-1"/>
            <a:ext cx="12192000" cy="457199"/>
          </a:xfrm>
          <a:prstGeom prst="rect">
            <a:avLst/>
          </a:prstGeom>
          <a:solidFill>
            <a:srgbClr val="0072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ytuł 3">
            <a:extLst>
              <a:ext uri="{FF2B5EF4-FFF2-40B4-BE49-F238E27FC236}">
                <a16:creationId xmlns:a16="http://schemas.microsoft.com/office/drawing/2014/main" id="{5A37F7B0-FC33-431A-9470-2029988C7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5165"/>
            <a:ext cx="11352212" cy="457200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Land </a:t>
            </a:r>
            <a:r>
              <a:rPr lang="pl-PL" b="1" dirty="0" err="1">
                <a:solidFill>
                  <a:schemeClr val="bg1"/>
                </a:solidFill>
              </a:rPr>
              <a:t>cover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within</a:t>
            </a:r>
            <a:r>
              <a:rPr lang="pl-PL" b="1" dirty="0">
                <a:solidFill>
                  <a:schemeClr val="bg1"/>
                </a:solidFill>
              </a:rPr>
              <a:t> the 1 km </a:t>
            </a:r>
            <a:r>
              <a:rPr lang="pl-PL" b="1" dirty="0" err="1">
                <a:solidFill>
                  <a:schemeClr val="bg1"/>
                </a:solidFill>
              </a:rPr>
              <a:t>buffer</a:t>
            </a:r>
            <a:r>
              <a:rPr lang="pl-PL" b="1" dirty="0">
                <a:solidFill>
                  <a:schemeClr val="bg1"/>
                </a:solidFill>
              </a:rPr>
              <a:t> of </a:t>
            </a:r>
            <a:r>
              <a:rPr lang="pl-PL" b="1" dirty="0" err="1">
                <a:solidFill>
                  <a:schemeClr val="bg1"/>
                </a:solidFill>
              </a:rPr>
              <a:t>each</a:t>
            </a:r>
            <a:r>
              <a:rPr lang="pl-PL" b="1" dirty="0">
                <a:solidFill>
                  <a:schemeClr val="bg1"/>
                </a:solidFill>
              </a:rPr>
              <a:t> VS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B7AF11A-E4C8-4548-ADED-2C8BD506123B}"/>
              </a:ext>
            </a:extLst>
          </p:cNvPr>
          <p:cNvSpPr txBox="1"/>
          <p:nvPr/>
        </p:nvSpPr>
        <p:spPr>
          <a:xfrm>
            <a:off x="260600" y="2694536"/>
            <a:ext cx="28270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aseline="30000" dirty="0"/>
              <a:t>1</a:t>
            </a:r>
            <a:r>
              <a:rPr lang="pl-PL" dirty="0"/>
              <a:t> </a:t>
            </a:r>
            <a:r>
              <a:rPr lang="pl-PL" dirty="0" err="1"/>
              <a:t>sandbars</a:t>
            </a:r>
            <a:r>
              <a:rPr lang="pl-PL" dirty="0"/>
              <a:t> in the VS </a:t>
            </a:r>
            <a:r>
              <a:rPr lang="pl-PL" dirty="0" err="1"/>
              <a:t>vicinity</a:t>
            </a:r>
            <a:br>
              <a:rPr lang="pl-PL" dirty="0"/>
            </a:br>
            <a:endParaRPr lang="pl-PL" dirty="0"/>
          </a:p>
          <a:p>
            <a:r>
              <a:rPr lang="pl-PL" baseline="30000" dirty="0"/>
              <a:t>2</a:t>
            </a:r>
            <a:r>
              <a:rPr lang="pl-PL" dirty="0"/>
              <a:t> </a:t>
            </a:r>
            <a:r>
              <a:rPr lang="pl-PL" dirty="0" err="1"/>
              <a:t>river</a:t>
            </a:r>
            <a:r>
              <a:rPr lang="pl-PL" dirty="0"/>
              <a:t> channel </a:t>
            </a:r>
            <a:r>
              <a:rPr lang="pl-PL" dirty="0" err="1"/>
              <a:t>parallel</a:t>
            </a:r>
            <a:r>
              <a:rPr lang="pl-PL" dirty="0"/>
              <a:t> to </a:t>
            </a:r>
            <a:r>
              <a:rPr lang="pl-PL" dirty="0" err="1"/>
              <a:t>satellite</a:t>
            </a:r>
            <a:r>
              <a:rPr lang="pl-PL" dirty="0"/>
              <a:t> </a:t>
            </a:r>
            <a:r>
              <a:rPr lang="pl-PL" dirty="0" err="1"/>
              <a:t>ground</a:t>
            </a:r>
            <a:r>
              <a:rPr lang="pl-PL" dirty="0"/>
              <a:t> </a:t>
            </a:r>
            <a:r>
              <a:rPr lang="pl-PL" dirty="0" err="1"/>
              <a:t>track</a:t>
            </a:r>
            <a:br>
              <a:rPr lang="pl-PL" dirty="0"/>
            </a:br>
            <a:endParaRPr lang="pl-PL" dirty="0"/>
          </a:p>
          <a:p>
            <a:r>
              <a:rPr lang="pl-PL" baseline="30000" dirty="0"/>
              <a:t>3</a:t>
            </a:r>
            <a:r>
              <a:rPr lang="pl-PL" dirty="0"/>
              <a:t> </a:t>
            </a:r>
            <a:r>
              <a:rPr lang="pl-PL" dirty="0" err="1"/>
              <a:t>multiple</a:t>
            </a:r>
            <a:r>
              <a:rPr lang="pl-PL" dirty="0"/>
              <a:t> </a:t>
            </a:r>
            <a:r>
              <a:rPr lang="pl-PL" dirty="0" err="1"/>
              <a:t>river</a:t>
            </a:r>
            <a:r>
              <a:rPr lang="pl-PL" dirty="0"/>
              <a:t> </a:t>
            </a:r>
            <a:r>
              <a:rPr lang="pl-PL" dirty="0" err="1"/>
              <a:t>crossing</a:t>
            </a:r>
            <a:r>
              <a:rPr lang="pl-PL" dirty="0"/>
              <a:t> 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2ABB00DF-6F77-45B8-B867-2CB5241D9ABB}"/>
              </a:ext>
            </a:extLst>
          </p:cNvPr>
          <p:cNvSpPr/>
          <p:nvPr/>
        </p:nvSpPr>
        <p:spPr>
          <a:xfrm>
            <a:off x="0" y="6660699"/>
            <a:ext cx="12192000" cy="188912"/>
          </a:xfrm>
          <a:prstGeom prst="rect">
            <a:avLst/>
          </a:prstGeom>
          <a:solidFill>
            <a:srgbClr val="0072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/>
              <a:t> </a:t>
            </a:r>
            <a:r>
              <a:rPr lang="en-US" dirty="0"/>
              <a:t>Influence of </a:t>
            </a:r>
            <a:r>
              <a:rPr lang="en-US" sz="1800" dirty="0"/>
              <a:t>environmental factors on the accuracy of the Sentinel-3A altimetry over Polish rivers</a:t>
            </a:r>
            <a:r>
              <a:rPr lang="pl-PL" sz="1800" dirty="0"/>
              <a:t>                                     3/5</a:t>
            </a:r>
            <a:endParaRPr lang="pl-PL" dirty="0"/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CA97B84F-331F-8348-ABEE-73B2FE284483}"/>
              </a:ext>
            </a:extLst>
          </p:cNvPr>
          <p:cNvCxnSpPr/>
          <p:nvPr/>
        </p:nvCxnSpPr>
        <p:spPr>
          <a:xfrm>
            <a:off x="9200741" y="992085"/>
            <a:ext cx="0" cy="523473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AB82C67E-F262-480A-FE8D-15B703CB9BF8}"/>
              </a:ext>
            </a:extLst>
          </p:cNvPr>
          <p:cNvSpPr txBox="1"/>
          <p:nvPr/>
        </p:nvSpPr>
        <p:spPr>
          <a:xfrm>
            <a:off x="9364911" y="1032375"/>
            <a:ext cx="28270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High </a:t>
            </a:r>
            <a:r>
              <a:rPr lang="pl-PL" dirty="0" err="1"/>
              <a:t>accuracy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 err="1"/>
              <a:t>Low</a:t>
            </a:r>
            <a:r>
              <a:rPr lang="pl-PL" dirty="0"/>
              <a:t> </a:t>
            </a:r>
            <a:r>
              <a:rPr lang="pl-PL" dirty="0" err="1"/>
              <a:t>accuracy</a:t>
            </a:r>
            <a:endParaRPr lang="pl-PL" dirty="0"/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3F33F5A2-5DB9-475A-28D2-C9676D3BA1B2}"/>
              </a:ext>
            </a:extLst>
          </p:cNvPr>
          <p:cNvCxnSpPr>
            <a:cxnSpLocks/>
          </p:cNvCxnSpPr>
          <p:nvPr/>
        </p:nvCxnSpPr>
        <p:spPr>
          <a:xfrm>
            <a:off x="3990975" y="609600"/>
            <a:ext cx="552450" cy="38930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20DB0327-83D5-79BF-3E10-CDCB68CA4E37}"/>
              </a:ext>
            </a:extLst>
          </p:cNvPr>
          <p:cNvCxnSpPr>
            <a:cxnSpLocks/>
          </p:cNvCxnSpPr>
          <p:nvPr/>
        </p:nvCxnSpPr>
        <p:spPr>
          <a:xfrm flipV="1">
            <a:off x="4267200" y="6226815"/>
            <a:ext cx="276225" cy="40388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0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FE967B5-58E9-4EAB-AFA4-832BDAB62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633412"/>
            <a:ext cx="8915400" cy="5591175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3DFEA84D-A90D-42FB-A843-3F1147795766}"/>
              </a:ext>
            </a:extLst>
          </p:cNvPr>
          <p:cNvSpPr/>
          <p:nvPr/>
        </p:nvSpPr>
        <p:spPr>
          <a:xfrm>
            <a:off x="0" y="-1"/>
            <a:ext cx="12192000" cy="457199"/>
          </a:xfrm>
          <a:prstGeom prst="rect">
            <a:avLst/>
          </a:prstGeom>
          <a:solidFill>
            <a:srgbClr val="0072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ytuł 3">
            <a:extLst>
              <a:ext uri="{FF2B5EF4-FFF2-40B4-BE49-F238E27FC236}">
                <a16:creationId xmlns:a16="http://schemas.microsoft.com/office/drawing/2014/main" id="{1BD50440-296A-401D-B1A6-DAFD54AD0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5165"/>
            <a:ext cx="11352212" cy="457200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Land </a:t>
            </a:r>
            <a:r>
              <a:rPr lang="pl-PL" b="1" dirty="0" err="1">
                <a:solidFill>
                  <a:schemeClr val="bg1"/>
                </a:solidFill>
              </a:rPr>
              <a:t>cover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within</a:t>
            </a:r>
            <a:r>
              <a:rPr lang="pl-PL" b="1" dirty="0">
                <a:solidFill>
                  <a:schemeClr val="bg1"/>
                </a:solidFill>
              </a:rPr>
              <a:t> the 1 km </a:t>
            </a:r>
            <a:r>
              <a:rPr lang="pl-PL" b="1" dirty="0" err="1">
                <a:solidFill>
                  <a:schemeClr val="bg1"/>
                </a:solidFill>
              </a:rPr>
              <a:t>buffer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around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each</a:t>
            </a:r>
            <a:r>
              <a:rPr lang="pl-PL" b="1" dirty="0">
                <a:solidFill>
                  <a:schemeClr val="bg1"/>
                </a:solidFill>
              </a:rPr>
              <a:t> VS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CB762285-089A-4BAF-8DD9-AC04B011A955}"/>
              </a:ext>
            </a:extLst>
          </p:cNvPr>
          <p:cNvSpPr/>
          <p:nvPr/>
        </p:nvSpPr>
        <p:spPr>
          <a:xfrm>
            <a:off x="0" y="6660699"/>
            <a:ext cx="12192000" cy="188912"/>
          </a:xfrm>
          <a:prstGeom prst="rect">
            <a:avLst/>
          </a:prstGeom>
          <a:solidFill>
            <a:srgbClr val="0072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/>
              <a:t> </a:t>
            </a:r>
            <a:r>
              <a:rPr lang="en-US" dirty="0"/>
              <a:t>Influence of </a:t>
            </a:r>
            <a:r>
              <a:rPr lang="en-US" sz="1800" dirty="0"/>
              <a:t>environmental factors on the accuracy of the Sentinel-3A altimetry over Polish rivers</a:t>
            </a:r>
            <a:r>
              <a:rPr lang="pl-PL" sz="1800" dirty="0"/>
              <a:t>                                     4/5</a:t>
            </a:r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029AF28-2DAB-5DF6-326F-DF9799CED840}"/>
              </a:ext>
            </a:extLst>
          </p:cNvPr>
          <p:cNvSpPr/>
          <p:nvPr/>
        </p:nvSpPr>
        <p:spPr>
          <a:xfrm>
            <a:off x="6910939" y="1809550"/>
            <a:ext cx="827773" cy="25988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FB7F695-80D3-1D58-38A4-77663761E312}"/>
              </a:ext>
            </a:extLst>
          </p:cNvPr>
          <p:cNvSpPr/>
          <p:nvPr/>
        </p:nvSpPr>
        <p:spPr>
          <a:xfrm>
            <a:off x="9705073" y="1809550"/>
            <a:ext cx="827773" cy="25988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F5C05A0-9D6A-61C4-C47B-A866EA92347F}"/>
              </a:ext>
            </a:extLst>
          </p:cNvPr>
          <p:cNvSpPr txBox="1"/>
          <p:nvPr/>
        </p:nvSpPr>
        <p:spPr>
          <a:xfrm>
            <a:off x="7789265" y="2908906"/>
            <a:ext cx="1865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/>
              <a:t>Almost</a:t>
            </a:r>
            <a:r>
              <a:rPr lang="pl-PL" sz="2000" dirty="0"/>
              <a:t> </a:t>
            </a:r>
            <a:r>
              <a:rPr lang="pl-PL" sz="2000" dirty="0" err="1"/>
              <a:t>identical</a:t>
            </a:r>
            <a:endParaRPr lang="pl-PL" sz="2000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A7C3CA7C-362B-DD3B-87EC-C58A2AA352F5}"/>
              </a:ext>
            </a:extLst>
          </p:cNvPr>
          <p:cNvSpPr/>
          <p:nvPr/>
        </p:nvSpPr>
        <p:spPr>
          <a:xfrm flipV="1">
            <a:off x="6910939" y="4875328"/>
            <a:ext cx="812104" cy="369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A402A6C2-831F-76FD-A001-6BD77DDE9E8C}"/>
              </a:ext>
            </a:extLst>
          </p:cNvPr>
          <p:cNvSpPr/>
          <p:nvPr/>
        </p:nvSpPr>
        <p:spPr>
          <a:xfrm flipV="1">
            <a:off x="9754803" y="4875328"/>
            <a:ext cx="812104" cy="369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5C72058E-CC84-108C-4141-3AE122747F7B}"/>
              </a:ext>
            </a:extLst>
          </p:cNvPr>
          <p:cNvSpPr/>
          <p:nvPr/>
        </p:nvSpPr>
        <p:spPr>
          <a:xfrm>
            <a:off x="3397718" y="5342021"/>
            <a:ext cx="1953928" cy="3272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EC68917-B725-84C3-ABB6-1A5881078841}"/>
              </a:ext>
            </a:extLst>
          </p:cNvPr>
          <p:cNvSpPr txBox="1"/>
          <p:nvPr/>
        </p:nvSpPr>
        <p:spPr>
          <a:xfrm>
            <a:off x="8565439" y="484454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415905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/>
      <p:bldP spid="12" grpId="0" animBg="1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76D8196-3395-43D1-817A-C3E830902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600" dirty="0" err="1"/>
              <a:t>Water</a:t>
            </a:r>
            <a:r>
              <a:rPr lang="pl-PL" sz="2600" dirty="0"/>
              <a:t> </a:t>
            </a:r>
            <a:r>
              <a:rPr lang="pl-PL" sz="2600" dirty="0" err="1"/>
              <a:t>levels</a:t>
            </a:r>
            <a:r>
              <a:rPr lang="pl-PL" sz="2600" dirty="0"/>
              <a:t> </a:t>
            </a:r>
            <a:r>
              <a:rPr lang="pl-PL" sz="2600" dirty="0" err="1"/>
              <a:t>at</a:t>
            </a:r>
            <a:r>
              <a:rPr lang="pl-PL" sz="2600" dirty="0"/>
              <a:t> </a:t>
            </a:r>
            <a:r>
              <a:rPr lang="pl-PL" sz="2600" dirty="0" err="1"/>
              <a:t>virtual</a:t>
            </a:r>
            <a:r>
              <a:rPr lang="pl-PL" sz="2600" dirty="0"/>
              <a:t> </a:t>
            </a:r>
            <a:r>
              <a:rPr lang="pl-PL" sz="2600" dirty="0" err="1"/>
              <a:t>sites</a:t>
            </a:r>
            <a:r>
              <a:rPr lang="pl-PL" sz="2600" dirty="0"/>
              <a:t> of the Sentinel-3A </a:t>
            </a:r>
            <a:r>
              <a:rPr lang="pl-PL" sz="2600" dirty="0" err="1"/>
              <a:t>satellite</a:t>
            </a:r>
            <a:r>
              <a:rPr lang="pl-PL" sz="2600" dirty="0"/>
              <a:t> </a:t>
            </a:r>
            <a:r>
              <a:rPr lang="pl-PL" sz="2600" dirty="0" err="1"/>
              <a:t>located</a:t>
            </a:r>
            <a:r>
              <a:rPr lang="pl-PL" sz="2600" dirty="0"/>
              <a:t> on </a:t>
            </a:r>
            <a:r>
              <a:rPr lang="pl-PL" sz="2600" dirty="0" err="1"/>
              <a:t>Polish</a:t>
            </a:r>
            <a:r>
              <a:rPr lang="pl-PL" sz="2600" dirty="0"/>
              <a:t> </a:t>
            </a:r>
            <a:r>
              <a:rPr lang="pl-PL" sz="2600" dirty="0" err="1"/>
              <a:t>rivers</a:t>
            </a:r>
            <a:r>
              <a:rPr lang="pl-PL" sz="2600" dirty="0"/>
              <a:t> and </a:t>
            </a:r>
            <a:r>
              <a:rPr lang="pl-PL" sz="2600" dirty="0" err="1"/>
              <a:t>processed</a:t>
            </a:r>
            <a:r>
              <a:rPr lang="pl-PL" sz="2600" dirty="0"/>
              <a:t> by </a:t>
            </a:r>
            <a:r>
              <a:rPr lang="pl-PL" sz="2600" dirty="0" err="1"/>
              <a:t>Hydroweb</a:t>
            </a:r>
            <a:r>
              <a:rPr lang="pl-PL" sz="2600" dirty="0"/>
              <a:t> </a:t>
            </a:r>
            <a:r>
              <a:rPr lang="pl-PL" sz="2600" dirty="0" err="1"/>
              <a:t>are</a:t>
            </a:r>
            <a:r>
              <a:rPr lang="pl-PL" sz="2600" dirty="0"/>
              <a:t> </a:t>
            </a:r>
            <a:r>
              <a:rPr lang="pl-PL" sz="2600" dirty="0" err="1"/>
              <a:t>characterized</a:t>
            </a:r>
            <a:r>
              <a:rPr lang="pl-PL" sz="2600" dirty="0"/>
              <a:t> by high </a:t>
            </a:r>
            <a:r>
              <a:rPr lang="pl-PL" sz="2600" dirty="0" err="1"/>
              <a:t>accuracy</a:t>
            </a:r>
            <a:r>
              <a:rPr lang="pl-PL" sz="2600" dirty="0"/>
              <a:t> (RMSE: 0.12-0.44 m)</a:t>
            </a:r>
          </a:p>
          <a:p>
            <a:r>
              <a:rPr lang="pl-PL" sz="2600" dirty="0" err="1"/>
              <a:t>Neither</a:t>
            </a:r>
            <a:r>
              <a:rPr lang="pl-PL" sz="2600" dirty="0"/>
              <a:t> the </a:t>
            </a:r>
            <a:r>
              <a:rPr lang="pl-PL" sz="2600" dirty="0" err="1"/>
              <a:t>river</a:t>
            </a:r>
            <a:r>
              <a:rPr lang="pl-PL" sz="2600" dirty="0"/>
              <a:t> </a:t>
            </a:r>
            <a:r>
              <a:rPr lang="pl-PL" sz="2600" dirty="0" err="1"/>
              <a:t>width</a:t>
            </a:r>
            <a:r>
              <a:rPr lang="pl-PL" sz="2600" dirty="0"/>
              <a:t>, nor the land </a:t>
            </a:r>
            <a:r>
              <a:rPr lang="pl-PL" sz="2600" dirty="0" err="1"/>
              <a:t>topography</a:t>
            </a:r>
            <a:r>
              <a:rPr lang="pl-PL" sz="2600" dirty="0"/>
              <a:t> </a:t>
            </a:r>
            <a:r>
              <a:rPr lang="pl-PL" sz="2600" dirty="0" err="1"/>
              <a:t>reveal</a:t>
            </a:r>
            <a:r>
              <a:rPr lang="pl-PL" sz="2600" dirty="0"/>
              <a:t> </a:t>
            </a:r>
            <a:r>
              <a:rPr lang="pl-PL" sz="2600" dirty="0" err="1"/>
              <a:t>any</a:t>
            </a:r>
            <a:r>
              <a:rPr lang="pl-PL" sz="2600" dirty="0"/>
              <a:t> </a:t>
            </a:r>
            <a:r>
              <a:rPr lang="pl-PL" sz="2600" dirty="0" err="1"/>
              <a:t>impact</a:t>
            </a:r>
            <a:r>
              <a:rPr lang="pl-PL" sz="2600" dirty="0"/>
              <a:t> on the </a:t>
            </a:r>
            <a:r>
              <a:rPr lang="pl-PL" sz="2600" dirty="0" err="1"/>
              <a:t>accuracy</a:t>
            </a:r>
            <a:r>
              <a:rPr lang="pl-PL" sz="2600" dirty="0"/>
              <a:t> of </a:t>
            </a:r>
            <a:r>
              <a:rPr lang="pl-PL" sz="2600" dirty="0" err="1"/>
              <a:t>altimetric</a:t>
            </a:r>
            <a:r>
              <a:rPr lang="pl-PL" sz="2600" dirty="0"/>
              <a:t> </a:t>
            </a:r>
            <a:r>
              <a:rPr lang="pl-PL" sz="2600" dirty="0" err="1"/>
              <a:t>measurements</a:t>
            </a:r>
            <a:r>
              <a:rPr lang="pl-PL" sz="2600" dirty="0"/>
              <a:t> </a:t>
            </a:r>
          </a:p>
          <a:p>
            <a:r>
              <a:rPr lang="pl-PL" sz="2600" dirty="0" err="1"/>
              <a:t>Sandbars</a:t>
            </a:r>
            <a:r>
              <a:rPr lang="pl-PL" sz="2600" dirty="0"/>
              <a:t> and </a:t>
            </a:r>
            <a:r>
              <a:rPr lang="pl-PL" sz="2600" dirty="0" err="1"/>
              <a:t>unfavourable</a:t>
            </a:r>
            <a:r>
              <a:rPr lang="pl-PL" sz="2600" dirty="0"/>
              <a:t> geometry of the VS </a:t>
            </a:r>
            <a:r>
              <a:rPr lang="pl-PL" sz="2600" dirty="0" err="1"/>
              <a:t>occurred</a:t>
            </a:r>
            <a:r>
              <a:rPr lang="pl-PL" sz="2600" dirty="0"/>
              <a:t> </a:t>
            </a:r>
            <a:r>
              <a:rPr lang="pl-PL" sz="2600" dirty="0" err="1"/>
              <a:t>more</a:t>
            </a:r>
            <a:r>
              <a:rPr lang="pl-PL" sz="2600" dirty="0"/>
              <a:t> </a:t>
            </a:r>
            <a:r>
              <a:rPr lang="pl-PL" sz="2600" dirty="0" err="1"/>
              <a:t>often</a:t>
            </a:r>
            <a:r>
              <a:rPr lang="pl-PL" sz="2600" dirty="0"/>
              <a:t> on VS </a:t>
            </a:r>
            <a:r>
              <a:rPr lang="pl-PL" sz="2600" dirty="0" err="1"/>
              <a:t>characterized</a:t>
            </a:r>
            <a:r>
              <a:rPr lang="pl-PL" sz="2600" dirty="0"/>
              <a:t> by </a:t>
            </a:r>
            <a:r>
              <a:rPr lang="pl-PL" sz="2600" dirty="0" err="1"/>
              <a:t>lower</a:t>
            </a:r>
            <a:r>
              <a:rPr lang="pl-PL" sz="2600" dirty="0"/>
              <a:t> </a:t>
            </a:r>
            <a:r>
              <a:rPr lang="pl-PL" sz="2600" dirty="0" err="1"/>
              <a:t>accuracy</a:t>
            </a:r>
            <a:r>
              <a:rPr lang="pl-PL" sz="2600" dirty="0"/>
              <a:t> (NSE ≤ 0.8)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AC0DAA7C-A145-46DD-AC4A-55637429BD32}"/>
              </a:ext>
            </a:extLst>
          </p:cNvPr>
          <p:cNvSpPr/>
          <p:nvPr/>
        </p:nvSpPr>
        <p:spPr>
          <a:xfrm>
            <a:off x="0" y="-1"/>
            <a:ext cx="12192000" cy="457199"/>
          </a:xfrm>
          <a:prstGeom prst="rect">
            <a:avLst/>
          </a:prstGeom>
          <a:solidFill>
            <a:srgbClr val="0072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3">
            <a:extLst>
              <a:ext uri="{FF2B5EF4-FFF2-40B4-BE49-F238E27FC236}">
                <a16:creationId xmlns:a16="http://schemas.microsoft.com/office/drawing/2014/main" id="{F3428F14-F3E3-470D-93F4-D755ED0B917F}"/>
              </a:ext>
            </a:extLst>
          </p:cNvPr>
          <p:cNvSpPr txBox="1">
            <a:spLocks/>
          </p:cNvSpPr>
          <p:nvPr/>
        </p:nvSpPr>
        <p:spPr>
          <a:xfrm>
            <a:off x="839788" y="25165"/>
            <a:ext cx="11352212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 err="1">
                <a:solidFill>
                  <a:schemeClr val="bg1"/>
                </a:solidFill>
              </a:rPr>
              <a:t>Conclusions</a:t>
            </a:r>
            <a:endParaRPr lang="pl-PL" sz="3200" b="1" dirty="0">
              <a:solidFill>
                <a:schemeClr val="bg1"/>
              </a:solidFill>
            </a:endParaRPr>
          </a:p>
        </p:txBody>
      </p:sp>
      <p:sp>
        <p:nvSpPr>
          <p:cNvPr id="10" name="Tytuł 9">
            <a:extLst>
              <a:ext uri="{FF2B5EF4-FFF2-40B4-BE49-F238E27FC236}">
                <a16:creationId xmlns:a16="http://schemas.microsoft.com/office/drawing/2014/main" id="{72C71E68-1D95-4896-8FB0-9CC724EAA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F90A3E66-A5ED-45E1-A2A7-39EB702D8461}"/>
              </a:ext>
            </a:extLst>
          </p:cNvPr>
          <p:cNvSpPr/>
          <p:nvPr/>
        </p:nvSpPr>
        <p:spPr>
          <a:xfrm>
            <a:off x="0" y="6660699"/>
            <a:ext cx="12192000" cy="188912"/>
          </a:xfrm>
          <a:prstGeom prst="rect">
            <a:avLst/>
          </a:prstGeom>
          <a:solidFill>
            <a:srgbClr val="0072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/>
              <a:t> </a:t>
            </a:r>
            <a:r>
              <a:rPr lang="en-US" sz="1800" dirty="0"/>
              <a:t>Influence of environmental factors on the accuracy of the Sentinel-3A altimetry over Polish rivers</a:t>
            </a:r>
            <a:r>
              <a:rPr lang="pl-PL" sz="1800" dirty="0"/>
              <a:t>                                     5/5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712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72C71E68-1D95-4896-8FB0-9CC724EAA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849"/>
            <a:ext cx="12191999" cy="1325563"/>
          </a:xfrm>
        </p:spPr>
        <p:txBody>
          <a:bodyPr/>
          <a:lstStyle/>
          <a:p>
            <a:pPr algn="ctr"/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for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attention</a:t>
            </a:r>
            <a:r>
              <a:rPr lang="pl-PL" dirty="0"/>
              <a:t>!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F90A3E66-A5ED-45E1-A2A7-39EB702D8461}"/>
              </a:ext>
            </a:extLst>
          </p:cNvPr>
          <p:cNvSpPr/>
          <p:nvPr/>
        </p:nvSpPr>
        <p:spPr>
          <a:xfrm>
            <a:off x="0" y="6551642"/>
            <a:ext cx="12192000" cy="26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The research is supported by the National Science Centre, Poland, through the project no. 2020/38/E/ST10/00295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1185FC-F4BF-82BD-F830-F367B22626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50864"/>
            <a:ext cx="7143306" cy="525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FF459AA-1F77-97E4-394C-EBF8D8520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954" y="2787326"/>
            <a:ext cx="1572126" cy="1577492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D4C06C9-A390-10FB-615A-ECD27A6AD128}"/>
              </a:ext>
            </a:extLst>
          </p:cNvPr>
          <p:cNvSpPr txBox="1"/>
          <p:nvPr/>
        </p:nvSpPr>
        <p:spPr>
          <a:xfrm>
            <a:off x="8526662" y="1594681"/>
            <a:ext cx="29345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200" dirty="0" err="1"/>
              <a:t>Feel</a:t>
            </a:r>
            <a:r>
              <a:rPr lang="pl-PL" sz="2200" dirty="0"/>
              <a:t> </a:t>
            </a:r>
            <a:r>
              <a:rPr lang="pl-PL" sz="2200" dirty="0" err="1"/>
              <a:t>free</a:t>
            </a:r>
            <a:r>
              <a:rPr lang="pl-PL" sz="2200" dirty="0"/>
              <a:t> to </a:t>
            </a:r>
            <a:r>
              <a:rPr lang="pl-PL" sz="2200" dirty="0" err="1"/>
              <a:t>contact</a:t>
            </a:r>
            <a:r>
              <a:rPr lang="pl-PL" sz="2200" dirty="0"/>
              <a:t> me: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7466B1E-0754-388B-2E65-59E0C92482F2}"/>
              </a:ext>
            </a:extLst>
          </p:cNvPr>
          <p:cNvSpPr txBox="1"/>
          <p:nvPr/>
        </p:nvSpPr>
        <p:spPr>
          <a:xfrm>
            <a:off x="8526662" y="2137763"/>
            <a:ext cx="3134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hlinkClick r:id="rId4"/>
              </a:rPr>
              <a:t>michal.halicki2@uwr.edu.pl</a:t>
            </a:r>
            <a:r>
              <a:rPr lang="pl-PL" sz="2000" dirty="0"/>
              <a:t> </a:t>
            </a:r>
          </a:p>
        </p:txBody>
      </p:sp>
      <p:pic>
        <p:nvPicPr>
          <p:cNvPr id="1032" name="Picture 8" descr="European Geosciences Union – Wikipedia">
            <a:extLst>
              <a:ext uri="{FF2B5EF4-FFF2-40B4-BE49-F238E27FC236}">
                <a16:creationId xmlns:a16="http://schemas.microsoft.com/office/drawing/2014/main" id="{B99CBC84-A80D-2441-0EE1-BBD463A2C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627" y="5095818"/>
            <a:ext cx="1328146" cy="10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F1CBA8A-26D9-3D19-A261-18D3F42C22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8145" y="4786246"/>
            <a:ext cx="1596236" cy="158836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D9B83BB-A63F-5481-8643-B84682A22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227" y="3015143"/>
            <a:ext cx="1149197" cy="114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94298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397</Words>
  <Application>Microsoft Office PowerPoint</Application>
  <PresentationFormat>Panoramiczny</PresentationFormat>
  <Paragraphs>51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Motyw pakietu Office</vt:lpstr>
      <vt:lpstr>Influence of environmental factors on the accuracy of the Sentinel-3A altimetry over Polish rivers</vt:lpstr>
      <vt:lpstr>Prezentacja programu PowerPoint</vt:lpstr>
      <vt:lpstr>Accuracy of S-3A water levels</vt:lpstr>
      <vt:lpstr>Land cover within the 1 km buffer of each VS</vt:lpstr>
      <vt:lpstr>Land cover within the 1 km buffer around each VS</vt:lpstr>
      <vt:lpstr>Prezentacja programu PowerPoint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Influence of environmental factors on the accuracy of the Sentinel-3A altimetry over Polish rivers</dc:title>
  <dc:creator>Michał Halicki</dc:creator>
  <cp:lastModifiedBy>Michał Halicki</cp:lastModifiedBy>
  <cp:revision>13</cp:revision>
  <dcterms:created xsi:type="dcterms:W3CDTF">2022-04-26T17:18:09Z</dcterms:created>
  <dcterms:modified xsi:type="dcterms:W3CDTF">2022-05-23T20:46:33Z</dcterms:modified>
</cp:coreProperties>
</file>