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70" d="100"/>
          <a:sy n="170" d="100"/>
        </p:scale>
        <p:origin x="-4242" y="-24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if Josifovski" userId="655aedb949949c9c" providerId="LiveId" clId="{CEA43DBA-4EC5-45F5-A9EB-9016DF23E9BA}"/>
    <pc:docChg chg="undo custSel modSld">
      <pc:chgData name="Josif Josifovski" userId="655aedb949949c9c" providerId="LiveId" clId="{CEA43DBA-4EC5-45F5-A9EB-9016DF23E9BA}" dt="2022-05-23T09:43:17.247" v="764" actId="313"/>
      <pc:docMkLst>
        <pc:docMk/>
      </pc:docMkLst>
      <pc:sldChg chg="modSp mod">
        <pc:chgData name="Josif Josifovski" userId="655aedb949949c9c" providerId="LiveId" clId="{CEA43DBA-4EC5-45F5-A9EB-9016DF23E9BA}" dt="2022-05-23T09:42:52.559" v="762" actId="403"/>
        <pc:sldMkLst>
          <pc:docMk/>
          <pc:sldMk cId="3980352956" sldId="256"/>
        </pc:sldMkLst>
        <pc:spChg chg="mod">
          <ac:chgData name="Josif Josifovski" userId="655aedb949949c9c" providerId="LiveId" clId="{CEA43DBA-4EC5-45F5-A9EB-9016DF23E9BA}" dt="2022-05-23T09:42:46.040" v="761" actId="1036"/>
          <ac:spMkLst>
            <pc:docMk/>
            <pc:sldMk cId="3980352956" sldId="256"/>
            <ac:spMk id="2" creationId="{00000000-0000-0000-0000-000000000000}"/>
          </ac:spMkLst>
        </pc:spChg>
        <pc:spChg chg="mod">
          <ac:chgData name="Josif Josifovski" userId="655aedb949949c9c" providerId="LiveId" clId="{CEA43DBA-4EC5-45F5-A9EB-9016DF23E9BA}" dt="2022-05-23T09:42:23.487" v="719" actId="1035"/>
          <ac:spMkLst>
            <pc:docMk/>
            <pc:sldMk cId="3980352956" sldId="256"/>
            <ac:spMk id="3" creationId="{00000000-0000-0000-0000-000000000000}"/>
          </ac:spMkLst>
        </pc:spChg>
        <pc:spChg chg="mod">
          <ac:chgData name="Josif Josifovski" userId="655aedb949949c9c" providerId="LiveId" clId="{CEA43DBA-4EC5-45F5-A9EB-9016DF23E9BA}" dt="2022-05-23T09:42:38.204" v="754" actId="1036"/>
          <ac:spMkLst>
            <pc:docMk/>
            <pc:sldMk cId="3980352956" sldId="256"/>
            <ac:spMk id="5" creationId="{00000000-0000-0000-0000-000000000000}"/>
          </ac:spMkLst>
        </pc:spChg>
        <pc:spChg chg="mod">
          <ac:chgData name="Josif Josifovski" userId="655aedb949949c9c" providerId="LiveId" clId="{CEA43DBA-4EC5-45F5-A9EB-9016DF23E9BA}" dt="2022-05-23T09:42:52.559" v="762" actId="403"/>
          <ac:spMkLst>
            <pc:docMk/>
            <pc:sldMk cId="3980352956" sldId="256"/>
            <ac:spMk id="7" creationId="{00000000-0000-0000-0000-000000000000}"/>
          </ac:spMkLst>
        </pc:spChg>
      </pc:sldChg>
      <pc:sldChg chg="modSp mod">
        <pc:chgData name="Josif Josifovski" userId="655aedb949949c9c" providerId="LiveId" clId="{CEA43DBA-4EC5-45F5-A9EB-9016DF23E9BA}" dt="2022-05-23T09:43:17.247" v="764" actId="313"/>
        <pc:sldMkLst>
          <pc:docMk/>
          <pc:sldMk cId="3090987314" sldId="257"/>
        </pc:sldMkLst>
        <pc:spChg chg="mod">
          <ac:chgData name="Josif Josifovski" userId="655aedb949949c9c" providerId="LiveId" clId="{CEA43DBA-4EC5-45F5-A9EB-9016DF23E9BA}" dt="2022-05-23T09:43:17.247" v="764" actId="313"/>
          <ac:spMkLst>
            <pc:docMk/>
            <pc:sldMk cId="3090987314" sldId="257"/>
            <ac:spMk id="10" creationId="{00000000-0000-0000-0000-000000000000}"/>
          </ac:spMkLst>
        </pc:spChg>
      </pc:sldChg>
      <pc:sldChg chg="modSp mod">
        <pc:chgData name="Josif Josifovski" userId="655aedb949949c9c" providerId="LiveId" clId="{CEA43DBA-4EC5-45F5-A9EB-9016DF23E9BA}" dt="2022-05-23T09:36:35.337" v="237" actId="1038"/>
        <pc:sldMkLst>
          <pc:docMk/>
          <pc:sldMk cId="47555056" sldId="258"/>
        </pc:sldMkLst>
        <pc:spChg chg="mod">
          <ac:chgData name="Josif Josifovski" userId="655aedb949949c9c" providerId="LiveId" clId="{CEA43DBA-4EC5-45F5-A9EB-9016DF23E9BA}" dt="2022-05-23T09:35:37.899" v="208" actId="403"/>
          <ac:spMkLst>
            <pc:docMk/>
            <pc:sldMk cId="47555056" sldId="258"/>
            <ac:spMk id="2" creationId="{00000000-0000-0000-0000-000000000000}"/>
          </ac:spMkLst>
        </pc:spChg>
        <pc:spChg chg="mod">
          <ac:chgData name="Josif Josifovski" userId="655aedb949949c9c" providerId="LiveId" clId="{CEA43DBA-4EC5-45F5-A9EB-9016DF23E9BA}" dt="2022-05-23T09:36:35.337" v="237" actId="1038"/>
          <ac:spMkLst>
            <pc:docMk/>
            <pc:sldMk cId="47555056" sldId="258"/>
            <ac:spMk id="3" creationId="{00000000-0000-0000-0000-000000000000}"/>
          </ac:spMkLst>
        </pc:spChg>
        <pc:picChg chg="mod">
          <ac:chgData name="Josif Josifovski" userId="655aedb949949c9c" providerId="LiveId" clId="{CEA43DBA-4EC5-45F5-A9EB-9016DF23E9BA}" dt="2022-05-23T09:32:10.839" v="122" actId="1076"/>
          <ac:picMkLst>
            <pc:docMk/>
            <pc:sldMk cId="47555056" sldId="258"/>
            <ac:picMk id="19" creationId="{00000000-0000-0000-0000-000000000000}"/>
          </ac:picMkLst>
        </pc:picChg>
      </pc:sldChg>
      <pc:sldChg chg="addSp delSp modSp mod">
        <pc:chgData name="Josif Josifovski" userId="655aedb949949c9c" providerId="LiveId" clId="{CEA43DBA-4EC5-45F5-A9EB-9016DF23E9BA}" dt="2022-05-23T09:37:16.245" v="244" actId="6549"/>
        <pc:sldMkLst>
          <pc:docMk/>
          <pc:sldMk cId="4151794527" sldId="259"/>
        </pc:sldMkLst>
        <pc:spChg chg="del">
          <ac:chgData name="Josif Josifovski" userId="655aedb949949c9c" providerId="LiveId" clId="{CEA43DBA-4EC5-45F5-A9EB-9016DF23E9BA}" dt="2022-05-23T09:30:00.963" v="41" actId="478"/>
          <ac:spMkLst>
            <pc:docMk/>
            <pc:sldMk cId="4151794527" sldId="259"/>
            <ac:spMk id="2" creationId="{00000000-0000-0000-0000-000000000000}"/>
          </ac:spMkLst>
        </pc:spChg>
        <pc:spChg chg="add del mod">
          <ac:chgData name="Josif Josifovski" userId="655aedb949949c9c" providerId="LiveId" clId="{CEA43DBA-4EC5-45F5-A9EB-9016DF23E9BA}" dt="2022-05-23T09:30:43.305" v="57" actId="478"/>
          <ac:spMkLst>
            <pc:docMk/>
            <pc:sldMk cId="4151794527" sldId="259"/>
            <ac:spMk id="4" creationId="{4D8B0D8F-D0B5-D52C-93E3-25EF28522E56}"/>
          </ac:spMkLst>
        </pc:spChg>
        <pc:spChg chg="add del mod">
          <ac:chgData name="Josif Josifovski" userId="655aedb949949c9c" providerId="LiveId" clId="{CEA43DBA-4EC5-45F5-A9EB-9016DF23E9BA}" dt="2022-05-23T09:30:48.026" v="58" actId="478"/>
          <ac:spMkLst>
            <pc:docMk/>
            <pc:sldMk cId="4151794527" sldId="259"/>
            <ac:spMk id="7" creationId="{51AFD18D-C8C9-E1C2-5CC9-889204B7D467}"/>
          </ac:spMkLst>
        </pc:spChg>
        <pc:spChg chg="mod">
          <ac:chgData name="Josif Josifovski" userId="655aedb949949c9c" providerId="LiveId" clId="{CEA43DBA-4EC5-45F5-A9EB-9016DF23E9BA}" dt="2022-05-23T09:35:29.408" v="206" actId="403"/>
          <ac:spMkLst>
            <pc:docMk/>
            <pc:sldMk cId="4151794527" sldId="259"/>
            <ac:spMk id="8" creationId="{00000000-0000-0000-0000-000000000000}"/>
          </ac:spMkLst>
        </pc:spChg>
        <pc:spChg chg="mod">
          <ac:chgData name="Josif Josifovski" userId="655aedb949949c9c" providerId="LiveId" clId="{CEA43DBA-4EC5-45F5-A9EB-9016DF23E9BA}" dt="2022-05-23T09:36:07.783" v="210" actId="313"/>
          <ac:spMkLst>
            <pc:docMk/>
            <pc:sldMk cId="4151794527" sldId="259"/>
            <ac:spMk id="9" creationId="{00000000-0000-0000-0000-000000000000}"/>
          </ac:spMkLst>
        </pc:spChg>
        <pc:spChg chg="mod">
          <ac:chgData name="Josif Josifovski" userId="655aedb949949c9c" providerId="LiveId" clId="{CEA43DBA-4EC5-45F5-A9EB-9016DF23E9BA}" dt="2022-05-23T09:31:36.408" v="106" actId="1037"/>
          <ac:spMkLst>
            <pc:docMk/>
            <pc:sldMk cId="4151794527" sldId="259"/>
            <ac:spMk id="18" creationId="{00000000-0000-0000-0000-000000000000}"/>
          </ac:spMkLst>
        </pc:spChg>
        <pc:spChg chg="mod">
          <ac:chgData name="Josif Josifovski" userId="655aedb949949c9c" providerId="LiveId" clId="{CEA43DBA-4EC5-45F5-A9EB-9016DF23E9BA}" dt="2022-05-23T09:36:13.221" v="211" actId="20577"/>
          <ac:spMkLst>
            <pc:docMk/>
            <pc:sldMk cId="4151794527" sldId="259"/>
            <ac:spMk id="23" creationId="{00000000-0000-0000-0000-000000000000}"/>
          </ac:spMkLst>
        </pc:spChg>
        <pc:graphicFrameChg chg="modGraphic">
          <ac:chgData name="Josif Josifovski" userId="655aedb949949c9c" providerId="LiveId" clId="{CEA43DBA-4EC5-45F5-A9EB-9016DF23E9BA}" dt="2022-05-23T09:37:16.245" v="244" actId="6549"/>
          <ac:graphicFrameMkLst>
            <pc:docMk/>
            <pc:sldMk cId="4151794527" sldId="259"/>
            <ac:graphicFrameMk id="6" creationId="{00000000-0000-0000-0000-000000000000}"/>
          </ac:graphicFrameMkLst>
        </pc:graphicFrameChg>
        <pc:graphicFrameChg chg="mod modGraphic">
          <ac:chgData name="Josif Josifovski" userId="655aedb949949c9c" providerId="LiveId" clId="{CEA43DBA-4EC5-45F5-A9EB-9016DF23E9BA}" dt="2022-05-23T09:35:55.094" v="209" actId="207"/>
          <ac:graphicFrameMkLst>
            <pc:docMk/>
            <pc:sldMk cId="4151794527" sldId="259"/>
            <ac:graphicFrameMk id="11" creationId="{00000000-0000-0000-0000-000000000000}"/>
          </ac:graphicFrameMkLst>
        </pc:graphicFrameChg>
      </pc:sldChg>
      <pc:sldChg chg="modSp mod">
        <pc:chgData name="Josif Josifovski" userId="655aedb949949c9c" providerId="LiveId" clId="{CEA43DBA-4EC5-45F5-A9EB-9016DF23E9BA}" dt="2022-05-23T09:35:16.208" v="202" actId="1037"/>
        <pc:sldMkLst>
          <pc:docMk/>
          <pc:sldMk cId="2365556795" sldId="260"/>
        </pc:sldMkLst>
        <pc:spChg chg="mod">
          <ac:chgData name="Josif Josifovski" userId="655aedb949949c9c" providerId="LiveId" clId="{CEA43DBA-4EC5-45F5-A9EB-9016DF23E9BA}" dt="2022-05-23T09:35:16.208" v="202" actId="1037"/>
          <ac:spMkLst>
            <pc:docMk/>
            <pc:sldMk cId="2365556795" sldId="260"/>
            <ac:spMk id="4" creationId="{00000000-0000-0000-0000-000000000000}"/>
          </ac:spMkLst>
        </pc:spChg>
        <pc:spChg chg="mod">
          <ac:chgData name="Josif Josifovski" userId="655aedb949949c9c" providerId="LiveId" clId="{CEA43DBA-4EC5-45F5-A9EB-9016DF23E9BA}" dt="2022-05-23T09:29:37.665" v="36" actId="14100"/>
          <ac:spMkLst>
            <pc:docMk/>
            <pc:sldMk cId="2365556795" sldId="260"/>
            <ac:spMk id="5" creationId="{00000000-0000-0000-0000-000000000000}"/>
          </ac:spMkLst>
        </pc:spChg>
        <pc:spChg chg="mod">
          <ac:chgData name="Josif Josifovski" userId="655aedb949949c9c" providerId="LiveId" clId="{CEA43DBA-4EC5-45F5-A9EB-9016DF23E9BA}" dt="2022-05-23T09:29:42.164" v="37" actId="5793"/>
          <ac:spMkLst>
            <pc:docMk/>
            <pc:sldMk cId="2365556795" sldId="260"/>
            <ac:spMk id="12" creationId="{00000000-0000-0000-0000-000000000000}"/>
          </ac:spMkLst>
        </pc:spChg>
      </pc:sldChg>
      <pc:sldChg chg="addSp delSp modSp mod">
        <pc:chgData name="Josif Josifovski" userId="655aedb949949c9c" providerId="LiveId" clId="{CEA43DBA-4EC5-45F5-A9EB-9016DF23E9BA}" dt="2022-05-23T09:41:41.300" v="693" actId="404"/>
        <pc:sldMkLst>
          <pc:docMk/>
          <pc:sldMk cId="2649673860" sldId="261"/>
        </pc:sldMkLst>
        <pc:spChg chg="mod">
          <ac:chgData name="Josif Josifovski" userId="655aedb949949c9c" providerId="LiveId" clId="{CEA43DBA-4EC5-45F5-A9EB-9016DF23E9BA}" dt="2022-05-23T09:34:16.502" v="144" actId="207"/>
          <ac:spMkLst>
            <pc:docMk/>
            <pc:sldMk cId="2649673860" sldId="261"/>
            <ac:spMk id="2" creationId="{00000000-0000-0000-0000-000000000000}"/>
          </ac:spMkLst>
        </pc:spChg>
        <pc:spChg chg="mod">
          <ac:chgData name="Josif Josifovski" userId="655aedb949949c9c" providerId="LiveId" clId="{CEA43DBA-4EC5-45F5-A9EB-9016DF23E9BA}" dt="2022-05-23T09:34:03.037" v="142" actId="1035"/>
          <ac:spMkLst>
            <pc:docMk/>
            <pc:sldMk cId="2649673860" sldId="261"/>
            <ac:spMk id="16" creationId="{00000000-0000-0000-0000-000000000000}"/>
          </ac:spMkLst>
        </pc:spChg>
        <pc:spChg chg="mod">
          <ac:chgData name="Josif Josifovski" userId="655aedb949949c9c" providerId="LiveId" clId="{CEA43DBA-4EC5-45F5-A9EB-9016DF23E9BA}" dt="2022-05-23T09:41:41.300" v="693" actId="404"/>
          <ac:spMkLst>
            <pc:docMk/>
            <pc:sldMk cId="2649673860" sldId="261"/>
            <ac:spMk id="19" creationId="{00000000-0000-0000-0000-000000000000}"/>
          </ac:spMkLst>
        </pc:spChg>
        <pc:spChg chg="mod">
          <ac:chgData name="Josif Josifovski" userId="655aedb949949c9c" providerId="LiveId" clId="{CEA43DBA-4EC5-45F5-A9EB-9016DF23E9BA}" dt="2022-05-23T09:41:30.159" v="692" actId="20577"/>
          <ac:spMkLst>
            <pc:docMk/>
            <pc:sldMk cId="2649673860" sldId="261"/>
            <ac:spMk id="20" creationId="{00000000-0000-0000-0000-000000000000}"/>
          </ac:spMkLst>
        </pc:spChg>
        <pc:spChg chg="add del mod">
          <ac:chgData name="Josif Josifovski" userId="655aedb949949c9c" providerId="LiveId" clId="{CEA43DBA-4EC5-45F5-A9EB-9016DF23E9BA}" dt="2022-05-23T09:39:27.595" v="454" actId="478"/>
          <ac:spMkLst>
            <pc:docMk/>
            <pc:sldMk cId="2649673860" sldId="261"/>
            <ac:spMk id="21" creationId="{BF7F0A21-F9EC-5262-A4C8-0DFEC2745D3C}"/>
          </ac:spMkLst>
        </pc:spChg>
        <pc:spChg chg="add mod">
          <ac:chgData name="Josif Josifovski" userId="655aedb949949c9c" providerId="LiveId" clId="{CEA43DBA-4EC5-45F5-A9EB-9016DF23E9BA}" dt="2022-05-23T09:40:25.585" v="667" actId="20577"/>
          <ac:spMkLst>
            <pc:docMk/>
            <pc:sldMk cId="2649673860" sldId="261"/>
            <ac:spMk id="22" creationId="{C0682E30-B859-9818-08FD-E14E06DDB49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F1D3-CD30-4C7A-B2E0-255CC9CFE3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8FA4-8DCA-4FC0-B57B-402A57C3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8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F1D3-CD30-4C7A-B2E0-255CC9CFE3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8FA4-8DCA-4FC0-B57B-402A57C3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9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F1D3-CD30-4C7A-B2E0-255CC9CFE3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8FA4-8DCA-4FC0-B57B-402A57C3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0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F1D3-CD30-4C7A-B2E0-255CC9CFE3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8FA4-8DCA-4FC0-B57B-402A57C3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F1D3-CD30-4C7A-B2E0-255CC9CFE3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8FA4-8DCA-4FC0-B57B-402A57C3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F1D3-CD30-4C7A-B2E0-255CC9CFE3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8FA4-8DCA-4FC0-B57B-402A57C3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5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F1D3-CD30-4C7A-B2E0-255CC9CFE3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8FA4-8DCA-4FC0-B57B-402A57C3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1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F1D3-CD30-4C7A-B2E0-255CC9CFE3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8FA4-8DCA-4FC0-B57B-402A57C3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F1D3-CD30-4C7A-B2E0-255CC9CFE3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8FA4-8DCA-4FC0-B57B-402A57C3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F1D3-CD30-4C7A-B2E0-255CC9CFE3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8FA4-8DCA-4FC0-B57B-402A57C3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5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F1D3-CD30-4C7A-B2E0-255CC9CFE3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8FA4-8DCA-4FC0-B57B-402A57C3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4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1F1D3-CD30-4C7A-B2E0-255CC9CFE3B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F8FA4-8DCA-4FC0-B57B-402A57C3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811" y="1042298"/>
            <a:ext cx="9144000" cy="297438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5"/>
                </a:solidFill>
                <a:latin typeface="+mn-lt"/>
              </a:rPr>
              <a:t>Biopolymer </a:t>
            </a:r>
            <a:r>
              <a:rPr lang="mk-MK" sz="4800" dirty="0">
                <a:solidFill>
                  <a:schemeClr val="accent5"/>
                </a:solidFill>
                <a:latin typeface="+mn-lt"/>
              </a:rPr>
              <a:t>soil </a:t>
            </a:r>
            <a:r>
              <a:rPr lang="en-US" sz="4800" dirty="0">
                <a:solidFill>
                  <a:schemeClr val="accent5"/>
                </a:solidFill>
                <a:latin typeface="+mn-lt"/>
              </a:rPr>
              <a:t>stabilization as protection from </a:t>
            </a:r>
            <a:r>
              <a:rPr lang="mk-MK" sz="4800" dirty="0">
                <a:solidFill>
                  <a:schemeClr val="accent5"/>
                </a:solidFill>
                <a:latin typeface="+mn-lt"/>
              </a:rPr>
              <a:t>slope </a:t>
            </a:r>
            <a:r>
              <a:rPr lang="en-US" sz="4800" dirty="0">
                <a:solidFill>
                  <a:schemeClr val="accent5"/>
                </a:solidFill>
                <a:latin typeface="+mn-lt"/>
              </a:rPr>
              <a:t>erosion and s</a:t>
            </a:r>
            <a:r>
              <a:rPr lang="mk-MK" sz="4800" dirty="0">
                <a:solidFill>
                  <a:schemeClr val="accent5"/>
                </a:solidFill>
                <a:latin typeface="+mn-lt"/>
              </a:rPr>
              <a:t>hallow sliding</a:t>
            </a:r>
            <a:endParaRPr lang="en-US" sz="48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602" y="4928990"/>
            <a:ext cx="10384973" cy="1356331"/>
          </a:xfrm>
        </p:spPr>
        <p:txBody>
          <a:bodyPr>
            <a:noAutofit/>
          </a:bodyPr>
          <a:lstStyle/>
          <a:p>
            <a:r>
              <a:rPr lang="en-US" sz="1600" baseline="30000" dirty="0"/>
              <a:t>1 </a:t>
            </a:r>
            <a:r>
              <a:rPr lang="en-US" sz="1600" dirty="0"/>
              <a:t>D</a:t>
            </a:r>
            <a:r>
              <a:rPr lang="mk-MK" sz="1600" dirty="0"/>
              <a:t>r., </a:t>
            </a:r>
            <a:r>
              <a:rPr lang="en-US" sz="1600" dirty="0" err="1"/>
              <a:t>Profes</a:t>
            </a:r>
            <a:r>
              <a:rPr lang="mk-MK" sz="1600" dirty="0"/>
              <a:t>s</a:t>
            </a:r>
            <a:r>
              <a:rPr lang="en-US" sz="1600" dirty="0"/>
              <a:t>or at Faculty of Civil Engineering, University “</a:t>
            </a:r>
            <a:r>
              <a:rPr lang="en-US" sz="1600" dirty="0" err="1"/>
              <a:t>Ss</a:t>
            </a:r>
            <a:r>
              <a:rPr lang="mk-MK" sz="1600" dirty="0"/>
              <a:t>.</a:t>
            </a:r>
            <a:r>
              <a:rPr lang="en-US" sz="1600" dirty="0"/>
              <a:t> Cyril and Methodius” of Skopje</a:t>
            </a:r>
          </a:p>
          <a:p>
            <a:r>
              <a:rPr lang="en-US" sz="1600" u="sng" dirty="0">
                <a:solidFill>
                  <a:schemeClr val="accent5">
                    <a:lumMod val="75000"/>
                  </a:schemeClr>
                </a:solidFill>
              </a:rPr>
              <a:t>jjosifovski@gf.ukim.edu.mk</a:t>
            </a:r>
          </a:p>
          <a:p>
            <a:r>
              <a:rPr lang="en-US" sz="1600" baseline="30000" dirty="0"/>
              <a:t>2 </a:t>
            </a:r>
            <a:r>
              <a:rPr lang="en-US" sz="1600" dirty="0"/>
              <a:t>MSc, </a:t>
            </a:r>
            <a:r>
              <a:rPr lang="mk-MK" sz="1600" dirty="0"/>
              <a:t>Research fellow</a:t>
            </a:r>
            <a:r>
              <a:rPr lang="en-US" sz="1600" dirty="0"/>
              <a:t> at Faculty of Civil Engineering, University “</a:t>
            </a:r>
            <a:r>
              <a:rPr lang="en-US" sz="1600" dirty="0" err="1"/>
              <a:t>Ss</a:t>
            </a:r>
            <a:r>
              <a:rPr lang="mk-MK" sz="1600" dirty="0"/>
              <a:t>.</a:t>
            </a:r>
            <a:r>
              <a:rPr lang="en-US" sz="1600" dirty="0"/>
              <a:t> Cyril and Methodius” of Skopje</a:t>
            </a:r>
          </a:p>
          <a:p>
            <a:r>
              <a:rPr lang="en-US" sz="1600" u="sng" dirty="0">
                <a:solidFill>
                  <a:schemeClr val="accent5">
                    <a:lumMod val="75000"/>
                  </a:schemeClr>
                </a:solidFill>
              </a:rPr>
              <a:t>nikolovskaaleksandra189@gmail.com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024" r="-356" b="35658"/>
          <a:stretch/>
        </p:blipFill>
        <p:spPr>
          <a:xfrm>
            <a:off x="436452" y="166713"/>
            <a:ext cx="4695979" cy="12782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1323" y="4246239"/>
            <a:ext cx="7538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Josif</a:t>
            </a:r>
            <a:r>
              <a:rPr lang="en-US" sz="2400" dirty="0"/>
              <a:t> </a:t>
            </a:r>
            <a:r>
              <a:rPr lang="en-US" sz="2400" dirty="0" err="1"/>
              <a:t>Josifovski</a:t>
            </a:r>
            <a:r>
              <a:rPr lang="en-US" sz="2400" dirty="0"/>
              <a:t> </a:t>
            </a:r>
            <a:r>
              <a:rPr lang="en-US" sz="2400" baseline="30000" dirty="0"/>
              <a:t>1</a:t>
            </a:r>
            <a:r>
              <a:rPr lang="en-US" sz="2400" dirty="0"/>
              <a:t> and </a:t>
            </a:r>
            <a:r>
              <a:rPr lang="en-US" sz="2400" b="1" dirty="0"/>
              <a:t>Aleksandra </a:t>
            </a:r>
            <a:r>
              <a:rPr lang="en-US" sz="2400" b="1" dirty="0" err="1"/>
              <a:t>Nikolovska</a:t>
            </a:r>
            <a:r>
              <a:rPr lang="en-US" sz="2400" b="1" dirty="0"/>
              <a:t> </a:t>
            </a:r>
            <a:r>
              <a:rPr lang="en-US" sz="2400" b="1" dirty="0" err="1"/>
              <a:t>Atanasovska</a:t>
            </a:r>
            <a:r>
              <a:rPr lang="en-US" sz="2400" b="1" dirty="0"/>
              <a:t> </a:t>
            </a:r>
            <a:r>
              <a:rPr lang="en-US" sz="2400" baseline="30000" dirty="0"/>
              <a:t>2</a:t>
            </a:r>
            <a:r>
              <a:rPr lang="en-US" sz="2400" b="1" dirty="0"/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540606" y="1370929"/>
            <a:ext cx="1549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0" dirty="0">
                <a:effectLst/>
              </a:rPr>
              <a:t>EGU22-4236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720" y="166713"/>
            <a:ext cx="863989" cy="923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04" y="125067"/>
            <a:ext cx="1139941" cy="1139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05604" y="27954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035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5137" y="-205556"/>
            <a:ext cx="3355244" cy="424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:\ФИТР-ИВ\Терен\Терен I\155922327_398703851426549_3672959832279849868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0" y="237041"/>
            <a:ext cx="4245430" cy="6147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-Raindrop-falling-on-the-surface-b-Splash-impact-of-raindrop-c-Process-of-water.png"/>
          <p:cNvPicPr/>
          <p:nvPr/>
        </p:nvPicPr>
        <p:blipFill rotWithShape="1">
          <a:blip r:embed="rId4" cstate="print"/>
          <a:srcRect l="1801" t="1338" r="1553" b="7516"/>
          <a:stretch/>
        </p:blipFill>
        <p:spPr bwMode="auto">
          <a:xfrm>
            <a:off x="4722539" y="3592286"/>
            <a:ext cx="6740434" cy="301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794069" y="3944205"/>
            <a:ext cx="3018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Process of creation soil erodibility</a:t>
            </a:r>
            <a:endParaRPr lang="en-US" dirty="0"/>
          </a:p>
        </p:txBody>
      </p:sp>
      <p:pic>
        <p:nvPicPr>
          <p:cNvPr id="11" name="Picture 10" descr="D:\ФИТР-ИВ\Терен\Терен III\20210716_10200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708" y="237042"/>
            <a:ext cx="2659926" cy="335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098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987" y="-144322"/>
            <a:ext cx="914491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/>
                </a:solidFill>
                <a:latin typeface="+mn-lt"/>
              </a:rPr>
              <a:t>Biopolymer solution – Xanthan gum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5" y="1842536"/>
            <a:ext cx="6351908" cy="355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3151" r="23207" b="50182"/>
          <a:stretch/>
        </p:blipFill>
        <p:spPr>
          <a:xfrm rot="16200000">
            <a:off x="7708426" y="2189563"/>
            <a:ext cx="4052947" cy="3775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01923" y="956028"/>
            <a:ext cx="2534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Concentration 1.0 %</a:t>
            </a:r>
          </a:p>
          <a:p>
            <a:r>
              <a:rPr lang="en-US" sz="1600" dirty="0">
                <a:latin typeface="+mj-lt"/>
              </a:rPr>
              <a:t>Art.-</a:t>
            </a:r>
            <a:r>
              <a:rPr lang="en-US" sz="1600" dirty="0" err="1">
                <a:latin typeface="+mj-lt"/>
              </a:rPr>
              <a:t>Nr</a:t>
            </a:r>
            <a:r>
              <a:rPr lang="en-US" sz="1600" dirty="0">
                <a:latin typeface="+mj-lt"/>
              </a:rPr>
              <a:t>. 3557.1 </a:t>
            </a:r>
          </a:p>
          <a:p>
            <a:r>
              <a:rPr lang="en-US" sz="1600" dirty="0">
                <a:latin typeface="+mj-lt"/>
              </a:rPr>
              <a:t>CAS: 11138-66-2</a:t>
            </a:r>
          </a:p>
          <a:p>
            <a:r>
              <a:rPr lang="en-US" sz="1600" dirty="0">
                <a:latin typeface="+mj-lt"/>
              </a:rPr>
              <a:t>EG-</a:t>
            </a:r>
            <a:r>
              <a:rPr lang="en-US" sz="1600" dirty="0" err="1">
                <a:latin typeface="+mj-lt"/>
              </a:rPr>
              <a:t>Nr</a:t>
            </a:r>
            <a:r>
              <a:rPr lang="en-US" sz="1600" dirty="0">
                <a:latin typeface="+mj-lt"/>
              </a:rPr>
              <a:t>: 2343942</a:t>
            </a:r>
          </a:p>
        </p:txBody>
      </p:sp>
    </p:spTree>
    <p:extLst>
      <p:ext uri="{BB962C8B-B14F-4D97-AF65-F5344CB8AC3E}">
        <p14:creationId xmlns:p14="http://schemas.microsoft.com/office/powerpoint/2010/main" val="4755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306392"/>
              </p:ext>
            </p:extLst>
          </p:nvPr>
        </p:nvGraphicFramePr>
        <p:xfrm>
          <a:off x="382564" y="2872980"/>
          <a:ext cx="3838302" cy="35966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61759">
                  <a:extLst>
                    <a:ext uri="{9D8B030D-6E8A-4147-A177-3AD203B41FA5}">
                      <a16:colId xmlns:a16="http://schemas.microsoft.com/office/drawing/2014/main" val="3876743523"/>
                    </a:ext>
                  </a:extLst>
                </a:gridCol>
                <a:gridCol w="1076543">
                  <a:extLst>
                    <a:ext uri="{9D8B030D-6E8A-4147-A177-3AD203B41FA5}">
                      <a16:colId xmlns:a16="http://schemas.microsoft.com/office/drawing/2014/main" val="405530498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Silty sand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48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Moisture  [%]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23.62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71847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Natural Unit weight [</a:t>
                      </a:r>
                      <a:r>
                        <a:rPr lang="en-US" sz="2000" dirty="0" err="1">
                          <a:latin typeface="+mj-lt"/>
                        </a:rPr>
                        <a:t>kN</a:t>
                      </a:r>
                      <a:r>
                        <a:rPr lang="en-US" sz="2000" dirty="0">
                          <a:latin typeface="+mj-lt"/>
                        </a:rPr>
                        <a:t>/m</a:t>
                      </a:r>
                      <a:r>
                        <a:rPr lang="en-US" sz="2000" baseline="30000" dirty="0">
                          <a:latin typeface="+mj-lt"/>
                        </a:rPr>
                        <a:t>3</a:t>
                      </a:r>
                      <a:r>
                        <a:rPr lang="en-US" sz="2000" dirty="0">
                          <a:latin typeface="+mj-lt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18. 82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07827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Specific weight  [/]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6678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Optimal water content [%]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17.60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6954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Unit dry weight [</a:t>
                      </a:r>
                      <a:r>
                        <a:rPr lang="en-US" sz="2000" dirty="0" err="1">
                          <a:latin typeface="+mj-lt"/>
                        </a:rPr>
                        <a:t>kN</a:t>
                      </a:r>
                      <a:r>
                        <a:rPr lang="en-US" sz="2000" dirty="0">
                          <a:latin typeface="+mj-lt"/>
                        </a:rPr>
                        <a:t>/m</a:t>
                      </a:r>
                      <a:r>
                        <a:rPr lang="en-US" sz="2000" baseline="30000" dirty="0">
                          <a:latin typeface="+mj-lt"/>
                        </a:rPr>
                        <a:t>3</a:t>
                      </a:r>
                      <a:r>
                        <a:rPr lang="en-US" sz="2000" dirty="0">
                          <a:latin typeface="+mj-lt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15.20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48174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46888" y="235980"/>
            <a:ext cx="6000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romanUcPeriod"/>
            </a:pPr>
            <a:r>
              <a:rPr lang="en-US" sz="3600" dirty="0">
                <a:solidFill>
                  <a:schemeClr val="accent5"/>
                </a:solidFill>
              </a:rPr>
              <a:t>L</a:t>
            </a:r>
            <a:r>
              <a:rPr lang="mk-MK" sz="3600" dirty="0">
                <a:solidFill>
                  <a:schemeClr val="accent5"/>
                </a:solidFill>
              </a:rPr>
              <a:t>aboratory tests on </a:t>
            </a:r>
            <a:endParaRPr lang="en-US" sz="3600" dirty="0">
              <a:solidFill>
                <a:schemeClr val="accent5"/>
              </a:solidFill>
            </a:endParaRPr>
          </a:p>
          <a:p>
            <a:pPr algn="ctr"/>
            <a:r>
              <a:rPr lang="mk-MK" sz="3600" dirty="0">
                <a:solidFill>
                  <a:schemeClr val="accent5"/>
                </a:solidFill>
              </a:rPr>
              <a:t>natural and biopolymer treated soil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731" y="2456750"/>
            <a:ext cx="5280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Characterization parameters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26374"/>
              </p:ext>
            </p:extLst>
          </p:nvPr>
        </p:nvGraphicFramePr>
        <p:xfrm>
          <a:off x="4813421" y="3116820"/>
          <a:ext cx="7195892" cy="3657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16956">
                  <a:extLst>
                    <a:ext uri="{9D8B030D-6E8A-4147-A177-3AD203B41FA5}">
                      <a16:colId xmlns:a16="http://schemas.microsoft.com/office/drawing/2014/main" val="3876743523"/>
                    </a:ext>
                  </a:extLst>
                </a:gridCol>
                <a:gridCol w="943548">
                  <a:extLst>
                    <a:ext uri="{9D8B030D-6E8A-4147-A177-3AD203B41FA5}">
                      <a16:colId xmlns:a16="http://schemas.microsoft.com/office/drawing/2014/main" val="4055304980"/>
                    </a:ext>
                  </a:extLst>
                </a:gridCol>
                <a:gridCol w="1708403">
                  <a:extLst>
                    <a:ext uri="{9D8B030D-6E8A-4147-A177-3AD203B41FA5}">
                      <a16:colId xmlns:a16="http://schemas.microsoft.com/office/drawing/2014/main" val="3324969317"/>
                    </a:ext>
                  </a:extLst>
                </a:gridCol>
                <a:gridCol w="1583437">
                  <a:extLst>
                    <a:ext uri="{9D8B030D-6E8A-4147-A177-3AD203B41FA5}">
                      <a16:colId xmlns:a16="http://schemas.microsoft.com/office/drawing/2014/main" val="741808942"/>
                    </a:ext>
                  </a:extLst>
                </a:gridCol>
                <a:gridCol w="943548">
                  <a:extLst>
                    <a:ext uri="{9D8B030D-6E8A-4147-A177-3AD203B41FA5}">
                      <a16:colId xmlns:a16="http://schemas.microsoft.com/office/drawing/2014/main" val="57923314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Biopolymer treated soil </a:t>
                      </a:r>
                      <a:endParaRPr lang="en-US" sz="1800" kern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accent5"/>
                          </a:solidFill>
                        </a:rPr>
                        <a:t>Natural soil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18913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latin typeface="+mj-lt"/>
                        </a:rPr>
                        <a:t>Curing period [days]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38688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48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latin typeface="+mj-lt"/>
                        </a:rPr>
                        <a:t>Strength [</a:t>
                      </a:r>
                      <a:r>
                        <a:rPr lang="en-US" sz="2000" kern="1200" dirty="0" err="1">
                          <a:latin typeface="+mj-lt"/>
                        </a:rPr>
                        <a:t>kN</a:t>
                      </a:r>
                      <a:r>
                        <a:rPr lang="en-US" sz="2000" kern="1200" dirty="0">
                          <a:latin typeface="+mj-lt"/>
                        </a:rPr>
                        <a:t>/m</a:t>
                      </a:r>
                      <a:r>
                        <a:rPr lang="en-US" sz="2000" kern="1200" baseline="30000" dirty="0">
                          <a:latin typeface="+mj-lt"/>
                        </a:rPr>
                        <a:t>3</a:t>
                      </a:r>
                      <a:r>
                        <a:rPr lang="en-US" sz="2000" kern="1200" dirty="0">
                          <a:latin typeface="+mj-lt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435.29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1132.43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1601.68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j-lt"/>
                        </a:rPr>
                        <a:t>257.09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71847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latin typeface="+mj-lt"/>
                        </a:rPr>
                        <a:t>Deformation  [%]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4.00</a:t>
                      </a:r>
                    </a:p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j-lt"/>
                        </a:rPr>
                        <a:t>3.52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6678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latin typeface="+mj-lt"/>
                        </a:rPr>
                        <a:t>Moisture [%]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13.70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j-lt"/>
                        </a:rPr>
                        <a:t>7.10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j-lt"/>
                        </a:rPr>
                        <a:t>14.93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69548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8559344" y="25498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Uniaxial compressive strength (UCS)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20" name="Picture 19" descr="D:\ФИТР-ИВ\Лабораторија\Јакостни\UCS-прашинеста почва (7.5)\UCS_28\3-28\3-28 (1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8" r="14669"/>
          <a:stretch/>
        </p:blipFill>
        <p:spPr bwMode="auto">
          <a:xfrm>
            <a:off x="6238025" y="129224"/>
            <a:ext cx="1748107" cy="2479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D:\ФИТР-ИВ\Лабораторија\Јакостни\UCS-прашинеста почва (7.5)\UCS_28\3-28\3-28 (2) лом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512" y="121736"/>
            <a:ext cx="1891030" cy="251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D:\ФИТР-ИВ\Лабораторија\Јакостни\UCS-прашинеста почва (7.5)\UCS_7\1-7\1-7 (6) lom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14696"/>
          <a:stretch/>
        </p:blipFill>
        <p:spPr bwMode="auto">
          <a:xfrm>
            <a:off x="10038542" y="164624"/>
            <a:ext cx="1718551" cy="247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4820930" y="2759764"/>
            <a:ext cx="5280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S</a:t>
            </a:r>
            <a:r>
              <a:rPr lang="mk-MK" dirty="0">
                <a:latin typeface="+mj-lt"/>
              </a:rPr>
              <a:t>trength </a:t>
            </a:r>
            <a:r>
              <a:rPr lang="en-US" dirty="0">
                <a:latin typeface="+mj-lt"/>
              </a:rPr>
              <a:t>&amp; deformation </a:t>
            </a:r>
            <a:r>
              <a:rPr lang="mk-MK" dirty="0">
                <a:latin typeface="+mj-lt"/>
              </a:rPr>
              <a:t>parameters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79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0583" y="136567"/>
            <a:ext cx="12524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5"/>
                </a:solidFill>
              </a:rPr>
              <a:t>II. E</a:t>
            </a:r>
            <a:r>
              <a:rPr lang="mk-MK" sz="3600" dirty="0">
                <a:solidFill>
                  <a:schemeClr val="accent5"/>
                </a:solidFill>
              </a:rPr>
              <a:t>xperimental testing </a:t>
            </a:r>
            <a:r>
              <a:rPr lang="en-US" sz="3600" dirty="0">
                <a:solidFill>
                  <a:schemeClr val="accent5"/>
                </a:solidFill>
              </a:rPr>
              <a:t>of natural and </a:t>
            </a:r>
            <a:r>
              <a:rPr lang="mk-MK" sz="3600" dirty="0">
                <a:solidFill>
                  <a:schemeClr val="accent5"/>
                </a:solidFill>
              </a:rPr>
              <a:t>biopolymer treated s</a:t>
            </a:r>
            <a:r>
              <a:rPr lang="en-US" sz="3600" dirty="0">
                <a:solidFill>
                  <a:schemeClr val="accent5"/>
                </a:solidFill>
              </a:rPr>
              <a:t>oil</a:t>
            </a:r>
          </a:p>
        </p:txBody>
      </p:sp>
      <p:sp>
        <p:nvSpPr>
          <p:cNvPr id="5" name="Rectangle 4"/>
          <p:cNvSpPr/>
          <p:nvPr/>
        </p:nvSpPr>
        <p:spPr>
          <a:xfrm>
            <a:off x="860612" y="1705740"/>
            <a:ext cx="4911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Rainfall 10 liters per hour</a:t>
            </a:r>
          </a:p>
          <a:p>
            <a:r>
              <a:rPr lang="en-US" dirty="0">
                <a:latin typeface="+mj-lt"/>
              </a:rPr>
              <a:t>1 : 1,5  slope</a:t>
            </a:r>
          </a:p>
          <a:p>
            <a:r>
              <a:rPr lang="en-US" dirty="0">
                <a:latin typeface="+mj-lt"/>
              </a:rPr>
              <a:t>Test period 3 hours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952" b="12000"/>
          <a:stretch/>
        </p:blipFill>
        <p:spPr>
          <a:xfrm>
            <a:off x="3540802" y="1204266"/>
            <a:ext cx="5327596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4" r="49510" b="14667"/>
          <a:stretch/>
        </p:blipFill>
        <p:spPr>
          <a:xfrm>
            <a:off x="3478844" y="3877841"/>
            <a:ext cx="2960409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251153" y="925597"/>
            <a:ext cx="207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Natural slope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8023" y="1437414"/>
            <a:ext cx="2512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j-lt"/>
              </a:rPr>
              <a:t>E</a:t>
            </a:r>
            <a:r>
              <a:rPr lang="mk-MK" dirty="0">
                <a:latin typeface="+mj-lt"/>
              </a:rPr>
              <a:t>roded soil on untreated slope with an area of 1.0m</a:t>
            </a:r>
            <a:r>
              <a:rPr lang="mk-MK" baseline="30000" dirty="0">
                <a:latin typeface="+mj-lt"/>
              </a:rPr>
              <a:t>2</a:t>
            </a:r>
            <a:r>
              <a:rPr lang="mk-MK" dirty="0">
                <a:latin typeface="+mj-lt"/>
              </a:rPr>
              <a:t> was about 1900gr or soil erosion of 9.5%. </a:t>
            </a:r>
            <a:endParaRPr lang="en-US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2" t="20367" r="-476" b="14666"/>
          <a:stretch/>
        </p:blipFill>
        <p:spPr>
          <a:xfrm>
            <a:off x="6254415" y="3923561"/>
            <a:ext cx="2751417" cy="283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5980118" y="3947466"/>
            <a:ext cx="73644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180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"</a:t>
            </a:r>
            <a:endParaRPr lang="en-US" sz="1600" dirty="0"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1" r="8151" b="1"/>
          <a:stretch/>
        </p:blipFill>
        <p:spPr>
          <a:xfrm rot="5400000">
            <a:off x="8724177" y="3353722"/>
            <a:ext cx="3360023" cy="279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4" r="9190"/>
          <a:stretch/>
        </p:blipFill>
        <p:spPr>
          <a:xfrm rot="5400000">
            <a:off x="399362" y="3258685"/>
            <a:ext cx="3554419" cy="279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Straight Arrow Connector 22"/>
          <p:cNvCxnSpPr/>
          <p:nvPr/>
        </p:nvCxnSpPr>
        <p:spPr>
          <a:xfrm>
            <a:off x="2719208" y="4477622"/>
            <a:ext cx="2390572" cy="1750423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8213108" y="5002306"/>
            <a:ext cx="1306314" cy="1098048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13527" y="1171103"/>
            <a:ext cx="52837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0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"</a:t>
            </a:r>
            <a:endParaRPr lang="en-US" sz="16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4642" y="932831"/>
            <a:ext cx="207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Treated slope </a:t>
            </a:r>
          </a:p>
        </p:txBody>
      </p:sp>
    </p:spTree>
    <p:extLst>
      <p:ext uri="{BB962C8B-B14F-4D97-AF65-F5344CB8AC3E}">
        <p14:creationId xmlns:p14="http://schemas.microsoft.com/office/powerpoint/2010/main" val="236555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3" y="-11512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+mn-lt"/>
              </a:rPr>
              <a:t>Conclusion</a:t>
            </a:r>
          </a:p>
        </p:txBody>
      </p:sp>
      <p:pic>
        <p:nvPicPr>
          <p:cNvPr id="5" name="Picture 4" descr="D:\ФИТР-ИВ\Лабораторија\Јакостни\UCS-прашинеста почва (7.5)\UCS_1\Пред исп\1-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10" y="322762"/>
            <a:ext cx="164592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:\ФИТР-ИВ\Лабораторија\Јакостни\UCS-прашинеста почва (7.5)\UCS_1\Пред исп\2-1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30" y="287950"/>
            <a:ext cx="164592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:\ФИТР-ИВ\Лабораторија\Јакостни\UCS-прашинеста почва (7.5)\UCS_1\Пред исп\2-1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250" y="253138"/>
            <a:ext cx="164592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:\ФИТР-ИВ\Лабораторија\Јакостни\UCS-прашинеста почва (7.5)\UCS_1\Пред исп\3-1 (2) лом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250" y="2608762"/>
            <a:ext cx="164592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:\ФИТР-ИВ\Лабораторија\Јакостни\UCS-прашинеста почва (7.5)\UCS_1\Пред исп\2-1 (2) лом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30" y="2518490"/>
            <a:ext cx="164592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D:\ФИТР-ИВ\Лабораторија\Јакостни\UCS-прашинеста почва (7.5)\UCS_1\Пред исп\1-1 (1) лом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10" y="2546220"/>
            <a:ext cx="164592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43" b="9842"/>
          <a:stretch/>
        </p:blipFill>
        <p:spPr>
          <a:xfrm>
            <a:off x="3817869" y="4302698"/>
            <a:ext cx="3446330" cy="237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16" b="12956"/>
          <a:stretch/>
        </p:blipFill>
        <p:spPr>
          <a:xfrm>
            <a:off x="180973" y="4297528"/>
            <a:ext cx="3735025" cy="2387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04118" y="10852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+mj-lt"/>
              </a:rPr>
              <a:t>The biopolymer solution can: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" dirty="0">
              <a:latin typeface="+mj-lt"/>
            </a:endParaRPr>
          </a:p>
          <a:p>
            <a:r>
              <a:rPr lang="en-US" dirty="0">
                <a:latin typeface="+mj-lt"/>
              </a:rPr>
              <a:t>Improves strengthening parameters of the soil;</a:t>
            </a:r>
          </a:p>
          <a:p>
            <a:r>
              <a:rPr lang="en-US" dirty="0">
                <a:latin typeface="+mj-lt"/>
              </a:rPr>
              <a:t>Fills the pores in the soil;</a:t>
            </a:r>
            <a:endParaRPr lang="mk-MK" dirty="0">
              <a:latin typeface="+mj-lt"/>
            </a:endParaRPr>
          </a:p>
          <a:p>
            <a:r>
              <a:rPr lang="en-US" dirty="0">
                <a:latin typeface="+mj-lt"/>
              </a:rPr>
              <a:t>Reduces water infiltration into the soil;</a:t>
            </a:r>
          </a:p>
          <a:p>
            <a:r>
              <a:rPr lang="en-US" dirty="0">
                <a:latin typeface="+mj-lt"/>
              </a:rPr>
              <a:t>Improves interparticle cohesion;</a:t>
            </a:r>
            <a:endParaRPr lang="mk-MK" dirty="0">
              <a:latin typeface="+mj-lt"/>
            </a:endParaRPr>
          </a:p>
          <a:p>
            <a:r>
              <a:rPr lang="en-US" dirty="0">
                <a:latin typeface="+mj-lt"/>
              </a:rPr>
              <a:t>Increases erosion resistance.</a:t>
            </a:r>
          </a:p>
          <a:p>
            <a:endParaRPr lang="mk-MK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89965" y="102222"/>
            <a:ext cx="1042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200" dirty="0">
                <a:latin typeface="+mj-lt"/>
              </a:rPr>
              <a:t>before testing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02078" y="2470262"/>
            <a:ext cx="9357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200" dirty="0">
                <a:latin typeface="+mj-lt"/>
              </a:rPr>
              <a:t>after testing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0056" y="4523365"/>
            <a:ext cx="1144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Treated soil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71158" y="4523365"/>
            <a:ext cx="1538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Non-treated soil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682E30-B859-9818-08FD-E14E06DDB494}"/>
              </a:ext>
            </a:extLst>
          </p:cNvPr>
          <p:cNvSpPr/>
          <p:nvPr/>
        </p:nvSpPr>
        <p:spPr>
          <a:xfrm>
            <a:off x="6784848" y="4990860"/>
            <a:ext cx="6000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5"/>
                </a:solidFill>
              </a:rPr>
              <a:t>Thank you for your</a:t>
            </a:r>
          </a:p>
          <a:p>
            <a:pPr algn="ctr"/>
            <a:r>
              <a:rPr lang="en-US" sz="3600" dirty="0">
                <a:solidFill>
                  <a:schemeClr val="accent5"/>
                </a:solidFill>
              </a:rPr>
              <a:t>Attention !</a:t>
            </a:r>
          </a:p>
        </p:txBody>
      </p:sp>
    </p:spTree>
    <p:extLst>
      <p:ext uri="{BB962C8B-B14F-4D97-AF65-F5344CB8AC3E}">
        <p14:creationId xmlns:p14="http://schemas.microsoft.com/office/powerpoint/2010/main" val="264967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298</Words>
  <Application>Microsoft Office PowerPoint</Application>
  <PresentationFormat>Widescreen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Biopolymer soil stabilization as protection from slope erosion and shallow sliding</vt:lpstr>
      <vt:lpstr>PowerPoint Presentation</vt:lpstr>
      <vt:lpstr>Biopolymer solution – Xanthan gum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Biopolymer soil stabilization as protection from slope erosion and shallow sliding</dc:title>
  <dc:creator>Александра Н</dc:creator>
  <cp:lastModifiedBy>Josif Josifovski</cp:lastModifiedBy>
  <cp:revision>30</cp:revision>
  <dcterms:created xsi:type="dcterms:W3CDTF">2022-05-20T12:02:37Z</dcterms:created>
  <dcterms:modified xsi:type="dcterms:W3CDTF">2022-05-23T09:43:21Z</dcterms:modified>
</cp:coreProperties>
</file>