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 id="2147483654" r:id="rId3"/>
  </p:sldMasterIdLst>
  <p:notesMasterIdLst>
    <p:notesMasterId r:id="rId15"/>
  </p:notesMasterIdLst>
  <p:handoutMasterIdLst>
    <p:handoutMasterId r:id="rId16"/>
  </p:handoutMasterIdLst>
  <p:sldIdLst>
    <p:sldId id="259" r:id="rId4"/>
    <p:sldId id="265" r:id="rId5"/>
    <p:sldId id="274" r:id="rId6"/>
    <p:sldId id="266" r:id="rId7"/>
    <p:sldId id="267" r:id="rId8"/>
    <p:sldId id="268" r:id="rId9"/>
    <p:sldId id="270" r:id="rId10"/>
    <p:sldId id="277" r:id="rId11"/>
    <p:sldId id="279" r:id="rId12"/>
    <p:sldId id="283" r:id="rId13"/>
    <p:sldId id="28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p15:clr>
            <a:srgbClr val="A4A3A4"/>
          </p15:clr>
        </p15:guide>
        <p15:guide id="2" pos="29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7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9" autoAdjust="0"/>
    <p:restoredTop sz="94676" autoAdjust="0"/>
  </p:normalViewPr>
  <p:slideViewPr>
    <p:cSldViewPr snapToObjects="1">
      <p:cViewPr varScale="1">
        <p:scale>
          <a:sx n="87" d="100"/>
          <a:sy n="87" d="100"/>
        </p:scale>
        <p:origin x="1330" y="62"/>
      </p:cViewPr>
      <p:guideLst>
        <p:guide orient="horz" pos="323"/>
        <p:guide pos="290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FA97FD-9A72-9C46-AEE3-5F153440F67A}" type="datetimeFigureOut">
              <a:rPr lang="en-US" smtClean="0"/>
              <a:t>5/25/2022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CEBDAF-6207-A649-ADAC-2BB382EBA7F8}" type="slidenum">
              <a:rPr lang="en-US" smtClean="0"/>
              <a:t>‹#›</a:t>
            </a:fld>
            <a:endParaRPr lang="en-US"/>
          </a:p>
        </p:txBody>
      </p:sp>
    </p:spTree>
    <p:extLst>
      <p:ext uri="{BB962C8B-B14F-4D97-AF65-F5344CB8AC3E}">
        <p14:creationId xmlns:p14="http://schemas.microsoft.com/office/powerpoint/2010/main" val="3919047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2DF36C-BAE9-C64F-8810-D428391D4412}" type="datetimeFigureOut">
              <a:rPr lang="en-US" smtClean="0"/>
              <a:t>5/25/2022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A5B8F4-8247-5341-A4E9-80307DF147B4}" type="slidenum">
              <a:rPr lang="en-US" smtClean="0"/>
              <a:t>‹#›</a:t>
            </a:fld>
            <a:endParaRPr lang="en-US"/>
          </a:p>
        </p:txBody>
      </p:sp>
    </p:spTree>
    <p:extLst>
      <p:ext uri="{BB962C8B-B14F-4D97-AF65-F5344CB8AC3E}">
        <p14:creationId xmlns:p14="http://schemas.microsoft.com/office/powerpoint/2010/main" val="11847449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1117600" y="3402633"/>
            <a:ext cx="6378575" cy="1106487"/>
          </a:xfrm>
          <a:prstGeom prst="rect">
            <a:avLst/>
          </a:prstGeom>
        </p:spPr>
        <p:txBody>
          <a:bodyPr vert="horz"/>
          <a:lstStyle>
            <a:lvl1pPr marL="0" indent="0" algn="l">
              <a:buNone/>
              <a:defRPr sz="1300">
                <a:latin typeface=""/>
              </a:defRPr>
            </a:lvl1pPr>
          </a:lstStyle>
          <a:p>
            <a:pPr algn="l"/>
            <a:r>
              <a:rPr lang="en-US" sz="1400" dirty="0">
                <a:solidFill>
                  <a:srgbClr val="13272C"/>
                </a:solidFill>
              </a:rPr>
              <a:t>Names of the presenter(s): Thomas Jefferson, George Washington, John Adams, Betsy Ross, John Hamilton, Paul Revere, Benjamin Franklin</a:t>
            </a:r>
            <a:endParaRPr lang="en-US" sz="1400" dirty="0">
              <a:solidFill>
                <a:srgbClr val="13272C"/>
              </a:solidFill>
              <a:latin typeface="Arvo"/>
              <a:cs typeface="Arvo"/>
            </a:endParaRPr>
          </a:p>
        </p:txBody>
      </p:sp>
      <p:sp>
        <p:nvSpPr>
          <p:cNvPr id="7" name="Text Placeholder 6"/>
          <p:cNvSpPr>
            <a:spLocks noGrp="1"/>
          </p:cNvSpPr>
          <p:nvPr>
            <p:ph type="body" sz="quarter" idx="12" hasCustomPrompt="1"/>
          </p:nvPr>
        </p:nvSpPr>
        <p:spPr>
          <a:xfrm>
            <a:off x="1117599" y="1916113"/>
            <a:ext cx="6378575" cy="12700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Tx/>
              <a:buNone/>
              <a:tabLst/>
              <a:defRPr sz="2000" baseline="0">
                <a:latin typeface="Arvo"/>
              </a:defRPr>
            </a:lvl1pPr>
            <a:lvl2pPr marL="457200" indent="0">
              <a:buFontTx/>
              <a:buNone/>
              <a:defRPr sz="2000">
                <a:latin typeface="Arvo"/>
              </a:defRPr>
            </a:lvl2pPr>
            <a:lvl3pPr marL="914400" indent="0">
              <a:buFontTx/>
              <a:buNone/>
              <a:defRPr sz="2000">
                <a:latin typeface="Arvo"/>
              </a:defRPr>
            </a:lvl3pPr>
            <a:lvl4pPr marL="1371600" indent="0">
              <a:buFontTx/>
              <a:buNone/>
              <a:defRPr sz="2000">
                <a:latin typeface="Arvo"/>
              </a:defRPr>
            </a:lvl4pPr>
            <a:lvl5pPr marL="1828800" indent="0">
              <a:buFontTx/>
              <a:buNone/>
              <a:defRPr sz="2000">
                <a:latin typeface="Arvo"/>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nb-NO" dirty="0"/>
              <a:t>Type in </a:t>
            </a:r>
            <a:r>
              <a:rPr lang="nb-NO" dirty="0" err="1"/>
              <a:t>the</a:t>
            </a:r>
            <a:r>
              <a:rPr lang="nb-NO" dirty="0"/>
              <a:t> </a:t>
            </a:r>
            <a:r>
              <a:rPr lang="nb-NO" dirty="0" err="1"/>
              <a:t>name</a:t>
            </a:r>
            <a:r>
              <a:rPr lang="nb-NO" dirty="0"/>
              <a:t> </a:t>
            </a:r>
            <a:r>
              <a:rPr lang="nb-NO" dirty="0" err="1"/>
              <a:t>of</a:t>
            </a:r>
            <a:r>
              <a:rPr lang="nb-NO" dirty="0"/>
              <a:t> </a:t>
            </a:r>
            <a:r>
              <a:rPr lang="nb-NO" dirty="0" err="1"/>
              <a:t>your</a:t>
            </a:r>
            <a:r>
              <a:rPr lang="nb-NO" dirty="0"/>
              <a:t> talk. </a:t>
            </a:r>
            <a:r>
              <a:rPr lang="nb-NO" dirty="0" err="1"/>
              <a:t>You</a:t>
            </a:r>
            <a:r>
              <a:rPr lang="nb-NO" dirty="0"/>
              <a:t> </a:t>
            </a:r>
            <a:r>
              <a:rPr lang="nb-NO" dirty="0" err="1"/>
              <a:t>can</a:t>
            </a:r>
            <a:r>
              <a:rPr lang="nb-NO" dirty="0"/>
              <a:t> have up to </a:t>
            </a:r>
            <a:r>
              <a:rPr lang="nb-NO" dirty="0" err="1"/>
              <a:t>four</a:t>
            </a:r>
            <a:r>
              <a:rPr lang="nb-NO" dirty="0"/>
              <a:t> lines. Type in </a:t>
            </a:r>
            <a:r>
              <a:rPr lang="nb-NO" dirty="0" err="1"/>
              <a:t>the</a:t>
            </a:r>
            <a:r>
              <a:rPr lang="nb-NO" dirty="0"/>
              <a:t> </a:t>
            </a:r>
            <a:r>
              <a:rPr lang="nb-NO" dirty="0" err="1"/>
              <a:t>name</a:t>
            </a:r>
            <a:r>
              <a:rPr lang="nb-NO" dirty="0"/>
              <a:t> </a:t>
            </a:r>
            <a:r>
              <a:rPr lang="nb-NO" dirty="0" err="1"/>
              <a:t>of</a:t>
            </a:r>
            <a:r>
              <a:rPr lang="nb-NO" dirty="0"/>
              <a:t> </a:t>
            </a:r>
            <a:r>
              <a:rPr lang="nb-NO" dirty="0" err="1"/>
              <a:t>your</a:t>
            </a:r>
            <a:r>
              <a:rPr lang="nb-NO" dirty="0"/>
              <a:t> talk. </a:t>
            </a:r>
            <a:r>
              <a:rPr lang="nb-NO" dirty="0" err="1"/>
              <a:t>You</a:t>
            </a:r>
            <a:r>
              <a:rPr lang="nb-NO" dirty="0"/>
              <a:t> </a:t>
            </a:r>
            <a:r>
              <a:rPr lang="nb-NO" dirty="0" err="1"/>
              <a:t>can</a:t>
            </a:r>
            <a:r>
              <a:rPr lang="nb-NO" dirty="0"/>
              <a:t> have up to </a:t>
            </a:r>
            <a:r>
              <a:rPr lang="nb-NO" dirty="0" err="1"/>
              <a:t>four</a:t>
            </a:r>
            <a:r>
              <a:rPr lang="nb-NO" dirty="0"/>
              <a:t> lines. Type in </a:t>
            </a:r>
            <a:r>
              <a:rPr lang="nb-NO" dirty="0" err="1"/>
              <a:t>the</a:t>
            </a:r>
            <a:r>
              <a:rPr lang="nb-NO" dirty="0"/>
              <a:t> </a:t>
            </a:r>
            <a:r>
              <a:rPr lang="nb-NO" dirty="0" err="1"/>
              <a:t>name</a:t>
            </a:r>
            <a:r>
              <a:rPr lang="nb-NO" dirty="0"/>
              <a:t> </a:t>
            </a:r>
            <a:r>
              <a:rPr lang="nb-NO" dirty="0" err="1"/>
              <a:t>of</a:t>
            </a:r>
            <a:r>
              <a:rPr lang="nb-NO" dirty="0"/>
              <a:t> </a:t>
            </a:r>
            <a:r>
              <a:rPr lang="nb-NO" dirty="0" err="1"/>
              <a:t>your</a:t>
            </a:r>
            <a:r>
              <a:rPr lang="nb-NO" dirty="0"/>
              <a:t> talk. </a:t>
            </a:r>
            <a:r>
              <a:rPr lang="nb-NO" dirty="0" err="1"/>
              <a:t>You</a:t>
            </a:r>
            <a:r>
              <a:rPr lang="nb-NO" dirty="0"/>
              <a:t> </a:t>
            </a:r>
            <a:r>
              <a:rPr lang="nb-NO" dirty="0" err="1"/>
              <a:t>can</a:t>
            </a:r>
            <a:r>
              <a:rPr lang="nb-NO" dirty="0"/>
              <a:t> have up to </a:t>
            </a:r>
            <a:r>
              <a:rPr lang="nb-NO" dirty="0" err="1"/>
              <a:t>three</a:t>
            </a:r>
            <a:r>
              <a:rPr lang="nb-NO" dirty="0"/>
              <a:t> lines.</a:t>
            </a:r>
          </a:p>
          <a:p>
            <a:pPr marL="0" marR="0" lvl="0" indent="0" algn="l" defTabSz="457200" rtl="0" eaLnBrk="1" fontAlgn="auto" latinLnBrk="0" hangingPunct="1">
              <a:lnSpc>
                <a:spcPct val="100000"/>
              </a:lnSpc>
              <a:spcBef>
                <a:spcPct val="20000"/>
              </a:spcBef>
              <a:spcAft>
                <a:spcPts val="0"/>
              </a:spcAft>
              <a:buClrTx/>
              <a:buSzTx/>
              <a:buFontTx/>
              <a:buNone/>
              <a:tabLst/>
              <a:defRPr/>
            </a:pPr>
            <a:endParaRPr lang="nb-NO" dirty="0"/>
          </a:p>
          <a:p>
            <a:pPr lvl="0"/>
            <a:endParaRPr lang="nb-NO" dirty="0"/>
          </a:p>
        </p:txBody>
      </p:sp>
    </p:spTree>
    <p:extLst>
      <p:ext uri="{BB962C8B-B14F-4D97-AF65-F5344CB8AC3E}">
        <p14:creationId xmlns:p14="http://schemas.microsoft.com/office/powerpoint/2010/main" val="224296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23850" y="188640"/>
            <a:ext cx="5472113" cy="431800"/>
          </a:xfrm>
          <a:prstGeom prst="rect">
            <a:avLst/>
          </a:prstGeom>
        </p:spPr>
        <p:txBody>
          <a:bodyPr vert="horz"/>
          <a:lstStyle>
            <a:lvl1pPr marL="0" indent="0">
              <a:buFontTx/>
              <a:buNone/>
              <a:defRPr sz="1200">
                <a:solidFill>
                  <a:srgbClr val="660066"/>
                </a:solidFill>
                <a:latin typeface="Arvo"/>
              </a:defRPr>
            </a:lvl1pPr>
          </a:lstStyle>
          <a:p>
            <a:pPr lvl="0"/>
            <a:r>
              <a:rPr lang="nb-NO" dirty="0"/>
              <a:t>An </a:t>
            </a:r>
            <a:r>
              <a:rPr lang="nb-NO" dirty="0" err="1"/>
              <a:t>abbreviated</a:t>
            </a:r>
            <a:r>
              <a:rPr lang="nb-NO" dirty="0"/>
              <a:t> </a:t>
            </a:r>
            <a:r>
              <a:rPr lang="nb-NO" dirty="0" err="1"/>
              <a:t>version</a:t>
            </a:r>
            <a:r>
              <a:rPr lang="nb-NO" dirty="0"/>
              <a:t> </a:t>
            </a:r>
            <a:r>
              <a:rPr lang="nb-NO" dirty="0" err="1"/>
              <a:t>of</a:t>
            </a:r>
            <a:r>
              <a:rPr lang="nb-NO" dirty="0"/>
              <a:t> </a:t>
            </a:r>
            <a:r>
              <a:rPr lang="nb-NO" dirty="0" err="1"/>
              <a:t>the</a:t>
            </a:r>
            <a:r>
              <a:rPr lang="nb-NO" dirty="0"/>
              <a:t> </a:t>
            </a:r>
            <a:r>
              <a:rPr lang="nb-NO" dirty="0" err="1"/>
              <a:t>title</a:t>
            </a:r>
            <a:r>
              <a:rPr lang="nb-NO" dirty="0"/>
              <a:t> </a:t>
            </a:r>
            <a:r>
              <a:rPr lang="nb-NO" dirty="0" err="1"/>
              <a:t>of</a:t>
            </a:r>
            <a:r>
              <a:rPr lang="nb-NO" dirty="0"/>
              <a:t> </a:t>
            </a:r>
            <a:r>
              <a:rPr lang="nb-NO" dirty="0" err="1"/>
              <a:t>the</a:t>
            </a:r>
            <a:r>
              <a:rPr lang="nb-NO" dirty="0"/>
              <a:t> talk…</a:t>
            </a:r>
            <a:endParaRPr lang="en-US" dirty="0"/>
          </a:p>
        </p:txBody>
      </p:sp>
      <p:sp>
        <p:nvSpPr>
          <p:cNvPr id="5" name="Text Placeholder 4"/>
          <p:cNvSpPr>
            <a:spLocks noGrp="1"/>
          </p:cNvSpPr>
          <p:nvPr>
            <p:ph type="body" sz="quarter" idx="11" hasCustomPrompt="1"/>
          </p:nvPr>
        </p:nvSpPr>
        <p:spPr>
          <a:xfrm>
            <a:off x="539552" y="1196975"/>
            <a:ext cx="7200900" cy="503238"/>
          </a:xfrm>
          <a:prstGeom prst="rect">
            <a:avLst/>
          </a:prstGeom>
        </p:spPr>
        <p:txBody>
          <a:bodyPr vert="horz"/>
          <a:lstStyle>
            <a:lvl1pPr marL="0" indent="0">
              <a:buFontTx/>
              <a:buNone/>
              <a:defRPr sz="1600">
                <a:latin typeface="Arvo"/>
              </a:defRPr>
            </a:lvl1pPr>
            <a:lvl2pPr marL="457200" indent="0">
              <a:buFontTx/>
              <a:buNone/>
              <a:defRPr sz="1600">
                <a:latin typeface="Arvo"/>
              </a:defRPr>
            </a:lvl2pPr>
            <a:lvl3pPr marL="914400" indent="0">
              <a:buFontTx/>
              <a:buNone/>
              <a:defRPr sz="1600">
                <a:latin typeface="Arvo"/>
              </a:defRPr>
            </a:lvl3pPr>
            <a:lvl4pPr marL="1371600" indent="0">
              <a:buFontTx/>
              <a:buNone/>
              <a:defRPr sz="1600">
                <a:latin typeface="Arvo"/>
              </a:defRPr>
            </a:lvl4pPr>
            <a:lvl5pPr marL="1828800" indent="0">
              <a:buFontTx/>
              <a:buNone/>
              <a:defRPr sz="1600">
                <a:latin typeface="Arvo"/>
              </a:defRPr>
            </a:lvl5pPr>
          </a:lstStyle>
          <a:p>
            <a:pPr lvl="0"/>
            <a:r>
              <a:rPr lang="nb-NO" dirty="0"/>
              <a:t>Header for </a:t>
            </a:r>
            <a:r>
              <a:rPr lang="nb-NO" dirty="0" err="1"/>
              <a:t>the</a:t>
            </a:r>
            <a:r>
              <a:rPr lang="nb-NO" dirty="0"/>
              <a:t> </a:t>
            </a:r>
            <a:r>
              <a:rPr lang="nb-NO" dirty="0" err="1"/>
              <a:t>page</a:t>
            </a:r>
            <a:endParaRPr lang="nb-NO" dirty="0"/>
          </a:p>
        </p:txBody>
      </p:sp>
      <p:sp>
        <p:nvSpPr>
          <p:cNvPr id="12" name="Text Placeholder 11"/>
          <p:cNvSpPr>
            <a:spLocks noGrp="1"/>
          </p:cNvSpPr>
          <p:nvPr>
            <p:ph type="body" sz="quarter" idx="12" hasCustomPrompt="1"/>
          </p:nvPr>
        </p:nvSpPr>
        <p:spPr>
          <a:xfrm>
            <a:off x="539750" y="1700808"/>
            <a:ext cx="7200900" cy="3168650"/>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Pct val="130000"/>
              <a:buFont typeface="Arial"/>
              <a:buChar char="•"/>
              <a:tabLst/>
              <a:defRPr sz="1300">
                <a:latin typeface="Arial"/>
              </a:defRPr>
            </a:lvl1pPr>
            <a:lvl2pPr marL="457200" indent="0">
              <a:buNone/>
              <a:defRPr sz="1200">
                <a:latin typeface="Arial"/>
              </a:defRPr>
            </a:lvl2pPr>
            <a:lvl3pPr>
              <a:defRPr sz="1200">
                <a:latin typeface="Arial"/>
              </a:defRPr>
            </a:lvl3pPr>
            <a:lvl4pPr>
              <a:defRPr sz="1200">
                <a:latin typeface="Arial"/>
              </a:defRPr>
            </a:lvl4pPr>
            <a:lvl5pPr>
              <a:defRPr sz="1200">
                <a:latin typeface="Arial"/>
              </a:defRPr>
            </a:lvl5pPr>
          </a:lstStyle>
          <a:p>
            <a:pPr>
              <a:buSzPct val="130000"/>
            </a:pPr>
            <a:r>
              <a:rPr lang="en-US" sz="1400" dirty="0">
                <a:solidFill>
                  <a:srgbClr val="13272C"/>
                </a:solidFill>
              </a:rPr>
              <a:t>Subhead: In September, Ms. </a:t>
            </a:r>
            <a:r>
              <a:rPr lang="en-US" sz="1400" dirty="0" err="1">
                <a:solidFill>
                  <a:srgbClr val="13272C"/>
                </a:solidFill>
              </a:rPr>
              <a:t>Nyad</a:t>
            </a:r>
            <a:r>
              <a:rPr lang="en-US" sz="1400" dirty="0">
                <a:solidFill>
                  <a:srgbClr val="13272C"/>
                </a:solidFill>
              </a:rPr>
              <a:t> completed a two-day, two-night swim that covered a 110-mile route from Cuba to Florida, making her the first person to do so without a protective shark cage. </a:t>
            </a:r>
            <a:endParaRPr lang="nb-NO" sz="1300" dirty="0">
              <a:solidFill>
                <a:schemeClr val="tx1"/>
              </a:solidFill>
            </a:endParaRPr>
          </a:p>
          <a:p>
            <a:pPr>
              <a:buSzPct val="130000"/>
            </a:pPr>
            <a:endParaRPr lang="nb-NO" sz="1300" dirty="0">
              <a:solidFill>
                <a:schemeClr val="tx1"/>
              </a:solidFill>
            </a:endParaRPr>
          </a:p>
          <a:p>
            <a:pPr>
              <a:buSzPct val="130000"/>
            </a:pPr>
            <a:r>
              <a:rPr lang="en-US" sz="1400" dirty="0">
                <a:solidFill>
                  <a:srgbClr val="13272C"/>
                </a:solidFill>
              </a:rPr>
              <a:t>Subhead: In September, Ms. </a:t>
            </a:r>
            <a:r>
              <a:rPr lang="en-US" sz="1400" dirty="0" err="1">
                <a:solidFill>
                  <a:srgbClr val="13272C"/>
                </a:solidFill>
              </a:rPr>
              <a:t>Nyad</a:t>
            </a:r>
            <a:r>
              <a:rPr lang="en-US" sz="1400" dirty="0">
                <a:solidFill>
                  <a:srgbClr val="13272C"/>
                </a:solidFill>
              </a:rPr>
              <a:t> completed a two-day, two-night swim that covered a 110-mile route from Cuba to Florida, making her the first person to do so without a protective shark cage. </a:t>
            </a:r>
          </a:p>
          <a:p>
            <a:pPr>
              <a:buSzPct val="130000"/>
            </a:pPr>
            <a:endParaRPr lang="en-US" sz="1400" dirty="0">
              <a:solidFill>
                <a:srgbClr val="13272C"/>
              </a:solidFill>
            </a:endParaRPr>
          </a:p>
        </p:txBody>
      </p:sp>
    </p:spTree>
    <p:extLst>
      <p:ext uri="{BB962C8B-B14F-4D97-AF65-F5344CB8AC3E}">
        <p14:creationId xmlns:p14="http://schemas.microsoft.com/office/powerpoint/2010/main" val="144800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323850" y="188640"/>
            <a:ext cx="5472113" cy="431800"/>
          </a:xfrm>
          <a:prstGeom prst="rect">
            <a:avLst/>
          </a:prstGeom>
        </p:spPr>
        <p:txBody>
          <a:bodyPr vert="horz"/>
          <a:lstStyle>
            <a:lvl1pPr marL="0" indent="0">
              <a:buFontTx/>
              <a:buNone/>
              <a:defRPr sz="1200">
                <a:solidFill>
                  <a:srgbClr val="660066"/>
                </a:solidFill>
                <a:latin typeface="Arvo"/>
              </a:defRPr>
            </a:lvl1pPr>
          </a:lstStyle>
          <a:p>
            <a:pPr lvl="0"/>
            <a:r>
              <a:rPr lang="nb-NO" dirty="0"/>
              <a:t>An </a:t>
            </a:r>
            <a:r>
              <a:rPr lang="nb-NO" dirty="0" err="1"/>
              <a:t>abbreviated</a:t>
            </a:r>
            <a:r>
              <a:rPr lang="nb-NO" dirty="0"/>
              <a:t> </a:t>
            </a:r>
            <a:r>
              <a:rPr lang="nb-NO" dirty="0" err="1"/>
              <a:t>version</a:t>
            </a:r>
            <a:r>
              <a:rPr lang="nb-NO" dirty="0"/>
              <a:t> </a:t>
            </a:r>
            <a:r>
              <a:rPr lang="nb-NO" dirty="0" err="1"/>
              <a:t>of</a:t>
            </a:r>
            <a:r>
              <a:rPr lang="nb-NO" dirty="0"/>
              <a:t> </a:t>
            </a:r>
            <a:r>
              <a:rPr lang="nb-NO" dirty="0" err="1"/>
              <a:t>the</a:t>
            </a:r>
            <a:r>
              <a:rPr lang="nb-NO" dirty="0"/>
              <a:t> </a:t>
            </a:r>
            <a:r>
              <a:rPr lang="nb-NO" dirty="0" err="1"/>
              <a:t>title</a:t>
            </a:r>
            <a:r>
              <a:rPr lang="nb-NO" dirty="0"/>
              <a:t> </a:t>
            </a:r>
            <a:r>
              <a:rPr lang="nb-NO" dirty="0" err="1"/>
              <a:t>of</a:t>
            </a:r>
            <a:r>
              <a:rPr lang="nb-NO" dirty="0"/>
              <a:t> </a:t>
            </a:r>
            <a:r>
              <a:rPr lang="nb-NO" dirty="0" err="1"/>
              <a:t>the</a:t>
            </a:r>
            <a:r>
              <a:rPr lang="nb-NO" dirty="0"/>
              <a:t> talk…</a:t>
            </a:r>
            <a:endParaRPr lang="en-US" dirty="0"/>
          </a:p>
        </p:txBody>
      </p:sp>
      <p:sp>
        <p:nvSpPr>
          <p:cNvPr id="11" name="Text Placeholder 4"/>
          <p:cNvSpPr>
            <a:spLocks noGrp="1"/>
          </p:cNvSpPr>
          <p:nvPr>
            <p:ph type="body" sz="quarter" idx="11" hasCustomPrompt="1"/>
          </p:nvPr>
        </p:nvSpPr>
        <p:spPr>
          <a:xfrm>
            <a:off x="539552" y="1196975"/>
            <a:ext cx="7200900" cy="503238"/>
          </a:xfrm>
          <a:prstGeom prst="rect">
            <a:avLst/>
          </a:prstGeom>
        </p:spPr>
        <p:txBody>
          <a:bodyPr vert="horz"/>
          <a:lstStyle>
            <a:lvl1pPr marL="0" indent="0">
              <a:buFontTx/>
              <a:buNone/>
              <a:defRPr sz="1600">
                <a:latin typeface="Arvo"/>
              </a:defRPr>
            </a:lvl1pPr>
            <a:lvl2pPr marL="457200" indent="0">
              <a:buFontTx/>
              <a:buNone/>
              <a:defRPr sz="1600">
                <a:latin typeface="Arvo"/>
              </a:defRPr>
            </a:lvl2pPr>
            <a:lvl3pPr marL="914400" indent="0">
              <a:buFontTx/>
              <a:buNone/>
              <a:defRPr sz="1600">
                <a:latin typeface="Arvo"/>
              </a:defRPr>
            </a:lvl3pPr>
            <a:lvl4pPr marL="1371600" indent="0">
              <a:buFontTx/>
              <a:buNone/>
              <a:defRPr sz="1600">
                <a:latin typeface="Arvo"/>
              </a:defRPr>
            </a:lvl4pPr>
            <a:lvl5pPr marL="1828800" indent="0">
              <a:buFontTx/>
              <a:buNone/>
              <a:defRPr sz="1600">
                <a:latin typeface="Arvo"/>
              </a:defRPr>
            </a:lvl5pPr>
          </a:lstStyle>
          <a:p>
            <a:pPr lvl="0"/>
            <a:r>
              <a:rPr lang="nb-NO" dirty="0"/>
              <a:t>Header for </a:t>
            </a:r>
            <a:r>
              <a:rPr lang="nb-NO" dirty="0" err="1"/>
              <a:t>the</a:t>
            </a:r>
            <a:r>
              <a:rPr lang="nb-NO" dirty="0"/>
              <a:t> </a:t>
            </a:r>
            <a:r>
              <a:rPr lang="nb-NO" dirty="0" err="1"/>
              <a:t>page</a:t>
            </a:r>
            <a:endParaRPr lang="nb-NO" dirty="0"/>
          </a:p>
        </p:txBody>
      </p:sp>
      <p:sp>
        <p:nvSpPr>
          <p:cNvPr id="12" name="Text Placeholder 11"/>
          <p:cNvSpPr>
            <a:spLocks noGrp="1"/>
          </p:cNvSpPr>
          <p:nvPr>
            <p:ph type="body" sz="quarter" idx="12" hasCustomPrompt="1"/>
          </p:nvPr>
        </p:nvSpPr>
        <p:spPr>
          <a:xfrm>
            <a:off x="539750" y="1700808"/>
            <a:ext cx="5544418" cy="3168650"/>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Pct val="130000"/>
              <a:buFont typeface="Arial"/>
              <a:buChar char="•"/>
              <a:tabLst/>
              <a:defRPr sz="1300">
                <a:latin typeface="Arial"/>
              </a:defRPr>
            </a:lvl1pPr>
            <a:lvl2pPr marL="457200" indent="0">
              <a:buNone/>
              <a:defRPr sz="1200">
                <a:latin typeface="Arial"/>
              </a:defRPr>
            </a:lvl2pPr>
            <a:lvl3pPr>
              <a:defRPr sz="1200">
                <a:latin typeface="Arial"/>
              </a:defRPr>
            </a:lvl3pPr>
            <a:lvl4pPr>
              <a:defRPr sz="1200">
                <a:latin typeface="Arial"/>
              </a:defRPr>
            </a:lvl4pPr>
            <a:lvl5pPr>
              <a:defRPr sz="1200">
                <a:latin typeface="Arial"/>
              </a:defRPr>
            </a:lvl5pPr>
          </a:lstStyle>
          <a:p>
            <a:pPr>
              <a:buSzPct val="130000"/>
            </a:pPr>
            <a:r>
              <a:rPr lang="en-US" sz="1400" dirty="0">
                <a:solidFill>
                  <a:srgbClr val="13272C"/>
                </a:solidFill>
              </a:rPr>
              <a:t>Subhead: In September, Ms. </a:t>
            </a:r>
            <a:r>
              <a:rPr lang="en-US" sz="1400" dirty="0" err="1">
                <a:solidFill>
                  <a:srgbClr val="13272C"/>
                </a:solidFill>
              </a:rPr>
              <a:t>Nyad</a:t>
            </a:r>
            <a:r>
              <a:rPr lang="en-US" sz="1400" dirty="0">
                <a:solidFill>
                  <a:srgbClr val="13272C"/>
                </a:solidFill>
              </a:rPr>
              <a:t> completed a two-day, two-night swim that covered a 110-mile route from Cuba to Florida, making her the first person to do so without a protective shark cage. </a:t>
            </a:r>
            <a:endParaRPr lang="nb-NO" sz="1300" dirty="0">
              <a:solidFill>
                <a:schemeClr val="tx1"/>
              </a:solidFill>
            </a:endParaRPr>
          </a:p>
          <a:p>
            <a:pPr>
              <a:buSzPct val="130000"/>
            </a:pPr>
            <a:endParaRPr lang="nb-NO" sz="1300" dirty="0">
              <a:solidFill>
                <a:schemeClr val="tx1"/>
              </a:solidFill>
            </a:endParaRPr>
          </a:p>
          <a:p>
            <a:pPr>
              <a:buSzPct val="130000"/>
            </a:pPr>
            <a:r>
              <a:rPr lang="en-US" sz="1400" dirty="0">
                <a:solidFill>
                  <a:srgbClr val="13272C"/>
                </a:solidFill>
              </a:rPr>
              <a:t>Subhead: In September, Ms. </a:t>
            </a:r>
            <a:r>
              <a:rPr lang="en-US" sz="1400" dirty="0" err="1">
                <a:solidFill>
                  <a:srgbClr val="13272C"/>
                </a:solidFill>
              </a:rPr>
              <a:t>Nyad</a:t>
            </a:r>
            <a:r>
              <a:rPr lang="en-US" sz="1400" dirty="0">
                <a:solidFill>
                  <a:srgbClr val="13272C"/>
                </a:solidFill>
              </a:rPr>
              <a:t> completed a two-day, two-night swim that covered a 110-mile route from Cuba to Florida, making her the first person to do so without a protective shark cage. </a:t>
            </a:r>
          </a:p>
          <a:p>
            <a:pPr>
              <a:buSzPct val="130000"/>
            </a:pPr>
            <a:endParaRPr lang="en-US" sz="1400" dirty="0">
              <a:solidFill>
                <a:srgbClr val="13272C"/>
              </a:solidFill>
            </a:endParaRPr>
          </a:p>
        </p:txBody>
      </p:sp>
      <p:sp>
        <p:nvSpPr>
          <p:cNvPr id="3" name="Picture Placeholder 2"/>
          <p:cNvSpPr>
            <a:spLocks noGrp="1"/>
          </p:cNvSpPr>
          <p:nvPr>
            <p:ph type="pic" sz="quarter" idx="13"/>
          </p:nvPr>
        </p:nvSpPr>
        <p:spPr>
          <a:xfrm>
            <a:off x="6372225" y="1700213"/>
            <a:ext cx="2303463" cy="2881312"/>
          </a:xfrm>
          <a:prstGeom prst="rect">
            <a:avLst/>
          </a:prstGeom>
        </p:spPr>
        <p:txBody>
          <a:bodyPr vert="horz"/>
          <a:lstStyle>
            <a:lvl1pPr>
              <a:defRPr sz="1300" b="0" i="1">
                <a:latin typeface="Arial"/>
              </a:defRPr>
            </a:lvl1pPr>
          </a:lstStyle>
          <a:p>
            <a:endParaRPr lang="en-US" dirty="0"/>
          </a:p>
        </p:txBody>
      </p:sp>
    </p:spTree>
    <p:extLst>
      <p:ext uri="{BB962C8B-B14F-4D97-AF65-F5344CB8AC3E}">
        <p14:creationId xmlns:p14="http://schemas.microsoft.com/office/powerpoint/2010/main" val="3157222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23850" y="188640"/>
            <a:ext cx="5472113" cy="431800"/>
          </a:xfrm>
          <a:prstGeom prst="rect">
            <a:avLst/>
          </a:prstGeom>
        </p:spPr>
        <p:txBody>
          <a:bodyPr vert="horz"/>
          <a:lstStyle>
            <a:lvl1pPr marL="0" indent="0">
              <a:buFontTx/>
              <a:buNone/>
              <a:defRPr sz="1200">
                <a:solidFill>
                  <a:srgbClr val="660066"/>
                </a:solidFill>
                <a:latin typeface="Arvo"/>
              </a:defRPr>
            </a:lvl1pPr>
          </a:lstStyle>
          <a:p>
            <a:pPr lvl="0"/>
            <a:r>
              <a:rPr lang="nb-NO" dirty="0"/>
              <a:t>An </a:t>
            </a:r>
            <a:r>
              <a:rPr lang="nb-NO" dirty="0" err="1"/>
              <a:t>abbreviated</a:t>
            </a:r>
            <a:r>
              <a:rPr lang="nb-NO" dirty="0"/>
              <a:t> </a:t>
            </a:r>
            <a:r>
              <a:rPr lang="nb-NO" dirty="0" err="1"/>
              <a:t>version</a:t>
            </a:r>
            <a:r>
              <a:rPr lang="nb-NO" dirty="0"/>
              <a:t> </a:t>
            </a:r>
            <a:r>
              <a:rPr lang="nb-NO" dirty="0" err="1"/>
              <a:t>of</a:t>
            </a:r>
            <a:r>
              <a:rPr lang="nb-NO" dirty="0"/>
              <a:t> </a:t>
            </a:r>
            <a:r>
              <a:rPr lang="nb-NO" dirty="0" err="1"/>
              <a:t>the</a:t>
            </a:r>
            <a:r>
              <a:rPr lang="nb-NO" dirty="0"/>
              <a:t> </a:t>
            </a:r>
            <a:r>
              <a:rPr lang="nb-NO" dirty="0" err="1"/>
              <a:t>title</a:t>
            </a:r>
            <a:r>
              <a:rPr lang="nb-NO" dirty="0"/>
              <a:t> </a:t>
            </a:r>
            <a:r>
              <a:rPr lang="nb-NO" dirty="0" err="1"/>
              <a:t>of</a:t>
            </a:r>
            <a:r>
              <a:rPr lang="nb-NO" dirty="0"/>
              <a:t> </a:t>
            </a:r>
            <a:r>
              <a:rPr lang="nb-NO" dirty="0" err="1"/>
              <a:t>the</a:t>
            </a:r>
            <a:r>
              <a:rPr lang="nb-NO" dirty="0"/>
              <a:t> talk…</a:t>
            </a:r>
            <a:endParaRPr lang="en-US" dirty="0"/>
          </a:p>
        </p:txBody>
      </p:sp>
      <p:sp>
        <p:nvSpPr>
          <p:cNvPr id="5" name="Text Placeholder 4"/>
          <p:cNvSpPr>
            <a:spLocks noGrp="1"/>
          </p:cNvSpPr>
          <p:nvPr>
            <p:ph type="body" sz="quarter" idx="11" hasCustomPrompt="1"/>
          </p:nvPr>
        </p:nvSpPr>
        <p:spPr>
          <a:xfrm>
            <a:off x="539552" y="1196975"/>
            <a:ext cx="7200900" cy="503238"/>
          </a:xfrm>
          <a:prstGeom prst="rect">
            <a:avLst/>
          </a:prstGeom>
        </p:spPr>
        <p:txBody>
          <a:bodyPr vert="horz"/>
          <a:lstStyle>
            <a:lvl1pPr marL="0" indent="0">
              <a:buFontTx/>
              <a:buNone/>
              <a:defRPr sz="1600">
                <a:latin typeface="Arvo"/>
              </a:defRPr>
            </a:lvl1pPr>
            <a:lvl2pPr marL="457200" indent="0">
              <a:buFontTx/>
              <a:buNone/>
              <a:defRPr sz="1600">
                <a:latin typeface="Arvo"/>
              </a:defRPr>
            </a:lvl2pPr>
            <a:lvl3pPr marL="914400" indent="0">
              <a:buFontTx/>
              <a:buNone/>
              <a:defRPr sz="1600">
                <a:latin typeface="Arvo"/>
              </a:defRPr>
            </a:lvl3pPr>
            <a:lvl4pPr marL="1371600" indent="0">
              <a:buFontTx/>
              <a:buNone/>
              <a:defRPr sz="1600">
                <a:latin typeface="Arvo"/>
              </a:defRPr>
            </a:lvl4pPr>
            <a:lvl5pPr marL="1828800" indent="0">
              <a:buFontTx/>
              <a:buNone/>
              <a:defRPr sz="1600">
                <a:latin typeface="Arvo"/>
              </a:defRPr>
            </a:lvl5pPr>
          </a:lstStyle>
          <a:p>
            <a:pPr lvl="0"/>
            <a:r>
              <a:rPr lang="nb-NO" dirty="0"/>
              <a:t>Header for </a:t>
            </a:r>
            <a:r>
              <a:rPr lang="nb-NO" dirty="0" err="1"/>
              <a:t>the</a:t>
            </a:r>
            <a:r>
              <a:rPr lang="nb-NO" dirty="0"/>
              <a:t> </a:t>
            </a:r>
            <a:r>
              <a:rPr lang="nb-NO" dirty="0" err="1"/>
              <a:t>page</a:t>
            </a:r>
            <a:endParaRPr lang="nb-NO" dirty="0"/>
          </a:p>
        </p:txBody>
      </p:sp>
      <p:sp>
        <p:nvSpPr>
          <p:cNvPr id="12" name="Text Placeholder 11"/>
          <p:cNvSpPr>
            <a:spLocks noGrp="1"/>
          </p:cNvSpPr>
          <p:nvPr>
            <p:ph type="body" sz="quarter" idx="12" hasCustomPrompt="1"/>
          </p:nvPr>
        </p:nvSpPr>
        <p:spPr>
          <a:xfrm>
            <a:off x="539750" y="1700808"/>
            <a:ext cx="7200900" cy="3168650"/>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Pct val="130000"/>
              <a:buFont typeface="Arial"/>
              <a:buChar char="•"/>
              <a:tabLst/>
              <a:defRPr sz="1300">
                <a:latin typeface="Arial"/>
              </a:defRPr>
            </a:lvl1pPr>
            <a:lvl2pPr marL="457200" indent="0">
              <a:buNone/>
              <a:defRPr sz="1200">
                <a:latin typeface="Arial"/>
              </a:defRPr>
            </a:lvl2pPr>
            <a:lvl3pPr>
              <a:defRPr sz="1200">
                <a:latin typeface="Arial"/>
              </a:defRPr>
            </a:lvl3pPr>
            <a:lvl4pPr>
              <a:defRPr sz="1200">
                <a:latin typeface="Arial"/>
              </a:defRPr>
            </a:lvl4pPr>
            <a:lvl5pPr>
              <a:defRPr sz="1200">
                <a:latin typeface="Arial"/>
              </a:defRPr>
            </a:lvl5pPr>
          </a:lstStyle>
          <a:p>
            <a:pPr>
              <a:buSzPct val="130000"/>
            </a:pPr>
            <a:r>
              <a:rPr lang="en-US" sz="1400" dirty="0">
                <a:solidFill>
                  <a:srgbClr val="13272C"/>
                </a:solidFill>
              </a:rPr>
              <a:t>Subhead: In September, Ms. </a:t>
            </a:r>
            <a:r>
              <a:rPr lang="en-US" sz="1400" dirty="0" err="1">
                <a:solidFill>
                  <a:srgbClr val="13272C"/>
                </a:solidFill>
              </a:rPr>
              <a:t>Nyad</a:t>
            </a:r>
            <a:r>
              <a:rPr lang="en-US" sz="1400" dirty="0">
                <a:solidFill>
                  <a:srgbClr val="13272C"/>
                </a:solidFill>
              </a:rPr>
              <a:t> completed a two-day, two-night swim that covered a 110-mile route from Cuba to Florida, making her the first person to do so without a protective shark cage. </a:t>
            </a:r>
            <a:endParaRPr lang="nb-NO" sz="1300" dirty="0">
              <a:solidFill>
                <a:schemeClr val="tx1"/>
              </a:solidFill>
            </a:endParaRPr>
          </a:p>
          <a:p>
            <a:pPr>
              <a:buSzPct val="130000"/>
            </a:pPr>
            <a:endParaRPr lang="nb-NO" sz="1300" dirty="0">
              <a:solidFill>
                <a:schemeClr val="tx1"/>
              </a:solidFill>
            </a:endParaRPr>
          </a:p>
          <a:p>
            <a:pPr>
              <a:buSzPct val="130000"/>
            </a:pPr>
            <a:r>
              <a:rPr lang="en-US" sz="1400" dirty="0">
                <a:solidFill>
                  <a:srgbClr val="13272C"/>
                </a:solidFill>
              </a:rPr>
              <a:t>Subhead: In September, Ms. </a:t>
            </a:r>
            <a:r>
              <a:rPr lang="en-US" sz="1400" dirty="0" err="1">
                <a:solidFill>
                  <a:srgbClr val="13272C"/>
                </a:solidFill>
              </a:rPr>
              <a:t>Nyad</a:t>
            </a:r>
            <a:r>
              <a:rPr lang="en-US" sz="1400" dirty="0">
                <a:solidFill>
                  <a:srgbClr val="13272C"/>
                </a:solidFill>
              </a:rPr>
              <a:t> completed a two-day, two-night swim that covered a 110-mile route from Cuba to Florida, making her the first person to do so without a protective shark cage. </a:t>
            </a:r>
          </a:p>
          <a:p>
            <a:pPr>
              <a:buSzPct val="130000"/>
            </a:pPr>
            <a:endParaRPr lang="en-US" sz="1400" dirty="0">
              <a:solidFill>
                <a:srgbClr val="13272C"/>
              </a:solidFill>
            </a:endParaRPr>
          </a:p>
        </p:txBody>
      </p:sp>
    </p:spTree>
    <p:extLst>
      <p:ext uri="{BB962C8B-B14F-4D97-AF65-F5344CB8AC3E}">
        <p14:creationId xmlns:p14="http://schemas.microsoft.com/office/powerpoint/2010/main" val="110524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323850" y="188640"/>
            <a:ext cx="5472113" cy="431800"/>
          </a:xfrm>
          <a:prstGeom prst="rect">
            <a:avLst/>
          </a:prstGeom>
        </p:spPr>
        <p:txBody>
          <a:bodyPr vert="horz"/>
          <a:lstStyle>
            <a:lvl1pPr marL="0" indent="0">
              <a:buFontTx/>
              <a:buNone/>
              <a:defRPr sz="1200">
                <a:solidFill>
                  <a:srgbClr val="660066"/>
                </a:solidFill>
                <a:latin typeface="Arvo"/>
              </a:defRPr>
            </a:lvl1pPr>
          </a:lstStyle>
          <a:p>
            <a:pPr lvl="0"/>
            <a:r>
              <a:rPr lang="nb-NO" dirty="0"/>
              <a:t>An </a:t>
            </a:r>
            <a:r>
              <a:rPr lang="nb-NO" dirty="0" err="1"/>
              <a:t>abbreviated</a:t>
            </a:r>
            <a:r>
              <a:rPr lang="nb-NO" dirty="0"/>
              <a:t> </a:t>
            </a:r>
            <a:r>
              <a:rPr lang="nb-NO" dirty="0" err="1"/>
              <a:t>version</a:t>
            </a:r>
            <a:r>
              <a:rPr lang="nb-NO" dirty="0"/>
              <a:t> </a:t>
            </a:r>
            <a:r>
              <a:rPr lang="nb-NO" dirty="0" err="1"/>
              <a:t>of</a:t>
            </a:r>
            <a:r>
              <a:rPr lang="nb-NO" dirty="0"/>
              <a:t> </a:t>
            </a:r>
            <a:r>
              <a:rPr lang="nb-NO" dirty="0" err="1"/>
              <a:t>the</a:t>
            </a:r>
            <a:r>
              <a:rPr lang="nb-NO" dirty="0"/>
              <a:t> </a:t>
            </a:r>
            <a:r>
              <a:rPr lang="nb-NO" dirty="0" err="1"/>
              <a:t>title</a:t>
            </a:r>
            <a:r>
              <a:rPr lang="nb-NO" dirty="0"/>
              <a:t> </a:t>
            </a:r>
            <a:r>
              <a:rPr lang="nb-NO" dirty="0" err="1"/>
              <a:t>of</a:t>
            </a:r>
            <a:r>
              <a:rPr lang="nb-NO" dirty="0"/>
              <a:t> </a:t>
            </a:r>
            <a:r>
              <a:rPr lang="nb-NO" dirty="0" err="1"/>
              <a:t>the</a:t>
            </a:r>
            <a:r>
              <a:rPr lang="nb-NO" dirty="0"/>
              <a:t> talk…</a:t>
            </a:r>
            <a:endParaRPr lang="en-US" dirty="0"/>
          </a:p>
        </p:txBody>
      </p:sp>
      <p:sp>
        <p:nvSpPr>
          <p:cNvPr id="11" name="Text Placeholder 4"/>
          <p:cNvSpPr>
            <a:spLocks noGrp="1"/>
          </p:cNvSpPr>
          <p:nvPr>
            <p:ph type="body" sz="quarter" idx="11" hasCustomPrompt="1"/>
          </p:nvPr>
        </p:nvSpPr>
        <p:spPr>
          <a:xfrm>
            <a:off x="539552" y="1196975"/>
            <a:ext cx="7200900" cy="503238"/>
          </a:xfrm>
          <a:prstGeom prst="rect">
            <a:avLst/>
          </a:prstGeom>
        </p:spPr>
        <p:txBody>
          <a:bodyPr vert="horz"/>
          <a:lstStyle>
            <a:lvl1pPr marL="0" indent="0">
              <a:buFontTx/>
              <a:buNone/>
              <a:defRPr sz="1600">
                <a:latin typeface="Arvo"/>
              </a:defRPr>
            </a:lvl1pPr>
            <a:lvl2pPr marL="457200" indent="0">
              <a:buFontTx/>
              <a:buNone/>
              <a:defRPr sz="1600">
                <a:latin typeface="Arvo"/>
              </a:defRPr>
            </a:lvl2pPr>
            <a:lvl3pPr marL="914400" indent="0">
              <a:buFontTx/>
              <a:buNone/>
              <a:defRPr sz="1600">
                <a:latin typeface="Arvo"/>
              </a:defRPr>
            </a:lvl3pPr>
            <a:lvl4pPr marL="1371600" indent="0">
              <a:buFontTx/>
              <a:buNone/>
              <a:defRPr sz="1600">
                <a:latin typeface="Arvo"/>
              </a:defRPr>
            </a:lvl4pPr>
            <a:lvl5pPr marL="1828800" indent="0">
              <a:buFontTx/>
              <a:buNone/>
              <a:defRPr sz="1600">
                <a:latin typeface="Arvo"/>
              </a:defRPr>
            </a:lvl5pPr>
          </a:lstStyle>
          <a:p>
            <a:pPr lvl="0"/>
            <a:r>
              <a:rPr lang="nb-NO" dirty="0"/>
              <a:t>Header for </a:t>
            </a:r>
            <a:r>
              <a:rPr lang="nb-NO" dirty="0" err="1"/>
              <a:t>the</a:t>
            </a:r>
            <a:r>
              <a:rPr lang="nb-NO" dirty="0"/>
              <a:t> </a:t>
            </a:r>
            <a:r>
              <a:rPr lang="nb-NO" dirty="0" err="1"/>
              <a:t>page</a:t>
            </a:r>
            <a:endParaRPr lang="nb-NO" dirty="0"/>
          </a:p>
        </p:txBody>
      </p:sp>
      <p:sp>
        <p:nvSpPr>
          <p:cNvPr id="12" name="Text Placeholder 11"/>
          <p:cNvSpPr>
            <a:spLocks noGrp="1"/>
          </p:cNvSpPr>
          <p:nvPr>
            <p:ph type="body" sz="quarter" idx="12" hasCustomPrompt="1"/>
          </p:nvPr>
        </p:nvSpPr>
        <p:spPr>
          <a:xfrm>
            <a:off x="539750" y="1700808"/>
            <a:ext cx="5544418" cy="3168650"/>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Pct val="130000"/>
              <a:buFont typeface="Arial"/>
              <a:buChar char="•"/>
              <a:tabLst/>
              <a:defRPr sz="1300">
                <a:latin typeface="Arial"/>
              </a:defRPr>
            </a:lvl1pPr>
            <a:lvl2pPr marL="457200" indent="0">
              <a:buNone/>
              <a:defRPr sz="1200">
                <a:latin typeface="Arial"/>
              </a:defRPr>
            </a:lvl2pPr>
            <a:lvl3pPr>
              <a:defRPr sz="1200">
                <a:latin typeface="Arial"/>
              </a:defRPr>
            </a:lvl3pPr>
            <a:lvl4pPr>
              <a:defRPr sz="1200">
                <a:latin typeface="Arial"/>
              </a:defRPr>
            </a:lvl4pPr>
            <a:lvl5pPr>
              <a:defRPr sz="1200">
                <a:latin typeface="Arial"/>
              </a:defRPr>
            </a:lvl5pPr>
          </a:lstStyle>
          <a:p>
            <a:pPr>
              <a:buSzPct val="130000"/>
            </a:pPr>
            <a:r>
              <a:rPr lang="en-US" sz="1400" dirty="0">
                <a:solidFill>
                  <a:srgbClr val="13272C"/>
                </a:solidFill>
              </a:rPr>
              <a:t>Subhead: In September, Ms. </a:t>
            </a:r>
            <a:r>
              <a:rPr lang="en-US" sz="1400" dirty="0" err="1">
                <a:solidFill>
                  <a:srgbClr val="13272C"/>
                </a:solidFill>
              </a:rPr>
              <a:t>Nyad</a:t>
            </a:r>
            <a:r>
              <a:rPr lang="en-US" sz="1400" dirty="0">
                <a:solidFill>
                  <a:srgbClr val="13272C"/>
                </a:solidFill>
              </a:rPr>
              <a:t> completed a two-day, two-night swim that covered a 110-mile route from Cuba to Florida, making her the first person to do so without a protective shark cage. </a:t>
            </a:r>
            <a:endParaRPr lang="nb-NO" sz="1300" dirty="0">
              <a:solidFill>
                <a:schemeClr val="tx1"/>
              </a:solidFill>
            </a:endParaRPr>
          </a:p>
          <a:p>
            <a:pPr>
              <a:buSzPct val="130000"/>
            </a:pPr>
            <a:endParaRPr lang="nb-NO" sz="1300" dirty="0">
              <a:solidFill>
                <a:schemeClr val="tx1"/>
              </a:solidFill>
            </a:endParaRPr>
          </a:p>
          <a:p>
            <a:pPr>
              <a:buSzPct val="130000"/>
            </a:pPr>
            <a:r>
              <a:rPr lang="en-US" sz="1400" dirty="0">
                <a:solidFill>
                  <a:srgbClr val="13272C"/>
                </a:solidFill>
              </a:rPr>
              <a:t>Subhead: In September, Ms. </a:t>
            </a:r>
            <a:r>
              <a:rPr lang="en-US" sz="1400" dirty="0" err="1">
                <a:solidFill>
                  <a:srgbClr val="13272C"/>
                </a:solidFill>
              </a:rPr>
              <a:t>Nyad</a:t>
            </a:r>
            <a:r>
              <a:rPr lang="en-US" sz="1400" dirty="0">
                <a:solidFill>
                  <a:srgbClr val="13272C"/>
                </a:solidFill>
              </a:rPr>
              <a:t> completed a two-day, two-night swim that covered a 110-mile route from Cuba to Florida, making her the first person to do so without a protective shark cage. </a:t>
            </a:r>
          </a:p>
          <a:p>
            <a:pPr>
              <a:buSzPct val="130000"/>
            </a:pPr>
            <a:endParaRPr lang="en-US" sz="1400" dirty="0">
              <a:solidFill>
                <a:srgbClr val="13272C"/>
              </a:solidFill>
            </a:endParaRPr>
          </a:p>
        </p:txBody>
      </p:sp>
      <p:sp>
        <p:nvSpPr>
          <p:cNvPr id="3" name="Picture Placeholder 2"/>
          <p:cNvSpPr>
            <a:spLocks noGrp="1"/>
          </p:cNvSpPr>
          <p:nvPr>
            <p:ph type="pic" sz="quarter" idx="13"/>
          </p:nvPr>
        </p:nvSpPr>
        <p:spPr>
          <a:xfrm>
            <a:off x="6372225" y="1700213"/>
            <a:ext cx="2303463" cy="2881312"/>
          </a:xfrm>
          <a:prstGeom prst="rect">
            <a:avLst/>
          </a:prstGeom>
        </p:spPr>
        <p:txBody>
          <a:bodyPr vert="horz"/>
          <a:lstStyle>
            <a:lvl1pPr>
              <a:defRPr sz="1300" b="0" i="1">
                <a:latin typeface="Arial"/>
              </a:defRPr>
            </a:lvl1pPr>
          </a:lstStyle>
          <a:p>
            <a:endParaRPr lang="en-US" dirty="0"/>
          </a:p>
        </p:txBody>
      </p:sp>
    </p:spTree>
    <p:extLst>
      <p:ext uri="{BB962C8B-B14F-4D97-AF65-F5344CB8AC3E}">
        <p14:creationId xmlns:p14="http://schemas.microsoft.com/office/powerpoint/2010/main" val="3327422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BCSS_PPT_ERC_25-02-2016.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912"/>
            <a:ext cx="9144000" cy="6869912"/>
          </a:xfrm>
          <a:prstGeom prst="rect">
            <a:avLst/>
          </a:prstGeom>
        </p:spPr>
      </p:pic>
    </p:spTree>
    <p:extLst>
      <p:ext uri="{BB962C8B-B14F-4D97-AF65-F5344CB8AC3E}">
        <p14:creationId xmlns:p14="http://schemas.microsoft.com/office/powerpoint/2010/main" val="728210764"/>
      </p:ext>
    </p:extLst>
  </p:cSld>
  <p:clrMap bg1="lt1" tx1="dk1" bg2="lt2" tx2="dk2" accent1="accent1" accent2="accent2" accent3="accent3" accent4="accent4" accent5="accent5" accent6="accent6" hlink="hlink" folHlink="folHlink"/>
  <p:sldLayoutIdLst>
    <p:sldLayoutId id="214748365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CSS_PPT_v4_p2_19-01-2014.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5143" y="0"/>
            <a:ext cx="9144000" cy="6870032"/>
          </a:xfrm>
          <a:prstGeom prst="rect">
            <a:avLst/>
          </a:prstGeom>
        </p:spPr>
      </p:pic>
    </p:spTree>
    <p:extLst>
      <p:ext uri="{BB962C8B-B14F-4D97-AF65-F5344CB8AC3E}">
        <p14:creationId xmlns:p14="http://schemas.microsoft.com/office/powerpoint/2010/main" val="3023044364"/>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CSS_PPT_v4_p2_19-01-2014.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5143" y="0"/>
            <a:ext cx="9144000" cy="6870032"/>
          </a:xfrm>
          <a:prstGeom prst="rect">
            <a:avLst/>
          </a:prstGeom>
        </p:spPr>
      </p:pic>
      <p:pic>
        <p:nvPicPr>
          <p:cNvPr id="2" name="Picture 1" descr="BCSS_PPT_ERC_JUST-FOOTR_25-02-2016.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3496" y="6021288"/>
            <a:ext cx="9288000" cy="954758"/>
          </a:xfrm>
          <a:prstGeom prst="rect">
            <a:avLst/>
          </a:prstGeom>
        </p:spPr>
      </p:pic>
    </p:spTree>
    <p:extLst>
      <p:ext uri="{BB962C8B-B14F-4D97-AF65-F5344CB8AC3E}">
        <p14:creationId xmlns:p14="http://schemas.microsoft.com/office/powerpoint/2010/main" val="979535059"/>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doi.org/10.1029/2021JD036305" TargetMode="Externa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755577" y="1916113"/>
            <a:ext cx="7560840" cy="1270000"/>
          </a:xfrm>
        </p:spPr>
        <p:txBody>
          <a:bodyPr/>
          <a:lstStyle/>
          <a:p>
            <a:pPr algn="ctr"/>
            <a:r>
              <a:rPr lang="en-US" sz="1800" b="1" dirty="0">
                <a:solidFill>
                  <a:srgbClr val="333333"/>
                </a:solidFill>
                <a:effectLst/>
                <a:latin typeface="Arial" panose="020B0604020202020204" pitchFamily="34" charset="0"/>
                <a:ea typeface="Calibri" panose="020F0502020204030204" pitchFamily="34" charset="0"/>
              </a:rPr>
              <a:t>Discerning TGF and leader current pulse in ASIM observation</a:t>
            </a:r>
            <a:endParaRPr lang="ru-RU" sz="1800" dirty="0">
              <a:effectLst/>
              <a:latin typeface="Times New Roman" panose="02020603050405020304" pitchFamily="18" charset="0"/>
              <a:ea typeface="Calibri" panose="020F0502020204030204" pitchFamily="34" charset="0"/>
            </a:endParaRPr>
          </a:p>
          <a:p>
            <a:pPr algn="ctr"/>
            <a:endParaRPr lang="en-US" sz="1800" dirty="0"/>
          </a:p>
          <a:p>
            <a:r>
              <a:rPr lang="en-US" sz="1200" dirty="0">
                <a:solidFill>
                  <a:srgbClr val="333333"/>
                </a:solidFill>
                <a:effectLst/>
                <a:latin typeface="Arial" panose="020B0604020202020204" pitchFamily="34" charset="0"/>
                <a:ea typeface="Calibri" panose="020F0502020204030204" pitchFamily="34" charset="0"/>
              </a:rPr>
              <a:t>    </a:t>
            </a:r>
          </a:p>
          <a:p>
            <a:r>
              <a:rPr lang="en-US" sz="1200" dirty="0">
                <a:solidFill>
                  <a:srgbClr val="333333"/>
                </a:solidFill>
                <a:latin typeface="Arial" panose="020B0604020202020204" pitchFamily="34" charset="0"/>
                <a:ea typeface="Calibri" panose="020F0502020204030204" pitchFamily="34" charset="0"/>
              </a:rPr>
              <a:t>     </a:t>
            </a:r>
            <a:r>
              <a:rPr lang="en-US" sz="1200" dirty="0">
                <a:solidFill>
                  <a:srgbClr val="333333"/>
                </a:solidFill>
                <a:effectLst/>
                <a:latin typeface="Arial" panose="020B0604020202020204" pitchFamily="34" charset="0"/>
                <a:ea typeface="Calibri" panose="020F0502020204030204" pitchFamily="34" charset="0"/>
              </a:rPr>
              <a:t>A. Mezentsev</a:t>
            </a:r>
            <a:r>
              <a:rPr lang="en-US" sz="1200" baseline="30000" dirty="0">
                <a:solidFill>
                  <a:srgbClr val="333333"/>
                </a:solidFill>
                <a:effectLst/>
                <a:latin typeface="Arial" panose="020B0604020202020204" pitchFamily="34" charset="0"/>
                <a:ea typeface="Calibri" panose="020F0502020204030204" pitchFamily="34" charset="0"/>
              </a:rPr>
              <a:t>1)</a:t>
            </a:r>
            <a:r>
              <a:rPr lang="en-US" sz="1200" dirty="0">
                <a:solidFill>
                  <a:srgbClr val="333333"/>
                </a:solidFill>
                <a:effectLst/>
                <a:latin typeface="Arial" panose="020B0604020202020204" pitchFamily="34" charset="0"/>
                <a:ea typeface="Calibri" panose="020F0502020204030204" pitchFamily="34" charset="0"/>
              </a:rPr>
              <a:t>, N. Østgaard</a:t>
            </a:r>
            <a:r>
              <a:rPr lang="en-US" sz="1200" baseline="30000" dirty="0">
                <a:solidFill>
                  <a:srgbClr val="333333"/>
                </a:solidFill>
                <a:effectLst/>
                <a:latin typeface="Arial" panose="020B0604020202020204" pitchFamily="34" charset="0"/>
                <a:ea typeface="Calibri" panose="020F0502020204030204" pitchFamily="34" charset="0"/>
              </a:rPr>
              <a:t>1)</a:t>
            </a:r>
            <a:r>
              <a:rPr lang="en-US" sz="1200" dirty="0">
                <a:solidFill>
                  <a:srgbClr val="333333"/>
                </a:solidFill>
                <a:effectLst/>
                <a:latin typeface="Arial" panose="020B0604020202020204" pitchFamily="34" charset="0"/>
                <a:ea typeface="Calibri" panose="020F0502020204030204" pitchFamily="34" charset="0"/>
              </a:rPr>
              <a:t>, M. Marisaldi</a:t>
            </a:r>
            <a:r>
              <a:rPr lang="en-US" sz="1200" baseline="30000" dirty="0">
                <a:solidFill>
                  <a:srgbClr val="333333"/>
                </a:solidFill>
                <a:effectLst/>
                <a:latin typeface="Arial" panose="020B0604020202020204" pitchFamily="34" charset="0"/>
                <a:ea typeface="Calibri" panose="020F0502020204030204" pitchFamily="34" charset="0"/>
              </a:rPr>
              <a:t>1)</a:t>
            </a:r>
            <a:r>
              <a:rPr lang="en-US" sz="1200" dirty="0">
                <a:solidFill>
                  <a:srgbClr val="333333"/>
                </a:solidFill>
                <a:effectLst/>
                <a:latin typeface="Arial" panose="020B0604020202020204" pitchFamily="34" charset="0"/>
                <a:ea typeface="Calibri" panose="020F0502020204030204" pitchFamily="34" charset="0"/>
              </a:rPr>
              <a:t>, T. Neubert</a:t>
            </a:r>
            <a:r>
              <a:rPr lang="en-US" sz="1200" baseline="30000" dirty="0">
                <a:solidFill>
                  <a:srgbClr val="333333"/>
                </a:solidFill>
                <a:effectLst/>
                <a:latin typeface="Arial" panose="020B0604020202020204" pitchFamily="34" charset="0"/>
                <a:ea typeface="Calibri" panose="020F0502020204030204" pitchFamily="34" charset="0"/>
              </a:rPr>
              <a:t>2)</a:t>
            </a:r>
            <a:r>
              <a:rPr lang="en-US" sz="1200" dirty="0">
                <a:solidFill>
                  <a:srgbClr val="333333"/>
                </a:solidFill>
                <a:effectLst/>
                <a:latin typeface="Arial" panose="020B0604020202020204" pitchFamily="34" charset="0"/>
                <a:ea typeface="Calibri" panose="020F0502020204030204" pitchFamily="34" charset="0"/>
              </a:rPr>
              <a:t>, O. Chanrion</a:t>
            </a:r>
            <a:r>
              <a:rPr lang="en-US" sz="1200" baseline="30000" dirty="0">
                <a:solidFill>
                  <a:srgbClr val="333333"/>
                </a:solidFill>
                <a:effectLst/>
                <a:latin typeface="Arial" panose="020B0604020202020204" pitchFamily="34" charset="0"/>
                <a:ea typeface="Calibri" panose="020F0502020204030204" pitchFamily="34" charset="0"/>
              </a:rPr>
              <a:t>2)</a:t>
            </a:r>
            <a:r>
              <a:rPr lang="en-US" sz="1200" dirty="0">
                <a:solidFill>
                  <a:srgbClr val="333333"/>
                </a:solidFill>
                <a:effectLst/>
                <a:latin typeface="Arial" panose="020B0604020202020204" pitchFamily="34" charset="0"/>
                <a:ea typeface="Calibri" panose="020F0502020204030204" pitchFamily="34" charset="0"/>
              </a:rPr>
              <a:t>, V. Reglero</a:t>
            </a:r>
            <a:r>
              <a:rPr lang="en-US" sz="1200" baseline="30000" dirty="0">
                <a:solidFill>
                  <a:srgbClr val="333333"/>
                </a:solidFill>
                <a:effectLst/>
                <a:latin typeface="Arial" panose="020B0604020202020204" pitchFamily="34" charset="0"/>
                <a:ea typeface="Calibri" panose="020F0502020204030204" pitchFamily="34" charset="0"/>
              </a:rPr>
              <a:t>3)</a:t>
            </a:r>
            <a:endParaRPr lang="en-US" sz="1200" dirty="0">
              <a:solidFill>
                <a:srgbClr val="333333"/>
              </a:solidFill>
              <a:effectLst/>
              <a:latin typeface="Arial" panose="020B0604020202020204" pitchFamily="34" charset="0"/>
              <a:ea typeface="Calibri" panose="020F0502020204030204" pitchFamily="34" charset="0"/>
            </a:endParaRPr>
          </a:p>
          <a:p>
            <a:endParaRPr lang="en-US" sz="1200" dirty="0">
              <a:solidFill>
                <a:srgbClr val="333333"/>
              </a:solidFill>
              <a:latin typeface="Arial" panose="020B0604020202020204" pitchFamily="34" charset="0"/>
              <a:ea typeface="Calibri" panose="020F0502020204030204" pitchFamily="34" charset="0"/>
            </a:endParaRPr>
          </a:p>
          <a:p>
            <a:r>
              <a:rPr lang="en-US" sz="1200" dirty="0">
                <a:solidFill>
                  <a:srgbClr val="333333"/>
                </a:solidFill>
                <a:effectLst/>
                <a:latin typeface="Arial" panose="020B0604020202020204" pitchFamily="34" charset="0"/>
                <a:ea typeface="Calibri" panose="020F0502020204030204" pitchFamily="34" charset="0"/>
              </a:rPr>
              <a:t>    1)   </a:t>
            </a:r>
            <a:r>
              <a:rPr lang="en-US" sz="1200" dirty="0" err="1">
                <a:solidFill>
                  <a:srgbClr val="333333"/>
                </a:solidFill>
                <a:effectLst/>
                <a:latin typeface="Arial" panose="020B0604020202020204" pitchFamily="34" charset="0"/>
                <a:ea typeface="Calibri" panose="020F0502020204030204" pitchFamily="34" charset="0"/>
              </a:rPr>
              <a:t>Birkeland</a:t>
            </a:r>
            <a:r>
              <a:rPr lang="en-US" sz="1200" dirty="0">
                <a:solidFill>
                  <a:srgbClr val="333333"/>
                </a:solidFill>
                <a:effectLst/>
                <a:latin typeface="Arial" panose="020B0604020202020204" pitchFamily="34" charset="0"/>
                <a:ea typeface="Calibri" panose="020F0502020204030204" pitchFamily="34" charset="0"/>
              </a:rPr>
              <a:t> Centre for Space Science, University of Bergen, Norway</a:t>
            </a:r>
            <a:br>
              <a:rPr lang="en-US" sz="1200" dirty="0">
                <a:solidFill>
                  <a:srgbClr val="333333"/>
                </a:solidFill>
                <a:effectLst/>
                <a:latin typeface="Arial" panose="020B0604020202020204" pitchFamily="34" charset="0"/>
                <a:ea typeface="Calibri" panose="020F0502020204030204" pitchFamily="34" charset="0"/>
              </a:rPr>
            </a:br>
            <a:r>
              <a:rPr lang="en-US" sz="1200" dirty="0">
                <a:solidFill>
                  <a:srgbClr val="333333"/>
                </a:solidFill>
                <a:effectLst/>
                <a:latin typeface="Arial" panose="020B0604020202020204" pitchFamily="34" charset="0"/>
                <a:ea typeface="Calibri" panose="020F0502020204030204" pitchFamily="34" charset="0"/>
              </a:rPr>
              <a:t>    2)   National Space Institute, Technical University of Denmark, Denmark</a:t>
            </a:r>
            <a:br>
              <a:rPr lang="en-US" sz="1200" dirty="0">
                <a:solidFill>
                  <a:srgbClr val="333333"/>
                </a:solidFill>
                <a:effectLst/>
                <a:latin typeface="Arial" panose="020B0604020202020204" pitchFamily="34" charset="0"/>
                <a:ea typeface="Calibri" panose="020F0502020204030204" pitchFamily="34" charset="0"/>
              </a:rPr>
            </a:br>
            <a:r>
              <a:rPr lang="en-US" sz="1200" dirty="0">
                <a:solidFill>
                  <a:srgbClr val="333333"/>
                </a:solidFill>
                <a:effectLst/>
                <a:latin typeface="Arial" panose="020B0604020202020204" pitchFamily="34" charset="0"/>
                <a:ea typeface="Calibri" panose="020F0502020204030204" pitchFamily="34" charset="0"/>
              </a:rPr>
              <a:t>    3)   University of Valencia, Spain</a:t>
            </a:r>
            <a:endParaRPr lang="ru-RU" sz="1200" dirty="0">
              <a:effectLst/>
              <a:latin typeface="Times New Roman" panose="02020603050405020304" pitchFamily="18" charset="0"/>
              <a:ea typeface="Calibri" panose="020F0502020204030204" pitchFamily="34" charset="0"/>
            </a:endParaRPr>
          </a:p>
          <a:p>
            <a:pPr algn="ctr"/>
            <a:endParaRPr lang="en-US" sz="1800" dirty="0"/>
          </a:p>
        </p:txBody>
      </p:sp>
    </p:spTree>
    <p:extLst>
      <p:ext uri="{BB962C8B-B14F-4D97-AF65-F5344CB8AC3E}">
        <p14:creationId xmlns:p14="http://schemas.microsoft.com/office/powerpoint/2010/main" val="2349300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Conclusions </a:t>
            </a:r>
          </a:p>
        </p:txBody>
      </p:sp>
      <p:sp>
        <p:nvSpPr>
          <p:cNvPr id="4" name="Text Placeholder 3"/>
          <p:cNvSpPr>
            <a:spLocks noGrp="1"/>
          </p:cNvSpPr>
          <p:nvPr>
            <p:ph type="body" sz="quarter" idx="11"/>
          </p:nvPr>
        </p:nvSpPr>
        <p:spPr>
          <a:xfrm>
            <a:off x="107504" y="1268760"/>
            <a:ext cx="8712968" cy="5184575"/>
          </a:xfrm>
        </p:spPr>
        <p:txBody>
          <a:bodyPr/>
          <a:lstStyle/>
          <a:p>
            <a:pPr algn="just"/>
            <a:r>
              <a:rPr lang="en-US" dirty="0">
                <a:effectLst/>
                <a:latin typeface="Arial" panose="020B0604020202020204" pitchFamily="34" charset="0"/>
                <a:ea typeface="Calibri" panose="020F0502020204030204" pitchFamily="34" charset="0"/>
              </a:rPr>
              <a:t>This observation clearly shows that the optical pulse is </a:t>
            </a:r>
            <a:r>
              <a:rPr lang="en-US" b="1" dirty="0">
                <a:effectLst/>
                <a:latin typeface="Arial" panose="020B0604020202020204" pitchFamily="34" charset="0"/>
                <a:ea typeface="Calibri" panose="020F0502020204030204" pitchFamily="34" charset="0"/>
              </a:rPr>
              <a:t>subsequent</a:t>
            </a:r>
            <a:r>
              <a:rPr lang="en-US" dirty="0">
                <a:effectLst/>
                <a:latin typeface="Arial" panose="020B0604020202020204" pitchFamily="34" charset="0"/>
                <a:ea typeface="Calibri" panose="020F0502020204030204" pitchFamily="34" charset="0"/>
              </a:rPr>
              <a:t> to the TGF, as it starts after the TGF is gone. Long TGF duration allows to exclude possible optical delays while scattering through the cloud. </a:t>
            </a:r>
            <a:endParaRPr lang="en-US" dirty="0">
              <a:solidFill>
                <a:srgbClr val="13272C"/>
              </a:solidFill>
            </a:endParaRPr>
          </a:p>
          <a:p>
            <a:pPr algn="just"/>
            <a:endParaRPr lang="en-US" dirty="0">
              <a:solidFill>
                <a:srgbClr val="13272C"/>
              </a:solidFill>
            </a:endParaRPr>
          </a:p>
          <a:p>
            <a:pPr algn="just"/>
            <a:r>
              <a:rPr lang="en-US" dirty="0">
                <a:solidFill>
                  <a:srgbClr val="C00000"/>
                </a:solidFill>
              </a:rPr>
              <a:t>We can rule out the current surge in the leader channel from possible mechanisms responsible for conditioning the TGF generation. We can confidently say that </a:t>
            </a:r>
            <a:r>
              <a:rPr lang="en-US" b="1" dirty="0">
                <a:solidFill>
                  <a:srgbClr val="C00000"/>
                </a:solidFill>
              </a:rPr>
              <a:t>it is not the current surge</a:t>
            </a:r>
            <a:r>
              <a:rPr lang="en-US" dirty="0">
                <a:solidFill>
                  <a:srgbClr val="C00000"/>
                </a:solidFill>
              </a:rPr>
              <a:t> that leads to a TGF generation.</a:t>
            </a:r>
          </a:p>
          <a:p>
            <a:pPr algn="just"/>
            <a:endParaRPr lang="en-US" dirty="0">
              <a:solidFill>
                <a:srgbClr val="C00000"/>
              </a:solidFill>
            </a:endParaRPr>
          </a:p>
          <a:p>
            <a:pPr algn="just"/>
            <a:r>
              <a:rPr lang="en-US" dirty="0">
                <a:solidFill>
                  <a:srgbClr val="C00000"/>
                </a:solidFill>
              </a:rPr>
              <a:t>Conditions for TGF generation do not coexist with the current surge in the leader channel.</a:t>
            </a:r>
          </a:p>
          <a:p>
            <a:pPr algn="just"/>
            <a:endParaRPr lang="en-US" dirty="0">
              <a:solidFill>
                <a:srgbClr val="C00000"/>
              </a:solidFill>
            </a:endParaRPr>
          </a:p>
          <a:p>
            <a:pPr algn="just"/>
            <a:r>
              <a:rPr lang="en-US" dirty="0">
                <a:solidFill>
                  <a:srgbClr val="C00000"/>
                </a:solidFill>
              </a:rPr>
              <a:t>TGF can be the process that conditions the subsequent current surge in the leader channel. </a:t>
            </a:r>
          </a:p>
          <a:p>
            <a:pPr algn="just"/>
            <a:endParaRPr lang="en-US" dirty="0">
              <a:solidFill>
                <a:srgbClr val="C00000"/>
              </a:solidFill>
            </a:endParaRPr>
          </a:p>
          <a:p>
            <a:pPr algn="just"/>
            <a:r>
              <a:rPr lang="en-US" dirty="0">
                <a:solidFill>
                  <a:srgbClr val="C00000"/>
                </a:solidFill>
              </a:rPr>
              <a:t>In turn, the current surge in the leader channel can be responsible for TGF termination, or be just a manifestation of the conditions leading to TGF termination. This moment still remains unclear.</a:t>
            </a:r>
          </a:p>
        </p:txBody>
      </p:sp>
    </p:spTree>
    <p:extLst>
      <p:ext uri="{BB962C8B-B14F-4D97-AF65-F5344CB8AC3E}">
        <p14:creationId xmlns:p14="http://schemas.microsoft.com/office/powerpoint/2010/main" val="1665190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Questions</a:t>
            </a:r>
          </a:p>
        </p:txBody>
      </p:sp>
      <p:sp>
        <p:nvSpPr>
          <p:cNvPr id="4" name="Text Placeholder 3"/>
          <p:cNvSpPr>
            <a:spLocks noGrp="1"/>
          </p:cNvSpPr>
          <p:nvPr>
            <p:ph type="body" sz="quarter" idx="11"/>
          </p:nvPr>
        </p:nvSpPr>
        <p:spPr>
          <a:xfrm>
            <a:off x="3275856" y="2204864"/>
            <a:ext cx="3240360" cy="431800"/>
          </a:xfrm>
        </p:spPr>
        <p:txBody>
          <a:bodyPr/>
          <a:lstStyle/>
          <a:p>
            <a:pPr algn="just"/>
            <a:r>
              <a:rPr lang="en-US" sz="4000" dirty="0">
                <a:solidFill>
                  <a:srgbClr val="13272C"/>
                </a:solidFill>
              </a:rPr>
              <a:t>Questions?</a:t>
            </a:r>
          </a:p>
        </p:txBody>
      </p:sp>
    </p:spTree>
    <p:extLst>
      <p:ext uri="{BB962C8B-B14F-4D97-AF65-F5344CB8AC3E}">
        <p14:creationId xmlns:p14="http://schemas.microsoft.com/office/powerpoint/2010/main" val="1148815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Instrumentation </a:t>
            </a:r>
          </a:p>
        </p:txBody>
      </p:sp>
      <p:sp>
        <p:nvSpPr>
          <p:cNvPr id="4" name="Text Placeholder 3"/>
          <p:cNvSpPr>
            <a:spLocks noGrp="1"/>
          </p:cNvSpPr>
          <p:nvPr>
            <p:ph type="body" sz="quarter" idx="11"/>
          </p:nvPr>
        </p:nvSpPr>
        <p:spPr>
          <a:xfrm>
            <a:off x="5364088" y="3933056"/>
            <a:ext cx="3456384" cy="2160239"/>
          </a:xfrm>
        </p:spPr>
        <p:txBody>
          <a:bodyPr/>
          <a:lstStyle/>
          <a:p>
            <a:endParaRPr lang="en-US" dirty="0">
              <a:solidFill>
                <a:schemeClr val="accent4"/>
              </a:solidFill>
            </a:endParaRPr>
          </a:p>
          <a:p>
            <a:pPr algn="just"/>
            <a:r>
              <a:rPr lang="en-US" sz="1800" dirty="0">
                <a:effectLst/>
                <a:latin typeface="Arial" panose="020B0604020202020204" pitchFamily="34" charset="0"/>
                <a:ea typeface="Calibri" panose="020F0502020204030204" pitchFamily="34" charset="0"/>
              </a:rPr>
              <a:t>TGFs being the bursts of high energy photons shot from Earth’s atmosphere to space, are known to be produced during the initial upward propagation of the +IC lightning leader. VLF and LF radio </a:t>
            </a:r>
            <a:r>
              <a:rPr lang="en-US" sz="1800" dirty="0" err="1">
                <a:effectLst/>
                <a:latin typeface="Arial" panose="020B0604020202020204" pitchFamily="34" charset="0"/>
                <a:ea typeface="Calibri" panose="020F0502020204030204" pitchFamily="34" charset="0"/>
              </a:rPr>
              <a:t>sferics</a:t>
            </a:r>
            <a:r>
              <a:rPr lang="en-US" sz="1800" dirty="0">
                <a:effectLst/>
                <a:latin typeface="Arial" panose="020B0604020202020204" pitchFamily="34" charset="0"/>
                <a:ea typeface="Calibri" panose="020F0502020204030204" pitchFamily="34" charset="0"/>
              </a:rPr>
              <a:t> can often be found in association with the short duration TGFs. </a:t>
            </a:r>
          </a:p>
          <a:p>
            <a:pPr algn="just"/>
            <a:r>
              <a:rPr lang="en-US" sz="1800" dirty="0">
                <a:effectLst/>
                <a:latin typeface="Arial" panose="020B0604020202020204" pitchFamily="34" charset="0"/>
                <a:ea typeface="Calibri" panose="020F0502020204030204" pitchFamily="34" charset="0"/>
              </a:rPr>
              <a:t>The Atmosphere-Space Interactions Monitor (ASIM) instrument provides synchronous X- and gamma-ray measurements with optical recordings in 180-240 nm, 337 nm and 777.4 nm wavelength. This allows for simultaneous detection of TGFs and lightning processes associated with them. </a:t>
            </a:r>
            <a:endParaRPr lang="ru-RU" sz="1800" dirty="0">
              <a:effectLst/>
              <a:latin typeface="Times New Roman" panose="02020603050405020304" pitchFamily="18" charset="0"/>
              <a:ea typeface="Calibri" panose="020F0502020204030204" pitchFamily="34" charset="0"/>
            </a:endParaRPr>
          </a:p>
          <a:p>
            <a:endParaRPr lang="en-US" dirty="0">
              <a:solidFill>
                <a:schemeClr val="accent4"/>
              </a:solidFill>
            </a:endParaRPr>
          </a:p>
        </p:txBody>
      </p:sp>
      <p:pic>
        <p:nvPicPr>
          <p:cNvPr id="7" name="Рисунок 6">
            <a:extLst>
              <a:ext uri="{FF2B5EF4-FFF2-40B4-BE49-F238E27FC236}">
                <a16:creationId xmlns:a16="http://schemas.microsoft.com/office/drawing/2014/main" id="{CB12B4DF-E728-2D38-D921-2BCAEE545FEE}"/>
              </a:ext>
            </a:extLst>
          </p:cNvPr>
          <p:cNvPicPr>
            <a:picLocks noChangeAspect="1"/>
          </p:cNvPicPr>
          <p:nvPr/>
        </p:nvPicPr>
        <p:blipFill>
          <a:blip r:embed="rId2"/>
          <a:stretch>
            <a:fillRect/>
          </a:stretch>
        </p:blipFill>
        <p:spPr>
          <a:xfrm>
            <a:off x="-2052736" y="620688"/>
            <a:ext cx="11622957" cy="6528479"/>
          </a:xfrm>
          <a:prstGeom prst="rect">
            <a:avLst/>
          </a:prstGeom>
        </p:spPr>
      </p:pic>
    </p:spTree>
    <p:extLst>
      <p:ext uri="{BB962C8B-B14F-4D97-AF65-F5344CB8AC3E}">
        <p14:creationId xmlns:p14="http://schemas.microsoft.com/office/powerpoint/2010/main" val="3089211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Instrumentation </a:t>
            </a:r>
          </a:p>
        </p:txBody>
      </p:sp>
      <p:sp>
        <p:nvSpPr>
          <p:cNvPr id="4" name="Text Placeholder 3"/>
          <p:cNvSpPr>
            <a:spLocks noGrp="1"/>
          </p:cNvSpPr>
          <p:nvPr>
            <p:ph type="body" sz="quarter" idx="11"/>
          </p:nvPr>
        </p:nvSpPr>
        <p:spPr>
          <a:xfrm>
            <a:off x="2695702" y="948486"/>
            <a:ext cx="6340794" cy="5144810"/>
          </a:xfrm>
        </p:spPr>
        <p:txBody>
          <a:bodyPr/>
          <a:lstStyle/>
          <a:p>
            <a:pPr algn="just"/>
            <a:r>
              <a:rPr lang="en-US" dirty="0">
                <a:solidFill>
                  <a:schemeClr val="accent4"/>
                </a:solidFill>
              </a:rPr>
              <a:t>    </a:t>
            </a:r>
            <a:r>
              <a:rPr lang="en-US" sz="1800" dirty="0">
                <a:effectLst/>
                <a:latin typeface="Arial" panose="020B0604020202020204" pitchFamily="34" charset="0"/>
                <a:ea typeface="Calibri" panose="020F0502020204030204" pitchFamily="34" charset="0"/>
              </a:rPr>
              <a:t>TGFs being the bursts of high energy photons shot from Earth’s atmosphere to space, are known to be produced during the initial upward propagation of the +IC lightning leader. VLF and LF radio </a:t>
            </a:r>
            <a:r>
              <a:rPr lang="en-US" sz="1800" dirty="0" err="1">
                <a:effectLst/>
                <a:latin typeface="Arial" panose="020B0604020202020204" pitchFamily="34" charset="0"/>
                <a:ea typeface="Calibri" panose="020F0502020204030204" pitchFamily="34" charset="0"/>
              </a:rPr>
              <a:t>sferics</a:t>
            </a:r>
            <a:r>
              <a:rPr lang="en-US" sz="1800" dirty="0">
                <a:effectLst/>
                <a:latin typeface="Arial" panose="020B0604020202020204" pitchFamily="34" charset="0"/>
                <a:ea typeface="Calibri" panose="020F0502020204030204" pitchFamily="34" charset="0"/>
              </a:rPr>
              <a:t> can often be found in association with the short duration TGFs. </a:t>
            </a:r>
          </a:p>
          <a:p>
            <a:pPr algn="just"/>
            <a:r>
              <a:rPr lang="en-US" sz="1800" dirty="0">
                <a:effectLst/>
                <a:latin typeface="Arial" panose="020B0604020202020204" pitchFamily="34" charset="0"/>
                <a:ea typeface="Calibri" panose="020F0502020204030204" pitchFamily="34" charset="0"/>
              </a:rPr>
              <a:t>    </a:t>
            </a:r>
          </a:p>
          <a:p>
            <a:pPr algn="just"/>
            <a:r>
              <a:rPr lang="en-US" sz="1800" dirty="0">
                <a:effectLst/>
                <a:latin typeface="Arial" panose="020B0604020202020204" pitchFamily="34" charset="0"/>
                <a:ea typeface="Calibri" panose="020F0502020204030204" pitchFamily="34" charset="0"/>
              </a:rPr>
              <a:t>    The Atmosphere-Space Interactions Monitor (ASIM) instrument provides synchronous X- and gamma-ray measurements (MXGS module) with optical recordings in 180-240 nm, 337 nm and 777.4 nm wavelength (MMIA module). This allows for simultaneous detection of TGFs and lightning processes associated with them. </a:t>
            </a:r>
            <a:endParaRPr lang="ru-RU" sz="1800" dirty="0">
              <a:effectLst/>
              <a:latin typeface="Times New Roman" panose="02020603050405020304" pitchFamily="18" charset="0"/>
              <a:ea typeface="Calibri" panose="020F0502020204030204" pitchFamily="34" charset="0"/>
            </a:endParaRPr>
          </a:p>
          <a:p>
            <a:pPr algn="just"/>
            <a:endParaRPr lang="en-US" dirty="0">
              <a:solidFill>
                <a:schemeClr val="accent4"/>
              </a:solidFill>
            </a:endParaRPr>
          </a:p>
          <a:p>
            <a:pPr algn="just"/>
            <a:r>
              <a:rPr lang="en-US" sz="1600" dirty="0">
                <a:effectLst/>
                <a:latin typeface="Arial" panose="020B0604020202020204" pitchFamily="34" charset="0"/>
                <a:ea typeface="Calibri" panose="020F0502020204030204" pitchFamily="34" charset="0"/>
              </a:rPr>
              <a:t>    337 nm captures light from streamers while 777.4 nm records optical emission from lightning leaders. </a:t>
            </a:r>
            <a:endParaRPr lang="en-US" dirty="0">
              <a:solidFill>
                <a:schemeClr val="accent4"/>
              </a:solidFill>
            </a:endParaRPr>
          </a:p>
        </p:txBody>
      </p:sp>
      <p:pic>
        <p:nvPicPr>
          <p:cNvPr id="5" name="Рисунок 4">
            <a:extLst>
              <a:ext uri="{FF2B5EF4-FFF2-40B4-BE49-F238E27FC236}">
                <a16:creationId xmlns:a16="http://schemas.microsoft.com/office/drawing/2014/main" id="{71EC770D-209D-EE26-46DF-1763F18083D4}"/>
              </a:ext>
            </a:extLst>
          </p:cNvPr>
          <p:cNvPicPr>
            <a:picLocks noChangeAspect="1"/>
          </p:cNvPicPr>
          <p:nvPr/>
        </p:nvPicPr>
        <p:blipFill>
          <a:blip r:embed="rId2"/>
          <a:stretch>
            <a:fillRect/>
          </a:stretch>
        </p:blipFill>
        <p:spPr>
          <a:xfrm>
            <a:off x="-108520" y="948485"/>
            <a:ext cx="2804222" cy="4240451"/>
          </a:xfrm>
          <a:prstGeom prst="rect">
            <a:avLst/>
          </a:prstGeom>
        </p:spPr>
      </p:pic>
    </p:spTree>
    <p:extLst>
      <p:ext uri="{BB962C8B-B14F-4D97-AF65-F5344CB8AC3E}">
        <p14:creationId xmlns:p14="http://schemas.microsoft.com/office/powerpoint/2010/main" val="322863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TGFs are accompanied by the optical pulse</a:t>
            </a:r>
          </a:p>
        </p:txBody>
      </p:sp>
      <p:sp>
        <p:nvSpPr>
          <p:cNvPr id="4" name="Text Placeholder 3"/>
          <p:cNvSpPr>
            <a:spLocks noGrp="1"/>
          </p:cNvSpPr>
          <p:nvPr>
            <p:ph type="body" sz="quarter" idx="11"/>
          </p:nvPr>
        </p:nvSpPr>
        <p:spPr>
          <a:xfrm>
            <a:off x="35496" y="908721"/>
            <a:ext cx="9001000" cy="792087"/>
          </a:xfrm>
        </p:spPr>
        <p:txBody>
          <a:bodyPr/>
          <a:lstStyle/>
          <a:p>
            <a:pPr algn="just"/>
            <a:r>
              <a:rPr lang="en-US" sz="1800" dirty="0">
                <a:effectLst/>
                <a:latin typeface="Arial" panose="020B0604020202020204" pitchFamily="34" charset="0"/>
                <a:ea typeface="Calibri" panose="020F0502020204030204" pitchFamily="34" charset="0"/>
              </a:rPr>
              <a:t>ASIM observations has shown that TGFs within the FOV of the optical instruments are always accompanied by the prominent optical pulse which starts the lightning flash (</a:t>
            </a:r>
            <a:r>
              <a:rPr lang="en-US" sz="1800" i="1" dirty="0" err="1">
                <a:effectLst/>
                <a:latin typeface="Arial" panose="020B0604020202020204" pitchFamily="34" charset="0"/>
                <a:ea typeface="Calibri" panose="020F0502020204030204" pitchFamily="34" charset="0"/>
              </a:rPr>
              <a:t>Lindanger</a:t>
            </a:r>
            <a:r>
              <a:rPr lang="en-US" sz="1800" i="1" dirty="0">
                <a:effectLst/>
                <a:latin typeface="Arial" panose="020B0604020202020204" pitchFamily="34" charset="0"/>
                <a:ea typeface="Calibri" panose="020F0502020204030204" pitchFamily="34" charset="0"/>
              </a:rPr>
              <a:t> et al., 2022</a:t>
            </a:r>
            <a:r>
              <a:rPr lang="en-US" sz="1800" dirty="0">
                <a:effectLst/>
                <a:latin typeface="Arial" panose="020B0604020202020204" pitchFamily="34" charset="0"/>
                <a:ea typeface="Calibri" panose="020F0502020204030204" pitchFamily="34" charset="0"/>
              </a:rPr>
              <a:t>, </a:t>
            </a:r>
            <a:r>
              <a:rPr lang="en-US" b="1" i="0" u="none" strike="noStrike" dirty="0">
                <a:solidFill>
                  <a:srgbClr val="005274"/>
                </a:solidFill>
                <a:effectLst/>
                <a:latin typeface="Open Sans" panose="020B0604020202020204" pitchFamily="34" charset="0"/>
                <a:hlinkClick r:id="rId2"/>
              </a:rPr>
              <a:t>https://doi.org/10.1029/2021JD036305</a:t>
            </a:r>
            <a:r>
              <a:rPr lang="en-US" sz="1800" dirty="0">
                <a:effectLst/>
                <a:latin typeface="Arial" panose="020B0604020202020204" pitchFamily="34" charset="0"/>
                <a:ea typeface="Calibri" panose="020F0502020204030204" pitchFamily="34" charset="0"/>
              </a:rPr>
              <a:t>). </a:t>
            </a:r>
            <a:endParaRPr lang="en-US" dirty="0">
              <a:solidFill>
                <a:schemeClr val="accent4"/>
              </a:solidFill>
            </a:endParaRPr>
          </a:p>
        </p:txBody>
      </p:sp>
      <p:pic>
        <p:nvPicPr>
          <p:cNvPr id="7" name="Рисунок 6">
            <a:extLst>
              <a:ext uri="{FF2B5EF4-FFF2-40B4-BE49-F238E27FC236}">
                <a16:creationId xmlns:a16="http://schemas.microsoft.com/office/drawing/2014/main" id="{2D51A7DA-5522-5FC0-D3B3-5CFE5C2470F0}"/>
              </a:ext>
            </a:extLst>
          </p:cNvPr>
          <p:cNvPicPr>
            <a:picLocks noChangeAspect="1"/>
          </p:cNvPicPr>
          <p:nvPr/>
        </p:nvPicPr>
        <p:blipFill>
          <a:blip r:embed="rId3"/>
          <a:stretch>
            <a:fillRect/>
          </a:stretch>
        </p:blipFill>
        <p:spPr>
          <a:xfrm>
            <a:off x="35496" y="1800926"/>
            <a:ext cx="4607410" cy="5057073"/>
          </a:xfrm>
          <a:prstGeom prst="rect">
            <a:avLst/>
          </a:prstGeom>
        </p:spPr>
      </p:pic>
      <p:pic>
        <p:nvPicPr>
          <p:cNvPr id="11" name="Рисунок 10">
            <a:extLst>
              <a:ext uri="{FF2B5EF4-FFF2-40B4-BE49-F238E27FC236}">
                <a16:creationId xmlns:a16="http://schemas.microsoft.com/office/drawing/2014/main" id="{2F4294C2-3CB5-2DCD-3DCF-9212668D85A3}"/>
              </a:ext>
            </a:extLst>
          </p:cNvPr>
          <p:cNvPicPr>
            <a:picLocks noChangeAspect="1"/>
          </p:cNvPicPr>
          <p:nvPr/>
        </p:nvPicPr>
        <p:blipFill>
          <a:blip r:embed="rId4"/>
          <a:stretch>
            <a:fillRect/>
          </a:stretch>
        </p:blipFill>
        <p:spPr>
          <a:xfrm>
            <a:off x="4248558" y="1794064"/>
            <a:ext cx="4607410" cy="4947304"/>
          </a:xfrm>
          <a:prstGeom prst="rect">
            <a:avLst/>
          </a:prstGeom>
        </p:spPr>
      </p:pic>
    </p:spTree>
    <p:extLst>
      <p:ext uri="{BB962C8B-B14F-4D97-AF65-F5344CB8AC3E}">
        <p14:creationId xmlns:p14="http://schemas.microsoft.com/office/powerpoint/2010/main" val="2569427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TGFs tend to precede optical pulse</a:t>
            </a:r>
          </a:p>
        </p:txBody>
      </p:sp>
      <p:pic>
        <p:nvPicPr>
          <p:cNvPr id="5" name="Рисунок 4">
            <a:extLst>
              <a:ext uri="{FF2B5EF4-FFF2-40B4-BE49-F238E27FC236}">
                <a16:creationId xmlns:a16="http://schemas.microsoft.com/office/drawing/2014/main" id="{D1DDD2CA-A9C0-9433-8BE0-E0880ACEF6B2}"/>
              </a:ext>
            </a:extLst>
          </p:cNvPr>
          <p:cNvPicPr>
            <a:picLocks noChangeAspect="1"/>
          </p:cNvPicPr>
          <p:nvPr/>
        </p:nvPicPr>
        <p:blipFill>
          <a:blip r:embed="rId2"/>
          <a:stretch>
            <a:fillRect/>
          </a:stretch>
        </p:blipFill>
        <p:spPr>
          <a:xfrm>
            <a:off x="1259632" y="3410627"/>
            <a:ext cx="8136904" cy="3342314"/>
          </a:xfrm>
          <a:prstGeom prst="rect">
            <a:avLst/>
          </a:prstGeom>
        </p:spPr>
      </p:pic>
      <p:sp>
        <p:nvSpPr>
          <p:cNvPr id="4" name="Text Placeholder 3"/>
          <p:cNvSpPr>
            <a:spLocks noGrp="1"/>
          </p:cNvSpPr>
          <p:nvPr>
            <p:ph type="body" sz="quarter" idx="11"/>
          </p:nvPr>
        </p:nvSpPr>
        <p:spPr>
          <a:xfrm>
            <a:off x="0" y="908721"/>
            <a:ext cx="9036496" cy="2232247"/>
          </a:xfrm>
        </p:spPr>
        <p:txBody>
          <a:bodyPr/>
          <a:lstStyle/>
          <a:p>
            <a:pPr algn="just"/>
            <a:r>
              <a:rPr lang="en-US" sz="1800" dirty="0">
                <a:effectLst/>
                <a:latin typeface="Arial" panose="020B0604020202020204" pitchFamily="34" charset="0"/>
                <a:ea typeface="Calibri" panose="020F0502020204030204" pitchFamily="34" charset="0"/>
              </a:rPr>
              <a:t>TGFs have a clear tendency to slightly precede the optical pulse (</a:t>
            </a:r>
            <a:r>
              <a:rPr lang="en-US" sz="1800" i="1" dirty="0" err="1">
                <a:effectLst/>
                <a:latin typeface="Arial" panose="020B0604020202020204" pitchFamily="34" charset="0"/>
                <a:ea typeface="Calibri" panose="020F0502020204030204" pitchFamily="34" charset="0"/>
              </a:rPr>
              <a:t>Østgaard</a:t>
            </a:r>
            <a:r>
              <a:rPr lang="en-US" sz="1800" i="1" dirty="0">
                <a:effectLst/>
                <a:latin typeface="Arial" panose="020B0604020202020204" pitchFamily="34" charset="0"/>
                <a:ea typeface="Calibri" panose="020F0502020204030204" pitchFamily="34" charset="0"/>
              </a:rPr>
              <a:t> et al., 2019 </a:t>
            </a:r>
            <a:r>
              <a:rPr lang="en-US" i="1" dirty="0">
                <a:solidFill>
                  <a:srgbClr val="0070C0"/>
                </a:solidFill>
                <a:effectLst/>
                <a:latin typeface="Arial" panose="020B0604020202020204" pitchFamily="34" charset="0"/>
                <a:ea typeface="Calibri" panose="020F0502020204030204" pitchFamily="34" charset="0"/>
              </a:rPr>
              <a:t>http://dx.doi.org/10.1029/2019JD031214</a:t>
            </a:r>
            <a:r>
              <a:rPr lang="en-US" sz="1800" dirty="0">
                <a:effectLst/>
                <a:latin typeface="Arial" panose="020B0604020202020204" pitchFamily="34" charset="0"/>
                <a:ea typeface="Calibri" panose="020F0502020204030204" pitchFamily="34" charset="0"/>
              </a:rPr>
              <a:t>; </a:t>
            </a:r>
            <a:r>
              <a:rPr lang="en-US" sz="1800" i="1" dirty="0" err="1">
                <a:effectLst/>
                <a:latin typeface="Arial" panose="020B0604020202020204" pitchFamily="34" charset="0"/>
                <a:ea typeface="Calibri" panose="020F0502020204030204" pitchFamily="34" charset="0"/>
              </a:rPr>
              <a:t>Skeie</a:t>
            </a:r>
            <a:r>
              <a:rPr lang="en-US" sz="1800" i="1" dirty="0">
                <a:effectLst/>
                <a:latin typeface="Arial" panose="020B0604020202020204" pitchFamily="34" charset="0"/>
                <a:ea typeface="Calibri" panose="020F0502020204030204" pitchFamily="34" charset="0"/>
              </a:rPr>
              <a:t> et al., submitted to JGR</a:t>
            </a:r>
            <a:r>
              <a:rPr lang="en-US" sz="1800" dirty="0">
                <a:effectLst/>
                <a:latin typeface="Arial" panose="020B0604020202020204" pitchFamily="34" charset="0"/>
                <a:ea typeface="Calibri" panose="020F0502020204030204" pitchFamily="34" charset="0"/>
              </a:rPr>
              <a:t>), but the short duration of TGFs together with the optical delay of the lightning light propagating through the cloud do not allow to confidently resolve the true sequence of these events (</a:t>
            </a:r>
            <a:r>
              <a:rPr lang="en-US" sz="1800" i="1" dirty="0" err="1">
                <a:effectLst/>
                <a:latin typeface="Arial" panose="020B0604020202020204" pitchFamily="34" charset="0"/>
                <a:ea typeface="Calibri" panose="020F0502020204030204" pitchFamily="34" charset="0"/>
              </a:rPr>
              <a:t>Østgaard</a:t>
            </a:r>
            <a:r>
              <a:rPr lang="en-US" sz="1800" i="1" dirty="0">
                <a:effectLst/>
                <a:latin typeface="Arial" panose="020B0604020202020204" pitchFamily="34" charset="0"/>
                <a:ea typeface="Calibri" panose="020F0502020204030204" pitchFamily="34" charset="0"/>
              </a:rPr>
              <a:t> et al., 2021 </a:t>
            </a:r>
            <a:r>
              <a:rPr lang="en-US" i="1" dirty="0">
                <a:solidFill>
                  <a:srgbClr val="0070C0"/>
                </a:solidFill>
                <a:effectLst/>
                <a:latin typeface="Arial" panose="020B0604020202020204" pitchFamily="34" charset="0"/>
                <a:ea typeface="Calibri" panose="020F0502020204030204" pitchFamily="34" charset="0"/>
              </a:rPr>
              <a:t>https://doi.org/10.1029/2020JD033921</a:t>
            </a:r>
            <a:r>
              <a:rPr lang="en-US" sz="1800" dirty="0">
                <a:effectLst/>
                <a:latin typeface="Arial" panose="020B0604020202020204" pitchFamily="34" charset="0"/>
                <a:ea typeface="Calibri" panose="020F0502020204030204" pitchFamily="34" charset="0"/>
              </a:rPr>
              <a:t>). </a:t>
            </a:r>
            <a:endParaRPr lang="ru-RU" sz="1800" dirty="0">
              <a:effectLst/>
              <a:latin typeface="Times New Roman" panose="02020603050405020304" pitchFamily="18" charset="0"/>
              <a:ea typeface="Calibri" panose="020F0502020204030204" pitchFamily="34" charset="0"/>
            </a:endParaRPr>
          </a:p>
          <a:p>
            <a:pPr algn="just"/>
            <a:r>
              <a:rPr lang="en-US" sz="1800" dirty="0">
                <a:effectLst/>
                <a:latin typeface="Arial" panose="020B0604020202020204" pitchFamily="34" charset="0"/>
                <a:ea typeface="Calibri" panose="020F0502020204030204" pitchFamily="34" charset="0"/>
              </a:rPr>
              <a:t> </a:t>
            </a:r>
            <a:endParaRPr lang="ru-RU" sz="1800" dirty="0">
              <a:effectLst/>
              <a:latin typeface="Times New Roman" panose="02020603050405020304" pitchFamily="18" charset="0"/>
              <a:ea typeface="Calibri" panose="020F0502020204030204" pitchFamily="34" charset="0"/>
            </a:endParaRPr>
          </a:p>
          <a:p>
            <a:pPr algn="just"/>
            <a:r>
              <a:rPr lang="en-US" sz="1800" dirty="0">
                <a:effectLst/>
                <a:latin typeface="Arial" panose="020B0604020202020204" pitchFamily="34" charset="0"/>
                <a:ea typeface="Calibri" panose="020F0502020204030204" pitchFamily="34" charset="0"/>
              </a:rPr>
              <a:t>The same problem is present in radio measurements as well: TGF current is usually mixed with the lightning current in the recordings, due to temporal proximity of the processes involved. </a:t>
            </a:r>
            <a:endParaRPr lang="ru-RU" sz="1800" dirty="0">
              <a:effectLst/>
              <a:latin typeface="Times New Roman" panose="02020603050405020304" pitchFamily="18" charset="0"/>
              <a:ea typeface="Calibri" panose="020F0502020204030204" pitchFamily="34" charset="0"/>
            </a:endParaRPr>
          </a:p>
          <a:p>
            <a:endParaRPr lang="en-US" dirty="0">
              <a:solidFill>
                <a:schemeClr val="accent4"/>
              </a:solidFill>
            </a:endParaRPr>
          </a:p>
        </p:txBody>
      </p:sp>
    </p:spTree>
    <p:extLst>
      <p:ext uri="{BB962C8B-B14F-4D97-AF65-F5344CB8AC3E}">
        <p14:creationId xmlns:p14="http://schemas.microsoft.com/office/powerpoint/2010/main" val="993754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TGF 2021-12-03 21:15:39</a:t>
            </a:r>
          </a:p>
        </p:txBody>
      </p:sp>
      <p:sp>
        <p:nvSpPr>
          <p:cNvPr id="4" name="Text Placeholder 3"/>
          <p:cNvSpPr>
            <a:spLocks noGrp="1"/>
          </p:cNvSpPr>
          <p:nvPr>
            <p:ph type="body" sz="quarter" idx="11"/>
          </p:nvPr>
        </p:nvSpPr>
        <p:spPr>
          <a:xfrm>
            <a:off x="-36512" y="908721"/>
            <a:ext cx="9073008" cy="956431"/>
          </a:xfrm>
        </p:spPr>
        <p:txBody>
          <a:bodyPr/>
          <a:lstStyle/>
          <a:p>
            <a:pPr algn="just"/>
            <a:r>
              <a:rPr lang="en-US" sz="1800" dirty="0">
                <a:effectLst/>
                <a:latin typeface="Arial" panose="020B0604020202020204" pitchFamily="34" charset="0"/>
                <a:ea typeface="Calibri" panose="020F0502020204030204" pitchFamily="34" charset="0"/>
              </a:rPr>
              <a:t>Here we report a remarkable TGF, with high fluence (360 HED counts) and long duration (580 µs), together with its associated optical recordings which show clear distinction between the TGF and the optical pulse. </a:t>
            </a:r>
            <a:endParaRPr lang="en-US" dirty="0">
              <a:solidFill>
                <a:schemeClr val="accent4"/>
              </a:solidFill>
            </a:endParaRPr>
          </a:p>
        </p:txBody>
      </p:sp>
      <p:pic>
        <p:nvPicPr>
          <p:cNvPr id="7" name="Рисунок 6">
            <a:extLst>
              <a:ext uri="{FF2B5EF4-FFF2-40B4-BE49-F238E27FC236}">
                <a16:creationId xmlns:a16="http://schemas.microsoft.com/office/drawing/2014/main" id="{EBF4416A-4D9D-B1C2-BFFC-EEDF4B9ABA3C}"/>
              </a:ext>
            </a:extLst>
          </p:cNvPr>
          <p:cNvPicPr>
            <a:picLocks noChangeAspect="1"/>
          </p:cNvPicPr>
          <p:nvPr/>
        </p:nvPicPr>
        <p:blipFill>
          <a:blip r:embed="rId2"/>
          <a:stretch>
            <a:fillRect/>
          </a:stretch>
        </p:blipFill>
        <p:spPr>
          <a:xfrm>
            <a:off x="-828600" y="1865152"/>
            <a:ext cx="10585176" cy="4817564"/>
          </a:xfrm>
          <a:prstGeom prst="rect">
            <a:avLst/>
          </a:prstGeom>
        </p:spPr>
      </p:pic>
    </p:spTree>
    <p:extLst>
      <p:ext uri="{BB962C8B-B14F-4D97-AF65-F5344CB8AC3E}">
        <p14:creationId xmlns:p14="http://schemas.microsoft.com/office/powerpoint/2010/main" val="975176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Source location</a:t>
            </a:r>
          </a:p>
        </p:txBody>
      </p:sp>
      <p:pic>
        <p:nvPicPr>
          <p:cNvPr id="5" name="Рисунок 4">
            <a:extLst>
              <a:ext uri="{FF2B5EF4-FFF2-40B4-BE49-F238E27FC236}">
                <a16:creationId xmlns:a16="http://schemas.microsoft.com/office/drawing/2014/main" id="{EFA3F522-1604-D569-0AA7-2F04A610839F}"/>
              </a:ext>
            </a:extLst>
          </p:cNvPr>
          <p:cNvPicPr>
            <a:picLocks noChangeAspect="1"/>
          </p:cNvPicPr>
          <p:nvPr/>
        </p:nvPicPr>
        <p:blipFill>
          <a:blip r:embed="rId2"/>
          <a:stretch>
            <a:fillRect/>
          </a:stretch>
        </p:blipFill>
        <p:spPr>
          <a:xfrm>
            <a:off x="-180528" y="764704"/>
            <a:ext cx="5927538" cy="2573129"/>
          </a:xfrm>
          <a:prstGeom prst="rect">
            <a:avLst/>
          </a:prstGeom>
        </p:spPr>
      </p:pic>
      <p:pic>
        <p:nvPicPr>
          <p:cNvPr id="7" name="Рисунок 6">
            <a:extLst>
              <a:ext uri="{FF2B5EF4-FFF2-40B4-BE49-F238E27FC236}">
                <a16:creationId xmlns:a16="http://schemas.microsoft.com/office/drawing/2014/main" id="{C1A88B95-37D1-39AA-A842-DC50E33C27DF}"/>
              </a:ext>
            </a:extLst>
          </p:cNvPr>
          <p:cNvPicPr>
            <a:picLocks noChangeAspect="1"/>
          </p:cNvPicPr>
          <p:nvPr/>
        </p:nvPicPr>
        <p:blipFill>
          <a:blip r:embed="rId3"/>
          <a:stretch>
            <a:fillRect/>
          </a:stretch>
        </p:blipFill>
        <p:spPr>
          <a:xfrm>
            <a:off x="3707904" y="4452049"/>
            <a:ext cx="5760640" cy="2505343"/>
          </a:xfrm>
          <a:prstGeom prst="rect">
            <a:avLst/>
          </a:prstGeom>
        </p:spPr>
      </p:pic>
      <p:sp>
        <p:nvSpPr>
          <p:cNvPr id="8" name="TextBox 7">
            <a:extLst>
              <a:ext uri="{FF2B5EF4-FFF2-40B4-BE49-F238E27FC236}">
                <a16:creationId xmlns:a16="http://schemas.microsoft.com/office/drawing/2014/main" id="{4BD99251-24AD-13C8-95C1-7A30FFA300D7}"/>
              </a:ext>
            </a:extLst>
          </p:cNvPr>
          <p:cNvSpPr txBox="1"/>
          <p:nvPr/>
        </p:nvSpPr>
        <p:spPr>
          <a:xfrm>
            <a:off x="5795962" y="1208240"/>
            <a:ext cx="3312541" cy="1477328"/>
          </a:xfrm>
          <a:prstGeom prst="rect">
            <a:avLst/>
          </a:prstGeom>
          <a:noFill/>
        </p:spPr>
        <p:txBody>
          <a:bodyPr wrap="square" rtlCol="0">
            <a:spAutoFit/>
          </a:bodyPr>
          <a:lstStyle/>
          <a:p>
            <a:r>
              <a:rPr lang="en-US" dirty="0"/>
              <a:t>337 nm (blue) camera images</a:t>
            </a:r>
          </a:p>
          <a:p>
            <a:r>
              <a:rPr lang="en-US" dirty="0"/>
              <a:t>Light emission from streamers</a:t>
            </a:r>
          </a:p>
          <a:p>
            <a:endParaRPr lang="en-US" dirty="0"/>
          </a:p>
          <a:p>
            <a:endParaRPr lang="en-US" dirty="0"/>
          </a:p>
          <a:p>
            <a:r>
              <a:rPr lang="en-US" dirty="0"/>
              <a:t>Optical pulse associated with TGF</a:t>
            </a:r>
            <a:endParaRPr lang="ru-RU" dirty="0"/>
          </a:p>
        </p:txBody>
      </p:sp>
      <p:sp>
        <p:nvSpPr>
          <p:cNvPr id="10" name="TextBox 9">
            <a:extLst>
              <a:ext uri="{FF2B5EF4-FFF2-40B4-BE49-F238E27FC236}">
                <a16:creationId xmlns:a16="http://schemas.microsoft.com/office/drawing/2014/main" id="{17AE8DF3-1092-27E7-5411-77FB70D7BECB}"/>
              </a:ext>
            </a:extLst>
          </p:cNvPr>
          <p:cNvSpPr txBox="1"/>
          <p:nvPr/>
        </p:nvSpPr>
        <p:spPr>
          <a:xfrm>
            <a:off x="395536" y="5770130"/>
            <a:ext cx="3563888" cy="646331"/>
          </a:xfrm>
          <a:prstGeom prst="rect">
            <a:avLst/>
          </a:prstGeom>
          <a:noFill/>
        </p:spPr>
        <p:txBody>
          <a:bodyPr wrap="square">
            <a:spAutoFit/>
          </a:bodyPr>
          <a:lstStyle/>
          <a:p>
            <a:r>
              <a:rPr lang="en-US" dirty="0"/>
              <a:t>777 nm (red) camera images</a:t>
            </a:r>
          </a:p>
          <a:p>
            <a:r>
              <a:rPr lang="en-US" dirty="0"/>
              <a:t>Light emission from leader channel</a:t>
            </a:r>
            <a:endParaRPr lang="ru-RU" dirty="0"/>
          </a:p>
        </p:txBody>
      </p:sp>
      <p:cxnSp>
        <p:nvCxnSpPr>
          <p:cNvPr id="21" name="Прямая со стрелкой 20">
            <a:extLst>
              <a:ext uri="{FF2B5EF4-FFF2-40B4-BE49-F238E27FC236}">
                <a16:creationId xmlns:a16="http://schemas.microsoft.com/office/drawing/2014/main" id="{CBD4686E-D0BD-5E73-772E-F2A3AF2D8B8B}"/>
              </a:ext>
            </a:extLst>
          </p:cNvPr>
          <p:cNvCxnSpPr>
            <a:cxnSpLocks/>
          </p:cNvCxnSpPr>
          <p:nvPr/>
        </p:nvCxnSpPr>
        <p:spPr>
          <a:xfrm flipH="1" flipV="1">
            <a:off x="4932039" y="1412776"/>
            <a:ext cx="863923" cy="9424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7" name="Рисунок 26">
            <a:extLst>
              <a:ext uri="{FF2B5EF4-FFF2-40B4-BE49-F238E27FC236}">
                <a16:creationId xmlns:a16="http://schemas.microsoft.com/office/drawing/2014/main" id="{F0794693-F4EB-F04B-72E6-5F5E06E59747}"/>
              </a:ext>
            </a:extLst>
          </p:cNvPr>
          <p:cNvPicPr>
            <a:picLocks noChangeAspect="1"/>
          </p:cNvPicPr>
          <p:nvPr/>
        </p:nvPicPr>
        <p:blipFill>
          <a:blip r:embed="rId4"/>
          <a:stretch>
            <a:fillRect/>
          </a:stretch>
        </p:blipFill>
        <p:spPr>
          <a:xfrm>
            <a:off x="2357920" y="3147536"/>
            <a:ext cx="6012160" cy="1450923"/>
          </a:xfrm>
          <a:prstGeom prst="rect">
            <a:avLst/>
          </a:prstGeom>
        </p:spPr>
      </p:pic>
      <p:cxnSp>
        <p:nvCxnSpPr>
          <p:cNvPr id="18" name="Прямая со стрелкой 17">
            <a:extLst>
              <a:ext uri="{FF2B5EF4-FFF2-40B4-BE49-F238E27FC236}">
                <a16:creationId xmlns:a16="http://schemas.microsoft.com/office/drawing/2014/main" id="{94392C75-58B3-DB18-E46F-79393A3D7988}"/>
              </a:ext>
            </a:extLst>
          </p:cNvPr>
          <p:cNvCxnSpPr>
            <a:cxnSpLocks/>
          </p:cNvCxnSpPr>
          <p:nvPr/>
        </p:nvCxnSpPr>
        <p:spPr>
          <a:xfrm>
            <a:off x="8100392" y="2685568"/>
            <a:ext cx="432048" cy="211158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Прямая со стрелкой 28">
            <a:extLst>
              <a:ext uri="{FF2B5EF4-FFF2-40B4-BE49-F238E27FC236}">
                <a16:creationId xmlns:a16="http://schemas.microsoft.com/office/drawing/2014/main" id="{AC846341-C5F4-D868-71DB-C5A80D37DA0F}"/>
              </a:ext>
            </a:extLst>
          </p:cNvPr>
          <p:cNvCxnSpPr/>
          <p:nvPr/>
        </p:nvCxnSpPr>
        <p:spPr>
          <a:xfrm flipH="1">
            <a:off x="5220072" y="2513017"/>
            <a:ext cx="575890" cy="9159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Прямая со стрелкой 30">
            <a:extLst>
              <a:ext uri="{FF2B5EF4-FFF2-40B4-BE49-F238E27FC236}">
                <a16:creationId xmlns:a16="http://schemas.microsoft.com/office/drawing/2014/main" id="{C40E417B-8F81-1301-AC83-54911B689739}"/>
              </a:ext>
            </a:extLst>
          </p:cNvPr>
          <p:cNvCxnSpPr/>
          <p:nvPr/>
        </p:nvCxnSpPr>
        <p:spPr>
          <a:xfrm flipH="1">
            <a:off x="5220072" y="2780928"/>
            <a:ext cx="792088" cy="129614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5EBE229A-3997-F271-5EDB-DDAEB582F29C}"/>
              </a:ext>
            </a:extLst>
          </p:cNvPr>
          <p:cNvSpPr txBox="1"/>
          <p:nvPr/>
        </p:nvSpPr>
        <p:spPr>
          <a:xfrm>
            <a:off x="665546" y="3668595"/>
            <a:ext cx="2879998" cy="1200329"/>
          </a:xfrm>
          <a:prstGeom prst="rect">
            <a:avLst/>
          </a:prstGeom>
          <a:noFill/>
        </p:spPr>
        <p:txBody>
          <a:bodyPr wrap="square" rtlCol="0">
            <a:spAutoFit/>
          </a:bodyPr>
          <a:lstStyle/>
          <a:p>
            <a:r>
              <a:rPr lang="en-US" dirty="0"/>
              <a:t>337 nm and 777 nm photometers</a:t>
            </a:r>
          </a:p>
          <a:p>
            <a:endParaRPr lang="en-US" dirty="0"/>
          </a:p>
          <a:p>
            <a:r>
              <a:rPr lang="en-US" dirty="0"/>
              <a:t>Each frame is 83 </a:t>
            </a:r>
            <a:r>
              <a:rPr lang="en-US" dirty="0" err="1"/>
              <a:t>ms</a:t>
            </a:r>
            <a:endParaRPr lang="ru-RU" dirty="0"/>
          </a:p>
        </p:txBody>
      </p:sp>
    </p:spTree>
    <p:extLst>
      <p:ext uri="{BB962C8B-B14F-4D97-AF65-F5344CB8AC3E}">
        <p14:creationId xmlns:p14="http://schemas.microsoft.com/office/powerpoint/2010/main" val="3047164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Discussion</a:t>
            </a:r>
          </a:p>
        </p:txBody>
      </p:sp>
      <p:sp>
        <p:nvSpPr>
          <p:cNvPr id="4" name="Text Placeholder 3"/>
          <p:cNvSpPr>
            <a:spLocks noGrp="1"/>
          </p:cNvSpPr>
          <p:nvPr>
            <p:ph type="body" sz="quarter" idx="11"/>
          </p:nvPr>
        </p:nvSpPr>
        <p:spPr>
          <a:xfrm>
            <a:off x="287016" y="1268760"/>
            <a:ext cx="8856984" cy="5184575"/>
          </a:xfrm>
        </p:spPr>
        <p:txBody>
          <a:bodyPr/>
          <a:lstStyle/>
          <a:p>
            <a:pPr algn="just"/>
            <a:r>
              <a:rPr lang="en-US" dirty="0">
                <a:solidFill>
                  <a:srgbClr val="13272C"/>
                </a:solidFill>
              </a:rPr>
              <a:t>From previous observations we know that TGFs are accompanied with strong optical pulse in 777 nm, which attributes it to a current surge in the leader channel. </a:t>
            </a:r>
          </a:p>
          <a:p>
            <a:endParaRPr lang="en-US" dirty="0">
              <a:solidFill>
                <a:srgbClr val="13272C"/>
              </a:solidFill>
            </a:endParaRPr>
          </a:p>
          <a:p>
            <a:pPr algn="just"/>
            <a:r>
              <a:rPr lang="en-US" dirty="0">
                <a:solidFill>
                  <a:srgbClr val="13272C"/>
                </a:solidFill>
              </a:rPr>
              <a:t>This TGF allows to test several possible scenarios that usually could not be addressed. </a:t>
            </a:r>
          </a:p>
          <a:p>
            <a:pPr algn="just"/>
            <a:endParaRPr lang="en-US" dirty="0">
              <a:solidFill>
                <a:srgbClr val="13272C"/>
              </a:solidFill>
            </a:endParaRPr>
          </a:p>
          <a:p>
            <a:pPr algn="just"/>
            <a:r>
              <a:rPr lang="en-US" dirty="0">
                <a:solidFill>
                  <a:srgbClr val="7030A0"/>
                </a:solidFill>
              </a:rPr>
              <a:t>TGF is produced by the current surge in the leader channel, such that the current surge creates conditions for TGF generation</a:t>
            </a:r>
          </a:p>
          <a:p>
            <a:pPr algn="just"/>
            <a:endParaRPr lang="en-US" dirty="0">
              <a:solidFill>
                <a:srgbClr val="7030A0"/>
              </a:solidFill>
            </a:endParaRPr>
          </a:p>
          <a:p>
            <a:pPr algn="just"/>
            <a:r>
              <a:rPr lang="en-US" dirty="0">
                <a:solidFill>
                  <a:srgbClr val="7030A0"/>
                </a:solidFill>
              </a:rPr>
              <a:t>TGF evolves together with the current surge in the leader channel, such that the TGF conditions coexist with the current through the leader channel</a:t>
            </a:r>
          </a:p>
          <a:p>
            <a:pPr algn="just"/>
            <a:endParaRPr lang="en-US" dirty="0">
              <a:solidFill>
                <a:srgbClr val="7030A0"/>
              </a:solidFill>
            </a:endParaRPr>
          </a:p>
          <a:p>
            <a:pPr algn="just"/>
            <a:r>
              <a:rPr lang="en-US" dirty="0">
                <a:solidFill>
                  <a:srgbClr val="7030A0"/>
                </a:solidFill>
              </a:rPr>
              <a:t>TGF is terminated by the current surge in the leader channel, such that the current surge destroys conditions for TGF generation</a:t>
            </a:r>
          </a:p>
          <a:p>
            <a:pPr algn="just"/>
            <a:endParaRPr lang="en-US" dirty="0">
              <a:solidFill>
                <a:srgbClr val="13272C"/>
              </a:solidFill>
            </a:endParaRPr>
          </a:p>
        </p:txBody>
      </p:sp>
    </p:spTree>
    <p:extLst>
      <p:ext uri="{BB962C8B-B14F-4D97-AF65-F5344CB8AC3E}">
        <p14:creationId xmlns:p14="http://schemas.microsoft.com/office/powerpoint/2010/main" val="2746018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Discussion</a:t>
            </a:r>
          </a:p>
        </p:txBody>
      </p:sp>
      <p:sp>
        <p:nvSpPr>
          <p:cNvPr id="4" name="Text Placeholder 3"/>
          <p:cNvSpPr>
            <a:spLocks noGrp="1"/>
          </p:cNvSpPr>
          <p:nvPr>
            <p:ph type="body" sz="quarter" idx="11"/>
          </p:nvPr>
        </p:nvSpPr>
        <p:spPr>
          <a:xfrm>
            <a:off x="287016" y="1268760"/>
            <a:ext cx="8856984" cy="5184575"/>
          </a:xfrm>
        </p:spPr>
        <p:txBody>
          <a:bodyPr/>
          <a:lstStyle/>
          <a:p>
            <a:pPr algn="just"/>
            <a:r>
              <a:rPr lang="en-US" dirty="0">
                <a:solidFill>
                  <a:srgbClr val="13272C"/>
                </a:solidFill>
              </a:rPr>
              <a:t>From previous observations we know that TGFs are accompanied with strong optical pulse in 777 nm, which attributes it to a current surge in the leader channel. </a:t>
            </a:r>
          </a:p>
          <a:p>
            <a:endParaRPr lang="en-US" dirty="0">
              <a:solidFill>
                <a:srgbClr val="13272C"/>
              </a:solidFill>
            </a:endParaRPr>
          </a:p>
          <a:p>
            <a:pPr algn="just"/>
            <a:r>
              <a:rPr lang="en-US" dirty="0">
                <a:solidFill>
                  <a:srgbClr val="13272C"/>
                </a:solidFill>
              </a:rPr>
              <a:t>This TGF allows to test several possible scenarios that usually could not be addressed. </a:t>
            </a:r>
          </a:p>
          <a:p>
            <a:pPr algn="just"/>
            <a:endParaRPr lang="en-US" dirty="0">
              <a:solidFill>
                <a:srgbClr val="13272C"/>
              </a:solidFill>
            </a:endParaRPr>
          </a:p>
          <a:p>
            <a:pPr algn="just"/>
            <a:r>
              <a:rPr lang="en-US" dirty="0">
                <a:solidFill>
                  <a:srgbClr val="7030A0"/>
                </a:solidFill>
              </a:rPr>
              <a:t>TGF is produced by the current surge in the leader channel, such that the current surge creates conditions for TGF generation</a:t>
            </a:r>
          </a:p>
          <a:p>
            <a:pPr algn="just"/>
            <a:endParaRPr lang="en-US" dirty="0">
              <a:solidFill>
                <a:srgbClr val="7030A0"/>
              </a:solidFill>
            </a:endParaRPr>
          </a:p>
          <a:p>
            <a:pPr algn="just"/>
            <a:r>
              <a:rPr lang="en-US" dirty="0">
                <a:solidFill>
                  <a:srgbClr val="7030A0"/>
                </a:solidFill>
              </a:rPr>
              <a:t>TGF evolves together with the current surge in the leader channel, such that the TGF conditions coexist with the current through the leader channel</a:t>
            </a:r>
          </a:p>
          <a:p>
            <a:pPr algn="just"/>
            <a:endParaRPr lang="en-US" dirty="0">
              <a:solidFill>
                <a:srgbClr val="7030A0"/>
              </a:solidFill>
            </a:endParaRPr>
          </a:p>
          <a:p>
            <a:pPr algn="just"/>
            <a:r>
              <a:rPr lang="en-US" dirty="0">
                <a:solidFill>
                  <a:srgbClr val="7030A0"/>
                </a:solidFill>
              </a:rPr>
              <a:t>TGF is terminated by the current surge in the leader channel, such that the current surge destroys conditions for TGF generation</a:t>
            </a:r>
          </a:p>
          <a:p>
            <a:pPr algn="just"/>
            <a:endParaRPr lang="en-US" dirty="0">
              <a:solidFill>
                <a:srgbClr val="13272C"/>
              </a:solidFill>
            </a:endParaRPr>
          </a:p>
          <a:p>
            <a:pPr algn="just"/>
            <a:r>
              <a:rPr lang="en-US" dirty="0">
                <a:solidFill>
                  <a:srgbClr val="FF0000"/>
                </a:solidFill>
              </a:rPr>
              <a:t>TGF is generated and evolves through its lifecycle before the current surge in the leader channel</a:t>
            </a:r>
          </a:p>
          <a:p>
            <a:pPr algn="just"/>
            <a:endParaRPr lang="en-US" dirty="0">
              <a:solidFill>
                <a:srgbClr val="FF0000"/>
              </a:solidFill>
            </a:endParaRPr>
          </a:p>
          <a:p>
            <a:pPr algn="just"/>
            <a:r>
              <a:rPr lang="en-US" dirty="0">
                <a:solidFill>
                  <a:srgbClr val="FF0000"/>
                </a:solidFill>
              </a:rPr>
              <a:t>TGF termination is pretty close in time to the inception of the current surge in the leader channel</a:t>
            </a:r>
          </a:p>
        </p:txBody>
      </p:sp>
    </p:spTree>
    <p:extLst>
      <p:ext uri="{BB962C8B-B14F-4D97-AF65-F5344CB8AC3E}">
        <p14:creationId xmlns:p14="http://schemas.microsoft.com/office/powerpoint/2010/main" val="1733006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10024</TotalTime>
  <Words>946</Words>
  <Application>Microsoft Office PowerPoint</Application>
  <PresentationFormat>Экран (4:3)</PresentationFormat>
  <Paragraphs>71</Paragraphs>
  <Slides>11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3</vt:i4>
      </vt:variant>
      <vt:variant>
        <vt:lpstr>Заголовки слайдов</vt:lpstr>
      </vt:variant>
      <vt:variant>
        <vt:i4>11</vt:i4>
      </vt:variant>
    </vt:vector>
  </HeadingPairs>
  <TitlesOfParts>
    <vt:vector size="19" baseType="lpstr">
      <vt:lpstr>Arial</vt:lpstr>
      <vt:lpstr>Arvo</vt:lpstr>
      <vt:lpstr>Calibri</vt:lpstr>
      <vt:lpstr>Open Sans</vt:lpstr>
      <vt:lpstr>Times New Roman</vt:lpstr>
      <vt:lpstr>Office Theme</vt:lpstr>
      <vt:lpstr>Custom Design</vt:lpstr>
      <vt:lpstr>1_Custom Design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heading</dc:title>
  <dc:creator>kavitha becker</dc:creator>
  <cp:lastModifiedBy>ame017</cp:lastModifiedBy>
  <cp:revision>86</cp:revision>
  <dcterms:created xsi:type="dcterms:W3CDTF">2013-11-05T17:05:50Z</dcterms:created>
  <dcterms:modified xsi:type="dcterms:W3CDTF">2022-05-25T20:51:18Z</dcterms:modified>
</cp:coreProperties>
</file>