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5" r:id="rId2"/>
    <p:sldId id="315" r:id="rId3"/>
    <p:sldId id="318" r:id="rId4"/>
    <p:sldId id="316" r:id="rId5"/>
    <p:sldId id="317" r:id="rId6"/>
    <p:sldId id="312" r:id="rId7"/>
    <p:sldId id="3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40" autoAdjust="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yma\Downloads\Documents\_submittal%20to%20juornal\WGS_FIT_REV2_EGU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title>
      <c:tx>
        <c:rich>
          <a:bodyPr vert="horz" lIns="0" tIns="0" rIns="0" bIns="0"/>
          <a:lstStyle/>
          <a:p>
            <a:pPr marL="0" marR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600" b="1" i="0" u="none" strike="noStrike" kern="1200" baseline="0">
                <a:solidFill>
                  <a:srgbClr val="595959"/>
                </a:solidFill>
                <a:latin typeface="Times New Roman" pitchFamily="18"/>
                <a:cs typeface="Times New Roman" pitchFamily="18"/>
              </a:defRPr>
            </a:pPr>
            <a:r>
              <a:rPr lang="en-US" sz="600" b="1" i="0" u="none" strike="noStrike" kern="1200" cap="none" spc="0" baseline="0">
                <a:solidFill>
                  <a:srgbClr val="595959"/>
                </a:solidFill>
                <a:uFillTx/>
                <a:latin typeface="Times New Roman" pitchFamily="18"/>
                <a:cs typeface="Times New Roman" pitchFamily="18"/>
              </a:rPr>
              <a:t>3-Cores System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v>Natural System</c:v>
          </c:tx>
          <c:spPr>
            <a:gradFill>
              <a:gsLst>
                <a:gs pos="0">
                  <a:srgbClr val="AFAFAF"/>
                </a:gs>
                <a:gs pos="100000">
                  <a:srgbClr val="A5A5A5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0-A71E-41B1-9944-A0F6BB1949D2}"/>
            </c:ext>
          </c:extLst>
        </c:ser>
        <c:ser>
          <c:idx val="1"/>
          <c:order val="1"/>
          <c:tx>
            <c:v>Human-Crafted System</c:v>
          </c:tx>
          <c:spPr>
            <a:gradFill>
              <a:gsLst>
                <a:gs pos="0">
                  <a:srgbClr val="FFC746"/>
                </a:gs>
                <a:gs pos="100000">
                  <a:srgbClr val="FFC600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5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</c:numLit>
          </c:val>
          <c:extLst>
            <c:ext xmlns:c16="http://schemas.microsoft.com/office/drawing/2014/chart" uri="{C3380CC4-5D6E-409C-BE32-E72D297353CC}">
              <c16:uniqueId val="{00000001-A71E-41B1-9944-A0F6BB1949D2}"/>
            </c:ext>
          </c:extLst>
        </c:ser>
        <c:ser>
          <c:idx val="2"/>
          <c:order val="2"/>
          <c:tx>
            <c:v>All Zones</c:v>
          </c:tx>
          <c:spPr>
            <a:gradFill>
              <a:gsLst>
                <a:gs pos="0">
                  <a:srgbClr val="6083CB"/>
                </a:gs>
                <a:gs pos="100000">
                  <a:srgbClr val="3E70CA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2-A71E-41B1-9944-A0F6BB1949D2}"/>
            </c:ext>
          </c:extLst>
        </c:ser>
        <c:ser>
          <c:idx val="3"/>
          <c:order val="3"/>
          <c:tx>
            <c:v>Handled Zones </c:v>
          </c:tx>
          <c:spPr>
            <a:gradFill>
              <a:gsLst>
                <a:gs pos="0">
                  <a:srgbClr val="F18C55"/>
                </a:gs>
                <a:gs pos="100000">
                  <a:srgbClr val="F67B28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5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</c:numLit>
          </c:val>
          <c:extLst>
            <c:ext xmlns:c16="http://schemas.microsoft.com/office/drawing/2014/chart" uri="{C3380CC4-5D6E-409C-BE32-E72D297353CC}">
              <c16:uniqueId val="{00000003-A71E-41B1-9944-A0F6BB194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145200"/>
        <c:axId val="364144240"/>
      </c:radarChart>
      <c:valAx>
        <c:axId val="364144240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364145200"/>
        <c:crosses val="autoZero"/>
        <c:crossBetween val="between"/>
      </c:valAx>
      <c:catAx>
        <c:axId val="3641452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1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5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36414424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900" b="0" i="0" u="none" strike="noStrike" kern="1200" baseline="0">
          <a:solidFill>
            <a:srgbClr val="44546A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title>
      <c:tx>
        <c:rich>
          <a:bodyPr vert="horz" lIns="0" tIns="0" rIns="0" bIns="0"/>
          <a:lstStyle/>
          <a:p>
            <a:pPr marL="0" marR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720" b="1" i="0" u="none" strike="noStrike" kern="1200" cap="none" spc="0" baseline="0">
                <a:solidFill>
                  <a:srgbClr val="595959"/>
                </a:solidFill>
                <a:uFillTx/>
                <a:latin typeface="Times New Roman" pitchFamily="18"/>
                <a:cs typeface="Times New Roman" pitchFamily="18"/>
              </a:defRPr>
            </a:pPr>
            <a:r>
              <a:rPr lang="en-US" sz="720" b="1" i="0" u="none" strike="noStrike" kern="1200" cap="none" spc="0" baseline="0">
                <a:solidFill>
                  <a:srgbClr val="595959"/>
                </a:solidFill>
                <a:uFillTx/>
                <a:latin typeface="Times New Roman" pitchFamily="18"/>
                <a:cs typeface="Times New Roman" pitchFamily="18"/>
              </a:rPr>
              <a:t>2-Cores System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v>All</c:v>
          </c:tx>
          <c:spPr>
            <a:gradFill>
              <a:gsLst>
                <a:gs pos="0">
                  <a:srgbClr val="AFAFAF"/>
                </a:gs>
                <a:gs pos="100000">
                  <a:srgbClr val="A5A5A5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0-A1B3-4427-8FCE-0CBA3FFBB367}"/>
            </c:ext>
          </c:extLst>
        </c:ser>
        <c:ser>
          <c:idx val="1"/>
          <c:order val="1"/>
          <c:tx>
            <c:v>2cores</c:v>
          </c:tx>
          <c:spPr>
            <a:gradFill>
              <a:gsLst>
                <a:gs pos="0">
                  <a:srgbClr val="FFC746"/>
                </a:gs>
                <a:gs pos="100000">
                  <a:srgbClr val="FFC600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</c:numLit>
          </c:val>
          <c:extLst>
            <c:ext xmlns:c16="http://schemas.microsoft.com/office/drawing/2014/chart" uri="{C3380CC4-5D6E-409C-BE32-E72D297353CC}">
              <c16:uniqueId val="{00000001-A1B3-4427-8FCE-0CBA3FFBB367}"/>
            </c:ext>
          </c:extLst>
        </c:ser>
        <c:ser>
          <c:idx val="2"/>
          <c:order val="2"/>
          <c:tx>
            <c:v>All Zones</c:v>
          </c:tx>
          <c:spPr>
            <a:gradFill>
              <a:gsLst>
                <a:gs pos="0">
                  <a:srgbClr val="6083CB"/>
                </a:gs>
                <a:gs pos="100000">
                  <a:srgbClr val="3E70CA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2-A1B3-4427-8FCE-0CBA3FFBB367}"/>
            </c:ext>
          </c:extLst>
        </c:ser>
        <c:ser>
          <c:idx val="3"/>
          <c:order val="3"/>
          <c:tx>
            <c:v>Handled Zones</c:v>
          </c:tx>
          <c:spPr>
            <a:gradFill>
              <a:gsLst>
                <a:gs pos="0">
                  <a:srgbClr val="F18C55"/>
                </a:gs>
                <a:gs pos="100000">
                  <a:srgbClr val="F67B28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6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</c:numLit>
          </c:val>
          <c:extLst>
            <c:ext xmlns:c16="http://schemas.microsoft.com/office/drawing/2014/chart" uri="{C3380CC4-5D6E-409C-BE32-E72D297353CC}">
              <c16:uniqueId val="{00000003-A1B3-4427-8FCE-0CBA3FFBB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149040"/>
        <c:axId val="364148720"/>
      </c:radarChart>
      <c:valAx>
        <c:axId val="364148720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defRPr>
            </a:pPr>
            <a:endParaRPr lang="en-US"/>
          </a:p>
        </c:txPr>
        <c:crossAx val="364149040"/>
        <c:crosses val="autoZero"/>
        <c:crossBetween val="between"/>
      </c:valAx>
      <c:catAx>
        <c:axId val="364149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1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5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defRPr>
            </a:pPr>
            <a:endParaRPr lang="en-US"/>
          </a:p>
        </c:txPr>
        <c:crossAx val="36414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vert="horz" lIns="0" tIns="0" rIns="0" bIns="0"/>
    <a:lstStyle/>
    <a:p>
      <a:pPr marL="0" marR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600" b="1" i="0" u="none" strike="noStrike" kern="1200" cap="none" spc="0" baseline="0">
          <a:solidFill>
            <a:srgbClr val="595959"/>
          </a:solidFill>
          <a:uFillTx/>
          <a:latin typeface="Times New Roman" pitchFamily="18"/>
          <a:cs typeface="Times New Roman" pitchFamily="18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title>
      <c:tx>
        <c:rich>
          <a:bodyPr vert="horz" lIns="0" tIns="0" rIns="0" bIns="0"/>
          <a:lstStyle/>
          <a:p>
            <a:pPr marL="0" marR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600" b="1" i="0" u="none" strike="noStrike" kern="1200" baseline="0">
                <a:solidFill>
                  <a:srgbClr val="595959"/>
                </a:solidFill>
                <a:latin typeface="Times New Roman" pitchFamily="18"/>
                <a:cs typeface="Times New Roman" pitchFamily="18"/>
              </a:defRPr>
            </a:pPr>
            <a:r>
              <a:rPr lang="en-US" sz="600" b="1" i="0" u="none" strike="noStrike" kern="1200" cap="none" spc="0" baseline="0">
                <a:solidFill>
                  <a:srgbClr val="595959"/>
                </a:solidFill>
                <a:uFillTx/>
                <a:latin typeface="Times New Roman" pitchFamily="18"/>
                <a:cs typeface="Times New Roman" pitchFamily="18"/>
              </a:rPr>
              <a:t>1-Core System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v>All</c:v>
          </c:tx>
          <c:spPr>
            <a:gradFill>
              <a:gsLst>
                <a:gs pos="0">
                  <a:srgbClr val="AFAFAF"/>
                </a:gs>
                <a:gs pos="100000">
                  <a:srgbClr val="A5A5A5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0-EE9A-4F19-87CA-5BB1A0E71A8A}"/>
            </c:ext>
          </c:extLst>
        </c:ser>
        <c:ser>
          <c:idx val="1"/>
          <c:order val="1"/>
          <c:tx>
            <c:v>1core</c:v>
          </c:tx>
          <c:spPr>
            <a:gradFill>
              <a:gsLst>
                <a:gs pos="0">
                  <a:srgbClr val="FFC746"/>
                </a:gs>
                <a:gs pos="100000">
                  <a:srgbClr val="FFC600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1-EE9A-4F19-87CA-5BB1A0E71A8A}"/>
            </c:ext>
          </c:extLst>
        </c:ser>
        <c:ser>
          <c:idx val="2"/>
          <c:order val="2"/>
          <c:tx>
            <c:v>All Zones</c:v>
          </c:tx>
          <c:spPr>
            <a:gradFill>
              <a:gsLst>
                <a:gs pos="0">
                  <a:srgbClr val="6083CB"/>
                </a:gs>
                <a:gs pos="100000">
                  <a:srgbClr val="3E70CA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numLit>
          </c:val>
          <c:extLst>
            <c:ext xmlns:c16="http://schemas.microsoft.com/office/drawing/2014/chart" uri="{C3380CC4-5D6E-409C-BE32-E72D297353CC}">
              <c16:uniqueId val="{00000002-EE9A-4F19-87CA-5BB1A0E71A8A}"/>
            </c:ext>
          </c:extLst>
        </c:ser>
        <c:ser>
          <c:idx val="3"/>
          <c:order val="3"/>
          <c:tx>
            <c:v>Handled Zones</c:v>
          </c:tx>
          <c:spPr>
            <a:gradFill>
              <a:gsLst>
                <a:gs pos="0">
                  <a:srgbClr val="F18C55"/>
                </a:gs>
                <a:gs pos="100000">
                  <a:srgbClr val="F67B28"/>
                </a:gs>
              </a:gsLst>
              <a:lin ang="5400000"/>
            </a:gradFill>
            <a:ln>
              <a:noFill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cat>
            <c:strLit>
              <c:ptCount val="27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</c:strLit>
          </c:cat>
          <c:val>
            <c:numLit>
              <c:formatCode>General</c:formatCode>
              <c:ptCount val="2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3-EE9A-4F19-87CA-5BB1A0E71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208432"/>
        <c:axId val="364147760"/>
      </c:radarChart>
      <c:valAx>
        <c:axId val="364147760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362208432"/>
        <c:crosses val="autoZero"/>
        <c:crossBetween val="between"/>
      </c:valAx>
      <c:catAx>
        <c:axId val="362208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1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5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36414776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900" b="0" i="0" u="none" strike="noStrike" kern="1200" baseline="0">
          <a:solidFill>
            <a:srgbClr val="44546A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System Cost per Structure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v>3-Cores System</c:v>
          </c:tx>
          <c:spPr>
            <a:pattFill prst="narVert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Hamitonian!$L$11</c:f>
              <c:numCache>
                <c:formatCode>0.00</c:formatCode>
                <c:ptCount val="1"/>
                <c:pt idx="0">
                  <c:v>0.64693690221838851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1-43B1-80C1-3FC78DEB0965}"/>
            </c:ext>
          </c:extLst>
        </c:ser>
        <c:ser>
          <c:idx val="0"/>
          <c:order val="1"/>
          <c:tx>
            <c:v>2-Cores System</c:v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C21-43B1-80C1-3FC78DEB096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21-43B1-80C1-3FC78DEB0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Hamitonian!$L$10</c:f>
              <c:numCache>
                <c:formatCode>0.00</c:formatCode>
                <c:ptCount val="1"/>
                <c:pt idx="0">
                  <c:v>0.61894596001744184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21-43B1-80C1-3FC78DEB0965}"/>
            </c:ext>
          </c:extLst>
        </c:ser>
        <c:ser>
          <c:idx val="2"/>
          <c:order val="2"/>
          <c:tx>
            <c:v>1-Core System</c:v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C21-43B1-80C1-3FC78DEB09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Hamitonian!$L$12</c:f>
              <c:numCache>
                <c:formatCode>0.00</c:formatCode>
                <c:ptCount val="1"/>
                <c:pt idx="0">
                  <c:v>0.97621423564615029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21-43B1-80C1-3FC78DEB09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706419208"/>
        <c:axId val="706423688"/>
      </c:barChart>
      <c:catAx>
        <c:axId val="7064192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pPr>
                <a:r>
                  <a:rPr lang="en-US" sz="1300" baseline="0" dirty="0">
                    <a:latin typeface="Times" panose="02020603050405020304" pitchFamily="18" charset="0"/>
                  </a:rPr>
                  <a:t> Cost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anose="020206030504050203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423688"/>
        <c:crosses val="autoZero"/>
        <c:auto val="1"/>
        <c:lblAlgn val="ctr"/>
        <c:lblOffset val="100"/>
        <c:noMultiLvlLbl val="0"/>
      </c:catAx>
      <c:valAx>
        <c:axId val="706423688"/>
        <c:scaling>
          <c:orientation val="minMax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41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8DB2C0-F933-D3CD-9FCF-4C5BF8227E1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B5C5E-CF88-AAD5-7CB5-05622B8F278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8F8B550-99B1-49AA-8C92-040907700166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0A686CB-F5EB-AB0F-74EA-80AB7A4EAE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03BC4F-CB1A-A417-155E-8F24E77BB22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2545C-9EED-CF5F-6D15-F196E707E1A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51CA8-E7E2-CBD0-7826-E8CB9E90F1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AC3C0F8-56B6-47AD-B2F4-E2B8782206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76691-2FA3-94F9-B85C-58FD9C5A7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192DF-A75A-BE03-00D8-50638F8C65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F855D-D38B-DC7C-24B4-058D2C1ABAD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DFE8FA-C9A6-4197-9C25-0258721E43C4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1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9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1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1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0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AC3C0F8-56B6-47AD-B2F4-E2B8782206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979CC-CD15-3461-6B51-C29B7330313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70694" y="1769537"/>
            <a:ext cx="9440037" cy="1828800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7E471-251B-4B61-D620-D2DBAC4E8BB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0694" y="3773491"/>
            <a:ext cx="9440037" cy="1049868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1D935-0530-89D9-6C19-7A7537F2F7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73A4C6-C6A1-423D-8FB3-8C30B9E5E7A4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F61D0-D492-2FA5-A8EB-088EF15917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D8833-5226-5EDE-0F48-5F94677D50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06562F-A26E-4689-A92A-5883F83D92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716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Slate-V2-HD-panoPhotoInset.png">
            <a:extLst>
              <a:ext uri="{FF2B5EF4-FFF2-40B4-BE49-F238E27FC236}">
                <a16:creationId xmlns:a16="http://schemas.microsoft.com/office/drawing/2014/main" id="{A4D2D502-BF54-1314-4FFB-55BC0A68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86" y="547807"/>
            <a:ext cx="10141802" cy="38168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A88A56-495E-DE9A-4F46-615E0E2785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805" y="4565251"/>
            <a:ext cx="10355323" cy="543473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BBF1FE4-5FFB-9000-9BFD-2C54CC9203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69353" y="695008"/>
            <a:ext cx="9845344" cy="3525670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43364C-4F43-49AF-CFA2-2C56C35BB4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5247732"/>
            <a:ext cx="10353760" cy="543473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59A3538-5244-1247-386B-EBCD3AEA37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8CAFE-A7AA-45C1-8040-FDF138B80ABB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07A7073-444B-D4F4-B0B3-26786DA69D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C5D3297-9BC9-564F-3B5B-8E8277E44A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1CCB81-E5E5-4A6A-AD10-CFCD4E4FB10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5462-7890-705E-68D6-369B495E8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8432"/>
            <a:ext cx="10353760" cy="3534348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286B10B-F787-A016-5157-3FE822C0AB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295183"/>
            <a:ext cx="10353760" cy="1501828"/>
          </a:xfrm>
        </p:spPr>
        <p:txBody>
          <a:bodyPr anchor="ctr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3B2C756-80B6-E234-3D74-2FFFD98F91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5835E8-2098-419A-9DD9-01E800196085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C234CC0-2D7C-47F7-ED63-F7FE5D0867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48E99F9-D0B4-3A0E-7C8C-0848B88CE4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93AC53-DA58-462B-8A63-B1FF1BC7BD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1B7A-3A77-9BBA-04C7-64AE74C827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609603"/>
            <a:ext cx="9302748" cy="2992904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B359E54-5522-C0D3-D017-6935CE29FD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610032"/>
            <a:ext cx="8752298" cy="532747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0DA74-A099-A7D9-08E9-666E51F77F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304355"/>
            <a:ext cx="10353760" cy="1489493"/>
          </a:xfrm>
        </p:spPr>
        <p:txBody>
          <a:bodyPr anchor="ctr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8E65-A005-FAD5-CB74-A2E4CEABDA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E0D352-31E6-495A-B015-4D4C5DC936A7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0F00C-F5FC-71C6-F84A-FA99442411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1842D-EBCE-7E15-A87E-620A7A19DB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15BF63-A028-4388-8B4D-A35923337107}" type="slidenum">
              <a:t>‹#›</a:t>
            </a:fld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483D2BF-8446-A7D0-989B-6CEF2B5C8540}"/>
              </a:ext>
            </a:extLst>
          </p:cNvPr>
          <p:cNvSpPr txBox="1"/>
          <p:nvPr/>
        </p:nvSpPr>
        <p:spPr>
          <a:xfrm>
            <a:off x="990596" y="884791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Goudy Old Style"/>
              </a:rPr>
              <a:t>“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E3C014C-10CA-4BB7-A242-AF52D5121A70}"/>
              </a:ext>
            </a:extLst>
          </p:cNvPr>
          <p:cNvSpPr txBox="1"/>
          <p:nvPr/>
        </p:nvSpPr>
        <p:spPr>
          <a:xfrm>
            <a:off x="10504718" y="2928256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Goudy Old Style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189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3DE7-32C1-4243-5766-87E2E6024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2126940"/>
            <a:ext cx="10353760" cy="251183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02B218B-2F4D-2AAB-4B6F-1C13CA3AA6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87" y="4650556"/>
            <a:ext cx="10352196" cy="114064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F15FA4F-9999-207D-447C-3D46123B10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C23C83-5347-460D-B258-46A444A45321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266B698-3AC9-5C2A-6F2F-2AC5EC4C82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C00F9C6-5196-07BC-0316-54FADA0022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801BD-5049-45EF-B091-AB4443A53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29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8CBE-AF7A-B591-3E25-C14C2F94F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970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ED3DD-FFF2-695D-C866-18A175D558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1885950"/>
            <a:ext cx="3300984" cy="764785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FDA3E-8536-3302-8B9C-F6D91E7EE8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2768108"/>
            <a:ext cx="3300984" cy="302308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C640B-3721-A72B-58DF-F7F65876E8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6708" y="1885950"/>
            <a:ext cx="3300984" cy="764785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4F1749-C7CC-D49F-C020-81C2A6CA8E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432" y="2768108"/>
            <a:ext cx="3300984" cy="302308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DFABF85-D207-2C2B-A6B5-32BFFDBE2F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1885950"/>
            <a:ext cx="3300984" cy="764785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158371-A8BD-3A24-7E88-18462D660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2768108"/>
            <a:ext cx="3300984" cy="302308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4B19B40-6443-ED9E-2CDA-1446467BE6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9949F4-7C0D-4E4F-9E95-2B0A18A2C80A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89B3B51-85B7-8BA1-C0A6-D0E53F6651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2B9A390-431E-EFE6-3E02-35BD9B1816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F930E8-4BD7-473B-8989-7F8699CE6F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05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C78F5217-F5B5-2DCF-F21B-A72F2918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59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5" descr="Slate-V2-HD-3colPhotoInset.png">
            <a:extLst>
              <a:ext uri="{FF2B5EF4-FFF2-40B4-BE49-F238E27FC236}">
                <a16:creationId xmlns:a16="http://schemas.microsoft.com/office/drawing/2014/main" id="{E3DB727A-BD28-FEAB-8B5F-09061F47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796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6" descr="Slate-V2-HD-3colPhotoInset.png">
            <a:extLst>
              <a:ext uri="{FF2B5EF4-FFF2-40B4-BE49-F238E27FC236}">
                <a16:creationId xmlns:a16="http://schemas.microsoft.com/office/drawing/2014/main" id="{0649AB6F-6265-E163-14D4-847B339E0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50" y="1818211"/>
            <a:ext cx="3339974" cy="18478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8487F0-858A-3B2B-BE76-AEBCE841D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970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1C04A7-7BB9-21E6-B701-5CB4927553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3904103"/>
            <a:ext cx="3300984" cy="576264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9ED6DB1-14EA-E43C-3E8D-E29E39D226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8102" y="1938921"/>
            <a:ext cx="3092363" cy="1602952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795EE4-7A72-AA8C-7CE6-BA379AF482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796" y="4572438"/>
            <a:ext cx="3300984" cy="121875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18A31C-6DBC-7AEF-DBEC-40FFA0AE42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2786" y="3904103"/>
            <a:ext cx="3300984" cy="576264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C22B5EA-080D-C90E-3049-6E313B014B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45738" y="1939094"/>
            <a:ext cx="3092363" cy="1608164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F85DB47-DDD6-DD9C-4AB8-907585936E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1432" y="4572438"/>
            <a:ext cx="3300984" cy="121875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7D0AD2-BEF3-F8AF-CB38-34F23DB98F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700" y="3904103"/>
            <a:ext cx="3300984" cy="576264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C6E93F7-8844-D786-C560-BC97EC97F2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075697" y="1934431"/>
            <a:ext cx="3092363" cy="1607295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301AE92-478D-63AD-5984-F7821BFE7F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66572" y="4572438"/>
            <a:ext cx="3300984" cy="1218758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95DD086B-CB0D-758A-DCEE-50A0078DDB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A9D728-A255-4594-88A2-2CD36F259864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6F206A68-1AD6-E9C2-DFB8-6DC48A5B6D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6B291C8-883C-A606-A65F-76B2652C1F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E32220-BCBE-44DE-935E-A53AE26494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0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07015-2AC9-EAF3-0C1A-E20A1487B6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27E53-8D09-9240-650E-AFC5412C4E7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E19F3-B494-5783-0B6D-138EB3FA26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4FCC8C-BC4B-4DC4-A7A5-C6A86CE97C52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0547F-38F3-D1D7-A5BB-BD95B3B27D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40FC4-91B6-D9E7-FE17-3924515BE9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88A8A-3208-4E70-B813-B9510D8E9D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1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C160-AB97-5646-A94B-8BFA01A8F57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983065" y="609603"/>
            <a:ext cx="2284491" cy="5181603"/>
          </a:xfrm>
        </p:spPr>
        <p:txBody>
          <a:bodyPr vert="eaVert" anchorCtr="0"/>
          <a:lstStyle>
            <a:lvl1pPr algn="l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20411-722E-978E-FF97-3413FAC7DB0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13796" y="609603"/>
            <a:ext cx="7916875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D5CF-0E1C-B95F-3F16-6CBCD63F48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A89A4D-F7D3-4D44-97A1-C76A735D1CB6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98025-ADDD-855F-BB4F-A9EDB1B792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0195-B409-9F57-776E-10C3E30262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B07E3F-E1F5-4092-8568-D5C46AB4E3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154C-5EEE-5BD8-7AE1-14E0AC4D57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72B1B-8213-1C84-37C8-D7370ACA3CE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87BD-CA1C-18B8-822A-76E004D93A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60D3C-D1DA-4B00-8202-F4864798E9B8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9F301-C870-0FAE-29CA-9EDB4D77E5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56E51-BDB6-24A4-2AB8-789A1437DA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D7CB92-F029-4C5D-903C-F8E3322971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15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86AFC-6A1B-07BA-05B2-0DE5937E0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1761070"/>
            <a:ext cx="9590547" cy="182880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31583-7BFB-D8B2-A287-F2C768C7E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3763441"/>
            <a:ext cx="9590547" cy="1333496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4A217-EAB0-AF16-00BF-B6D220A2AB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AEE08D-7A02-40F7-B456-A69B986A3F3D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BE3E9-5739-CE16-3F35-C3C8E5C63F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A04A-80B5-F863-A5CA-6E61F5FDFA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2FAA3C-3AA2-400D-9B33-5FB0FD156CD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6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8686-F280-BCB5-8DA6-E829BFAB59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12618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AEDCC-6A4A-82E7-0109-A6D0CFD1E5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96" y="2076446"/>
            <a:ext cx="4856844" cy="36226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1F699-5F4D-FD0D-D627-9E7B9A578A4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410712" y="2076446"/>
            <a:ext cx="4856844" cy="36226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48092-3E47-68DE-6BFC-A0E5BB8A1E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7C2186-221A-4A90-9B2F-569CFD01CF18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FA2E6-0F93-9A55-3F08-62EC628B7E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8D3E3-70B7-0DAA-3D8A-02113D3CF8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1E50AC-7B7D-4645-978E-7BD4200214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3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Slate-V2-HD-compPhotoInset.png">
            <a:extLst>
              <a:ext uri="{FF2B5EF4-FFF2-40B4-BE49-F238E27FC236}">
                <a16:creationId xmlns:a16="http://schemas.microsoft.com/office/drawing/2014/main" id="{968E878A-50D5-7E6E-4886-FD16C0184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6" y="1734507"/>
            <a:ext cx="5029200" cy="40999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0" descr="Slate-V2-HD-compPhotoInset.png">
            <a:extLst>
              <a:ext uri="{FF2B5EF4-FFF2-40B4-BE49-F238E27FC236}">
                <a16:creationId xmlns:a16="http://schemas.microsoft.com/office/drawing/2014/main" id="{7630F5A3-CA04-8E2B-73A0-7D1E1750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356" y="1734507"/>
            <a:ext cx="5029200" cy="4099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357968-3AA5-3BFD-6744-40F05AC907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9704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3235F6-117A-0CC0-9491-FA53FA42DF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46009" y="1855153"/>
            <a:ext cx="4764764" cy="692493"/>
          </a:xfrm>
        </p:spPr>
        <p:txBody>
          <a:bodyPr anchor="b"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B802257-E3E9-9D9C-CFC0-FB9374C0373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46009" y="2702106"/>
            <a:ext cx="4764764" cy="3043534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22C3E63-9E27-FB68-E425-2A056D21CFC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63163" y="1855153"/>
            <a:ext cx="4779577" cy="692493"/>
          </a:xfrm>
        </p:spPr>
        <p:txBody>
          <a:bodyPr anchor="b"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656691D-15DB-4EAF-25F6-B8D87573057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63163" y="2702106"/>
            <a:ext cx="4779577" cy="3043534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DBAE50-4326-70CE-5E10-9F2DB01B28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6AF995-3B78-48CE-96A2-06302325192A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72F7692-A82A-1514-6E7F-CC18CA19DE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FEA1678-DBD3-6D38-24FD-6AB9F65004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235CA7-D005-432E-B651-0588F63B81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BA640-E7EF-A547-6895-0DAADE5304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65A0D-0990-E696-6096-E90895D27F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37E8FB-3BB8-4DE0-A372-2D12F3EC639E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96305-C458-586F-40C9-1631A752A0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2952D-EEAA-8FA8-D82B-43F55751AD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0BF35-F902-4FF4-A834-2E2E884ECF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4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B4584-89A5-C4C5-67BF-D9A453B395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2ECD48-60CC-4D20-9056-B96403D21E00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8045E-C7B4-F8BA-BD4D-7BE235A47A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1D58B-67B3-0DEE-B994-FFB1EE201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39AA54-308A-4C09-8EC9-2C10B26972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B7DA-CA67-B66E-A421-AE364B8AE2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3706886" cy="1821914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E481E-2D8E-74DD-A371-4CE3DFAE6D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55628" y="609603"/>
            <a:ext cx="6411928" cy="50800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27676-4596-287E-D48F-638A46FA43E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13796" y="2673348"/>
            <a:ext cx="3706886" cy="3016248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3E9AC-08AD-2BE0-279C-FCC58AC73E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3C395C-7E47-4D7A-9A1B-F792E2A38119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B45E3-E3F3-A115-24CB-8252DA70C8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4A52D-2730-FDC4-BE18-E2F6BF3530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B04F5-E6A9-4035-BB7F-14F403FA45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1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Slate-V2-HD-vertPhotoInset.png">
            <a:extLst>
              <a:ext uri="{FF2B5EF4-FFF2-40B4-BE49-F238E27FC236}">
                <a16:creationId xmlns:a16="http://schemas.microsoft.com/office/drawing/2014/main" id="{86D53831-1A43-DAC2-9706-134F0158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65" y="609603"/>
            <a:ext cx="3584164" cy="5204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573BE1-3FF6-CAEA-00D2-AD8D79C164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763697"/>
            <a:ext cx="5707895" cy="1675555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74344FA-132A-E18D-411F-BD43B035EB2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442548" y="763697"/>
            <a:ext cx="3275746" cy="4912824"/>
          </a:xfrm>
          <a:effectLst>
            <a:outerShdw dist="25399" dir="4439558" algn="tl">
              <a:srgbClr val="000000">
                <a:alpha val="36000"/>
              </a:srgbClr>
            </a:outerShdw>
          </a:effectLst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36DC75-A138-142D-10E6-C5F7133B396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473701" y="2679694"/>
            <a:ext cx="4588093" cy="3135697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1BB4CD5-A3E3-6806-08F5-1B8A9F2782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37F502-66F2-4CC2-80AE-14C8DA3938FE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25A5F1F-C96D-40FA-FEE4-666A29880B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45BAADC-4D91-545D-76C1-034224C0F6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8BF5D7-B89B-46C7-BDFE-F0D7EACC07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2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911CB-CED2-C128-47BB-952514E42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96" y="609603"/>
            <a:ext cx="10353760" cy="1257300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BF4A3-A4DF-04E3-CBFA-9325DC8FDB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96" y="2076446"/>
            <a:ext cx="10353760" cy="3714749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4C891-04D3-B788-E093-C980081D30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78738" y="600074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oudy Old Style"/>
              </a:defRPr>
            </a:lvl1pPr>
          </a:lstStyle>
          <a:p>
            <a:pPr lvl="0"/>
            <a:fld id="{165E4E25-6435-4230-94F1-93F66BB6C2A4}" type="datetime1">
              <a:rPr lang="en-US"/>
              <a:pPr lvl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81AB-B729-E966-AE5D-D9052BCA0A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13796" y="6000749"/>
            <a:ext cx="667286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oudy Old Style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9F395-8A10-CFC9-E6B5-72B6B6BE7BC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14008" y="6000749"/>
            <a:ext cx="75354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2F2F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oudy Old Style"/>
              </a:defRPr>
            </a:lvl1pPr>
          </a:lstStyle>
          <a:p>
            <a:pPr lvl="0"/>
            <a:fld id="{EA8CA980-08BF-4EFC-A9E2-8C289A7666F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4572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6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  <a:cs typeface="Trebuchet MS"/>
        </a:defRPr>
      </a:lvl1pPr>
    </p:titleStyle>
    <p:bodyStyle>
      <a:lvl1pPr marL="342900" marR="0" lvl="0" indent="-306003" algn="l" defTabSz="457200" rtl="0" fontAlgn="auto" hangingPunct="1">
        <a:lnSpc>
          <a:spcPct val="110000"/>
        </a:lnSpc>
        <a:spcBef>
          <a:spcPts val="600"/>
        </a:spcBef>
        <a:spcAft>
          <a:spcPts val="600"/>
        </a:spcAft>
        <a:buClr>
          <a:srgbClr val="F4EDD8"/>
        </a:buClr>
        <a:buSzPct val="70000"/>
        <a:buFont typeface="Wingdings 2"/>
        <a:buChar char=""/>
        <a:tabLst/>
        <a:defRPr lang="en-US" sz="23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</a:defRPr>
      </a:lvl1pPr>
      <a:lvl2pPr marL="719998" marR="0" lvl="1" indent="-270004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4EDD8"/>
        </a:buClr>
        <a:buSzPct val="70000"/>
        <a:buFont typeface="Wingdings 2"/>
        <a:buChar char=""/>
        <a:tabLst/>
        <a:defRPr lang="en-US" sz="21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</a:defRPr>
      </a:lvl2pPr>
      <a:lvl3pPr marL="1026002" marR="0" lvl="2" indent="-215999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4EDD8"/>
        </a:buClr>
        <a:buSzPct val="70000"/>
        <a:buFont typeface="Wingdings 2"/>
        <a:buChar char=""/>
        <a:tabLst/>
        <a:defRPr lang="en-US" sz="18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</a:defRPr>
      </a:lvl3pPr>
      <a:lvl4pPr marL="1386001" marR="0" lvl="3" indent="-215999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4EDD8"/>
        </a:buClr>
        <a:buSzPct val="70000"/>
        <a:buFont typeface="Wingdings 2"/>
        <a:buChar char=""/>
        <a:tabLst/>
        <a:defRPr lang="en-US" sz="16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</a:defRPr>
      </a:lvl4pPr>
      <a:lvl5pPr marL="1674001" marR="0" lvl="4" indent="-215999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4EDD8"/>
        </a:buClr>
        <a:buSzPct val="70000"/>
        <a:buFont typeface="Wingdings 2"/>
        <a:buChar char=""/>
        <a:tabLst/>
        <a:defRPr lang="en-US" sz="1600" b="0" i="0" u="none" strike="noStrike" kern="1200" cap="none" spc="0" baseline="0">
          <a:solidFill>
            <a:srgbClr val="F4EDD8"/>
          </a:solidFill>
          <a:effectLst>
            <a:outerShdw dist="25403" dir="14639867">
              <a:srgbClr val="000000"/>
            </a:outerShdw>
          </a:effectLst>
          <a:uFillTx/>
          <a:latin typeface="Goudy Old Style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14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gif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9.jpeg"/><Relationship Id="rId18" Type="http://schemas.microsoft.com/office/2007/relationships/hdphoto" Target="../media/hdphoto2.wdp"/><Relationship Id="rId3" Type="http://schemas.openxmlformats.org/officeDocument/2006/relationships/chart" Target="../charts/chart1.xml"/><Relationship Id="rId7" Type="http://schemas.openxmlformats.org/officeDocument/2006/relationships/image" Target="../media/image20.gif"/><Relationship Id="rId12" Type="http://schemas.openxmlformats.org/officeDocument/2006/relationships/chart" Target="../charts/chart4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chart" Target="../charts/chart3.xml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chart" Target="../charts/chart2.xml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id="{1F499F40-EA94-0E6A-606D-C114B0C65E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8752"/>
            <a:ext cx="3657792" cy="10732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4" name="Picture 4" descr="Yazd University Scholarships for International Students in Iran 2017">
            <a:extLst>
              <a:ext uri="{FF2B5EF4-FFF2-40B4-BE49-F238E27FC236}">
                <a16:creationId xmlns:a16="http://schemas.microsoft.com/office/drawing/2014/main" id="{4CF4A766-1956-2AEA-E1C2-8AAE6F33CD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rcRect/>
          <a:stretch>
            <a:fillRect/>
          </a:stretch>
        </p:blipFill>
        <p:spPr>
          <a:xfrm>
            <a:off x="9532306" y="66544"/>
            <a:ext cx="1528629" cy="163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University of Bologna | Tethys">
            <a:extLst>
              <a:ext uri="{FF2B5EF4-FFF2-40B4-BE49-F238E27FC236}">
                <a16:creationId xmlns:a16="http://schemas.microsoft.com/office/drawing/2014/main" id="{3012F67C-F4C1-AEFC-F02A-FE7C3B6F94F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rcRect/>
          <a:stretch>
            <a:fillRect/>
          </a:stretch>
        </p:blipFill>
        <p:spPr>
          <a:xfrm>
            <a:off x="7986903" y="0"/>
            <a:ext cx="1649527" cy="168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698C4A8B-1CD3-6910-3C35-5D70A3E80B63}"/>
              </a:ext>
            </a:extLst>
          </p:cNvPr>
          <p:cNvSpPr txBox="1"/>
          <p:nvPr/>
        </p:nvSpPr>
        <p:spPr>
          <a:xfrm>
            <a:off x="36054" y="2985452"/>
            <a:ext cx="11925553" cy="1138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400" b="1" i="1" u="none" strike="noStrike" kern="1200" cap="none" spc="0" baseline="0" dirty="0">
                <a:solidFill>
                  <a:schemeClr val="bg1"/>
                </a:solidFill>
                <a:uFillTx/>
                <a:latin typeface="Times" pitchFamily="18"/>
              </a:rPr>
              <a:t>Water Governing Systems: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400" b="1" i="1" u="none" strike="noStrike" kern="1200" cap="none" spc="0" baseline="0" dirty="0">
                <a:solidFill>
                  <a:schemeClr val="bg1"/>
                </a:solidFill>
                <a:uFillTx/>
                <a:latin typeface="Times" pitchFamily="18"/>
              </a:rPr>
              <a:t>addressing conflicts between hydrological and institutional scales</a:t>
            </a:r>
          </a:p>
        </p:txBody>
      </p:sp>
      <p:pic>
        <p:nvPicPr>
          <p:cNvPr id="7" name="Picture 8" descr="ii-logo | 2016 Annual Report">
            <a:extLst>
              <a:ext uri="{FF2B5EF4-FFF2-40B4-BE49-F238E27FC236}">
                <a16:creationId xmlns:a16="http://schemas.microsoft.com/office/drawing/2014/main" id="{7F172B98-6520-7869-77AD-E5970180911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rcRect/>
          <a:stretch>
            <a:fillRect/>
          </a:stretch>
        </p:blipFill>
        <p:spPr>
          <a:xfrm>
            <a:off x="10972800" y="19194"/>
            <a:ext cx="1197166" cy="168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5F2635F-8848-69B1-2925-13DCE3CFD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735" y="4418414"/>
            <a:ext cx="387623" cy="54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A70057-2A91-ADD0-0B96-4BA01ECD0739}"/>
              </a:ext>
            </a:extLst>
          </p:cNvPr>
          <p:cNvSpPr txBox="1"/>
          <p:nvPr/>
        </p:nvSpPr>
        <p:spPr>
          <a:xfrm>
            <a:off x="0" y="5047568"/>
            <a:ext cx="12192000" cy="1810432"/>
          </a:xfrm>
          <a:prstGeom prst="rect">
            <a:avLst/>
          </a:prstGeom>
          <a:gradFill flip="none" rotWithShape="1">
            <a:gsLst>
              <a:gs pos="0">
                <a:srgbClr val="C8D4F4"/>
              </a:gs>
              <a:gs pos="44000">
                <a:schemeClr val="accent1">
                  <a:tint val="44500"/>
                  <a:satMod val="160000"/>
                  <a:alpha val="9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 </a:t>
            </a:r>
            <a:r>
              <a:rPr lang="en-US" sz="1200" b="1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Peyman Arjomandi A.</a:t>
            </a: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1,2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, Seyedalireza Seyedi</a:t>
            </a: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3,4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, and </a:t>
            </a:r>
            <a:r>
              <a:rPr lang="en-US" sz="1200" b="0" i="0" u="none" strike="noStrike" kern="1200" cap="none" spc="0" baseline="0" dirty="0" err="1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Nadejda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 Komendantova</a:t>
            </a: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2</a:t>
            </a:r>
            <a:endParaRPr lang="en-US" sz="1200" b="0" i="0" u="none" strike="noStrike" kern="1200" cap="none" spc="0" baseline="0" dirty="0">
              <a:solidFill>
                <a:srgbClr val="262626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22860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1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Department of Civil, Chemical, Environmental and Materials Engineering (DICAM), University of Bologna, Bologna, Italy</a:t>
            </a:r>
            <a:endParaRPr lang="en-US" sz="1200" b="0" i="0" u="none" strike="noStrike" kern="1200" cap="none" spc="0" baseline="0" dirty="0">
              <a:solidFill>
                <a:srgbClr val="262626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22860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2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Advancing Systems Analysis Program, International Institute for Applied Systems Analysis (IIASA), </a:t>
            </a:r>
            <a:r>
              <a:rPr lang="en-US" sz="1200" b="0" i="0" u="none" strike="noStrike" kern="1200" cap="none" spc="0" baseline="0" dirty="0" err="1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Laxenburg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, Austria</a:t>
            </a:r>
            <a:endParaRPr lang="en-US" sz="1200" b="0" i="0" u="none" strike="noStrike" kern="1200" cap="none" spc="0" baseline="0" dirty="0">
              <a:solidFill>
                <a:srgbClr val="262626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22860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3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Department of Mathematical Sciences, Yazd University, Yazd, Iran</a:t>
            </a:r>
            <a:endParaRPr lang="en-US" sz="1200" b="0" i="0" u="none" strike="noStrike" kern="1200" cap="none" spc="0" baseline="0" dirty="0">
              <a:solidFill>
                <a:srgbClr val="262626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22860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3000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4</a:t>
            </a:r>
            <a:r>
              <a:rPr lang="en-US" sz="1200" b="0" i="0" u="none" strike="noStrike" kern="1200" cap="none" spc="0" baseline="0" dirty="0">
                <a:solidFill>
                  <a:srgbClr val="262626"/>
                </a:solidFill>
                <a:uFillTx/>
                <a:latin typeface="Times New Roman" pitchFamily="18"/>
                <a:ea typeface="Times New Roman" pitchFamily="18"/>
                <a:cs typeface="Arial" pitchFamily="34"/>
              </a:rPr>
              <a:t>Mathematical Modelling Centre, Yazd University, Yazd, Iran</a:t>
            </a:r>
            <a:endParaRPr lang="en-US" sz="120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A741017-1651-F5A3-B1C4-5784FD389B57}"/>
              </a:ext>
            </a:extLst>
          </p:cNvPr>
          <p:cNvSpPr txBox="1"/>
          <p:nvPr/>
        </p:nvSpPr>
        <p:spPr>
          <a:xfrm>
            <a:off x="3657792" y="422021"/>
            <a:ext cx="4329111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uFillTx/>
                <a:latin typeface="Calibri" pitchFamily="34"/>
                <a:ea typeface="Times New Roman" pitchFamily="18"/>
                <a:cs typeface="Calibri" pitchFamily="34"/>
              </a:rPr>
              <a:t>Fri, 27 May, 08:52–08:59 (CEST) Room 2.15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uFillTx/>
                <a:latin typeface="Calibri" pitchFamily="34"/>
                <a:ea typeface="Times New Roman" pitchFamily="18"/>
                <a:cs typeface="Calibri" pitchFamily="34"/>
              </a:rPr>
              <a:t>EGU22-4242 | ECS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92"/>
    </mc:Choice>
    <mc:Fallback xmlns="">
      <p:transition spd="slow" advTm="860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9DD0-1E1A-B745-BADB-8BF63E752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0220" y="587570"/>
            <a:ext cx="2612223" cy="34238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/>
            <a:r>
              <a:rPr lang="en-US" sz="3400" dirty="0">
                <a:solidFill>
                  <a:schemeClr val="tx1"/>
                </a:solidFill>
                <a:latin typeface="Times" panose="02020603050405020304" pitchFamily="18" charset="0"/>
              </a:rPr>
              <a:t>System 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1DEF0-4082-692C-3149-1638755FA5D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0C3FAD9-F6FC-BC31-8B66-EE50097FA293}"/>
              </a:ext>
            </a:extLst>
          </p:cNvPr>
          <p:cNvSpPr/>
          <p:nvPr/>
        </p:nvSpPr>
        <p:spPr>
          <a:xfrm>
            <a:off x="393360" y="2063550"/>
            <a:ext cx="4238234" cy="33887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724399"/>
              <a:gd name="f7" fmla="val 2476500"/>
              <a:gd name="f8" fmla="val 210503"/>
              <a:gd name="f9" fmla="val 94245"/>
              <a:gd name="f10" fmla="val 4513897"/>
              <a:gd name="f11" fmla="val 4630155"/>
              <a:gd name="f12" fmla="val 4724400"/>
              <a:gd name="f13" fmla="val 895668"/>
              <a:gd name="f14" fmla="val 1580833"/>
              <a:gd name="f15" fmla="val 2265998"/>
              <a:gd name="f16" fmla="val 2382256"/>
              <a:gd name="f17" fmla="val 4630154"/>
              <a:gd name="f18" fmla="val 2476501"/>
              <a:gd name="f19" fmla="val 4513896"/>
              <a:gd name="f20" fmla="val 2382255"/>
              <a:gd name="f21" fmla="val 2265997"/>
              <a:gd name="f22" fmla="+- 0 0 -90"/>
              <a:gd name="f23" fmla="*/ f3 1 4724399"/>
              <a:gd name="f24" fmla="*/ f4 1 2476500"/>
              <a:gd name="f25" fmla="+- f7 0 f5"/>
              <a:gd name="f26" fmla="+- f6 0 f5"/>
              <a:gd name="f27" fmla="*/ f22 f0 1"/>
              <a:gd name="f28" fmla="*/ f26 1 4724399"/>
              <a:gd name="f29" fmla="*/ f25 1 2476500"/>
              <a:gd name="f30" fmla="*/ 0 f26 1"/>
              <a:gd name="f31" fmla="*/ 210503 f25 1"/>
              <a:gd name="f32" fmla="*/ 210503 f26 1"/>
              <a:gd name="f33" fmla="*/ 0 f25 1"/>
              <a:gd name="f34" fmla="*/ 4513897 f26 1"/>
              <a:gd name="f35" fmla="*/ 4724400 f26 1"/>
              <a:gd name="f36" fmla="*/ 4724399 f26 1"/>
              <a:gd name="f37" fmla="*/ 2265998 f25 1"/>
              <a:gd name="f38" fmla="*/ 4513896 f26 1"/>
              <a:gd name="f39" fmla="*/ 2476501 f25 1"/>
              <a:gd name="f40" fmla="*/ 2476500 f25 1"/>
              <a:gd name="f41" fmla="*/ 2265997 f25 1"/>
              <a:gd name="f42" fmla="*/ f27 1 f2"/>
              <a:gd name="f43" fmla="*/ f30 1 4724399"/>
              <a:gd name="f44" fmla="*/ f31 1 2476500"/>
              <a:gd name="f45" fmla="*/ f32 1 4724399"/>
              <a:gd name="f46" fmla="*/ f33 1 2476500"/>
              <a:gd name="f47" fmla="*/ f34 1 4724399"/>
              <a:gd name="f48" fmla="*/ f35 1 4724399"/>
              <a:gd name="f49" fmla="*/ f36 1 4724399"/>
              <a:gd name="f50" fmla="*/ f37 1 2476500"/>
              <a:gd name="f51" fmla="*/ f38 1 4724399"/>
              <a:gd name="f52" fmla="*/ f39 1 2476500"/>
              <a:gd name="f53" fmla="*/ f40 1 2476500"/>
              <a:gd name="f54" fmla="*/ f41 1 2476500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4724399" h="247650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FFFFFF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137854" tIns="137854" rIns="137854" bIns="1983690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Natural system</a:t>
            </a:r>
            <a:endParaRPr lang="en-US" sz="11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8183DE-3CD0-EED7-AA44-F6C42292F719}"/>
              </a:ext>
            </a:extLst>
          </p:cNvPr>
          <p:cNvSpPr/>
          <p:nvPr/>
        </p:nvSpPr>
        <p:spPr>
          <a:xfrm>
            <a:off x="499321" y="2910742"/>
            <a:ext cx="635736" cy="1161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08660"/>
              <a:gd name="f7" fmla="val 848999"/>
              <a:gd name="f8" fmla="val 74409"/>
              <a:gd name="f9" fmla="val 33314"/>
              <a:gd name="f10" fmla="val 634251"/>
              <a:gd name="f11" fmla="val 675346"/>
              <a:gd name="f12" fmla="val 774590"/>
              <a:gd name="f13" fmla="val 815685"/>
              <a:gd name="f14" fmla="+- 0 0 -90"/>
              <a:gd name="f15" fmla="*/ f3 1 708660"/>
              <a:gd name="f16" fmla="*/ f4 1 848999"/>
              <a:gd name="f17" fmla="+- f7 0 f5"/>
              <a:gd name="f18" fmla="+- f6 0 f5"/>
              <a:gd name="f19" fmla="*/ f14 f0 1"/>
              <a:gd name="f20" fmla="*/ f18 1 708660"/>
              <a:gd name="f21" fmla="*/ f17 1 848999"/>
              <a:gd name="f22" fmla="*/ 0 f18 1"/>
              <a:gd name="f23" fmla="*/ 74409 f17 1"/>
              <a:gd name="f24" fmla="*/ 74409 f18 1"/>
              <a:gd name="f25" fmla="*/ 0 f17 1"/>
              <a:gd name="f26" fmla="*/ 634251 f18 1"/>
              <a:gd name="f27" fmla="*/ 708660 f18 1"/>
              <a:gd name="f28" fmla="*/ 774590 f17 1"/>
              <a:gd name="f29" fmla="*/ 848999 f17 1"/>
              <a:gd name="f30" fmla="*/ f19 1 f2"/>
              <a:gd name="f31" fmla="*/ f22 1 708660"/>
              <a:gd name="f32" fmla="*/ f23 1 848999"/>
              <a:gd name="f33" fmla="*/ f24 1 708660"/>
              <a:gd name="f34" fmla="*/ f25 1 848999"/>
              <a:gd name="f35" fmla="*/ f26 1 708660"/>
              <a:gd name="f36" fmla="*/ f27 1 708660"/>
              <a:gd name="f37" fmla="*/ f28 1 848999"/>
              <a:gd name="f38" fmla="*/ f29 1 848999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708660" h="848999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56080" tIns="56080" rIns="56080" bIns="5608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Temporal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Scale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305A89D-23D9-FEB2-4BA7-96DE6CAC8937}"/>
              </a:ext>
            </a:extLst>
          </p:cNvPr>
          <p:cNvSpPr/>
          <p:nvPr/>
        </p:nvSpPr>
        <p:spPr>
          <a:xfrm>
            <a:off x="499321" y="4119981"/>
            <a:ext cx="635736" cy="1161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08660"/>
              <a:gd name="f7" fmla="val 848999"/>
              <a:gd name="f8" fmla="val 74409"/>
              <a:gd name="f9" fmla="val 33314"/>
              <a:gd name="f10" fmla="val 634251"/>
              <a:gd name="f11" fmla="val 675346"/>
              <a:gd name="f12" fmla="val 774590"/>
              <a:gd name="f13" fmla="val 815685"/>
              <a:gd name="f14" fmla="+- 0 0 -90"/>
              <a:gd name="f15" fmla="*/ f3 1 708660"/>
              <a:gd name="f16" fmla="*/ f4 1 848999"/>
              <a:gd name="f17" fmla="+- f7 0 f5"/>
              <a:gd name="f18" fmla="+- f6 0 f5"/>
              <a:gd name="f19" fmla="*/ f14 f0 1"/>
              <a:gd name="f20" fmla="*/ f18 1 708660"/>
              <a:gd name="f21" fmla="*/ f17 1 848999"/>
              <a:gd name="f22" fmla="*/ 0 f18 1"/>
              <a:gd name="f23" fmla="*/ 74409 f17 1"/>
              <a:gd name="f24" fmla="*/ 74409 f18 1"/>
              <a:gd name="f25" fmla="*/ 0 f17 1"/>
              <a:gd name="f26" fmla="*/ 634251 f18 1"/>
              <a:gd name="f27" fmla="*/ 708660 f18 1"/>
              <a:gd name="f28" fmla="*/ 774590 f17 1"/>
              <a:gd name="f29" fmla="*/ 848999 f17 1"/>
              <a:gd name="f30" fmla="*/ f19 1 f2"/>
              <a:gd name="f31" fmla="*/ f22 1 708660"/>
              <a:gd name="f32" fmla="*/ f23 1 848999"/>
              <a:gd name="f33" fmla="*/ f24 1 708660"/>
              <a:gd name="f34" fmla="*/ f25 1 848999"/>
              <a:gd name="f35" fmla="*/ f26 1 708660"/>
              <a:gd name="f36" fmla="*/ f27 1 708660"/>
              <a:gd name="f37" fmla="*/ f28 1 848999"/>
              <a:gd name="f38" fmla="*/ f29 1 848999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708660" h="848999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56080" tIns="56080" rIns="56080" bIns="56080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Spatial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Scale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592663C-A9EB-FEA8-3957-674ADEBBB0B6}"/>
              </a:ext>
            </a:extLst>
          </p:cNvPr>
          <p:cNvSpPr/>
          <p:nvPr/>
        </p:nvSpPr>
        <p:spPr>
          <a:xfrm>
            <a:off x="1241009" y="2910742"/>
            <a:ext cx="3284634" cy="23721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61410"/>
              <a:gd name="f7" fmla="val 1733550"/>
              <a:gd name="f8" fmla="val 182023"/>
              <a:gd name="f9" fmla="val 81494"/>
              <a:gd name="f10" fmla="val 3479387"/>
              <a:gd name="f11" fmla="val 3579916"/>
              <a:gd name="f12" fmla="val 1551527"/>
              <a:gd name="f13" fmla="val 1652056"/>
              <a:gd name="f14" fmla="+- 0 0 -90"/>
              <a:gd name="f15" fmla="*/ f3 1 3661410"/>
              <a:gd name="f16" fmla="*/ f4 1 1733550"/>
              <a:gd name="f17" fmla="+- f7 0 f5"/>
              <a:gd name="f18" fmla="+- f6 0 f5"/>
              <a:gd name="f19" fmla="*/ f14 f0 1"/>
              <a:gd name="f20" fmla="*/ f18 1 3661410"/>
              <a:gd name="f21" fmla="*/ f17 1 1733550"/>
              <a:gd name="f22" fmla="*/ 0 f18 1"/>
              <a:gd name="f23" fmla="*/ 182023 f17 1"/>
              <a:gd name="f24" fmla="*/ 182023 f18 1"/>
              <a:gd name="f25" fmla="*/ 0 f17 1"/>
              <a:gd name="f26" fmla="*/ 3479387 f18 1"/>
              <a:gd name="f27" fmla="*/ 3661410 f18 1"/>
              <a:gd name="f28" fmla="*/ 1551527 f17 1"/>
              <a:gd name="f29" fmla="*/ 1733550 f17 1"/>
              <a:gd name="f30" fmla="*/ f19 1 f2"/>
              <a:gd name="f31" fmla="*/ f22 1 3661410"/>
              <a:gd name="f32" fmla="*/ f23 1 1733550"/>
              <a:gd name="f33" fmla="*/ f24 1 3661410"/>
              <a:gd name="f34" fmla="*/ f25 1 1733550"/>
              <a:gd name="f35" fmla="*/ f26 1 3661410"/>
              <a:gd name="f36" fmla="*/ f27 1 3661410"/>
              <a:gd name="f37" fmla="*/ f28 1 1733550"/>
              <a:gd name="f38" fmla="*/ f29 1 173355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3661410" h="173355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DBC47E"/>
          </a:solidFill>
          <a:ln w="12701" cap="flat">
            <a:solidFill>
              <a:srgbClr val="FFFFFF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129515" tIns="129515" rIns="129515" bIns="1154119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Human-made system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BCC8EE-3306-0F10-12DB-22B9E8ED2B6F}"/>
              </a:ext>
            </a:extLst>
          </p:cNvPr>
          <p:cNvSpPr/>
          <p:nvPr/>
        </p:nvSpPr>
        <p:spPr>
          <a:xfrm>
            <a:off x="1323131" y="3740989"/>
            <a:ext cx="656923" cy="6580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32282"/>
              <a:gd name="f7" fmla="val 480873"/>
              <a:gd name="f8" fmla="val 50492"/>
              <a:gd name="f9" fmla="val 22606"/>
              <a:gd name="f10" fmla="val 681790"/>
              <a:gd name="f11" fmla="val 709676"/>
              <a:gd name="f12" fmla="val 430381"/>
              <a:gd name="f13" fmla="val 458267"/>
              <a:gd name="f14" fmla="+- 0 0 -90"/>
              <a:gd name="f15" fmla="*/ f3 1 732282"/>
              <a:gd name="f16" fmla="*/ f4 1 480873"/>
              <a:gd name="f17" fmla="+- f7 0 f5"/>
              <a:gd name="f18" fmla="+- f6 0 f5"/>
              <a:gd name="f19" fmla="*/ f14 f0 1"/>
              <a:gd name="f20" fmla="*/ f18 1 732282"/>
              <a:gd name="f21" fmla="*/ f17 1 480873"/>
              <a:gd name="f22" fmla="*/ 0 f18 1"/>
              <a:gd name="f23" fmla="*/ 50492 f17 1"/>
              <a:gd name="f24" fmla="*/ 50492 f18 1"/>
              <a:gd name="f25" fmla="*/ 0 f17 1"/>
              <a:gd name="f26" fmla="*/ 681790 f18 1"/>
              <a:gd name="f27" fmla="*/ 732282 f18 1"/>
              <a:gd name="f28" fmla="*/ 430381 f17 1"/>
              <a:gd name="f29" fmla="*/ 480873 f17 1"/>
              <a:gd name="f30" fmla="*/ f19 1 f2"/>
              <a:gd name="f31" fmla="*/ f22 1 732282"/>
              <a:gd name="f32" fmla="*/ f23 1 480873"/>
              <a:gd name="f33" fmla="*/ f24 1 732282"/>
              <a:gd name="f34" fmla="*/ f25 1 480873"/>
              <a:gd name="f35" fmla="*/ f26 1 732282"/>
              <a:gd name="f36" fmla="*/ f27 1 732282"/>
              <a:gd name="f37" fmla="*/ f28 1 480873"/>
              <a:gd name="f38" fmla="*/ f29 1 480873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732282" h="480873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49075" tIns="49075" rIns="49075" bIns="49075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Political</a:t>
            </a:r>
            <a:endParaRPr lang="en-US" sz="11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Scale</a:t>
            </a:r>
            <a:endParaRPr lang="en-US" sz="11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14B2F48-EE36-705C-1D01-6E80BFF6982A}"/>
              </a:ext>
            </a:extLst>
          </p:cNvPr>
          <p:cNvSpPr/>
          <p:nvPr/>
        </p:nvSpPr>
        <p:spPr>
          <a:xfrm>
            <a:off x="1323131" y="4445791"/>
            <a:ext cx="656923" cy="6580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32282"/>
              <a:gd name="f7" fmla="val 480873"/>
              <a:gd name="f8" fmla="val 50492"/>
              <a:gd name="f9" fmla="val 22606"/>
              <a:gd name="f10" fmla="val 681790"/>
              <a:gd name="f11" fmla="val 709676"/>
              <a:gd name="f12" fmla="val 430381"/>
              <a:gd name="f13" fmla="val 458267"/>
              <a:gd name="f14" fmla="+- 0 0 -90"/>
              <a:gd name="f15" fmla="*/ f3 1 732282"/>
              <a:gd name="f16" fmla="*/ f4 1 480873"/>
              <a:gd name="f17" fmla="+- f7 0 f5"/>
              <a:gd name="f18" fmla="+- f6 0 f5"/>
              <a:gd name="f19" fmla="*/ f14 f0 1"/>
              <a:gd name="f20" fmla="*/ f18 1 732282"/>
              <a:gd name="f21" fmla="*/ f17 1 480873"/>
              <a:gd name="f22" fmla="*/ 0 f18 1"/>
              <a:gd name="f23" fmla="*/ 50492 f17 1"/>
              <a:gd name="f24" fmla="*/ 50492 f18 1"/>
              <a:gd name="f25" fmla="*/ 0 f17 1"/>
              <a:gd name="f26" fmla="*/ 681790 f18 1"/>
              <a:gd name="f27" fmla="*/ 732282 f18 1"/>
              <a:gd name="f28" fmla="*/ 430381 f17 1"/>
              <a:gd name="f29" fmla="*/ 480873 f17 1"/>
              <a:gd name="f30" fmla="*/ f19 1 f2"/>
              <a:gd name="f31" fmla="*/ f22 1 732282"/>
              <a:gd name="f32" fmla="*/ f23 1 480873"/>
              <a:gd name="f33" fmla="*/ f24 1 732282"/>
              <a:gd name="f34" fmla="*/ f25 1 480873"/>
              <a:gd name="f35" fmla="*/ f26 1 732282"/>
              <a:gd name="f36" fmla="*/ f27 1 732282"/>
              <a:gd name="f37" fmla="*/ f28 1 480873"/>
              <a:gd name="f38" fmla="*/ f29 1 480873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732282" h="480873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49075" tIns="49075" rIns="49075" bIns="49075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Institutional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Scale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62C76B-83E8-CED3-3033-AF7B23C16153}"/>
              </a:ext>
            </a:extLst>
          </p:cNvPr>
          <p:cNvSpPr/>
          <p:nvPr/>
        </p:nvSpPr>
        <p:spPr>
          <a:xfrm>
            <a:off x="2067462" y="3757942"/>
            <a:ext cx="2352220" cy="135550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622042"/>
              <a:gd name="f7" fmla="val 990600"/>
              <a:gd name="f8" fmla="val 104013"/>
              <a:gd name="f9" fmla="val 46568"/>
              <a:gd name="f10" fmla="val 2518029"/>
              <a:gd name="f11" fmla="val 2575474"/>
              <a:gd name="f12" fmla="val 886587"/>
              <a:gd name="f13" fmla="val 944032"/>
              <a:gd name="f14" fmla="+- 0 0 -90"/>
              <a:gd name="f15" fmla="*/ f3 1 2622042"/>
              <a:gd name="f16" fmla="*/ f4 1 990600"/>
              <a:gd name="f17" fmla="+- f7 0 f5"/>
              <a:gd name="f18" fmla="+- f6 0 f5"/>
              <a:gd name="f19" fmla="*/ f14 f0 1"/>
              <a:gd name="f20" fmla="*/ f18 1 2622042"/>
              <a:gd name="f21" fmla="*/ f17 1 990600"/>
              <a:gd name="f22" fmla="*/ 0 f18 1"/>
              <a:gd name="f23" fmla="*/ 104013 f17 1"/>
              <a:gd name="f24" fmla="*/ 104013 f18 1"/>
              <a:gd name="f25" fmla="*/ 0 f17 1"/>
              <a:gd name="f26" fmla="*/ 2518029 f18 1"/>
              <a:gd name="f27" fmla="*/ 2622042 f18 1"/>
              <a:gd name="f28" fmla="*/ 886587 f17 1"/>
              <a:gd name="f29" fmla="*/ 990600 f17 1"/>
              <a:gd name="f30" fmla="*/ f19 1 f2"/>
              <a:gd name="f31" fmla="*/ f22 1 2622042"/>
              <a:gd name="f32" fmla="*/ f23 1 990600"/>
              <a:gd name="f33" fmla="*/ f24 1 2622042"/>
              <a:gd name="f34" fmla="*/ f25 1 990600"/>
              <a:gd name="f35" fmla="*/ f26 1 2622042"/>
              <a:gd name="f36" fmla="*/ f27 1 2622042"/>
              <a:gd name="f37" fmla="*/ f28 1 990600"/>
              <a:gd name="f38" fmla="*/ f29 1 99060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2622042" h="99060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ED7D31"/>
          </a:solidFill>
          <a:ln w="12701" cap="flat">
            <a:solidFill>
              <a:srgbClr val="FFFFFF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106664" tIns="106664" rIns="106664" bIns="589605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Water governing system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92376A-83F1-98BD-8235-59217AA897DF}"/>
              </a:ext>
            </a:extLst>
          </p:cNvPr>
          <p:cNvSpPr/>
          <p:nvPr/>
        </p:nvSpPr>
        <p:spPr>
          <a:xfrm>
            <a:off x="2126267" y="4367929"/>
            <a:ext cx="1100937" cy="6099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27225"/>
              <a:gd name="f7" fmla="val 445770"/>
              <a:gd name="f8" fmla="val 46806"/>
              <a:gd name="f9" fmla="val 20956"/>
              <a:gd name="f10" fmla="val 1180419"/>
              <a:gd name="f11" fmla="val 1206269"/>
              <a:gd name="f12" fmla="val 398964"/>
              <a:gd name="f13" fmla="val 424814"/>
              <a:gd name="f14" fmla="+- 0 0 -90"/>
              <a:gd name="f15" fmla="*/ f3 1 1227225"/>
              <a:gd name="f16" fmla="*/ f4 1 445770"/>
              <a:gd name="f17" fmla="+- f7 0 f5"/>
              <a:gd name="f18" fmla="+- f6 0 f5"/>
              <a:gd name="f19" fmla="*/ f14 f0 1"/>
              <a:gd name="f20" fmla="*/ f18 1 1227225"/>
              <a:gd name="f21" fmla="*/ f17 1 445770"/>
              <a:gd name="f22" fmla="*/ 0 f18 1"/>
              <a:gd name="f23" fmla="*/ 46806 f17 1"/>
              <a:gd name="f24" fmla="*/ 46806 f18 1"/>
              <a:gd name="f25" fmla="*/ 0 f17 1"/>
              <a:gd name="f26" fmla="*/ 1180419 f18 1"/>
              <a:gd name="f27" fmla="*/ 1227225 f18 1"/>
              <a:gd name="f28" fmla="*/ 398964 f17 1"/>
              <a:gd name="f29" fmla="*/ 445770 f17 1"/>
              <a:gd name="f30" fmla="*/ f19 1 f2"/>
              <a:gd name="f31" fmla="*/ f22 1 1227225"/>
              <a:gd name="f32" fmla="*/ f23 1 445770"/>
              <a:gd name="f33" fmla="*/ f24 1 1227225"/>
              <a:gd name="f34" fmla="*/ f25 1 445770"/>
              <a:gd name="f35" fmla="*/ f26 1 1227225"/>
              <a:gd name="f36" fmla="*/ f27 1 1227225"/>
              <a:gd name="f37" fmla="*/ f28 1 445770"/>
              <a:gd name="f38" fmla="*/ f29 1 44577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1227225" h="44577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47996" tIns="47996" rIns="47996" bIns="4799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Spatial-Temporal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D77BEE-EAF4-3001-12BE-5E32CF4167F7}"/>
              </a:ext>
            </a:extLst>
          </p:cNvPr>
          <p:cNvSpPr/>
          <p:nvPr/>
        </p:nvSpPr>
        <p:spPr>
          <a:xfrm>
            <a:off x="3258523" y="4367929"/>
            <a:ext cx="1100937" cy="6099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27225"/>
              <a:gd name="f7" fmla="val 445770"/>
              <a:gd name="f8" fmla="val 46806"/>
              <a:gd name="f9" fmla="val 20956"/>
              <a:gd name="f10" fmla="val 1180419"/>
              <a:gd name="f11" fmla="val 1206269"/>
              <a:gd name="f12" fmla="val 398964"/>
              <a:gd name="f13" fmla="val 424814"/>
              <a:gd name="f14" fmla="+- 0 0 -90"/>
              <a:gd name="f15" fmla="*/ f3 1 1227225"/>
              <a:gd name="f16" fmla="*/ f4 1 445770"/>
              <a:gd name="f17" fmla="+- f7 0 f5"/>
              <a:gd name="f18" fmla="+- f6 0 f5"/>
              <a:gd name="f19" fmla="*/ f14 f0 1"/>
              <a:gd name="f20" fmla="*/ f18 1 1227225"/>
              <a:gd name="f21" fmla="*/ f17 1 445770"/>
              <a:gd name="f22" fmla="*/ 0 f18 1"/>
              <a:gd name="f23" fmla="*/ 46806 f17 1"/>
              <a:gd name="f24" fmla="*/ 46806 f18 1"/>
              <a:gd name="f25" fmla="*/ 0 f17 1"/>
              <a:gd name="f26" fmla="*/ 1180419 f18 1"/>
              <a:gd name="f27" fmla="*/ 1227225 f18 1"/>
              <a:gd name="f28" fmla="*/ 398964 f17 1"/>
              <a:gd name="f29" fmla="*/ 445770 f17 1"/>
              <a:gd name="f30" fmla="*/ f19 1 f2"/>
              <a:gd name="f31" fmla="*/ f22 1 1227225"/>
              <a:gd name="f32" fmla="*/ f23 1 445770"/>
              <a:gd name="f33" fmla="*/ f24 1 1227225"/>
              <a:gd name="f34" fmla="*/ f25 1 445770"/>
              <a:gd name="f35" fmla="*/ f26 1 1227225"/>
              <a:gd name="f36" fmla="*/ f27 1 1227225"/>
              <a:gd name="f37" fmla="*/ f28 1 445770"/>
              <a:gd name="f38" fmla="*/ f29 1 445770"/>
              <a:gd name="f39" fmla="*/ f5 1 f20"/>
              <a:gd name="f40" fmla="*/ f6 1 f20"/>
              <a:gd name="f41" fmla="*/ f5 1 f21"/>
              <a:gd name="f42" fmla="*/ f7 1 f21"/>
              <a:gd name="f43" fmla="+- f30 0 f1"/>
              <a:gd name="f44" fmla="*/ f31 1 f20"/>
              <a:gd name="f45" fmla="*/ f32 1 f21"/>
              <a:gd name="f46" fmla="*/ f33 1 f20"/>
              <a:gd name="f47" fmla="*/ f34 1 f21"/>
              <a:gd name="f48" fmla="*/ f35 1 f20"/>
              <a:gd name="f49" fmla="*/ f36 1 f20"/>
              <a:gd name="f50" fmla="*/ f37 1 f21"/>
              <a:gd name="f51" fmla="*/ f38 1 f21"/>
              <a:gd name="f52" fmla="*/ f39 f15 1"/>
              <a:gd name="f53" fmla="*/ f40 f15 1"/>
              <a:gd name="f54" fmla="*/ f42 f16 1"/>
              <a:gd name="f55" fmla="*/ f41 f16 1"/>
              <a:gd name="f56" fmla="*/ f44 f15 1"/>
              <a:gd name="f57" fmla="*/ f45 f16 1"/>
              <a:gd name="f58" fmla="*/ f46 f15 1"/>
              <a:gd name="f59" fmla="*/ f47 f16 1"/>
              <a:gd name="f60" fmla="*/ f48 f15 1"/>
              <a:gd name="f61" fmla="*/ f49 f15 1"/>
              <a:gd name="f62" fmla="*/ f50 f16 1"/>
              <a:gd name="f63" fmla="*/ f5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3">
                <a:pos x="f56" y="f57"/>
              </a:cxn>
              <a:cxn ang="f43">
                <a:pos x="f58" y="f59"/>
              </a:cxn>
              <a:cxn ang="f43">
                <a:pos x="f60" y="f59"/>
              </a:cxn>
              <a:cxn ang="f43">
                <a:pos x="f61" y="f57"/>
              </a:cxn>
              <a:cxn ang="f43">
                <a:pos x="f61" y="f62"/>
              </a:cxn>
              <a:cxn ang="f43">
                <a:pos x="f60" y="f63"/>
              </a:cxn>
              <a:cxn ang="f43">
                <a:pos x="f58" y="f63"/>
              </a:cxn>
              <a:cxn ang="f43">
                <a:pos x="f56" y="f62"/>
              </a:cxn>
              <a:cxn ang="f43">
                <a:pos x="f56" y="f57"/>
              </a:cxn>
            </a:cxnLst>
            <a:rect l="f52" t="f55" r="f53" b="f54"/>
            <a:pathLst>
              <a:path w="1227225" h="445770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6" y="f9"/>
                  <a:pt x="f6" y="f8"/>
                </a:cubicBezTo>
                <a:lnTo>
                  <a:pt x="f6" y="f12"/>
                </a:lnTo>
                <a:cubicBezTo>
                  <a:pt x="f6" y="f13"/>
                  <a:pt x="f11" y="f7"/>
                  <a:pt x="f10" y="f7"/>
                </a:cubicBezTo>
                <a:lnTo>
                  <a:pt x="f8" y="f7"/>
                </a:lnTo>
                <a:cubicBezTo>
                  <a:pt x="f9" y="f7"/>
                  <a:pt x="f5" y="f13"/>
                  <a:pt x="f5" y="f12"/>
                </a:cubicBezTo>
                <a:lnTo>
                  <a:pt x="f5" y="f8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 w="12701" cap="flat">
            <a:solidFill>
              <a:srgbClr val="4472C4"/>
            </a:solidFill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47996" tIns="47996" rIns="47996" bIns="4799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Political-Institutional</a:t>
            </a:r>
            <a:endParaRPr lang="en-US" sz="11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7C4EF2-81D3-351A-34C6-C2B2082E4F72}"/>
              </a:ext>
            </a:extLst>
          </p:cNvPr>
          <p:cNvSpPr/>
          <p:nvPr/>
        </p:nvSpPr>
        <p:spPr>
          <a:xfrm rot="5400013">
            <a:off x="4449791" y="2592696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D46A1D-96DE-B009-0CF7-18EFBE552A7F}"/>
              </a:ext>
            </a:extLst>
          </p:cNvPr>
          <p:cNvSpPr/>
          <p:nvPr/>
        </p:nvSpPr>
        <p:spPr>
          <a:xfrm>
            <a:off x="4828836" y="159988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cap="flat">
            <a:solidFill>
              <a:schemeClr val="accent1"/>
            </a:solidFill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Times New Roman" pitchFamily="18"/>
                <a:ea typeface="Calibri" pitchFamily="34"/>
                <a:cs typeface="Arial" pitchFamily="34"/>
              </a:rPr>
              <a:t>Selecting the focused spatiotemporal levels</a:t>
            </a:r>
            <a:r>
              <a:rPr lang="en-US" sz="1600" b="0" i="0" u="none" strike="noStrike" kern="1200" cap="none" spc="0" dirty="0">
                <a:uFillTx/>
                <a:latin typeface="Times New Roman" pitchFamily="18"/>
                <a:ea typeface="Calibri" pitchFamily="34"/>
                <a:cs typeface="Arial" pitchFamily="34"/>
              </a:rPr>
              <a:t> in the study case</a:t>
            </a:r>
            <a:endParaRPr lang="en-US" sz="1600" b="0" i="0" u="none" strike="noStrike" kern="1200" cap="none" spc="0" baseline="0" dirty="0"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5F806-AE93-5358-9FA3-E8E90DA06A13}"/>
              </a:ext>
            </a:extLst>
          </p:cNvPr>
          <p:cNvSpPr/>
          <p:nvPr/>
        </p:nvSpPr>
        <p:spPr>
          <a:xfrm rot="5400013">
            <a:off x="4449791" y="4138462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E841263-C575-23F5-DBAC-CE8778B248AC}"/>
              </a:ext>
            </a:extLst>
          </p:cNvPr>
          <p:cNvSpPr/>
          <p:nvPr/>
        </p:nvSpPr>
        <p:spPr>
          <a:xfrm>
            <a:off x="4828836" y="3145660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Desk reviews/field evaluations and </a:t>
            </a:r>
            <a:r>
              <a:rPr lang="en-US" sz="1500" dirty="0">
                <a:solidFill>
                  <a:srgbClr val="000000"/>
                </a:solidFill>
                <a:latin typeface="Times New Roman" pitchFamily="18"/>
                <a:ea typeface="Calibri" pitchFamily="34"/>
                <a:cs typeface="Arial" pitchFamily="34"/>
              </a:rPr>
              <a:t>capturing </a:t>
            </a:r>
            <a:r>
              <a:rPr lang="en-US" sz="15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the structure of the water governing system</a:t>
            </a:r>
            <a:endParaRPr lang="en-US" sz="15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593A9-9B17-E288-ABEE-9E62633C8EA3}"/>
              </a:ext>
            </a:extLst>
          </p:cNvPr>
          <p:cNvSpPr/>
          <p:nvPr/>
        </p:nvSpPr>
        <p:spPr>
          <a:xfrm>
            <a:off x="5222193" y="4904289"/>
            <a:ext cx="2520250" cy="185486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0FBDA9F-C7B2-2CDC-BEF0-3B48A90A3DAC}"/>
              </a:ext>
            </a:extLst>
          </p:cNvPr>
          <p:cNvSpPr/>
          <p:nvPr/>
        </p:nvSpPr>
        <p:spPr>
          <a:xfrm>
            <a:off x="4828836" y="469142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Clustering the major and minor players in respect to their institutional/administrative level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092E9C-6C37-3D58-0A75-B69734F8FC74}"/>
              </a:ext>
            </a:extLst>
          </p:cNvPr>
          <p:cNvSpPr/>
          <p:nvPr/>
        </p:nvSpPr>
        <p:spPr>
          <a:xfrm rot="16200004">
            <a:off x="6982559" y="4138398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DB86CC-EBD0-BB31-C339-B3C3506E33FE}"/>
              </a:ext>
            </a:extLst>
          </p:cNvPr>
          <p:cNvSpPr/>
          <p:nvPr/>
        </p:nvSpPr>
        <p:spPr>
          <a:xfrm>
            <a:off x="7361578" y="469142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Times New Roman" pitchFamily="18"/>
                <a:ea typeface="Calibri" pitchFamily="34"/>
                <a:cs typeface="Arial" pitchFamily="34"/>
              </a:rPr>
              <a:t>Mapping out the players at spatial scale</a:t>
            </a:r>
            <a:endParaRPr lang="en-US" sz="1600" b="0" i="0" u="none" strike="noStrike" kern="1200" cap="none" spc="0" baseline="0" dirty="0"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FA707B-5ACD-532E-AD20-C2B0170CC94E}"/>
              </a:ext>
            </a:extLst>
          </p:cNvPr>
          <p:cNvSpPr/>
          <p:nvPr/>
        </p:nvSpPr>
        <p:spPr>
          <a:xfrm rot="16200004">
            <a:off x="6982559" y="2592641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2D47B67-67C7-9B83-607C-1854886FCAF6}"/>
              </a:ext>
            </a:extLst>
          </p:cNvPr>
          <p:cNvSpPr/>
          <p:nvPr/>
        </p:nvSpPr>
        <p:spPr>
          <a:xfrm>
            <a:off x="7361578" y="3145660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Setting the interactions based on political/institutional (interaction) rules and regulations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1E1332-7DF4-3623-9F0A-EAD78080C83A}"/>
              </a:ext>
            </a:extLst>
          </p:cNvPr>
          <p:cNvSpPr/>
          <p:nvPr/>
        </p:nvSpPr>
        <p:spPr>
          <a:xfrm>
            <a:off x="7754944" y="1812749"/>
            <a:ext cx="2520250" cy="185486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F15B1D-F803-0BE0-15F4-27875D800898}"/>
              </a:ext>
            </a:extLst>
          </p:cNvPr>
          <p:cNvSpPr/>
          <p:nvPr/>
        </p:nvSpPr>
        <p:spPr>
          <a:xfrm>
            <a:off x="7361578" y="159988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lvl="0" algn="ctr">
              <a:lnSpc>
                <a:spcPct val="90000"/>
              </a:lnSpc>
              <a:spcAft>
                <a:spcPts val="4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latin typeface="Times New Roman" pitchFamily="18"/>
                <a:ea typeface="Calibri" pitchFamily="34"/>
                <a:cs typeface="Arial" pitchFamily="34"/>
              </a:rPr>
              <a:t>Formulating the interaction structure by an appropriate device (i.e. statistical mechanics models)</a:t>
            </a:r>
            <a:endParaRPr lang="en-US" sz="1600" b="0" i="0" u="none" strike="noStrike" kern="1200" cap="none" spc="0" baseline="0" dirty="0"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015720-53AB-4463-E310-33F45EF28698}"/>
              </a:ext>
            </a:extLst>
          </p:cNvPr>
          <p:cNvSpPr/>
          <p:nvPr/>
        </p:nvSpPr>
        <p:spPr>
          <a:xfrm rot="5400013">
            <a:off x="9515302" y="2592696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AACCD2F-F0FD-FDE6-E83D-30E209398573}"/>
              </a:ext>
            </a:extLst>
          </p:cNvPr>
          <p:cNvSpPr/>
          <p:nvPr/>
        </p:nvSpPr>
        <p:spPr>
          <a:xfrm>
            <a:off x="9894329" y="159988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Times New Roman" pitchFamily="18"/>
                <a:ea typeface="Calibri" pitchFamily="34"/>
                <a:cs typeface="Arial" pitchFamily="34"/>
              </a:rPr>
              <a:t>Tuning the interaction set up </a:t>
            </a:r>
            <a:r>
              <a:rPr lang="en-US" sz="1600" dirty="0">
                <a:latin typeface="Times New Roman" pitchFamily="18"/>
                <a:ea typeface="Calibri" pitchFamily="34"/>
                <a:cs typeface="Arial" pitchFamily="34"/>
              </a:rPr>
              <a:t>with </a:t>
            </a:r>
            <a:r>
              <a:rPr lang="en-US" sz="1600" b="0" i="0" u="none" strike="noStrike" kern="1200" cap="none" spc="0" baseline="0" dirty="0">
                <a:uFillTx/>
                <a:latin typeface="Times New Roman" pitchFamily="18"/>
                <a:ea typeface="Calibri" pitchFamily="34"/>
                <a:cs typeface="Arial" pitchFamily="34"/>
              </a:rPr>
              <a:t>demand/supply rates </a:t>
            </a:r>
            <a:endParaRPr lang="en-US" sz="1600" b="0" i="0" u="none" strike="noStrike" kern="1200" cap="none" spc="0" baseline="0" dirty="0"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98532A-F5AE-3F90-AA19-16EEFF8F0F75}"/>
              </a:ext>
            </a:extLst>
          </p:cNvPr>
          <p:cNvSpPr/>
          <p:nvPr/>
        </p:nvSpPr>
        <p:spPr>
          <a:xfrm rot="5400013">
            <a:off x="9515302" y="4138462"/>
            <a:ext cx="1532250" cy="171385"/>
          </a:xfrm>
          <a:prstGeom prst="rect">
            <a:avLst/>
          </a:prstGeom>
          <a:gradFill>
            <a:gsLst>
              <a:gs pos="0">
                <a:srgbClr val="BBC5E3"/>
              </a:gs>
              <a:gs pos="100000">
                <a:srgbClr val="AEBBE0"/>
              </a:gs>
            </a:gsLst>
            <a:lin ang="5400000"/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oudy Old Style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8B1EB88-F005-3170-6FD8-7E33474EC29F}"/>
              </a:ext>
            </a:extLst>
          </p:cNvPr>
          <p:cNvSpPr/>
          <p:nvPr/>
        </p:nvSpPr>
        <p:spPr>
          <a:xfrm>
            <a:off x="9894329" y="3145660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  <a:latin typeface="Times New Roman" pitchFamily="18"/>
                <a:ea typeface="Calibri" pitchFamily="34"/>
                <a:cs typeface="Arial" pitchFamily="34"/>
              </a:rPr>
              <a:t>Measuring the system cost and handling capacity interlinked to those interactions</a:t>
            </a:r>
            <a:endParaRPr lang="en-US" sz="1600" b="0" i="0" u="none" strike="noStrike" kern="1200" cap="none" spc="0" baseline="0" dirty="0"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6E6989E-E4D0-CB6B-9498-AC62A3E91201}"/>
              </a:ext>
            </a:extLst>
          </p:cNvPr>
          <p:cNvSpPr/>
          <p:nvPr/>
        </p:nvSpPr>
        <p:spPr>
          <a:xfrm>
            <a:off x="9894329" y="4691426"/>
            <a:ext cx="1904311" cy="12366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497508"/>
              <a:gd name="f7" fmla="val 898505"/>
              <a:gd name="f8" fmla="val 89851"/>
              <a:gd name="f9" fmla="val 40228"/>
              <a:gd name="f10" fmla="val 1407658"/>
              <a:gd name="f11" fmla="val 1457281"/>
              <a:gd name="f12" fmla="val 1497509"/>
              <a:gd name="f13" fmla="val 329452"/>
              <a:gd name="f14" fmla="val 569054"/>
              <a:gd name="f15" fmla="val 808655"/>
              <a:gd name="f16" fmla="val 858278"/>
              <a:gd name="f17" fmla="val 1457280"/>
              <a:gd name="f18" fmla="val 898506"/>
              <a:gd name="f19" fmla="val 1407657"/>
              <a:gd name="f20" fmla="val 858277"/>
              <a:gd name="f21" fmla="val 808654"/>
              <a:gd name="f22" fmla="+- 0 0 -90"/>
              <a:gd name="f23" fmla="*/ f3 1 1497508"/>
              <a:gd name="f24" fmla="*/ f4 1 898505"/>
              <a:gd name="f25" fmla="+- f7 0 f5"/>
              <a:gd name="f26" fmla="+- f6 0 f5"/>
              <a:gd name="f27" fmla="*/ f22 f0 1"/>
              <a:gd name="f28" fmla="*/ f26 1 1497508"/>
              <a:gd name="f29" fmla="*/ f25 1 898505"/>
              <a:gd name="f30" fmla="*/ 0 f26 1"/>
              <a:gd name="f31" fmla="*/ 89851 f25 1"/>
              <a:gd name="f32" fmla="*/ 89851 f26 1"/>
              <a:gd name="f33" fmla="*/ 0 f25 1"/>
              <a:gd name="f34" fmla="*/ 1407658 f26 1"/>
              <a:gd name="f35" fmla="*/ 1497509 f26 1"/>
              <a:gd name="f36" fmla="*/ 1497508 f26 1"/>
              <a:gd name="f37" fmla="*/ 808655 f25 1"/>
              <a:gd name="f38" fmla="*/ 1407657 f26 1"/>
              <a:gd name="f39" fmla="*/ 898506 f25 1"/>
              <a:gd name="f40" fmla="*/ 898505 f25 1"/>
              <a:gd name="f41" fmla="*/ 808654 f25 1"/>
              <a:gd name="f42" fmla="*/ f27 1 f2"/>
              <a:gd name="f43" fmla="*/ f30 1 1497508"/>
              <a:gd name="f44" fmla="*/ f31 1 898505"/>
              <a:gd name="f45" fmla="*/ f32 1 1497508"/>
              <a:gd name="f46" fmla="*/ f33 1 898505"/>
              <a:gd name="f47" fmla="*/ f34 1 1497508"/>
              <a:gd name="f48" fmla="*/ f35 1 1497508"/>
              <a:gd name="f49" fmla="*/ f36 1 1497508"/>
              <a:gd name="f50" fmla="*/ f37 1 898505"/>
              <a:gd name="f51" fmla="*/ f38 1 1497508"/>
              <a:gd name="f52" fmla="*/ f39 1 898505"/>
              <a:gd name="f53" fmla="*/ f40 1 898505"/>
              <a:gd name="f54" fmla="*/ f41 1 898505"/>
              <a:gd name="f55" fmla="*/ f5 1 f28"/>
              <a:gd name="f56" fmla="*/ f6 1 f28"/>
              <a:gd name="f57" fmla="*/ f5 1 f29"/>
              <a:gd name="f58" fmla="*/ f7 1 f29"/>
              <a:gd name="f59" fmla="+- f42 0 f1"/>
              <a:gd name="f60" fmla="*/ f43 1 f28"/>
              <a:gd name="f61" fmla="*/ f44 1 f29"/>
              <a:gd name="f62" fmla="*/ f45 1 f28"/>
              <a:gd name="f63" fmla="*/ f46 1 f29"/>
              <a:gd name="f64" fmla="*/ f47 1 f28"/>
              <a:gd name="f65" fmla="*/ f48 1 f28"/>
              <a:gd name="f66" fmla="*/ f49 1 f28"/>
              <a:gd name="f67" fmla="*/ f50 1 f29"/>
              <a:gd name="f68" fmla="*/ f51 1 f28"/>
              <a:gd name="f69" fmla="*/ f52 1 f29"/>
              <a:gd name="f70" fmla="*/ f53 1 f29"/>
              <a:gd name="f71" fmla="*/ f54 1 f29"/>
              <a:gd name="f72" fmla="*/ f55 f23 1"/>
              <a:gd name="f73" fmla="*/ f56 f23 1"/>
              <a:gd name="f74" fmla="*/ f58 f24 1"/>
              <a:gd name="f75" fmla="*/ f57 f24 1"/>
              <a:gd name="f76" fmla="*/ f60 f23 1"/>
              <a:gd name="f77" fmla="*/ f61 f24 1"/>
              <a:gd name="f78" fmla="*/ f62 f23 1"/>
              <a:gd name="f79" fmla="*/ f63 f24 1"/>
              <a:gd name="f80" fmla="*/ f64 f23 1"/>
              <a:gd name="f81" fmla="*/ f65 f23 1"/>
              <a:gd name="f82" fmla="*/ f66 f23 1"/>
              <a:gd name="f83" fmla="*/ f67 f24 1"/>
              <a:gd name="f84" fmla="*/ f68 f23 1"/>
              <a:gd name="f85" fmla="*/ f69 f24 1"/>
              <a:gd name="f86" fmla="*/ f70 f24 1"/>
              <a:gd name="f87" fmla="*/ f71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9">
                <a:pos x="f76" y="f77"/>
              </a:cxn>
              <a:cxn ang="f59">
                <a:pos x="f78" y="f79"/>
              </a:cxn>
              <a:cxn ang="f59">
                <a:pos x="f80" y="f79"/>
              </a:cxn>
              <a:cxn ang="f59">
                <a:pos x="f81" y="f77"/>
              </a:cxn>
              <a:cxn ang="f59">
                <a:pos x="f82" y="f83"/>
              </a:cxn>
              <a:cxn ang="f59">
                <a:pos x="f84" y="f85"/>
              </a:cxn>
              <a:cxn ang="f59">
                <a:pos x="f78" y="f86"/>
              </a:cxn>
              <a:cxn ang="f59">
                <a:pos x="f76" y="f87"/>
              </a:cxn>
              <a:cxn ang="f59">
                <a:pos x="f76" y="f77"/>
              </a:cxn>
            </a:cxnLst>
            <a:rect l="f72" t="f75" r="f73" b="f74"/>
            <a:pathLst>
              <a:path w="1497508" h="898505">
                <a:moveTo>
                  <a:pt x="f5" y="f8"/>
                </a:moveTo>
                <a:cubicBezTo>
                  <a:pt x="f5" y="f9"/>
                  <a:pt x="f9" y="f5"/>
                  <a:pt x="f8" y="f5"/>
                </a:cubicBezTo>
                <a:lnTo>
                  <a:pt x="f10" y="f5"/>
                </a:lnTo>
                <a:cubicBezTo>
                  <a:pt x="f11" y="f5"/>
                  <a:pt x="f12" y="f9"/>
                  <a:pt x="f12" y="f8"/>
                </a:cubicBezTo>
                <a:cubicBezTo>
                  <a:pt x="f12" y="f13"/>
                  <a:pt x="f6" y="f14"/>
                  <a:pt x="f6" y="f15"/>
                </a:cubicBezTo>
                <a:cubicBezTo>
                  <a:pt x="f6" y="f16"/>
                  <a:pt x="f17" y="f18"/>
                  <a:pt x="f19" y="f18"/>
                </a:cubicBezTo>
                <a:lnTo>
                  <a:pt x="f8" y="f7"/>
                </a:lnTo>
                <a:cubicBezTo>
                  <a:pt x="f9" y="f7"/>
                  <a:pt x="f5" y="f20"/>
                  <a:pt x="f5" y="f21"/>
                </a:cubicBezTo>
                <a:lnTo>
                  <a:pt x="f5" y="f8"/>
                </a:lnTo>
                <a:close/>
              </a:path>
            </a:pathLst>
          </a:custGeom>
          <a:gradFill>
            <a:gsLst>
              <a:gs pos="46000">
                <a:schemeClr val="accent5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l="50000" t="130000" r="50000" b="-30000"/>
            </a:path>
          </a:gradFill>
          <a:ln cap="flat"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60606" tIns="60606" rIns="60606" bIns="60606" anchor="ctr" anchorCtr="1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Calibri" pitchFamily="34"/>
                <a:cs typeface="Arial" pitchFamily="34"/>
              </a:rPr>
              <a:t>Comparing the results with alternative system structures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Calibri" pitchFamily="34"/>
              <a:ea typeface="Calibri" pitchFamily="34"/>
              <a:cs typeface="Arial" pitchFamily="34"/>
            </a:endParaRPr>
          </a:p>
        </p:txBody>
      </p:sp>
      <p:pic>
        <p:nvPicPr>
          <p:cNvPr id="32" name="Picture 31" descr="University of Bologna | Tethys">
            <a:extLst>
              <a:ext uri="{FF2B5EF4-FFF2-40B4-BE49-F238E27FC236}">
                <a16:creationId xmlns:a16="http://schemas.microsoft.com/office/drawing/2014/main" id="{3012F67C-F4C1-AEFC-F02A-FE7C3B6F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13615" y="379100"/>
            <a:ext cx="665480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32" descr="ii-logo | 2016 Annual Report">
            <a:extLst>
              <a:ext uri="{FF2B5EF4-FFF2-40B4-BE49-F238E27FC236}">
                <a16:creationId xmlns:a16="http://schemas.microsoft.com/office/drawing/2014/main" id="{7F172B98-6520-7869-77AD-E5970180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999185" y="377195"/>
            <a:ext cx="643255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 descr="Yazd University Scholarships for International Students in Iran 2017">
            <a:extLst>
              <a:ext uri="{FF2B5EF4-FFF2-40B4-BE49-F238E27FC236}">
                <a16:creationId xmlns:a16="http://schemas.microsoft.com/office/drawing/2014/main" id="{4CF4A766-1956-2AEA-E1C2-8AAE6F33CD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75194" y="389260"/>
            <a:ext cx="710565" cy="67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9971C2EF-D744-4C88-A833-BEA7D533AB9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688" y="123262"/>
            <a:ext cx="3657792" cy="10732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987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map&#10;&#10;Description automatically generated">
            <a:extLst>
              <a:ext uri="{FF2B5EF4-FFF2-40B4-BE49-F238E27FC236}">
                <a16:creationId xmlns:a16="http://schemas.microsoft.com/office/drawing/2014/main" id="{0C142691-D731-FAA0-57DB-9C818B8C8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4" y="1383926"/>
            <a:ext cx="10803559" cy="4699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35AAE5-84C2-6EB3-CCF7-F4D9DD9B8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9200" y="488418"/>
            <a:ext cx="5846608" cy="37089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400" dirty="0">
                <a:solidFill>
                  <a:schemeClr val="tx1"/>
                </a:solidFill>
                <a:latin typeface="Times" panose="02020603050405020304" pitchFamily="18" charset="0"/>
              </a:rPr>
              <a:t>Example case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DC7EBFE-2A02-4D33-6845-ED9D0660D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5382"/>
            <a:ext cx="4252510" cy="4007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 descr="University of Bologna | Tethys">
            <a:extLst>
              <a:ext uri="{FF2B5EF4-FFF2-40B4-BE49-F238E27FC236}">
                <a16:creationId xmlns:a16="http://schemas.microsoft.com/office/drawing/2014/main" id="{3012F67C-F4C1-AEFC-F02A-FE7C3B6F94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05808" y="292796"/>
            <a:ext cx="665480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ii-logo | 2016 Annual Report">
            <a:extLst>
              <a:ext uri="{FF2B5EF4-FFF2-40B4-BE49-F238E27FC236}">
                <a16:creationId xmlns:a16="http://schemas.microsoft.com/office/drawing/2014/main" id="{7F172B98-6520-7869-77AD-E5970180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991378" y="290891"/>
            <a:ext cx="643255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Yazd University Scholarships for International Students in Iran 2017">
            <a:extLst>
              <a:ext uri="{FF2B5EF4-FFF2-40B4-BE49-F238E27FC236}">
                <a16:creationId xmlns:a16="http://schemas.microsoft.com/office/drawing/2014/main" id="{4CF4A766-1956-2AEA-E1C2-8AAE6F33CD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67387" y="302956"/>
            <a:ext cx="710565" cy="67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6D8CB75E-EBA3-4718-AD52-44EA9468B44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54" y="54017"/>
            <a:ext cx="3657792" cy="10732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18FC1A1-A4A4-0E74-F750-DCF8DFE30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3707" y="3621874"/>
            <a:ext cx="3060261" cy="2674513"/>
          </a:xfrm>
        </p:spPr>
      </p:pic>
      <p:pic>
        <p:nvPicPr>
          <p:cNvPr id="5" name="Picture 4" descr="University of Bologna | Tethys">
            <a:extLst>
              <a:ext uri="{FF2B5EF4-FFF2-40B4-BE49-F238E27FC236}">
                <a16:creationId xmlns:a16="http://schemas.microsoft.com/office/drawing/2014/main" id="{3012F67C-F4C1-AEFC-F02A-FE7C3B6F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36638" y="369979"/>
            <a:ext cx="665480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ii-logo | 2016 Annual Report">
            <a:extLst>
              <a:ext uri="{FF2B5EF4-FFF2-40B4-BE49-F238E27FC236}">
                <a16:creationId xmlns:a16="http://schemas.microsoft.com/office/drawing/2014/main" id="{7F172B98-6520-7869-77AD-E5970180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122208" y="368074"/>
            <a:ext cx="643255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Yazd University Scholarships for International Students in Iran 2017">
            <a:extLst>
              <a:ext uri="{FF2B5EF4-FFF2-40B4-BE49-F238E27FC236}">
                <a16:creationId xmlns:a16="http://schemas.microsoft.com/office/drawing/2014/main" id="{4CF4A766-1956-2AEA-E1C2-8AAE6F33CD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98217" y="380139"/>
            <a:ext cx="710565" cy="67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5BA96-51FA-218A-DF5E-D856D53605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49140" y="611146"/>
            <a:ext cx="3598728" cy="50074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/>
            <a:r>
              <a:rPr lang="en-US" sz="3400" dirty="0">
                <a:solidFill>
                  <a:schemeClr val="tx1"/>
                </a:solidFill>
                <a:latin typeface="Times" panose="02020603050405020304" pitchFamily="18" charset="0"/>
              </a:rPr>
              <a:t>Layers and Players</a:t>
            </a:r>
          </a:p>
        </p:txBody>
      </p:sp>
      <p:pic>
        <p:nvPicPr>
          <p:cNvPr id="3" name="Picture 66">
            <a:extLst>
              <a:ext uri="{FF2B5EF4-FFF2-40B4-BE49-F238E27FC236}">
                <a16:creationId xmlns:a16="http://schemas.microsoft.com/office/drawing/2014/main" id="{168C170C-F05C-3518-F217-F9A145533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827" y="1281433"/>
            <a:ext cx="3657792" cy="26679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BA82C17A-6A55-4566-A7FD-757B1E9C04F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6" y="323372"/>
            <a:ext cx="3657792" cy="10732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9F094-D16A-0707-E17E-ECEB802CD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38" y="1687145"/>
            <a:ext cx="7252160" cy="44584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3DAD58-D24C-2FEB-EBAE-ACC0ECB23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38" y="4748487"/>
            <a:ext cx="1206562" cy="139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6FFD7-5ED8-53EB-BB3C-2624A5D2A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28655" y="488417"/>
            <a:ext cx="5467928" cy="38191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lvl="0"/>
            <a:r>
              <a:rPr lang="en-US" sz="3400" dirty="0">
                <a:solidFill>
                  <a:schemeClr val="tx1"/>
                </a:solidFill>
                <a:latin typeface="Times" panose="02020603050405020304" pitchFamily="18" charset="0"/>
              </a:rPr>
              <a:t>Governing system state</a:t>
            </a:r>
          </a:p>
        </p:txBody>
      </p:sp>
      <p:graphicFrame>
        <p:nvGraphicFramePr>
          <p:cNvPr id="3" name="Chart 13">
            <a:extLst>
              <a:ext uri="{FF2B5EF4-FFF2-40B4-BE49-F238E27FC236}">
                <a16:creationId xmlns:a16="http://schemas.microsoft.com/office/drawing/2014/main" id="{49A782FF-C8FA-C44D-3ED6-AD43527306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858097"/>
              </p:ext>
            </p:extLst>
          </p:nvPr>
        </p:nvGraphicFramePr>
        <p:xfrm>
          <a:off x="4993376" y="1245296"/>
          <a:ext cx="1972543" cy="1624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14">
            <a:extLst>
              <a:ext uri="{FF2B5EF4-FFF2-40B4-BE49-F238E27FC236}">
                <a16:creationId xmlns:a16="http://schemas.microsoft.com/office/drawing/2014/main" id="{9BC031FA-6899-164A-1CF7-6434AF3F53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205456"/>
              </p:ext>
            </p:extLst>
          </p:nvPr>
        </p:nvGraphicFramePr>
        <p:xfrm>
          <a:off x="4993376" y="2881806"/>
          <a:ext cx="1972543" cy="1717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15">
            <a:extLst>
              <a:ext uri="{FF2B5EF4-FFF2-40B4-BE49-F238E27FC236}">
                <a16:creationId xmlns:a16="http://schemas.microsoft.com/office/drawing/2014/main" id="{357B2838-8E1F-4FDD-0C28-01E78AAA0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228393"/>
              </p:ext>
            </p:extLst>
          </p:nvPr>
        </p:nvGraphicFramePr>
        <p:xfrm>
          <a:off x="4993385" y="4609181"/>
          <a:ext cx="1972543" cy="176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A0DA84DE-8CA3-AD5B-EAA5-A9015FF9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066" y="4636001"/>
            <a:ext cx="1717654" cy="1717654"/>
          </a:xfr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6D89ED8-AE09-C3FC-BAC0-09EAD215F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616" y="2903496"/>
            <a:ext cx="1665158" cy="16651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3189F954-9664-E285-E8B8-DA7990F6C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3872" y="1245296"/>
            <a:ext cx="1606765" cy="16067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E5D7F2D9-FF10-CAE2-49AF-B61EEB16F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129" y="1230107"/>
            <a:ext cx="1919718" cy="162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3F310728-4FDA-C727-D651-6CE17B3CC5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20" y="2885144"/>
            <a:ext cx="1919718" cy="169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FB4DB5FE-5239-A716-5666-B27AE363D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120" y="4610251"/>
            <a:ext cx="1919718" cy="174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22CE54F-E3C8-A9F7-1AEA-4A9DFD9E12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465360"/>
              </p:ext>
            </p:extLst>
          </p:nvPr>
        </p:nvGraphicFramePr>
        <p:xfrm>
          <a:off x="7026502" y="1381257"/>
          <a:ext cx="4949756" cy="395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3" name="Picture 12" descr="University of Bologna | Tethys">
            <a:extLst>
              <a:ext uri="{FF2B5EF4-FFF2-40B4-BE49-F238E27FC236}">
                <a16:creationId xmlns:a16="http://schemas.microsoft.com/office/drawing/2014/main" id="{3012F67C-F4C1-AEFC-F02A-FE7C3B6F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750873" y="289323"/>
            <a:ext cx="665480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 descr="ii-logo | 2016 Annual Report">
            <a:extLst>
              <a:ext uri="{FF2B5EF4-FFF2-40B4-BE49-F238E27FC236}">
                <a16:creationId xmlns:a16="http://schemas.microsoft.com/office/drawing/2014/main" id="{7F172B98-6520-7869-77AD-E597018091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136443" y="287418"/>
            <a:ext cx="643255" cy="673735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 descr="Yazd University Scholarships for International Students in Iran 2017">
            <a:extLst>
              <a:ext uri="{FF2B5EF4-FFF2-40B4-BE49-F238E27FC236}">
                <a16:creationId xmlns:a16="http://schemas.microsoft.com/office/drawing/2014/main" id="{4CF4A766-1956-2AEA-E1C2-8AAE6F33CD9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12452" y="299483"/>
            <a:ext cx="710565" cy="67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90DDF562-3A89-4893-8CA6-4497D9737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736" y="156904"/>
            <a:ext cx="3657792" cy="107320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D27FE8-5CAA-463B-9F0E-3BB44FD5D1FD}"/>
              </a:ext>
            </a:extLst>
          </p:cNvPr>
          <p:cNvSpPr/>
          <p:nvPr/>
        </p:nvSpPr>
        <p:spPr>
          <a:xfrm>
            <a:off x="6965919" y="5930779"/>
            <a:ext cx="108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B516E8-2751-4DA4-9CA8-DCD2E7D7B086}"/>
              </a:ext>
            </a:extLst>
          </p:cNvPr>
          <p:cNvSpPr/>
          <p:nvPr/>
        </p:nvSpPr>
        <p:spPr>
          <a:xfrm>
            <a:off x="6947447" y="3161711"/>
            <a:ext cx="108000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79EA3-CEA7-427B-8667-C5BD8CC1A5DB}"/>
              </a:ext>
            </a:extLst>
          </p:cNvPr>
          <p:cNvSpPr txBox="1"/>
          <p:nvPr/>
        </p:nvSpPr>
        <p:spPr>
          <a:xfrm rot="16200000">
            <a:off x="6357311" y="5142042"/>
            <a:ext cx="1311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" panose="02020603050405020304" pitchFamily="18" charset="0"/>
                <a:cs typeface="Times" panose="02020603050405020304" pitchFamily="18" charset="0"/>
              </a:rPr>
              <a:t>All zones in the basin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A70033-B135-41A8-812A-FD02196723AB}"/>
              </a:ext>
            </a:extLst>
          </p:cNvPr>
          <p:cNvSpPr txBox="1"/>
          <p:nvPr/>
        </p:nvSpPr>
        <p:spPr>
          <a:xfrm rot="16200000">
            <a:off x="6073672" y="2112072"/>
            <a:ext cx="1819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" panose="02020603050405020304" pitchFamily="18" charset="0"/>
                <a:cs typeface="Times" panose="02020603050405020304" pitchFamily="18" charset="0"/>
              </a:rPr>
              <a:t>The number of handled zones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C357C8-F366-E460-C4B3-A21D97AB4AF5}"/>
              </a:ext>
            </a:extLst>
          </p:cNvPr>
          <p:cNvSpPr txBox="1"/>
          <p:nvPr/>
        </p:nvSpPr>
        <p:spPr>
          <a:xfrm rot="16200000">
            <a:off x="113335" y="1873037"/>
            <a:ext cx="1226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" panose="02020603050405020304" pitchFamily="18" charset="0"/>
                <a:cs typeface="Times" panose="02020603050405020304" pitchFamily="18" charset="0"/>
              </a:rPr>
              <a:t>The existing system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64CF68-A0F2-7C2F-47A3-69978933A30A}"/>
              </a:ext>
            </a:extLst>
          </p:cNvPr>
          <p:cNvSpPr txBox="1"/>
          <p:nvPr/>
        </p:nvSpPr>
        <p:spPr>
          <a:xfrm rot="16200000">
            <a:off x="-89882" y="3480602"/>
            <a:ext cx="1624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" panose="02020603050405020304" pitchFamily="18" charset="0"/>
                <a:cs typeface="Times" panose="02020603050405020304" pitchFamily="18" charset="0"/>
              </a:rPr>
              <a:t>Assumed system (2-Cores)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3391F6-BE8A-D30C-40F7-B1F2385FB849}"/>
              </a:ext>
            </a:extLst>
          </p:cNvPr>
          <p:cNvSpPr txBox="1"/>
          <p:nvPr/>
        </p:nvSpPr>
        <p:spPr>
          <a:xfrm rot="16200000">
            <a:off x="-86286" y="5232278"/>
            <a:ext cx="1624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Times" panose="02020603050405020304" pitchFamily="18" charset="0"/>
                <a:cs typeface="Times" panose="02020603050405020304" pitchFamily="18" charset="0"/>
              </a:rPr>
              <a:t>Assumed system (1-Core) 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A884589D-FABC-0039-9372-05FC1293739C}"/>
              </a:ext>
            </a:extLst>
          </p:cNvPr>
          <p:cNvSpPr/>
          <p:nvPr/>
        </p:nvSpPr>
        <p:spPr>
          <a:xfrm rot="5164967" flipV="1">
            <a:off x="9272475" y="4391635"/>
            <a:ext cx="1743579" cy="635227"/>
          </a:xfrm>
          <a:prstGeom prst="curvedUpArrow">
            <a:avLst>
              <a:gd name="adj1" fmla="val 8442"/>
              <a:gd name="adj2" fmla="val 38381"/>
              <a:gd name="adj3" fmla="val 495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urved Up 25">
            <a:extLst>
              <a:ext uri="{FF2B5EF4-FFF2-40B4-BE49-F238E27FC236}">
                <a16:creationId xmlns:a16="http://schemas.microsoft.com/office/drawing/2014/main" id="{04238648-B692-12E2-C7EA-FB517B6139CC}"/>
              </a:ext>
            </a:extLst>
          </p:cNvPr>
          <p:cNvSpPr/>
          <p:nvPr/>
        </p:nvSpPr>
        <p:spPr>
          <a:xfrm rot="13761754">
            <a:off x="6498881" y="4722095"/>
            <a:ext cx="2256788" cy="343994"/>
          </a:xfrm>
          <a:prstGeom prst="curvedUpArrow">
            <a:avLst>
              <a:gd name="adj1" fmla="val 25000"/>
              <a:gd name="adj2" fmla="val 50000"/>
              <a:gd name="adj3" fmla="val 4690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B09B0ED1-FCBB-93E4-226F-2BFD6769EA45}"/>
              </a:ext>
            </a:extLst>
          </p:cNvPr>
          <p:cNvSpPr/>
          <p:nvPr/>
        </p:nvSpPr>
        <p:spPr>
          <a:xfrm>
            <a:off x="8061410" y="5507037"/>
            <a:ext cx="2640331" cy="876912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" panose="02020603050405020304" pitchFamily="18" charset="0"/>
              </a:rPr>
              <a:t>The least the system cost the better the system 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  <p:bldGraphic spid="15" grpId="0">
        <p:bldAsOne/>
      </p:bldGraphic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18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FC04B-DC1C-60BD-F69F-3554FD3901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281" y="3233802"/>
            <a:ext cx="3602640" cy="2498075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Aft>
                <a:spcPts val="1800"/>
              </a:spcAft>
            </a:pPr>
            <a:r>
              <a:rPr lang="en-US" sz="2700" b="1" dirty="0">
                <a:solidFill>
                  <a:schemeClr val="tx1"/>
                </a:solidFill>
                <a:latin typeface="Times" panose="02020603050405020304" pitchFamily="18" charset="0"/>
              </a:rPr>
              <a:t>Peyman Arjomandi</a:t>
            </a:r>
            <a:r>
              <a:rPr lang="en-US" sz="2700" dirty="0">
                <a:solidFill>
                  <a:schemeClr val="tx1"/>
                </a:solidFill>
                <a:latin typeface="Times" panose="02020603050405020304" pitchFamily="18" charset="0"/>
              </a:rPr>
              <a:t>: a PhD scholar at University of Bologna, also a visiting scholar at IIASA, conducting a multidisciplinary research on water governance analysis associated with interfering factors at macro/</a:t>
            </a:r>
            <a:r>
              <a:rPr lang="en-US" sz="2700" dirty="0" err="1">
                <a:solidFill>
                  <a:schemeClr val="tx1"/>
                </a:solidFill>
                <a:latin typeface="Times" panose="02020603050405020304" pitchFamily="18" charset="0"/>
              </a:rPr>
              <a:t>meso</a:t>
            </a:r>
            <a:r>
              <a:rPr lang="en-US" sz="2700" dirty="0">
                <a:solidFill>
                  <a:schemeClr val="tx1"/>
                </a:solidFill>
                <a:latin typeface="Times" panose="02020603050405020304" pitchFamily="18" charset="0"/>
              </a:rPr>
              <a:t> as well as micro scales.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732EE-E4AD-E824-846A-FA9887EFD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13930"/>
          <a:stretch/>
        </p:blipFill>
        <p:spPr>
          <a:xfrm>
            <a:off x="4757665" y="139827"/>
            <a:ext cx="2377440" cy="1988300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92B55B5-C3BC-8ED9-E380-3937325A7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3876"/>
          <a:stretch/>
        </p:blipFill>
        <p:spPr>
          <a:xfrm>
            <a:off x="603644" y="127134"/>
            <a:ext cx="2839887" cy="2196132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094AE-D24D-234C-BCA9-C75BF3819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5" b="20675"/>
          <a:stretch/>
        </p:blipFill>
        <p:spPr>
          <a:xfrm>
            <a:off x="8823580" y="147103"/>
            <a:ext cx="2377440" cy="1861457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1113C5F-E41D-9969-8FB7-60D93D782594}"/>
              </a:ext>
            </a:extLst>
          </p:cNvPr>
          <p:cNvSpPr txBox="1"/>
          <p:nvPr/>
        </p:nvSpPr>
        <p:spPr>
          <a:xfrm>
            <a:off x="4336434" y="2435818"/>
            <a:ext cx="35202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1800"/>
              </a:spcAft>
            </a:pPr>
            <a:r>
              <a:rPr lang="en-US" sz="2400" b="1" dirty="0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Seyedalireza Seyedi</a:t>
            </a:r>
            <a:r>
              <a:rPr lang="en-US" sz="2400" dirty="0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: an honorary scholar at Mathematical Modelling Centre of Yazd University,  with extensive expertise on applied stochastic differential equations, optimization techniques and numerical analysis</a:t>
            </a:r>
          </a:p>
        </p:txBody>
      </p:sp>
      <p:pic>
        <p:nvPicPr>
          <p:cNvPr id="10" name="Picture 6" descr="University of Bologna | Tethys">
            <a:extLst>
              <a:ext uri="{FF2B5EF4-FFF2-40B4-BE49-F238E27FC236}">
                <a16:creationId xmlns:a16="http://schemas.microsoft.com/office/drawing/2014/main" id="{7B8F64F2-03E9-FD4E-96E2-635A2E661F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236" y="21024"/>
            <a:ext cx="1308911" cy="1303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Yazd University Scholarships for International Students in Iran 2017">
            <a:extLst>
              <a:ext uri="{FF2B5EF4-FFF2-40B4-BE49-F238E27FC236}">
                <a16:creationId xmlns:a16="http://schemas.microsoft.com/office/drawing/2014/main" id="{78176D47-FA71-2BA5-4753-F1C9C104BB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68741" y="63261"/>
            <a:ext cx="1130662" cy="120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ii-logo | 2016 Annual Report">
            <a:extLst>
              <a:ext uri="{FF2B5EF4-FFF2-40B4-BE49-F238E27FC236}">
                <a16:creationId xmlns:a16="http://schemas.microsoft.com/office/drawing/2014/main" id="{E3A11DE5-8D11-5328-98F4-D96AA7A9F3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28524" y="40540"/>
            <a:ext cx="877953" cy="124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8" descr="ii-logo | 2016 Annual Report">
            <a:extLst>
              <a:ext uri="{FF2B5EF4-FFF2-40B4-BE49-F238E27FC236}">
                <a16:creationId xmlns:a16="http://schemas.microsoft.com/office/drawing/2014/main" id="{9B0B526B-B460-A7EA-5762-086B6794D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6889" y="1303741"/>
            <a:ext cx="770712" cy="109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D45A51-F90A-1F0C-0408-44212915B2A0}"/>
              </a:ext>
            </a:extLst>
          </p:cNvPr>
          <p:cNvSpPr txBox="1"/>
          <p:nvPr/>
        </p:nvSpPr>
        <p:spPr>
          <a:xfrm>
            <a:off x="8128524" y="2426136"/>
            <a:ext cx="37341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1800"/>
              </a:spcAft>
            </a:pPr>
            <a:r>
              <a:rPr lang="en-US" sz="2400" b="1" dirty="0" err="1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Nadejda</a:t>
            </a:r>
            <a:r>
              <a:rPr lang="en-US" sz="2400" b="1" dirty="0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Komendantova</a:t>
            </a:r>
            <a:r>
              <a:rPr lang="en-US" sz="2400" b="1" dirty="0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: </a:t>
            </a:r>
            <a:r>
              <a:rPr lang="en-US" sz="2400" dirty="0">
                <a:effectLst>
                  <a:outerShdw dist="25403" dir="14639867">
                    <a:srgbClr val="000000"/>
                  </a:outerShdw>
                </a:effectLst>
                <a:latin typeface="Times" panose="02020603050405020304" pitchFamily="18" charset="0"/>
              </a:rPr>
              <a:t>a senior research scholar in the Advancing Systems Analysis Program at The International Institute for Applied Systems Analysis (IIASA), leading the Cooperation and Transformative Governance Research Group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F48C-1D2D-DAD2-813A-765D91AB6F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9120" y="181545"/>
            <a:ext cx="10353760" cy="3714749"/>
          </a:xfrm>
        </p:spPr>
        <p:txBody>
          <a:bodyPr/>
          <a:lstStyle/>
          <a:p>
            <a:pPr marL="36896" lvl="0" indent="0" algn="ctr">
              <a:buNone/>
            </a:pPr>
            <a:endParaRPr lang="en-US" dirty="0"/>
          </a:p>
          <a:p>
            <a:pPr marL="36896" lvl="0" indent="0" algn="ctr">
              <a:spcBef>
                <a:spcPts val="800"/>
              </a:spcBef>
              <a:buNone/>
            </a:pPr>
            <a:r>
              <a:rPr lang="en-US" sz="4800" dirty="0">
                <a:solidFill>
                  <a:schemeClr val="bg1"/>
                </a:solidFill>
                <a:latin typeface="Times" panose="02020603050405020304" pitchFamily="18" charset="0"/>
              </a:rPr>
              <a:t>Thank for your attention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36897" lvl="0" indent="0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20603050405020304" pitchFamily="18" charset="0"/>
              </a:rPr>
              <a:t>Corresponding author’s email:</a:t>
            </a:r>
          </a:p>
          <a:p>
            <a:pPr marL="36896" lvl="0" indent="0" algn="ctr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20603050405020304" pitchFamily="18" charset="0"/>
              </a:rPr>
              <a:t>peyman.arjomandi2@unibo.it</a:t>
            </a:r>
          </a:p>
          <a:p>
            <a:pPr marL="36896" lvl="0" indent="0" algn="ctr">
              <a:buNone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20603050405020304" pitchFamily="18" charset="0"/>
              </a:rPr>
              <a:t>arjomandi@iiasa.ac.at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8.2|7|9.6|24.4|22|0.9|5.3"/>
</p:tagLst>
</file>

<file path=ppt/theme/theme1.xml><?xml version="1.0" encoding="utf-8"?>
<a:theme xmlns:a="http://schemas.openxmlformats.org/drawingml/2006/main" name="Slate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%7b5A21C069-0EA4-4DF6-A7BF-0A548F6E1F7D%7dtf00934815_win32</Template>
  <TotalTime>2052</TotalTime>
  <Words>402</Words>
  <Application>Microsoft Office PowerPoint</Application>
  <PresentationFormat>Widescreen</PresentationFormat>
  <Paragraphs>65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Goudy Old Style</vt:lpstr>
      <vt:lpstr>Times</vt:lpstr>
      <vt:lpstr>Times New Roman</vt:lpstr>
      <vt:lpstr>Wingdings 2</vt:lpstr>
      <vt:lpstr>SlateVTI</vt:lpstr>
      <vt:lpstr>PowerPoint Presentation</vt:lpstr>
      <vt:lpstr>System Fit</vt:lpstr>
      <vt:lpstr>Example case</vt:lpstr>
      <vt:lpstr>Layers and Players</vt:lpstr>
      <vt:lpstr>Governing system state</vt:lpstr>
      <vt:lpstr>Peyman Arjomandi: a PhD scholar at University of Bologna, also a visiting scholar at IIASA, conducting a multidisciplinary research on water governance analysis associated with interfering factors at macro/meso as well as micro scales.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Governing Systems:  addressing conflicts between hydrological and institutional scales</dc:title>
  <dc:creator>Peyman Arjomandi Akram - peyman.arjomandi@studio.unibo.it</dc:creator>
  <cp:lastModifiedBy>Peyman Arjomandi Akram - peyman.arjomandi@studio.unibo.it</cp:lastModifiedBy>
  <cp:revision>84</cp:revision>
  <dcterms:created xsi:type="dcterms:W3CDTF">2022-05-09T09:56:35Z</dcterms:created>
  <dcterms:modified xsi:type="dcterms:W3CDTF">2022-05-25T15:53:28Z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