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62" r:id="rId2"/>
    <p:sldId id="257" r:id="rId3"/>
    <p:sldId id="288" r:id="rId4"/>
    <p:sldId id="278" r:id="rId5"/>
    <p:sldId id="287" r:id="rId6"/>
    <p:sldId id="283" r:id="rId7"/>
    <p:sldId id="279" r:id="rId8"/>
    <p:sldId id="280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B38D"/>
    <a:srgbClr val="8B4350"/>
    <a:srgbClr val="FF3399"/>
    <a:srgbClr val="FFFFFF"/>
    <a:srgbClr val="00FFFF"/>
    <a:srgbClr val="ADADAD"/>
    <a:srgbClr val="9DDBD8"/>
    <a:srgbClr val="DC9CC7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83" autoAdjust="0"/>
  </p:normalViewPr>
  <p:slideViewPr>
    <p:cSldViewPr snapToGrid="0">
      <p:cViewPr varScale="1">
        <p:scale>
          <a:sx n="159" d="100"/>
          <a:sy n="159" d="100"/>
        </p:scale>
        <p:origin x="340" y="96"/>
      </p:cViewPr>
      <p:guideLst>
        <p:guide orient="horz" pos="2160"/>
        <p:guide pos="40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0BE59D-1AEB-1518-C610-7D4ECDE0E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467A97-87EC-DC57-EC8A-AA9309AAD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EBEC44-4692-5EA9-18C9-F038BCC3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1C8071-0F1F-1769-37A0-AD955B7B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5FDCBE-4D3D-5E45-5B44-B19FC7EB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108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3F8350-48A7-B6DA-F34C-287EA08E0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65852F-54E3-7E8F-4936-8E3E6D8F1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392BC4-42B0-091B-58E1-803BA004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7805BF-0265-881F-9457-D5D7543A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AD9231-6E93-ADF9-BF40-7AB3DBFC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62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2E1AE02-1A1C-E729-ED01-98AB4C86B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17DA17-2813-7616-810E-7F281195A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4AAB67-A362-B09E-64C8-2220DD6B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98E298-7DC4-683C-C5E6-B0BF78B56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9E3DB2-47A2-4F0E-44AD-03140F3B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35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520F6-888A-27BF-A26D-7CE48B99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ADC7D8-AE99-D877-5928-367B3E1F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822A89-7A7E-C694-670F-8D368146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61D76C-5005-14A8-E49E-801A9CED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D7C3FC-D9BC-4224-403C-5F8DD6EF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49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7B30D1-2A15-56BE-4330-21605555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C8CFF7-A5A8-B6BB-F6D8-7894113C0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587078-72AD-B0FB-C38F-02849B38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9ACBF5-810C-2E6C-B421-D2853F55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3DE155-08EA-C5B2-2B0C-FD71D5E3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04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BD4CE-2177-8E44-ABAF-195DB960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731B34-667F-72F7-5384-546632E44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00C369-D617-F325-A7D1-F5AD9E754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47D9D6-96FC-5D45-7717-6852CA8C0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A0CE81-5860-84C6-4898-EAFEB13A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A9C283-82F9-50E8-B69C-963E7139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89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48DBBE-7023-7F89-903E-A8941363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53C904-72F9-2474-EF8C-A7E5288D2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7F28C52-2746-9DD5-76C8-926BE65FC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FF970B-6175-A990-0BA6-6D9DA93B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BA1E6B-A3C8-C6AF-9B2A-B4F5FAA54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6623FDF-9B75-4487-4EC4-3F42C42C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7E03BD2-AD86-35E9-B70B-C261C550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551B937-942A-CB09-F33E-EB34ED24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96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1B43E-DA62-ECCE-5E3D-ACD75E29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EF0B586-9AE5-E769-BA58-C0705590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061C752-B0B2-8A14-6650-7C75B299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BF5B92-0AED-7668-0542-D0DEA18C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20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71CC43F-96D5-55BD-2E8B-83318E0AE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FA288FF-3456-4A79-3671-DE6E44E5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F170BD-0541-DF5B-902A-C96EEFD0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7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BFF59F-A346-FD6F-8971-2C24FF8A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17FB1C-C047-3286-860A-F25DA5132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833C5F-AD85-CD3C-BC02-FF4FDDB3F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5B062A-9752-C099-0FE0-7B4C88DB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CB305B-8EEC-99C0-3A55-3ADF69EC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E0F08C-5417-CE5B-C171-652F9590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5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CE0FA-ADED-E43E-27A4-393D5233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9D724A-17A4-9DEB-D7A5-B7BA78142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2E88E8-1869-6D60-423A-894345C67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0DD3C4-8D99-E701-440D-C36CC158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FAD813-7704-D02F-B96E-EED7410A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2B6C65-F4D1-DDB7-B5B2-830A81C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6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9FEE42E-DE35-3CC7-30C7-7C549DA9B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92B1B7-5B04-80C8-9BE7-C55330B80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4F0A07-80D0-8306-292F-81B87FA32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537F5-4B2F-4F4E-93EC-3290589CDB3F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BA3B96-2AD5-D256-B92B-902AB3DDA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7735E-0F49-C0AB-7DD8-2C86E1C13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77A77-AF1B-40AA-9D94-4309B4F3F9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51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t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tif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g"/><Relationship Id="rId7" Type="http://schemas.openxmlformats.org/officeDocument/2006/relationships/image" Target="../media/image10.t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image" Target="../media/image15.png"/><Relationship Id="rId7" Type="http://schemas.openxmlformats.org/officeDocument/2006/relationships/image" Target="../media/image9.tif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4.svg"/><Relationship Id="rId4" Type="http://schemas.openxmlformats.org/officeDocument/2006/relationships/image" Target="../media/image16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jpeg"/><Relationship Id="rId7" Type="http://schemas.openxmlformats.org/officeDocument/2006/relationships/image" Target="../media/image10.t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tif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G"/><Relationship Id="rId18" Type="http://schemas.openxmlformats.org/officeDocument/2006/relationships/image" Target="../media/image8.svg"/><Relationship Id="rId21" Type="http://schemas.openxmlformats.org/officeDocument/2006/relationships/image" Target="../media/image3.png"/><Relationship Id="rId12" Type="http://schemas.openxmlformats.org/officeDocument/2006/relationships/image" Target="../media/image190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.png"/><Relationship Id="rId20" Type="http://schemas.openxmlformats.org/officeDocument/2006/relationships/image" Target="../media/image10.tif"/><Relationship Id="rId1" Type="http://schemas.openxmlformats.org/officeDocument/2006/relationships/tags" Target="../tags/tag4.xml"/><Relationship Id="rId24" Type="http://schemas.openxmlformats.org/officeDocument/2006/relationships/image" Target="../media/image12.svg"/><Relationship Id="rId15" Type="http://schemas.openxmlformats.org/officeDocument/2006/relationships/image" Target="../media/image19.jpg"/><Relationship Id="rId23" Type="http://schemas.openxmlformats.org/officeDocument/2006/relationships/image" Target="../media/image11.png"/><Relationship Id="rId19" Type="http://schemas.openxmlformats.org/officeDocument/2006/relationships/image" Target="../media/image9.tif"/><Relationship Id="rId14" Type="http://schemas.openxmlformats.org/officeDocument/2006/relationships/image" Target="../media/image210.png"/><Relationship Id="rId22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image" Target="../media/image20.jpeg"/><Relationship Id="rId7" Type="http://schemas.openxmlformats.org/officeDocument/2006/relationships/image" Target="../media/image9.tif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4.sv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13" Type="http://schemas.openxmlformats.org/officeDocument/2006/relationships/image" Target="../media/image12.svg"/><Relationship Id="rId3" Type="http://schemas.openxmlformats.org/officeDocument/2006/relationships/image" Target="../media/image22.tif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tif"/><Relationship Id="rId4" Type="http://schemas.openxmlformats.org/officeDocument/2006/relationships/image" Target="../media/image9.tif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92EFFC-CE8B-3C59-9230-F7ADA529814D}"/>
              </a:ext>
            </a:extLst>
          </p:cNvPr>
          <p:cNvSpPr txBox="1"/>
          <p:nvPr/>
        </p:nvSpPr>
        <p:spPr>
          <a:xfrm>
            <a:off x="33868" y="700058"/>
            <a:ext cx="1201782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Modeling clinopyroxene and plagioclase growth kinetics</a:t>
            </a:r>
          </a:p>
          <a:p>
            <a:pPr algn="ctr">
              <a:lnSpc>
                <a:spcPct val="150000"/>
              </a:lnSpc>
            </a:pP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at Mt. Etna and Stromboli</a:t>
            </a:r>
            <a:endParaRPr lang="it-IT" sz="32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9631625-C835-6E5F-3524-076CEFD1EB1D}"/>
              </a:ext>
            </a:extLst>
          </p:cNvPr>
          <p:cNvSpPr txBox="1"/>
          <p:nvPr/>
        </p:nvSpPr>
        <p:spPr>
          <a:xfrm>
            <a:off x="495917" y="2314596"/>
            <a:ext cx="11051459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Piergiorgio Moschini</a:t>
            </a:r>
            <a:r>
              <a:rPr lang="en-US" b="1" i="1" baseline="300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000" baseline="30000" dirty="0">
                <a:latin typeface="Times New Roman" panose="02020603050405020304" pitchFamily="18" charset="0"/>
                <a:ea typeface="MS Mincho" panose="02020609040205080304" pitchFamily="49" charset="-128"/>
              </a:rPr>
              <a:t>a</a:t>
            </a:r>
            <a:r>
              <a:rPr lang="en-US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Silvio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Mollo</a:t>
            </a:r>
            <a:r>
              <a:rPr lang="en-US" i="1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000" baseline="300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a,b</a:t>
            </a:r>
            <a:r>
              <a:rPr lang="en-US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Alessio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Pontesilli</a:t>
            </a:r>
            <a:r>
              <a:rPr lang="en-US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000" baseline="30000" dirty="0"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r>
              <a:rPr lang="en-US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Mario Gaeta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</a:t>
            </a:r>
            <a:r>
              <a:rPr lang="en-US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Manuela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Nazzari</a:t>
            </a:r>
            <a:r>
              <a:rPr lang="en-US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r>
              <a:rPr lang="en-US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Piergiorgio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Scarlato</a:t>
            </a:r>
            <a:r>
              <a:rPr lang="en-US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endParaRPr lang="it-IT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85F4918-3F69-0D9D-C1DC-3AE607FA0015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0" y="3773089"/>
            <a:ext cx="2586271" cy="7386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3763F0E-FE90-3518-61C2-996A8011F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1" y="4974407"/>
            <a:ext cx="1312440" cy="65622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73EF3D-CF1D-0C96-339A-939757740B05}"/>
              </a:ext>
            </a:extLst>
          </p:cNvPr>
          <p:cNvSpPr txBox="1"/>
          <p:nvPr/>
        </p:nvSpPr>
        <p:spPr>
          <a:xfrm>
            <a:off x="486147" y="2777111"/>
            <a:ext cx="371026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piergiorgio.moschini@uniroma1.it</a:t>
            </a:r>
            <a:endParaRPr lang="it-IT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58E9C4-8F0E-E28D-6925-1351D962BA7F}"/>
              </a:ext>
            </a:extLst>
          </p:cNvPr>
          <p:cNvSpPr txBox="1"/>
          <p:nvPr/>
        </p:nvSpPr>
        <p:spPr>
          <a:xfrm>
            <a:off x="469636" y="3645034"/>
            <a:ext cx="242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36A1632-1302-C704-53AD-FECDA76154A8}"/>
              </a:ext>
            </a:extLst>
          </p:cNvPr>
          <p:cNvSpPr txBox="1"/>
          <p:nvPr/>
        </p:nvSpPr>
        <p:spPr>
          <a:xfrm>
            <a:off x="487243" y="4805130"/>
            <a:ext cx="242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it-IT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B9075B1E-35E1-03E9-5A76-9DE57AB84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3551" y="3738620"/>
            <a:ext cx="2511280" cy="251128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FCD8120-DE40-FF93-CC5C-7DF73D13C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98" y="3814617"/>
            <a:ext cx="1780305" cy="237154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7DFC69A5-17B3-3F4E-4D8E-79D6F4C5E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47" y="3823424"/>
            <a:ext cx="1697466" cy="2375364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FCE4E277-408C-DABD-BC9B-F2E48FC7D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32649" y="6257605"/>
            <a:ext cx="9761267" cy="60039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7C13647-3A0C-F607-74BD-807131E80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9DE15"/>
              </a:clrFrom>
              <a:clrTo>
                <a:srgbClr val="F9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" y="6246081"/>
            <a:ext cx="590106" cy="589160"/>
          </a:xfrm>
          <a:prstGeom prst="rect">
            <a:avLst/>
          </a:prstGeom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B02AE0FA-224F-BFD0-53BF-2D755F3B79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6257605"/>
            <a:ext cx="3113891" cy="548401"/>
          </a:xfrm>
          <a:prstGeom prst="rect">
            <a:avLst/>
          </a:prstGeom>
        </p:spPr>
      </p:pic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62326BF-CA0B-8574-71C6-B75492CC3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0696" y="6243968"/>
            <a:ext cx="593386" cy="593386"/>
          </a:xfrm>
          <a:prstGeom prst="rect">
            <a:avLst/>
          </a:prstGeom>
        </p:spPr>
      </p:pic>
      <p:pic>
        <p:nvPicPr>
          <p:cNvPr id="26" name="Elemento grafico 25">
            <a:extLst>
              <a:ext uri="{FF2B5EF4-FFF2-40B4-BE49-F238E27FC236}">
                <a16:creationId xmlns:a16="http://schemas.microsoft.com/office/drawing/2014/main" id="{C3F86922-6546-0ACB-050F-250373221B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47434" y="6204415"/>
            <a:ext cx="1570392" cy="707254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C74B79-4D23-63CD-976A-65FBCD53D5F2}"/>
              </a:ext>
            </a:extLst>
          </p:cNvPr>
          <p:cNvSpPr txBox="1"/>
          <p:nvPr/>
        </p:nvSpPr>
        <p:spPr>
          <a:xfrm>
            <a:off x="4842" y="-115550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 Moschini </a:t>
            </a:r>
          </a:p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piergiorgio.moschini@uniroma1.it</a:t>
            </a:r>
            <a:endParaRPr lang="en-US" sz="12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3A44CDE-6582-F207-3E7F-EEA729A29BD8}"/>
              </a:ext>
            </a:extLst>
          </p:cNvPr>
          <p:cNvSpPr txBox="1"/>
          <p:nvPr/>
        </p:nvSpPr>
        <p:spPr>
          <a:xfrm>
            <a:off x="9041623" y="-113939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clinopyroxene and plagioclase growth kinetics at Mt. Etna and Stromboli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1B90D603-8AD4-84EF-C7C8-2DEE21579ED7}"/>
              </a:ext>
            </a:extLst>
          </p:cNvPr>
          <p:cNvCxnSpPr/>
          <p:nvPr/>
        </p:nvCxnSpPr>
        <p:spPr>
          <a:xfrm>
            <a:off x="61200" y="540000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97B7EB56-C694-EACC-C01C-FD8E6CA59DC0}"/>
              </a:ext>
            </a:extLst>
          </p:cNvPr>
          <p:cNvCxnSpPr/>
          <p:nvPr/>
        </p:nvCxnSpPr>
        <p:spPr>
          <a:xfrm>
            <a:off x="61167" y="6227379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C6F70D5-8351-99AF-0322-7610B178EE44}"/>
              </a:ext>
            </a:extLst>
          </p:cNvPr>
          <p:cNvSpPr txBox="1"/>
          <p:nvPr/>
        </p:nvSpPr>
        <p:spPr>
          <a:xfrm>
            <a:off x="5220479" y="6377963"/>
            <a:ext cx="362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Moschini et al. All rights reserved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2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montagna, natura, cielo, esterni&#10;&#10;Descrizione generata automaticamente">
            <a:extLst>
              <a:ext uri="{FF2B5EF4-FFF2-40B4-BE49-F238E27FC236}">
                <a16:creationId xmlns:a16="http://schemas.microsoft.com/office/drawing/2014/main" id="{B5EBBA71-BDBC-03D8-FFA2-87E75EBF1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67" y="705435"/>
            <a:ext cx="3937026" cy="26246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magine 16" descr="Immagine che contiene montagna, acqua, natura, lago&#10;&#10;Descrizione generata automaticamente">
            <a:extLst>
              <a:ext uri="{FF2B5EF4-FFF2-40B4-BE49-F238E27FC236}">
                <a16:creationId xmlns:a16="http://schemas.microsoft.com/office/drawing/2014/main" id="{F7A30665-76A2-B462-1C80-E92429295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67" y="3448929"/>
            <a:ext cx="3937026" cy="26246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8906102-119A-CD79-E1ED-8EDCF32241C0}"/>
              </a:ext>
            </a:extLst>
          </p:cNvPr>
          <p:cNvSpPr txBox="1"/>
          <p:nvPr/>
        </p:nvSpPr>
        <p:spPr>
          <a:xfrm>
            <a:off x="11144152" y="658785"/>
            <a:ext cx="102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Mt. Etna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6789F3-AB86-7ACF-0528-6E707B7D1D58}"/>
              </a:ext>
            </a:extLst>
          </p:cNvPr>
          <p:cNvSpPr txBox="1"/>
          <p:nvPr/>
        </p:nvSpPr>
        <p:spPr>
          <a:xfrm>
            <a:off x="11013282" y="3418147"/>
            <a:ext cx="109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Stromboli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735E39-9ADD-DB5D-8056-D9C0B3E505D2}"/>
              </a:ext>
            </a:extLst>
          </p:cNvPr>
          <p:cNvSpPr txBox="1"/>
          <p:nvPr/>
        </p:nvSpPr>
        <p:spPr>
          <a:xfrm>
            <a:off x="-52229" y="496800"/>
            <a:ext cx="1796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it-IT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DE545F0-92AF-70CA-E242-D691B292BB92}"/>
              </a:ext>
            </a:extLst>
          </p:cNvPr>
          <p:cNvSpPr txBox="1"/>
          <p:nvPr/>
        </p:nvSpPr>
        <p:spPr>
          <a:xfrm>
            <a:off x="154800" y="2214000"/>
            <a:ext cx="7615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of supersaturation and relaxation phenomena on clinopyroxene and plagioclase crystallization;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 time of clinopyroxene and plagioclase parameterized as function of growth rate;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Cooling-decompression paths of Etnean and Strombolian magmas.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C2FEF11-21F3-47D2-4D32-D0842958A73E}"/>
              </a:ext>
            </a:extLst>
          </p:cNvPr>
          <p:cNvSpPr txBox="1"/>
          <p:nvPr/>
        </p:nvSpPr>
        <p:spPr>
          <a:xfrm>
            <a:off x="4842" y="-115550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 Moschini </a:t>
            </a:r>
          </a:p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piergiorgio.moschini@uniroma1.it</a:t>
            </a:r>
            <a:endParaRPr lang="en-US" sz="12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5AC8BED-5803-A33D-9C2C-EDBCA98FA4A2}"/>
              </a:ext>
            </a:extLst>
          </p:cNvPr>
          <p:cNvSpPr txBox="1"/>
          <p:nvPr/>
        </p:nvSpPr>
        <p:spPr>
          <a:xfrm>
            <a:off x="9041623" y="-113939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clinopyroxene and plagioclase growth kinetics at Mt. Etna and Stromboli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EC5224BC-15A5-2AFC-2895-975F11F5F172}"/>
              </a:ext>
            </a:extLst>
          </p:cNvPr>
          <p:cNvCxnSpPr/>
          <p:nvPr/>
        </p:nvCxnSpPr>
        <p:spPr>
          <a:xfrm>
            <a:off x="61200" y="540000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A924DE7-2761-3016-D79A-F11FB1E3F853}"/>
              </a:ext>
            </a:extLst>
          </p:cNvPr>
          <p:cNvCxnSpPr/>
          <p:nvPr/>
        </p:nvCxnSpPr>
        <p:spPr>
          <a:xfrm>
            <a:off x="61167" y="6227379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306EDAA-20F3-D241-2062-CB9BE158B5EB}"/>
              </a:ext>
            </a:extLst>
          </p:cNvPr>
          <p:cNvSpPr txBox="1"/>
          <p:nvPr/>
        </p:nvSpPr>
        <p:spPr>
          <a:xfrm>
            <a:off x="8100174" y="3099116"/>
            <a:ext cx="3937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Photograph:Angela</a:t>
            </a:r>
            <a:r>
              <a:rPr lang="it-IT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Platania/REX/</a:t>
            </a:r>
            <a:r>
              <a:rPr lang="it-IT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Shutterstock</a:t>
            </a:r>
            <a:endParaRPr lang="it-IT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72BD97A-D33D-F865-DC16-A0D81E5FF7B7}"/>
              </a:ext>
            </a:extLst>
          </p:cNvPr>
          <p:cNvSpPr txBox="1"/>
          <p:nvPr/>
        </p:nvSpPr>
        <p:spPr>
          <a:xfrm>
            <a:off x="8100174" y="5838986"/>
            <a:ext cx="3937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Photograph:Francesco</a:t>
            </a:r>
            <a:r>
              <a:rPr lang="it-IT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Pantusa</a:t>
            </a:r>
            <a:r>
              <a:rPr lang="it-IT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/123RF</a:t>
            </a:r>
          </a:p>
        </p:txBody>
      </p:sp>
      <p:pic>
        <p:nvPicPr>
          <p:cNvPr id="33" name="Elemento grafico 32">
            <a:extLst>
              <a:ext uri="{FF2B5EF4-FFF2-40B4-BE49-F238E27FC236}">
                <a16:creationId xmlns:a16="http://schemas.microsoft.com/office/drawing/2014/main" id="{77F93595-233F-9090-B80E-4D9D5E2D2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2649" y="6257605"/>
            <a:ext cx="9761267" cy="60039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0A7FD09-880D-47F9-1DDE-392626FDA0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DE15"/>
              </a:clrFrom>
              <a:clrTo>
                <a:srgbClr val="F9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" y="6246081"/>
            <a:ext cx="590106" cy="589160"/>
          </a:xfrm>
          <a:prstGeom prst="rect">
            <a:avLst/>
          </a:prstGeom>
        </p:spPr>
      </p:pic>
      <p:pic>
        <p:nvPicPr>
          <p:cNvPr id="35" name="Immagine 3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87C8149-A369-6C10-A78B-FC9802B47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6257605"/>
            <a:ext cx="3113891" cy="548401"/>
          </a:xfrm>
          <a:prstGeom prst="rect">
            <a:avLst/>
          </a:prstGeom>
        </p:spPr>
      </p:pic>
      <p:pic>
        <p:nvPicPr>
          <p:cNvPr id="36" name="Elemento grafico 35">
            <a:extLst>
              <a:ext uri="{FF2B5EF4-FFF2-40B4-BE49-F238E27FC236}">
                <a16:creationId xmlns:a16="http://schemas.microsoft.com/office/drawing/2014/main" id="{B7E2AD59-096F-AA3A-017C-7EB34801D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50696" y="6243968"/>
            <a:ext cx="593386" cy="593386"/>
          </a:xfrm>
          <a:prstGeom prst="rect">
            <a:avLst/>
          </a:prstGeom>
        </p:spPr>
      </p:pic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23B570D1-8955-4C2A-CD53-6907FEB0A0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7434" y="6204415"/>
            <a:ext cx="1570392" cy="70725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38BB32F-3F05-D6E5-21C2-7AB09FBF998D}"/>
              </a:ext>
            </a:extLst>
          </p:cNvPr>
          <p:cNvSpPr txBox="1"/>
          <p:nvPr/>
        </p:nvSpPr>
        <p:spPr>
          <a:xfrm>
            <a:off x="5220479" y="6377963"/>
            <a:ext cx="362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Moschini et al. All rights reserved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6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F3FE71-A6F5-29D4-2276-31BCF693732D}"/>
              </a:ext>
            </a:extLst>
          </p:cNvPr>
          <p:cNvSpPr txBox="1"/>
          <p:nvPr/>
        </p:nvSpPr>
        <p:spPr>
          <a:xfrm>
            <a:off x="4842" y="-115550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 Moschini </a:t>
            </a:r>
          </a:p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piergiorgio.moschini@uniroma1.it</a:t>
            </a:r>
            <a:endParaRPr lang="en-US" sz="12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F888E0-857B-7D22-E1F0-55E00E24C470}"/>
              </a:ext>
            </a:extLst>
          </p:cNvPr>
          <p:cNvSpPr txBox="1"/>
          <p:nvPr/>
        </p:nvSpPr>
        <p:spPr>
          <a:xfrm>
            <a:off x="9041623" y="-113939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clinopyroxene and plagioclase growth kinetics at Mt. Etna and Stromboli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D1DEFE-DBE3-EE61-29BB-1DB9C4BFB4CD}"/>
              </a:ext>
            </a:extLst>
          </p:cNvPr>
          <p:cNvSpPr txBox="1"/>
          <p:nvPr/>
        </p:nvSpPr>
        <p:spPr>
          <a:xfrm>
            <a:off x="-38348" y="496366"/>
            <a:ext cx="728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approach and data collection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F1B90532-32B6-9F8A-856F-033CAD3F3EFE}"/>
              </a:ext>
            </a:extLst>
          </p:cNvPr>
          <p:cNvCxnSpPr/>
          <p:nvPr/>
        </p:nvCxnSpPr>
        <p:spPr>
          <a:xfrm>
            <a:off x="61167" y="6227379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EB31439-8A7C-BB3F-F603-B2CC4B855C7A}"/>
              </a:ext>
            </a:extLst>
          </p:cNvPr>
          <p:cNvSpPr txBox="1"/>
          <p:nvPr/>
        </p:nvSpPr>
        <p:spPr>
          <a:xfrm>
            <a:off x="3451105" y="1787264"/>
            <a:ext cx="4729998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Isothermal-isobaric experiments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(1050 &lt;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1150 °C ; 30 &lt;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300 MPa ; 0 &lt;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05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5 wt.% ; 0.25 &lt;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72 h)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C3A511E-B7BB-4FDE-578C-74EC00A1CA18}"/>
              </a:ext>
            </a:extLst>
          </p:cNvPr>
          <p:cNvSpPr txBox="1"/>
          <p:nvPr/>
        </p:nvSpPr>
        <p:spPr>
          <a:xfrm>
            <a:off x="-6469" y="1340091"/>
            <a:ext cx="4729998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decompression experiments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</a:t>
            </a:r>
            <a:r>
              <a:rPr lang="en-US" sz="1050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0.98 MPa s</a:t>
            </a:r>
            <a:r>
              <a:rPr lang="en-US" sz="10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C91A044-C677-0CBF-8DF5-C4531EFD20C7}"/>
              </a:ext>
            </a:extLst>
          </p:cNvPr>
          <p:cNvSpPr txBox="1"/>
          <p:nvPr/>
        </p:nvSpPr>
        <p:spPr>
          <a:xfrm>
            <a:off x="-6469" y="1788765"/>
            <a:ext cx="4729998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decompression experiments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</a:t>
            </a:r>
            <a:r>
              <a:rPr lang="en-US" sz="1050" i="1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 =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0.018 MPa s</a:t>
            </a:r>
            <a:r>
              <a:rPr lang="en-US" sz="10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BD1D00A-AB72-DD39-303B-289C74A6C127}"/>
              </a:ext>
            </a:extLst>
          </p:cNvPr>
          <p:cNvSpPr txBox="1"/>
          <p:nvPr/>
        </p:nvSpPr>
        <p:spPr>
          <a:xfrm>
            <a:off x="3453322" y="1340830"/>
            <a:ext cx="472999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rate experiments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 =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°C min</a:t>
            </a:r>
            <a:r>
              <a:rPr lang="en-US" sz="10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F3E524E-0FC4-B91B-0C57-5B3D260DD2FC}"/>
              </a:ext>
            </a:extLst>
          </p:cNvPr>
          <p:cNvSpPr txBox="1"/>
          <p:nvPr/>
        </p:nvSpPr>
        <p:spPr>
          <a:xfrm>
            <a:off x="716704" y="1078411"/>
            <a:ext cx="70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Starting material: two basalts erupted at Mt. Etna and Stromboli volcanoes</a:t>
            </a:r>
            <a:endParaRPr lang="it-IT" dirty="0"/>
          </a:p>
        </p:txBody>
      </p:sp>
      <p:pic>
        <p:nvPicPr>
          <p:cNvPr id="30" name="Immagine 29" descr="Immagine che contiene mappa&#10;&#10;Descrizione generata automaticamente">
            <a:extLst>
              <a:ext uri="{FF2B5EF4-FFF2-40B4-BE49-F238E27FC236}">
                <a16:creationId xmlns:a16="http://schemas.microsoft.com/office/drawing/2014/main" id="{F6ED7330-5EE1-53EC-5DB4-4275AE6D8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77" y="2619642"/>
            <a:ext cx="4862312" cy="3585980"/>
          </a:xfrm>
          <a:prstGeom prst="rect">
            <a:avLst/>
          </a:prstGeom>
        </p:spPr>
      </p:pic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1E81555B-1F26-7446-7536-58A39C8347C4}"/>
              </a:ext>
            </a:extLst>
          </p:cNvPr>
          <p:cNvCxnSpPr>
            <a:cxnSpLocks/>
          </p:cNvCxnSpPr>
          <p:nvPr/>
        </p:nvCxnSpPr>
        <p:spPr>
          <a:xfrm>
            <a:off x="88880" y="1415184"/>
            <a:ext cx="7956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14040677-98B8-7969-DD6D-C305B1D930C3}"/>
              </a:ext>
            </a:extLst>
          </p:cNvPr>
          <p:cNvCxnSpPr>
            <a:cxnSpLocks/>
          </p:cNvCxnSpPr>
          <p:nvPr/>
        </p:nvCxnSpPr>
        <p:spPr>
          <a:xfrm>
            <a:off x="88880" y="2287552"/>
            <a:ext cx="7956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76E32A7-F613-CABD-5377-CFD8BCC0D825}"/>
              </a:ext>
            </a:extLst>
          </p:cNvPr>
          <p:cNvSpPr txBox="1"/>
          <p:nvPr/>
        </p:nvSpPr>
        <p:spPr>
          <a:xfrm>
            <a:off x="9870918" y="2308641"/>
            <a:ext cx="161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63EE2D2-0150-05F9-E92B-08BB27BE26E4}"/>
              </a:ext>
            </a:extLst>
          </p:cNvPr>
          <p:cNvSpPr txBox="1"/>
          <p:nvPr/>
        </p:nvSpPr>
        <p:spPr>
          <a:xfrm>
            <a:off x="8990233" y="2565043"/>
            <a:ext cx="31198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BSE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photomicrographs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FE-SEM;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greyscale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binary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 by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tresholding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(i.e., image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Retrieving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textural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Matlab</a:t>
            </a:r>
            <a:r>
              <a:rPr lang="it-IT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code (</a:t>
            </a:r>
            <a:r>
              <a:rPr lang="it-IT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Moschini et al., 2021</a:t>
            </a:r>
            <a:r>
              <a:rPr lang="it-IT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</a:t>
            </a:r>
            <a:r>
              <a:rPr lang="it-IT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conjunction</a:t>
            </a:r>
            <a:r>
              <a:rPr lang="it-IT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NIH Image J software.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03729304-F7BC-0815-B465-3DFA708EA765}"/>
              </a:ext>
            </a:extLst>
          </p:cNvPr>
          <p:cNvCxnSpPr>
            <a:cxnSpLocks/>
          </p:cNvCxnSpPr>
          <p:nvPr/>
        </p:nvCxnSpPr>
        <p:spPr>
          <a:xfrm>
            <a:off x="9089788" y="2640898"/>
            <a:ext cx="30202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73CBF07-DFA4-2867-5CDF-A1881F37CB8C}"/>
              </a:ext>
            </a:extLst>
          </p:cNvPr>
          <p:cNvSpPr txBox="1"/>
          <p:nvPr/>
        </p:nvSpPr>
        <p:spPr>
          <a:xfrm>
            <a:off x="3869231" y="2326739"/>
            <a:ext cx="1616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Clinopyroxene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58463622-2E19-8947-17FD-1DA6EE73339B}"/>
              </a:ext>
            </a:extLst>
          </p:cNvPr>
          <p:cNvSpPr txBox="1"/>
          <p:nvPr/>
        </p:nvSpPr>
        <p:spPr>
          <a:xfrm>
            <a:off x="6492453" y="2326739"/>
            <a:ext cx="1235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Plagioclase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9C89107A-F4F1-A3BE-9647-826987AD7E2A}"/>
              </a:ext>
            </a:extLst>
          </p:cNvPr>
          <p:cNvCxnSpPr/>
          <p:nvPr/>
        </p:nvCxnSpPr>
        <p:spPr>
          <a:xfrm>
            <a:off x="61200" y="540000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Immagine 32" descr="Immagine che contiene interni, uomo, letto, inpiedi&#10;&#10;Descrizione generata automaticamente">
            <a:extLst>
              <a:ext uri="{FF2B5EF4-FFF2-40B4-BE49-F238E27FC236}">
                <a16:creationId xmlns:a16="http://schemas.microsoft.com/office/drawing/2014/main" id="{4F2520DB-D2BB-9E3C-11D5-51E8E743C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t="19236"/>
          <a:stretch/>
        </p:blipFill>
        <p:spPr>
          <a:xfrm>
            <a:off x="84636" y="2626902"/>
            <a:ext cx="2613541" cy="355804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73392F81-0AA5-814A-F774-6EFA623F7880}"/>
              </a:ext>
            </a:extLst>
          </p:cNvPr>
          <p:cNvCxnSpPr>
            <a:cxnSpLocks/>
          </p:cNvCxnSpPr>
          <p:nvPr/>
        </p:nvCxnSpPr>
        <p:spPr>
          <a:xfrm>
            <a:off x="9088564" y="6184951"/>
            <a:ext cx="30202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Elemento grafico 37">
            <a:extLst>
              <a:ext uri="{FF2B5EF4-FFF2-40B4-BE49-F238E27FC236}">
                <a16:creationId xmlns:a16="http://schemas.microsoft.com/office/drawing/2014/main" id="{0D70E8B4-FD2C-07C0-F53E-510C28873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2649" y="6257605"/>
            <a:ext cx="9761267" cy="600396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C74D0333-1CE0-9D6E-46A7-C42DAF3F577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9DE15"/>
              </a:clrFrom>
              <a:clrTo>
                <a:srgbClr val="F9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" y="6246081"/>
            <a:ext cx="590106" cy="589160"/>
          </a:xfrm>
          <a:prstGeom prst="rect">
            <a:avLst/>
          </a:prstGeom>
        </p:spPr>
      </p:pic>
      <p:pic>
        <p:nvPicPr>
          <p:cNvPr id="41" name="Immagine 40" descr="Immagine che contiene testo&#10;&#10;Descrizione generata automaticamente">
            <a:extLst>
              <a:ext uri="{FF2B5EF4-FFF2-40B4-BE49-F238E27FC236}">
                <a16:creationId xmlns:a16="http://schemas.microsoft.com/office/drawing/2014/main" id="{0BEF53E7-3A45-3259-0FA3-21C934A6B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6257605"/>
            <a:ext cx="3113891" cy="548401"/>
          </a:xfrm>
          <a:prstGeom prst="rect">
            <a:avLst/>
          </a:prstGeom>
        </p:spPr>
      </p:pic>
      <p:pic>
        <p:nvPicPr>
          <p:cNvPr id="43" name="Elemento grafico 42">
            <a:extLst>
              <a:ext uri="{FF2B5EF4-FFF2-40B4-BE49-F238E27FC236}">
                <a16:creationId xmlns:a16="http://schemas.microsoft.com/office/drawing/2014/main" id="{F9FC67CF-55C9-C45D-59E3-47C4DB51E3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50696" y="6243968"/>
            <a:ext cx="593386" cy="593386"/>
          </a:xfrm>
          <a:prstGeom prst="rect">
            <a:avLst/>
          </a:prstGeom>
        </p:spPr>
      </p:pic>
      <p:pic>
        <p:nvPicPr>
          <p:cNvPr id="44" name="Elemento grafico 43">
            <a:extLst>
              <a:ext uri="{FF2B5EF4-FFF2-40B4-BE49-F238E27FC236}">
                <a16:creationId xmlns:a16="http://schemas.microsoft.com/office/drawing/2014/main" id="{9A87939E-D6E8-7F04-04B0-BE33B12FD4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47434" y="6204415"/>
            <a:ext cx="1570392" cy="707254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6799F27-7B29-CF04-FBDD-BD9BC90CCE87}"/>
              </a:ext>
            </a:extLst>
          </p:cNvPr>
          <p:cNvSpPr txBox="1"/>
          <p:nvPr/>
        </p:nvSpPr>
        <p:spPr>
          <a:xfrm>
            <a:off x="5220479" y="6377963"/>
            <a:ext cx="362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Moschini et al. All rights reserved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319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DE2C5B6-6A2D-2418-47E2-045A9D0F2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61"/>
          <a:stretch/>
        </p:blipFill>
        <p:spPr>
          <a:xfrm>
            <a:off x="298553" y="1644488"/>
            <a:ext cx="7162623" cy="356902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1E95ABD-ACB3-35D1-ED4E-55BCE5E2B339}"/>
              </a:ext>
            </a:extLst>
          </p:cNvPr>
          <p:cNvSpPr/>
          <p:nvPr/>
        </p:nvSpPr>
        <p:spPr>
          <a:xfrm>
            <a:off x="290086" y="1634412"/>
            <a:ext cx="7162623" cy="17731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893A830-6332-4058-7C06-7B511C58761D}"/>
              </a:ext>
            </a:extLst>
          </p:cNvPr>
          <p:cNvSpPr/>
          <p:nvPr/>
        </p:nvSpPr>
        <p:spPr>
          <a:xfrm>
            <a:off x="290085" y="3424158"/>
            <a:ext cx="7162623" cy="177315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5A43FF8-3BE5-D8C3-BA71-90A3F2C080F3}"/>
              </a:ext>
            </a:extLst>
          </p:cNvPr>
          <p:cNvSpPr txBox="1"/>
          <p:nvPr/>
        </p:nvSpPr>
        <p:spPr>
          <a:xfrm>
            <a:off x="7668593" y="1519776"/>
            <a:ext cx="40919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constant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of 80 °C min</a:t>
            </a:r>
            <a:r>
              <a:rPr lang="it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textural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maturation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clinopyroxene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evolves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anhedral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large,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euhedral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0.25 to 72 hours.</a:t>
            </a:r>
          </a:p>
          <a:p>
            <a:pPr algn="just"/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textural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relaxation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crystal-melt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interface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regime from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diffusion-controlled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interface-controlled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Moschini et al., 2021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D3B92A-A09A-F448-993E-9F8AB52F4E02}"/>
              </a:ext>
            </a:extLst>
          </p:cNvPr>
          <p:cNvSpPr txBox="1"/>
          <p:nvPr/>
        </p:nvSpPr>
        <p:spPr>
          <a:xfrm>
            <a:off x="-28290" y="5914800"/>
            <a:ext cx="294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Moschini et al., 2021,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Lithos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083B4D5-BBCA-6394-B898-52F5156B6691}"/>
              </a:ext>
            </a:extLst>
          </p:cNvPr>
          <p:cNvSpPr/>
          <p:nvPr/>
        </p:nvSpPr>
        <p:spPr>
          <a:xfrm>
            <a:off x="1259638" y="1644487"/>
            <a:ext cx="540587" cy="231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9C63CDF3-F292-C463-C47B-09884792AEF2}"/>
              </a:ext>
            </a:extLst>
          </p:cNvPr>
          <p:cNvSpPr/>
          <p:nvPr/>
        </p:nvSpPr>
        <p:spPr>
          <a:xfrm>
            <a:off x="6134100" y="3429000"/>
            <a:ext cx="451040" cy="23193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8E6AAFE-CB1A-FE29-4536-E6D6D5AF9E88}"/>
              </a:ext>
            </a:extLst>
          </p:cNvPr>
          <p:cNvCxnSpPr>
            <a:cxnSpLocks/>
          </p:cNvCxnSpPr>
          <p:nvPr/>
        </p:nvCxnSpPr>
        <p:spPr>
          <a:xfrm>
            <a:off x="1259638" y="1976267"/>
            <a:ext cx="592922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9C09201D-D89D-D19E-CBC0-D6BC74AF39FE}"/>
              </a:ext>
            </a:extLst>
          </p:cNvPr>
          <p:cNvCxnSpPr>
            <a:cxnSpLocks/>
          </p:cNvCxnSpPr>
          <p:nvPr/>
        </p:nvCxnSpPr>
        <p:spPr>
          <a:xfrm>
            <a:off x="3631363" y="1976267"/>
            <a:ext cx="592922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5E91BBB4-42AD-99E3-82EA-0B85303AB614}"/>
              </a:ext>
            </a:extLst>
          </p:cNvPr>
          <p:cNvCxnSpPr>
            <a:cxnSpLocks/>
          </p:cNvCxnSpPr>
          <p:nvPr/>
        </p:nvCxnSpPr>
        <p:spPr>
          <a:xfrm>
            <a:off x="6039031" y="1977684"/>
            <a:ext cx="592922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F0A50C9D-A931-FFD5-C49E-70C968675A5A}"/>
              </a:ext>
            </a:extLst>
          </p:cNvPr>
          <p:cNvCxnSpPr>
            <a:cxnSpLocks/>
          </p:cNvCxnSpPr>
          <p:nvPr/>
        </p:nvCxnSpPr>
        <p:spPr>
          <a:xfrm>
            <a:off x="1259638" y="3754267"/>
            <a:ext cx="592922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AC0ABBD6-355C-F0E4-E618-E1CD97A7D6F0}"/>
              </a:ext>
            </a:extLst>
          </p:cNvPr>
          <p:cNvCxnSpPr>
            <a:cxnSpLocks/>
          </p:cNvCxnSpPr>
          <p:nvPr/>
        </p:nvCxnSpPr>
        <p:spPr>
          <a:xfrm>
            <a:off x="3644063" y="3754267"/>
            <a:ext cx="592922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6D786E91-2286-23E8-FEAD-04A1A3EA178E}"/>
              </a:ext>
            </a:extLst>
          </p:cNvPr>
          <p:cNvCxnSpPr>
            <a:cxnSpLocks/>
          </p:cNvCxnSpPr>
          <p:nvPr/>
        </p:nvCxnSpPr>
        <p:spPr>
          <a:xfrm>
            <a:off x="6041188" y="3754267"/>
            <a:ext cx="592922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008748E-A926-99E6-29C4-84331F6F0F48}"/>
              </a:ext>
            </a:extLst>
          </p:cNvPr>
          <p:cNvSpPr txBox="1"/>
          <p:nvPr/>
        </p:nvSpPr>
        <p:spPr>
          <a:xfrm>
            <a:off x="4842" y="-115550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 Moschini </a:t>
            </a:r>
          </a:p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piergiorgio.moschini@uniroma1.it</a:t>
            </a:r>
            <a:endParaRPr lang="en-US" sz="12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55A3181-1DE3-22A6-D7B2-589F86BDBEEB}"/>
              </a:ext>
            </a:extLst>
          </p:cNvPr>
          <p:cNvSpPr txBox="1"/>
          <p:nvPr/>
        </p:nvSpPr>
        <p:spPr>
          <a:xfrm>
            <a:off x="9041623" y="-113939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clinopyroxene and plagioclase growth kinetics at Mt. Etna and Stromboli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85F1E6D8-0441-B991-5E28-B24FD5F652BD}"/>
              </a:ext>
            </a:extLst>
          </p:cNvPr>
          <p:cNvCxnSpPr/>
          <p:nvPr/>
        </p:nvCxnSpPr>
        <p:spPr>
          <a:xfrm>
            <a:off x="61200" y="540000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DF08F86-BB9D-9B68-3602-2E05D64CA0F3}"/>
              </a:ext>
            </a:extLst>
          </p:cNvPr>
          <p:cNvCxnSpPr/>
          <p:nvPr/>
        </p:nvCxnSpPr>
        <p:spPr>
          <a:xfrm>
            <a:off x="61167" y="6227379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32CA5C05-0BCA-19B0-5E94-F241F8F96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2649" y="6257605"/>
            <a:ext cx="9761267" cy="60039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892DF20-D00F-F05B-7E4B-B3825EE2438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DE15"/>
              </a:clrFrom>
              <a:clrTo>
                <a:srgbClr val="F9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" y="6246081"/>
            <a:ext cx="590106" cy="589160"/>
          </a:xfrm>
          <a:prstGeom prst="rect">
            <a:avLst/>
          </a:prstGeom>
        </p:spPr>
      </p:pic>
      <p:pic>
        <p:nvPicPr>
          <p:cNvPr id="33" name="Immagine 3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DA1A687-538D-0D01-3488-9F7E81782A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6257605"/>
            <a:ext cx="3113891" cy="548401"/>
          </a:xfrm>
          <a:prstGeom prst="rect">
            <a:avLst/>
          </a:prstGeom>
        </p:spPr>
      </p:pic>
      <p:pic>
        <p:nvPicPr>
          <p:cNvPr id="34" name="Elemento grafico 33">
            <a:extLst>
              <a:ext uri="{FF2B5EF4-FFF2-40B4-BE49-F238E27FC236}">
                <a16:creationId xmlns:a16="http://schemas.microsoft.com/office/drawing/2014/main" id="{E23EE532-F805-1405-AF35-A8DAAB488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50696" y="6243968"/>
            <a:ext cx="593386" cy="593386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56BCC390-AE30-B32D-1A8A-CAA3267CB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7434" y="6204415"/>
            <a:ext cx="1570392" cy="70725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4158F0D-2234-762F-08AF-2881B108E60C}"/>
              </a:ext>
            </a:extLst>
          </p:cNvPr>
          <p:cNvSpPr txBox="1"/>
          <p:nvPr/>
        </p:nvSpPr>
        <p:spPr>
          <a:xfrm>
            <a:off x="5220479" y="6377963"/>
            <a:ext cx="362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Moschini et al. All rights reserved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61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A2D9BC6-1D6E-E2F6-E597-35C80B5629A9}"/>
              </a:ext>
            </a:extLst>
          </p:cNvPr>
          <p:cNvSpPr txBox="1"/>
          <p:nvPr/>
        </p:nvSpPr>
        <p:spPr>
          <a:xfrm>
            <a:off x="-72976" y="349019"/>
            <a:ext cx="754816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 new model to estimate crystallization time</a:t>
            </a:r>
            <a:endParaRPr lang="it-IT" sz="32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2A25EEDC-C74E-2B63-61F4-F46C4C472488}"/>
                  </a:ext>
                </a:extLst>
              </p:cNvPr>
              <p:cNvSpPr txBox="1"/>
              <p:nvPr/>
            </p:nvSpPr>
            <p:spPr>
              <a:xfrm>
                <a:off x="719181" y="4589676"/>
                <a:ext cx="2863805" cy="61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sSub>
                        <m:sSubPr>
                          <m:ctrlPr>
                            <a:rPr lang="it-IT" sz="18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it-IT" sz="1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2A25EEDC-C74E-2B63-61F4-F46C4C472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81" y="4589676"/>
                <a:ext cx="2863805" cy="610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magine 24">
            <a:extLst>
              <a:ext uri="{FF2B5EF4-FFF2-40B4-BE49-F238E27FC236}">
                <a16:creationId xmlns:a16="http://schemas.microsoft.com/office/drawing/2014/main" id="{D91612FA-1525-AE7E-2FB2-C18455A5EC1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7"/>
          <a:stretch/>
        </p:blipFill>
        <p:spPr>
          <a:xfrm>
            <a:off x="7652500" y="1268033"/>
            <a:ext cx="4151041" cy="2938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C5DC4ACC-170F-71D1-6415-1BCEB7E7B985}"/>
                  </a:ext>
                </a:extLst>
              </p:cNvPr>
              <p:cNvSpPr txBox="1"/>
              <p:nvPr/>
            </p:nvSpPr>
            <p:spPr>
              <a:xfrm>
                <a:off x="7765471" y="4541630"/>
                <a:ext cx="2486795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sSub>
                        <m:sSub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C5DC4ACC-170F-71D1-6415-1BCEB7E7B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471" y="4541630"/>
                <a:ext cx="2486795" cy="61093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C0CB542-1D27-B1D3-ECD9-766C0FA27D36}"/>
              </a:ext>
            </a:extLst>
          </p:cNvPr>
          <p:cNvSpPr txBox="1"/>
          <p:nvPr/>
        </p:nvSpPr>
        <p:spPr>
          <a:xfrm>
            <a:off x="10291896" y="4680904"/>
            <a:ext cx="1573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1 / (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it-IT" dirty="0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34A69750-2266-CE57-D752-6B27A3B7CF4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98" b="49453"/>
          <a:stretch/>
        </p:blipFill>
        <p:spPr>
          <a:xfrm>
            <a:off x="318872" y="1174133"/>
            <a:ext cx="6111550" cy="302687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8E2E74E-6A82-5CD7-A9E9-D5C89E7EF3C4}"/>
              </a:ext>
            </a:extLst>
          </p:cNvPr>
          <p:cNvSpPr txBox="1"/>
          <p:nvPr/>
        </p:nvSpPr>
        <p:spPr>
          <a:xfrm>
            <a:off x="-19415" y="5914800"/>
            <a:ext cx="293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Moschini et al., 2021,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Lithos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98CCA93-C565-B127-2861-B8ECD2F1E806}"/>
                  </a:ext>
                </a:extLst>
              </p:cNvPr>
              <p:cNvSpPr txBox="1"/>
              <p:nvPr/>
            </p:nvSpPr>
            <p:spPr>
              <a:xfrm>
                <a:off x="4790638" y="5229000"/>
                <a:ext cx="3438302" cy="87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98CCA93-C565-B127-2861-B8ECD2F1E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638" y="5229000"/>
                <a:ext cx="3438302" cy="8772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a gomito 2">
            <a:extLst>
              <a:ext uri="{FF2B5EF4-FFF2-40B4-BE49-F238E27FC236}">
                <a16:creationId xmlns:a16="http://schemas.microsoft.com/office/drawing/2014/main" id="{488AC134-293E-BC6C-D0B0-DDA1421B005B}"/>
              </a:ext>
            </a:extLst>
          </p:cNvPr>
          <p:cNvCxnSpPr>
            <a:cxnSpLocks/>
          </p:cNvCxnSpPr>
          <p:nvPr/>
        </p:nvCxnSpPr>
        <p:spPr>
          <a:xfrm>
            <a:off x="2068731" y="5081344"/>
            <a:ext cx="2736000" cy="732927"/>
          </a:xfrm>
          <a:prstGeom prst="bentConnector3">
            <a:avLst>
              <a:gd name="adj1" fmla="val -171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1A357147-EDC6-9E21-12A7-AC9DEE142B8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b="50075"/>
          <a:stretch/>
        </p:blipFill>
        <p:spPr>
          <a:xfrm>
            <a:off x="4546479" y="1242268"/>
            <a:ext cx="1659820" cy="183952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DD4CEAE-6BBE-75D8-3102-84028C0A6004}"/>
              </a:ext>
            </a:extLst>
          </p:cNvPr>
          <p:cNvSpPr txBox="1"/>
          <p:nvPr/>
        </p:nvSpPr>
        <p:spPr>
          <a:xfrm>
            <a:off x="170203" y="4167099"/>
            <a:ext cx="673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clinopyroxene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760694E-351D-3625-67AC-94BF99D34D0C}"/>
              </a:ext>
            </a:extLst>
          </p:cNvPr>
          <p:cNvSpPr txBox="1"/>
          <p:nvPr/>
        </p:nvSpPr>
        <p:spPr>
          <a:xfrm>
            <a:off x="8337609" y="4172298"/>
            <a:ext cx="331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Size Distribution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A9FABA63-343B-2998-C50F-EEC58F15D5AD}"/>
              </a:ext>
            </a:extLst>
          </p:cNvPr>
          <p:cNvCxnSpPr>
            <a:cxnSpLocks/>
          </p:cNvCxnSpPr>
          <p:nvPr/>
        </p:nvCxnSpPr>
        <p:spPr>
          <a:xfrm>
            <a:off x="883312" y="5043196"/>
            <a:ext cx="2534991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D0ECA8A0-3299-71F3-F967-C88F41B30FFE}"/>
              </a:ext>
            </a:extLst>
          </p:cNvPr>
          <p:cNvCxnSpPr>
            <a:cxnSpLocks/>
          </p:cNvCxnSpPr>
          <p:nvPr/>
        </p:nvCxnSpPr>
        <p:spPr>
          <a:xfrm>
            <a:off x="10339729" y="5043196"/>
            <a:ext cx="140176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a gomito 55">
            <a:extLst>
              <a:ext uri="{FF2B5EF4-FFF2-40B4-BE49-F238E27FC236}">
                <a16:creationId xmlns:a16="http://schemas.microsoft.com/office/drawing/2014/main" id="{2EC7245F-9CD5-270E-AF65-7E117FF9FD15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44340" y="5083200"/>
            <a:ext cx="3024000" cy="734400"/>
          </a:xfrm>
          <a:prstGeom prst="bentConnector3">
            <a:avLst>
              <a:gd name="adj1" fmla="val 604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C545A06-3281-CBDC-AA09-B5C2D5C817E3}"/>
              </a:ext>
            </a:extLst>
          </p:cNvPr>
          <p:cNvSpPr txBox="1"/>
          <p:nvPr/>
        </p:nvSpPr>
        <p:spPr>
          <a:xfrm>
            <a:off x="4842" y="-115550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 Moschini </a:t>
            </a:r>
          </a:p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piergiorgio.moschini@uniroma1.it</a:t>
            </a:r>
            <a:endParaRPr lang="en-US" sz="12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0547BF2B-9DCD-A0EE-8DB5-4A55DDB89D2B}"/>
              </a:ext>
            </a:extLst>
          </p:cNvPr>
          <p:cNvSpPr txBox="1"/>
          <p:nvPr/>
        </p:nvSpPr>
        <p:spPr>
          <a:xfrm>
            <a:off x="9041623" y="-113939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clinopyroxene and plagioclase growth kinetics at Mt. Etna and Stromboli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Connettore diritto 58">
            <a:extLst>
              <a:ext uri="{FF2B5EF4-FFF2-40B4-BE49-F238E27FC236}">
                <a16:creationId xmlns:a16="http://schemas.microsoft.com/office/drawing/2014/main" id="{8D45041F-A6D8-B80E-D760-8F0DEB12D3DA}"/>
              </a:ext>
            </a:extLst>
          </p:cNvPr>
          <p:cNvCxnSpPr/>
          <p:nvPr/>
        </p:nvCxnSpPr>
        <p:spPr>
          <a:xfrm>
            <a:off x="61200" y="540000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0E89A486-CE23-EF60-3C50-DE0C68567FF4}"/>
              </a:ext>
            </a:extLst>
          </p:cNvPr>
          <p:cNvCxnSpPr/>
          <p:nvPr/>
        </p:nvCxnSpPr>
        <p:spPr>
          <a:xfrm>
            <a:off x="61167" y="6227379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9225B1-A203-AA38-E70A-0FAF98D82205}"/>
              </a:ext>
            </a:extLst>
          </p:cNvPr>
          <p:cNvSpPr txBox="1"/>
          <p:nvPr/>
        </p:nvSpPr>
        <p:spPr>
          <a:xfrm>
            <a:off x="500482" y="4687577"/>
            <a:ext cx="26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468476C-0425-F015-5C3D-8D4DA250170B}"/>
              </a:ext>
            </a:extLst>
          </p:cNvPr>
          <p:cNvSpPr txBox="1"/>
          <p:nvPr/>
        </p:nvSpPr>
        <p:spPr>
          <a:xfrm>
            <a:off x="7556759" y="4701451"/>
            <a:ext cx="26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AB5795-7B1E-5FB3-15F8-DE8DBDFC2B08}"/>
              </a:ext>
            </a:extLst>
          </p:cNvPr>
          <p:cNvSpPr/>
          <p:nvPr/>
        </p:nvSpPr>
        <p:spPr>
          <a:xfrm>
            <a:off x="475726" y="4725725"/>
            <a:ext cx="331360" cy="31158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E33AD83A-49A5-D969-8204-CB9050E4AAAA}"/>
              </a:ext>
            </a:extLst>
          </p:cNvPr>
          <p:cNvSpPr/>
          <p:nvPr/>
        </p:nvSpPr>
        <p:spPr>
          <a:xfrm>
            <a:off x="7537669" y="4732207"/>
            <a:ext cx="331360" cy="31158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Elemento grafico 39">
            <a:extLst>
              <a:ext uri="{FF2B5EF4-FFF2-40B4-BE49-F238E27FC236}">
                <a16:creationId xmlns:a16="http://schemas.microsoft.com/office/drawing/2014/main" id="{FB5AFA0A-81D0-F99B-34E1-D83BA7AA91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32649" y="6257605"/>
            <a:ext cx="9761267" cy="600396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4349CE9-E855-6E13-F598-77DBE5E296D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9DE15"/>
              </a:clrFrom>
              <a:clrTo>
                <a:srgbClr val="F9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" y="6246081"/>
            <a:ext cx="590106" cy="589160"/>
          </a:xfrm>
          <a:prstGeom prst="rect">
            <a:avLst/>
          </a:prstGeom>
        </p:spPr>
      </p:pic>
      <p:pic>
        <p:nvPicPr>
          <p:cNvPr id="42" name="Immagine 41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C9935F-A348-6D2F-8076-597E2671B6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6257605"/>
            <a:ext cx="3113891" cy="548401"/>
          </a:xfrm>
          <a:prstGeom prst="rect">
            <a:avLst/>
          </a:prstGeom>
        </p:spPr>
      </p:pic>
      <p:pic>
        <p:nvPicPr>
          <p:cNvPr id="43" name="Elemento grafico 42">
            <a:extLst>
              <a:ext uri="{FF2B5EF4-FFF2-40B4-BE49-F238E27FC236}">
                <a16:creationId xmlns:a16="http://schemas.microsoft.com/office/drawing/2014/main" id="{26DEEAE1-1B3A-671F-4435-EC42958C3A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250696" y="6243968"/>
            <a:ext cx="593386" cy="593386"/>
          </a:xfrm>
          <a:prstGeom prst="rect">
            <a:avLst/>
          </a:prstGeom>
        </p:spPr>
      </p:pic>
      <p:pic>
        <p:nvPicPr>
          <p:cNvPr id="44" name="Elemento grafico 43">
            <a:extLst>
              <a:ext uri="{FF2B5EF4-FFF2-40B4-BE49-F238E27FC236}">
                <a16:creationId xmlns:a16="http://schemas.microsoft.com/office/drawing/2014/main" id="{877F80C1-51AD-54CE-E81F-367B47E5A1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047434" y="6204415"/>
            <a:ext cx="1570392" cy="707254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E9EA064-73A7-C2F6-FEB5-0055F8422764}"/>
              </a:ext>
            </a:extLst>
          </p:cNvPr>
          <p:cNvSpPr txBox="1"/>
          <p:nvPr/>
        </p:nvSpPr>
        <p:spPr>
          <a:xfrm>
            <a:off x="5220479" y="6377963"/>
            <a:ext cx="362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Moschini et al. All rights reserved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68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699B80CF-3F31-4533-BDF3-F1CF537D4B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13" y="2322739"/>
            <a:ext cx="4193978" cy="380113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B8BD2350-22AD-350E-76CF-C6FC352F0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6" y="1599274"/>
            <a:ext cx="5188865" cy="3302520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01F6CEA-46EB-A2F9-EDA9-2FD47DD00625}"/>
              </a:ext>
            </a:extLst>
          </p:cNvPr>
          <p:cNvSpPr txBox="1"/>
          <p:nvPr/>
        </p:nvSpPr>
        <p:spPr>
          <a:xfrm>
            <a:off x="681087" y="4960184"/>
            <a:ext cx="5461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equilibrium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clinopyroxene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saturation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210-260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1070-1080 °C;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2.2-2.4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.% H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C2FD31-572B-A84C-32E3-7B4D8EFE98A8}"/>
              </a:ext>
            </a:extLst>
          </p:cNvPr>
          <p:cNvSpPr txBox="1"/>
          <p:nvPr/>
        </p:nvSpPr>
        <p:spPr>
          <a:xfrm>
            <a:off x="9066327" y="5914800"/>
            <a:ext cx="37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Moschini et al., 2021,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Lithos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4902613-ABF0-375E-B89A-75DBBD72BCAA}"/>
              </a:ext>
            </a:extLst>
          </p:cNvPr>
          <p:cNvSpPr txBox="1"/>
          <p:nvPr/>
        </p:nvSpPr>
        <p:spPr>
          <a:xfrm>
            <a:off x="4842" y="-115550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 Moschini </a:t>
            </a:r>
          </a:p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piergiorgio.moschini@uniroma1.it</a:t>
            </a:r>
            <a:endParaRPr lang="en-US" sz="12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FDC91D4-90DD-6C2D-D1BD-55F0EDDD25E1}"/>
              </a:ext>
            </a:extLst>
          </p:cNvPr>
          <p:cNvSpPr txBox="1"/>
          <p:nvPr/>
        </p:nvSpPr>
        <p:spPr>
          <a:xfrm>
            <a:off x="9041623" y="-113939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clinopyroxene and plagioclase growth kinetics at Mt. Etna and Stromboli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6F3D0CD-8C3C-2EED-F519-59861F82808D}"/>
              </a:ext>
            </a:extLst>
          </p:cNvPr>
          <p:cNvCxnSpPr/>
          <p:nvPr/>
        </p:nvCxnSpPr>
        <p:spPr>
          <a:xfrm>
            <a:off x="61200" y="540000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BEB2C6A7-DBE9-F9C5-7A43-F209736DA5F7}"/>
              </a:ext>
            </a:extLst>
          </p:cNvPr>
          <p:cNvCxnSpPr/>
          <p:nvPr/>
        </p:nvCxnSpPr>
        <p:spPr>
          <a:xfrm>
            <a:off x="61167" y="6227379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FF14BD0-6BF5-894B-EF23-00D044ED60A6}"/>
              </a:ext>
            </a:extLst>
          </p:cNvPr>
          <p:cNvSpPr txBox="1"/>
          <p:nvPr/>
        </p:nvSpPr>
        <p:spPr>
          <a:xfrm>
            <a:off x="-11451" y="349019"/>
            <a:ext cx="9838945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Conceptual model of magma dynamics at Mt. Etna volcano</a:t>
            </a:r>
            <a:endParaRPr lang="it-IT" sz="32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6C67DEBC-F6C7-0901-87EC-DC3FCC00F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2649" y="6257605"/>
            <a:ext cx="9761267" cy="60039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98020FD-B0AE-0AA0-428F-873521498E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9DE15"/>
              </a:clrFrom>
              <a:clrTo>
                <a:srgbClr val="F9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" y="6246081"/>
            <a:ext cx="590106" cy="589160"/>
          </a:xfrm>
          <a:prstGeom prst="rect">
            <a:avLst/>
          </a:prstGeom>
        </p:spPr>
      </p:pic>
      <p:pic>
        <p:nvPicPr>
          <p:cNvPr id="33" name="Immagine 3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5719469-681B-902C-6BBE-41DFDC058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6257605"/>
            <a:ext cx="3113891" cy="548401"/>
          </a:xfrm>
          <a:prstGeom prst="rect">
            <a:avLst/>
          </a:prstGeom>
        </p:spPr>
      </p:pic>
      <p:pic>
        <p:nvPicPr>
          <p:cNvPr id="36" name="Elemento grafico 35">
            <a:extLst>
              <a:ext uri="{FF2B5EF4-FFF2-40B4-BE49-F238E27FC236}">
                <a16:creationId xmlns:a16="http://schemas.microsoft.com/office/drawing/2014/main" id="{1F4365B4-FA0C-C943-AAE0-E3D2BB3F9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50696" y="6243968"/>
            <a:ext cx="593386" cy="593386"/>
          </a:xfrm>
          <a:prstGeom prst="rect">
            <a:avLst/>
          </a:prstGeom>
        </p:spPr>
      </p:pic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53F29A60-73A7-CF01-FA15-12CE076C47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47434" y="6204415"/>
            <a:ext cx="1570392" cy="7072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C55443-406D-222F-EE99-F1CC8719029F}"/>
              </a:ext>
            </a:extLst>
          </p:cNvPr>
          <p:cNvSpPr txBox="1"/>
          <p:nvPr/>
        </p:nvSpPr>
        <p:spPr>
          <a:xfrm>
            <a:off x="7112108" y="1205670"/>
            <a:ext cx="480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model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concert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thermobarometric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hygrometric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build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conceptual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for Mt. Etna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volcano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7DB6C7-DDEF-9023-6EA6-FDB961D44D98}"/>
              </a:ext>
            </a:extLst>
          </p:cNvPr>
          <p:cNvSpPr txBox="1"/>
          <p:nvPr/>
        </p:nvSpPr>
        <p:spPr>
          <a:xfrm>
            <a:off x="5220479" y="6377963"/>
            <a:ext cx="362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Moschini et al. All rights reserved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106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A2D9BC6-1D6E-E2F6-E597-35C80B5629A9}"/>
              </a:ext>
            </a:extLst>
          </p:cNvPr>
          <p:cNvSpPr txBox="1"/>
          <p:nvPr/>
        </p:nvSpPr>
        <p:spPr>
          <a:xfrm>
            <a:off x="14989" y="349019"/>
            <a:ext cx="1361231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Results</a:t>
            </a:r>
            <a:endParaRPr lang="it-IT" sz="32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559CE1E5-82B6-966F-1120-F3416337E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5" b="2788"/>
          <a:stretch/>
        </p:blipFill>
        <p:spPr>
          <a:xfrm>
            <a:off x="74020" y="2019397"/>
            <a:ext cx="3223629" cy="287651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7CD0AB1-9708-C146-F9AD-B382D0230A3C}"/>
              </a:ext>
            </a:extLst>
          </p:cNvPr>
          <p:cNvSpPr txBox="1"/>
          <p:nvPr/>
        </p:nvSpPr>
        <p:spPr>
          <a:xfrm>
            <a:off x="2391412" y="4885374"/>
            <a:ext cx="645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plagioclase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B147CF9-06C0-E208-88AE-4AB1F2B1C154}"/>
              </a:ext>
            </a:extLst>
          </p:cNvPr>
          <p:cNvSpPr txBox="1"/>
          <p:nvPr/>
        </p:nvSpPr>
        <p:spPr>
          <a:xfrm>
            <a:off x="-34075" y="5912911"/>
            <a:ext cx="322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Moschini et al., in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6DFDC79D-5652-6AE3-EBE6-82971C3C3C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00" y="2080800"/>
            <a:ext cx="4093200" cy="275636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1862DD38-23C6-4E2F-45F6-C439FF3663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00" y="1825200"/>
            <a:ext cx="5285443" cy="3523627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D42949F-1769-A199-18AD-2428AFDAFA3D}"/>
              </a:ext>
            </a:extLst>
          </p:cNvPr>
          <p:cNvSpPr txBox="1"/>
          <p:nvPr/>
        </p:nvSpPr>
        <p:spPr>
          <a:xfrm>
            <a:off x="8456640" y="4885200"/>
            <a:ext cx="314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503E4E9-0F24-E76A-54C1-1663DDE0E078}"/>
              </a:ext>
            </a:extLst>
          </p:cNvPr>
          <p:cNvSpPr txBox="1"/>
          <p:nvPr/>
        </p:nvSpPr>
        <p:spPr>
          <a:xfrm>
            <a:off x="4842" y="-115550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 Moschini </a:t>
            </a:r>
          </a:p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piergiorgio.moschini@uniroma1.it</a:t>
            </a:r>
            <a:endParaRPr lang="en-US" sz="12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7350B58-002F-C8C0-5903-B838F071BCAA}"/>
              </a:ext>
            </a:extLst>
          </p:cNvPr>
          <p:cNvSpPr txBox="1"/>
          <p:nvPr/>
        </p:nvSpPr>
        <p:spPr>
          <a:xfrm>
            <a:off x="9041623" y="-113939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clinopyroxene and plagioclase growth kinetics at Mt. Etna and Stromboli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0796689B-619D-DF35-B00B-68AE3FA7C099}"/>
              </a:ext>
            </a:extLst>
          </p:cNvPr>
          <p:cNvCxnSpPr/>
          <p:nvPr/>
        </p:nvCxnSpPr>
        <p:spPr>
          <a:xfrm>
            <a:off x="61200" y="540000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2C31A243-08D7-6891-C510-F1EECE30C51D}"/>
              </a:ext>
            </a:extLst>
          </p:cNvPr>
          <p:cNvCxnSpPr/>
          <p:nvPr/>
        </p:nvCxnSpPr>
        <p:spPr>
          <a:xfrm>
            <a:off x="61167" y="6227379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6D8463F1-E14A-4DD3-8D68-982649A33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32649" y="6257605"/>
            <a:ext cx="9761267" cy="600396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9519F532-71A8-918A-ECC0-A79A4DBC335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9DE15"/>
              </a:clrFrom>
              <a:clrTo>
                <a:srgbClr val="F9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" y="6246081"/>
            <a:ext cx="590106" cy="589160"/>
          </a:xfrm>
          <a:prstGeom prst="rect">
            <a:avLst/>
          </a:prstGeom>
        </p:spPr>
      </p:pic>
      <p:pic>
        <p:nvPicPr>
          <p:cNvPr id="39" name="Immagine 38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3284B3-C3FF-59EB-524E-2F1FD31C2E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6257605"/>
            <a:ext cx="3113891" cy="548401"/>
          </a:xfrm>
          <a:prstGeom prst="rect">
            <a:avLst/>
          </a:prstGeom>
        </p:spPr>
      </p:pic>
      <p:pic>
        <p:nvPicPr>
          <p:cNvPr id="40" name="Elemento grafico 39">
            <a:extLst>
              <a:ext uri="{FF2B5EF4-FFF2-40B4-BE49-F238E27FC236}">
                <a16:creationId xmlns:a16="http://schemas.microsoft.com/office/drawing/2014/main" id="{DEE04296-3775-01A1-00DA-DD3E829A7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50696" y="6243968"/>
            <a:ext cx="593386" cy="593386"/>
          </a:xfrm>
          <a:prstGeom prst="rect">
            <a:avLst/>
          </a:prstGeom>
        </p:spPr>
      </p:pic>
      <p:pic>
        <p:nvPicPr>
          <p:cNvPr id="41" name="Elemento grafico 40">
            <a:extLst>
              <a:ext uri="{FF2B5EF4-FFF2-40B4-BE49-F238E27FC236}">
                <a16:creationId xmlns:a16="http://schemas.microsoft.com/office/drawing/2014/main" id="{1986966F-C06E-CF3D-D798-D7F42C8844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47434" y="6204415"/>
            <a:ext cx="1570392" cy="7072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E697A2-4CCE-A3C0-55EF-B9B041AE7E4E}"/>
              </a:ext>
            </a:extLst>
          </p:cNvPr>
          <p:cNvSpPr txBox="1"/>
          <p:nvPr/>
        </p:nvSpPr>
        <p:spPr>
          <a:xfrm>
            <a:off x="5220479" y="6377963"/>
            <a:ext cx="362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Moschini et al. All rights reserved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91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DDA4D18-4446-55B2-4583-8627BA5DDD85}"/>
              </a:ext>
            </a:extLst>
          </p:cNvPr>
          <p:cNvSpPr txBox="1"/>
          <p:nvPr/>
        </p:nvSpPr>
        <p:spPr>
          <a:xfrm>
            <a:off x="272231" y="445325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information can be found here: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AB89445-7666-79A3-7386-4968573C2FD7}"/>
              </a:ext>
            </a:extLst>
          </p:cNvPr>
          <p:cNvSpPr txBox="1"/>
          <p:nvPr/>
        </p:nvSpPr>
        <p:spPr>
          <a:xfrm>
            <a:off x="397933" y="4959657"/>
            <a:ext cx="934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Moschini et al., 2021,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10.1016/j.lithos.2021.106225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376F4D-91B4-F414-18BA-B6D07B4631DD}"/>
              </a:ext>
            </a:extLst>
          </p:cNvPr>
          <p:cNvSpPr txBox="1"/>
          <p:nvPr/>
        </p:nvSpPr>
        <p:spPr>
          <a:xfrm>
            <a:off x="224919" y="2041977"/>
            <a:ext cx="1162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texture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clinopyroxene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plagioclase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relaxation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supersaturation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clinopyroxene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plagioclase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parameterized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by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textural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and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algebraic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expression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size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elucidate the magma dynamics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mafic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alkaline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systems.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D965E0-CB24-6D8C-453C-751AA9567A8C}"/>
              </a:ext>
            </a:extLst>
          </p:cNvPr>
          <p:cNvSpPr txBox="1"/>
          <p:nvPr/>
        </p:nvSpPr>
        <p:spPr>
          <a:xfrm>
            <a:off x="7656685" y="5472000"/>
            <a:ext cx="4468899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Thanks for your attention</a:t>
            </a:r>
            <a:endParaRPr lang="it-IT" sz="32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FE5B36F-E195-BF1C-0472-224B97A6C547}"/>
              </a:ext>
            </a:extLst>
          </p:cNvPr>
          <p:cNvSpPr txBox="1"/>
          <p:nvPr/>
        </p:nvSpPr>
        <p:spPr>
          <a:xfrm>
            <a:off x="4842" y="-115550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 Moschini </a:t>
            </a:r>
          </a:p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piergiorgio.moschini@uniroma1.it</a:t>
            </a:r>
            <a:endParaRPr lang="en-US" sz="12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62B8322-05CE-0EE0-B6C7-040BED48F8EF}"/>
              </a:ext>
            </a:extLst>
          </p:cNvPr>
          <p:cNvSpPr txBox="1"/>
          <p:nvPr/>
        </p:nvSpPr>
        <p:spPr>
          <a:xfrm>
            <a:off x="9041623" y="-113939"/>
            <a:ext cx="3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clinopyroxene and plagioclase growth kinetics at Mt. Etna and Stromboli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938C7DBE-5586-5DB2-1DB7-9AD92337766D}"/>
              </a:ext>
            </a:extLst>
          </p:cNvPr>
          <p:cNvCxnSpPr/>
          <p:nvPr/>
        </p:nvCxnSpPr>
        <p:spPr>
          <a:xfrm>
            <a:off x="61200" y="540000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AC7995D-B3A1-AE41-1494-7CA4E16A2D69}"/>
              </a:ext>
            </a:extLst>
          </p:cNvPr>
          <p:cNvCxnSpPr/>
          <p:nvPr/>
        </p:nvCxnSpPr>
        <p:spPr>
          <a:xfrm>
            <a:off x="61167" y="6227379"/>
            <a:ext cx="12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D99FC9A-A8DC-7267-1F8F-430D6D1D252C}"/>
              </a:ext>
            </a:extLst>
          </p:cNvPr>
          <p:cNvSpPr txBox="1"/>
          <p:nvPr/>
        </p:nvSpPr>
        <p:spPr>
          <a:xfrm>
            <a:off x="14989" y="357313"/>
            <a:ext cx="220047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Conclusions</a:t>
            </a:r>
            <a:endParaRPr lang="it-IT" sz="32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E456CCA8-4ED4-AC66-A62F-7C2480DE5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2649" y="6257605"/>
            <a:ext cx="9761267" cy="60039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189E352-DE86-2AA3-5429-971C6CDA42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DE15"/>
              </a:clrFrom>
              <a:clrTo>
                <a:srgbClr val="F9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" y="6246081"/>
            <a:ext cx="590106" cy="589160"/>
          </a:xfrm>
          <a:prstGeom prst="rect">
            <a:avLst/>
          </a:prstGeom>
        </p:spPr>
      </p:pic>
      <p:pic>
        <p:nvPicPr>
          <p:cNvPr id="33" name="Immagine 3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B6AA5A7-818F-0AE0-FCFE-EA1753F6A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6257605"/>
            <a:ext cx="3113891" cy="548401"/>
          </a:xfrm>
          <a:prstGeom prst="rect">
            <a:avLst/>
          </a:prstGeom>
        </p:spPr>
      </p:pic>
      <p:pic>
        <p:nvPicPr>
          <p:cNvPr id="34" name="Elemento grafico 33">
            <a:extLst>
              <a:ext uri="{FF2B5EF4-FFF2-40B4-BE49-F238E27FC236}">
                <a16:creationId xmlns:a16="http://schemas.microsoft.com/office/drawing/2014/main" id="{A2A467A4-2CCF-95AF-A01D-571695ADB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0696" y="6243968"/>
            <a:ext cx="593386" cy="593386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DA59B58F-4094-AF88-9EAB-B1FED15915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7434" y="6204415"/>
            <a:ext cx="1570392" cy="70725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F271E17-09E3-9498-E878-07F7D68010B6}"/>
              </a:ext>
            </a:extLst>
          </p:cNvPr>
          <p:cNvSpPr txBox="1"/>
          <p:nvPr/>
        </p:nvSpPr>
        <p:spPr>
          <a:xfrm>
            <a:off x="5220479" y="6377963"/>
            <a:ext cx="362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Moschini et al. All rights reserved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18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1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8.7|7.8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1|32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3388</TotalTime>
  <Words>781</Words>
  <Application>Microsoft Office PowerPoint</Application>
  <PresentationFormat>Widescreen</PresentationFormat>
  <Paragraphs>110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Symbol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Piergiorgio Moschini</dc:creator>
  <cp:lastModifiedBy>Piergiorgio Moschini</cp:lastModifiedBy>
  <cp:revision>85</cp:revision>
  <dcterms:created xsi:type="dcterms:W3CDTF">2022-05-03T08:31:01Z</dcterms:created>
  <dcterms:modified xsi:type="dcterms:W3CDTF">2022-05-24T08:44:20Z</dcterms:modified>
</cp:coreProperties>
</file>