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0" r:id="rId4"/>
    <p:sldId id="266" r:id="rId5"/>
    <p:sldId id="259" r:id="rId6"/>
    <p:sldId id="269" r:id="rId7"/>
    <p:sldId id="270" r:id="rId8"/>
  </p:sldIdLst>
  <p:sldSz cx="9144000" cy="6858000" type="screen4x3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omfield, Keith J" initials="BKJ" lastIdx="2" clrIdx="0">
    <p:extLst>
      <p:ext uri="{19B8F6BF-5375-455C-9EA6-DF929625EA0E}">
        <p15:presenceInfo xmlns:p15="http://schemas.microsoft.com/office/powerpoint/2012/main" userId="S::kbloomfi@ic.ac.uk::32258568-1984-411f-b94b-af1a73853dc0" providerId="AD"/>
      </p:ext>
    </p:extLst>
  </p:cmAuthor>
  <p:cmAuthor id="2" name="Iain Colin Prentice" initials="MOU" lastIdx="1" clrIdx="1">
    <p:extLst>
      <p:ext uri="{19B8F6BF-5375-455C-9EA6-DF929625EA0E}">
        <p15:presenceInfo xmlns:p15="http://schemas.microsoft.com/office/powerpoint/2012/main" userId="Iain Colin Prent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003E74"/>
    <a:srgbClr val="0085CA"/>
    <a:srgbClr val="002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8"/>
  </p:normalViewPr>
  <p:slideViewPr>
    <p:cSldViewPr snapToGrid="0" snapToObjects="1">
      <p:cViewPr varScale="1">
        <p:scale>
          <a:sx n="108" d="100"/>
          <a:sy n="108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2536" y="-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oomfield, Keith J" userId="32258568-1984-411f-b94b-af1a73853dc0" providerId="ADAL" clId="{9716FF1A-80E5-4F06-ABCC-4D87A1D97304}"/>
    <pc:docChg chg="custSel modSld">
      <pc:chgData name="Bloomfield, Keith J" userId="32258568-1984-411f-b94b-af1a73853dc0" providerId="ADAL" clId="{9716FF1A-80E5-4F06-ABCC-4D87A1D97304}" dt="2022-05-21T14:28:30.756" v="152" actId="1076"/>
      <pc:docMkLst>
        <pc:docMk/>
      </pc:docMkLst>
      <pc:sldChg chg="delSp mod">
        <pc:chgData name="Bloomfield, Keith J" userId="32258568-1984-411f-b94b-af1a73853dc0" providerId="ADAL" clId="{9716FF1A-80E5-4F06-ABCC-4D87A1D97304}" dt="2022-05-21T14:07:45.228" v="2" actId="478"/>
        <pc:sldMkLst>
          <pc:docMk/>
          <pc:sldMk cId="954329384" sldId="256"/>
        </pc:sldMkLst>
        <pc:picChg chg="del">
          <ac:chgData name="Bloomfield, Keith J" userId="32258568-1984-411f-b94b-af1a73853dc0" providerId="ADAL" clId="{9716FF1A-80E5-4F06-ABCC-4D87A1D97304}" dt="2022-05-21T14:07:45.228" v="2" actId="478"/>
          <ac:picMkLst>
            <pc:docMk/>
            <pc:sldMk cId="954329384" sldId="256"/>
            <ac:picMk id="8" creationId="{6AA2E2CA-B34F-4159-A728-42CFF58801B3}"/>
          </ac:picMkLst>
        </pc:picChg>
      </pc:sldChg>
      <pc:sldChg chg="delSp mod delCm modCm">
        <pc:chgData name="Bloomfield, Keith J" userId="32258568-1984-411f-b94b-af1a73853dc0" providerId="ADAL" clId="{9716FF1A-80E5-4F06-ABCC-4D87A1D97304}" dt="2022-05-21T14:07:50.580" v="3" actId="478"/>
        <pc:sldMkLst>
          <pc:docMk/>
          <pc:sldMk cId="2179187587" sldId="258"/>
        </pc:sldMkLst>
        <pc:picChg chg="del">
          <ac:chgData name="Bloomfield, Keith J" userId="32258568-1984-411f-b94b-af1a73853dc0" providerId="ADAL" clId="{9716FF1A-80E5-4F06-ABCC-4D87A1D97304}" dt="2022-05-21T14:07:50.580" v="3" actId="478"/>
          <ac:picMkLst>
            <pc:docMk/>
            <pc:sldMk cId="2179187587" sldId="258"/>
            <ac:picMk id="7" creationId="{16AE9C86-D488-4DD3-BAAE-5CFCF52012E7}"/>
          </ac:picMkLst>
        </pc:picChg>
      </pc:sldChg>
      <pc:sldChg chg="addSp delSp modSp mod">
        <pc:chgData name="Bloomfield, Keith J" userId="32258568-1984-411f-b94b-af1a73853dc0" providerId="ADAL" clId="{9716FF1A-80E5-4F06-ABCC-4D87A1D97304}" dt="2022-05-21T14:27:19.962" v="88" actId="1076"/>
        <pc:sldMkLst>
          <pc:docMk/>
          <pc:sldMk cId="94465279" sldId="259"/>
        </pc:sldMkLst>
        <pc:spChg chg="add del mod">
          <ac:chgData name="Bloomfield, Keith J" userId="32258568-1984-411f-b94b-af1a73853dc0" providerId="ADAL" clId="{9716FF1A-80E5-4F06-ABCC-4D87A1D97304}" dt="2022-05-21T14:26:47.216" v="11" actId="22"/>
          <ac:spMkLst>
            <pc:docMk/>
            <pc:sldMk cId="94465279" sldId="259"/>
            <ac:spMk id="5" creationId="{0C5C5BED-708A-4EE8-897D-45C46603DA10}"/>
          </ac:spMkLst>
        </pc:spChg>
        <pc:picChg chg="del">
          <ac:chgData name="Bloomfield, Keith J" userId="32258568-1984-411f-b94b-af1a73853dc0" providerId="ADAL" clId="{9716FF1A-80E5-4F06-ABCC-4D87A1D97304}" dt="2022-05-21T14:08:01.475" v="6" actId="478"/>
          <ac:picMkLst>
            <pc:docMk/>
            <pc:sldMk cId="94465279" sldId="259"/>
            <ac:picMk id="9" creationId="{D98C7D0E-6F7D-4B02-BC8E-4574403FA0C5}"/>
          </ac:picMkLst>
        </pc:picChg>
        <pc:picChg chg="del">
          <ac:chgData name="Bloomfield, Keith J" userId="32258568-1984-411f-b94b-af1a73853dc0" providerId="ADAL" clId="{9716FF1A-80E5-4F06-ABCC-4D87A1D97304}" dt="2022-05-21T14:25:14.527" v="9" actId="478"/>
          <ac:picMkLst>
            <pc:docMk/>
            <pc:sldMk cId="94465279" sldId="259"/>
            <ac:picMk id="10" creationId="{58E156D1-D656-4FB6-BCE5-2F3EBDE5DBA2}"/>
          </ac:picMkLst>
        </pc:picChg>
        <pc:picChg chg="add mod ord">
          <ac:chgData name="Bloomfield, Keith J" userId="32258568-1984-411f-b94b-af1a73853dc0" providerId="ADAL" clId="{9716FF1A-80E5-4F06-ABCC-4D87A1D97304}" dt="2022-05-21T14:27:19.962" v="88" actId="1076"/>
          <ac:picMkLst>
            <pc:docMk/>
            <pc:sldMk cId="94465279" sldId="259"/>
            <ac:picMk id="11" creationId="{A4302D5D-956E-4E2E-8168-B78F1BDA5A6A}"/>
          </ac:picMkLst>
        </pc:picChg>
      </pc:sldChg>
      <pc:sldChg chg="delSp mod">
        <pc:chgData name="Bloomfield, Keith J" userId="32258568-1984-411f-b94b-af1a73853dc0" providerId="ADAL" clId="{9716FF1A-80E5-4F06-ABCC-4D87A1D97304}" dt="2022-05-21T14:07:53.979" v="4" actId="478"/>
        <pc:sldMkLst>
          <pc:docMk/>
          <pc:sldMk cId="2663129352" sldId="260"/>
        </pc:sldMkLst>
        <pc:picChg chg="del">
          <ac:chgData name="Bloomfield, Keith J" userId="32258568-1984-411f-b94b-af1a73853dc0" providerId="ADAL" clId="{9716FF1A-80E5-4F06-ABCC-4D87A1D97304}" dt="2022-05-21T14:07:53.979" v="4" actId="478"/>
          <ac:picMkLst>
            <pc:docMk/>
            <pc:sldMk cId="2663129352" sldId="260"/>
            <ac:picMk id="9" creationId="{9D030CB1-DD19-4DFD-857F-DCCF3424CB9C}"/>
          </ac:picMkLst>
        </pc:picChg>
      </pc:sldChg>
      <pc:sldChg chg="delSp mod">
        <pc:chgData name="Bloomfield, Keith J" userId="32258568-1984-411f-b94b-af1a73853dc0" providerId="ADAL" clId="{9716FF1A-80E5-4F06-ABCC-4D87A1D97304}" dt="2022-05-21T14:07:57.512" v="5" actId="478"/>
        <pc:sldMkLst>
          <pc:docMk/>
          <pc:sldMk cId="1251922589" sldId="266"/>
        </pc:sldMkLst>
        <pc:picChg chg="del">
          <ac:chgData name="Bloomfield, Keith J" userId="32258568-1984-411f-b94b-af1a73853dc0" providerId="ADAL" clId="{9716FF1A-80E5-4F06-ABCC-4D87A1D97304}" dt="2022-05-21T14:07:57.512" v="5" actId="478"/>
          <ac:picMkLst>
            <pc:docMk/>
            <pc:sldMk cId="1251922589" sldId="266"/>
            <ac:picMk id="9" creationId="{BCB8246B-7DDA-4D67-ACB9-E81E5ADCBFBB}"/>
          </ac:picMkLst>
        </pc:picChg>
      </pc:sldChg>
      <pc:sldChg chg="addSp delSp modSp mod">
        <pc:chgData name="Bloomfield, Keith J" userId="32258568-1984-411f-b94b-af1a73853dc0" providerId="ADAL" clId="{9716FF1A-80E5-4F06-ABCC-4D87A1D97304}" dt="2022-05-21T14:28:30.756" v="152" actId="1076"/>
        <pc:sldMkLst>
          <pc:docMk/>
          <pc:sldMk cId="3304354308" sldId="269"/>
        </pc:sldMkLst>
        <pc:spChg chg="add del mod">
          <ac:chgData name="Bloomfield, Keith J" userId="32258568-1984-411f-b94b-af1a73853dc0" providerId="ADAL" clId="{9716FF1A-80E5-4F06-ABCC-4D87A1D97304}" dt="2022-05-21T14:27:58.806" v="89" actId="22"/>
          <ac:spMkLst>
            <pc:docMk/>
            <pc:sldMk cId="3304354308" sldId="269"/>
            <ac:spMk id="5" creationId="{D408B6AC-9FED-4DF2-A59B-FA556AA80B4E}"/>
          </ac:spMkLst>
        </pc:spChg>
        <pc:picChg chg="add mod ord">
          <ac:chgData name="Bloomfield, Keith J" userId="32258568-1984-411f-b94b-af1a73853dc0" providerId="ADAL" clId="{9716FF1A-80E5-4F06-ABCC-4D87A1D97304}" dt="2022-05-21T14:28:30.756" v="152" actId="1076"/>
          <ac:picMkLst>
            <pc:docMk/>
            <pc:sldMk cId="3304354308" sldId="269"/>
            <ac:picMk id="7" creationId="{281996B4-8C7C-4036-AD07-A135A2F8253A}"/>
          </ac:picMkLst>
        </pc:picChg>
        <pc:picChg chg="del">
          <ac:chgData name="Bloomfield, Keith J" userId="32258568-1984-411f-b94b-af1a73853dc0" providerId="ADAL" clId="{9716FF1A-80E5-4F06-ABCC-4D87A1D97304}" dt="2022-05-21T14:08:04.732" v="7" actId="478"/>
          <ac:picMkLst>
            <pc:docMk/>
            <pc:sldMk cId="3304354308" sldId="269"/>
            <ac:picMk id="8" creationId="{75626FE2-0DC0-4196-A4D8-CD7D73780F48}"/>
          </ac:picMkLst>
        </pc:picChg>
        <pc:picChg chg="del">
          <ac:chgData name="Bloomfield, Keith J" userId="32258568-1984-411f-b94b-af1a73853dc0" providerId="ADAL" clId="{9716FF1A-80E5-4F06-ABCC-4D87A1D97304}" dt="2022-05-21T14:25:19.629" v="10" actId="478"/>
          <ac:picMkLst>
            <pc:docMk/>
            <pc:sldMk cId="3304354308" sldId="269"/>
            <ac:picMk id="18" creationId="{E91B4DF8-95A0-4954-AA90-9BC8B4A487BD}"/>
          </ac:picMkLst>
        </pc:picChg>
      </pc:sldChg>
      <pc:sldChg chg="delSp mod">
        <pc:chgData name="Bloomfield, Keith J" userId="32258568-1984-411f-b94b-af1a73853dc0" providerId="ADAL" clId="{9716FF1A-80E5-4F06-ABCC-4D87A1D97304}" dt="2022-05-21T14:08:07.747" v="8" actId="478"/>
        <pc:sldMkLst>
          <pc:docMk/>
          <pc:sldMk cId="3363646609" sldId="270"/>
        </pc:sldMkLst>
        <pc:picChg chg="del">
          <ac:chgData name="Bloomfield, Keith J" userId="32258568-1984-411f-b94b-af1a73853dc0" providerId="ADAL" clId="{9716FF1A-80E5-4F06-ABCC-4D87A1D97304}" dt="2022-05-21T14:08:07.747" v="8" actId="478"/>
          <ac:picMkLst>
            <pc:docMk/>
            <pc:sldMk cId="3363646609" sldId="270"/>
            <ac:picMk id="6" creationId="{4EBE0F02-40AF-4575-9AC8-E5BAE55EDFA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en-US" b="1" dirty="0">
                <a:solidFill>
                  <a:srgbClr val="003E74"/>
                </a:solidFill>
              </a:rPr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6B0EE2D-335A-3546-9D75-E17F32E16FE9}" type="datetime3">
              <a:rPr lang="en-GB" smtClean="0">
                <a:solidFill>
                  <a:srgbClr val="003E74"/>
                </a:solidFill>
              </a:rPr>
              <a:t>21 May, 2022</a:t>
            </a:fld>
            <a:endParaRPr lang="en-US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9037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 b="1">
                <a:solidFill>
                  <a:srgbClr val="003E74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solidFill>
                  <a:srgbClr val="003E74"/>
                </a:solidFill>
              </a:defRPr>
            </a:lvl1pPr>
          </a:lstStyle>
          <a:p>
            <a:fld id="{8D35C32B-10D1-1447-A35B-280119DE9D12}" type="datetime3">
              <a:rPr lang="en-GB" smtClean="0"/>
              <a:pPr/>
              <a:t>21 May, 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648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42832"/>
            <a:ext cx="6400800" cy="604513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96689"/>
            <a:ext cx="8229600" cy="1143000"/>
          </a:xfrm>
        </p:spPr>
        <p:txBody>
          <a:bodyPr/>
          <a:lstStyle>
            <a:lvl1pPr algn="l">
              <a:defRPr sz="5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 userDrawn="1"/>
        </p:nvSpPr>
        <p:spPr>
          <a:xfrm>
            <a:off x="6340639" y="800593"/>
            <a:ext cx="2346162" cy="257244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None/>
              <a:defRPr sz="1200" b="0" kern="1200" baseline="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273580"/>
            <a:ext cx="6400800" cy="339811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71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45089"/>
            <a:ext cx="3601176" cy="797761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0" y="1545982"/>
            <a:ext cx="3601176" cy="2153335"/>
          </a:xfrm>
        </p:spPr>
        <p:txBody>
          <a:bodyPr/>
          <a:lstStyle>
            <a:lvl1pPr>
              <a:defRPr sz="5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522041"/>
            <a:ext cx="3601176" cy="339811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1" y="1546225"/>
            <a:ext cx="3930650" cy="4316413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37203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 sz="1200"/>
            </a:lvl3pPr>
            <a:lvl4pPr>
              <a:buClr>
                <a:srgbClr val="0085CA"/>
              </a:buClr>
              <a:defRPr sz="1200"/>
            </a:lvl4pPr>
            <a:lvl5pPr>
              <a:buClr>
                <a:srgbClr val="0085CA"/>
              </a:buClr>
              <a:defRPr sz="1200">
                <a:latin typeface="+mn-lt"/>
              </a:defRPr>
            </a:lvl5pPr>
            <a:lvl6pPr marL="2286000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5692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2346581"/>
            <a:ext cx="3950878" cy="3644104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62275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2346581"/>
            <a:ext cx="3950878" cy="2797494"/>
          </a:xfr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“Click to add a quote”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346526"/>
            <a:ext cx="3951287" cy="64416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85C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Click to add quote attribution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1280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3" y="2346581"/>
            <a:ext cx="3951287" cy="2788292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420143"/>
            <a:ext cx="3951287" cy="570541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8472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87908"/>
            <a:ext cx="8229601" cy="364696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420143"/>
            <a:ext cx="3951287" cy="570541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92955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87908"/>
            <a:ext cx="3951287" cy="364696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420143"/>
            <a:ext cx="3951287" cy="570541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3" y="1487908"/>
            <a:ext cx="3951287" cy="239545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3" y="4214645"/>
            <a:ext cx="3951287" cy="177604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2503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4067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lege_Powerpoint_Background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6581"/>
            <a:ext cx="8229600" cy="3644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60" r:id="rId5"/>
    <p:sldLayoutId id="2147483657" r:id="rId6"/>
    <p:sldLayoutId id="2147483658" r:id="rId7"/>
    <p:sldLayoutId id="2147483659" r:id="rId8"/>
    <p:sldLayoutId id="2147483655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85C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cos-cp.eu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yrealm.readthedocs.io/en/latest/pmodel/pmodel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6000" y="2380400"/>
            <a:ext cx="6400800" cy="1572110"/>
          </a:xfrm>
        </p:spPr>
        <p:txBody>
          <a:bodyPr/>
          <a:lstStyle/>
          <a:p>
            <a:r>
              <a:rPr lang="en-US" sz="3200" dirty="0">
                <a:solidFill>
                  <a:srgbClr val="007A3B"/>
                </a:solidFill>
              </a:rPr>
              <a:t>Towards a global monitoring system for terrestrial primary production (TerrA-P)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6000" y="4218096"/>
            <a:ext cx="6638056" cy="1384538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Colin Prentice, Keith Bloomfield (Imperial College London)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Roel van </a:t>
            </a:r>
            <a:r>
              <a:rPr lang="en-US" sz="2000" dirty="0" err="1">
                <a:solidFill>
                  <a:srgbClr val="002060"/>
                </a:solidFill>
              </a:rPr>
              <a:t>Hoolst (VITO)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Manuela </a:t>
            </a:r>
            <a:r>
              <a:rPr lang="en-US" sz="2000" dirty="0" err="1">
                <a:solidFill>
                  <a:srgbClr val="002060"/>
                </a:solidFill>
              </a:rPr>
              <a:t>Balzarolo</a:t>
            </a:r>
            <a:r>
              <a:rPr lang="en-US" sz="2000" dirty="0">
                <a:solidFill>
                  <a:srgbClr val="002060"/>
                </a:solidFill>
              </a:rPr>
              <a:t>, Sara </a:t>
            </a:r>
            <a:r>
              <a:rPr lang="en-US" sz="2000" dirty="0" err="1">
                <a:solidFill>
                  <a:srgbClr val="002060"/>
                </a:solidFill>
              </a:rPr>
              <a:t>Vicca (University of Antwerp)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Darren Ghent (University of Leicester)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34056" y="1393630"/>
            <a:ext cx="1591545" cy="257175"/>
          </a:xfrm>
        </p:spPr>
        <p:txBody>
          <a:bodyPr/>
          <a:lstStyle/>
          <a:p>
            <a:pPr algn="l"/>
            <a:r>
              <a:rPr lang="en-US" sz="1800" dirty="0"/>
              <a:t>EGU22-4245</a:t>
            </a:r>
          </a:p>
        </p:txBody>
      </p:sp>
      <p:pic>
        <p:nvPicPr>
          <p:cNvPr id="6" name="Picture 5" descr="Image result for ERC">
            <a:extLst>
              <a:ext uri="{FF2B5EF4-FFF2-40B4-BE49-F238E27FC236}">
                <a16:creationId xmlns:a16="http://schemas.microsoft.com/office/drawing/2014/main" id="{46133941-7C9E-4422-B623-1CD840AFF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83" y="125309"/>
            <a:ext cx="1553833" cy="15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124CA5A-A8DA-46F9-B32B-792F8961C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72" y="64531"/>
            <a:ext cx="1905299" cy="21244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DB60D5-7A0A-4531-A40D-6FFEECEB0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0" y="4737845"/>
            <a:ext cx="1124714" cy="157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20EFBE-A659-A74A-909D-BEB2106E1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471" y="142969"/>
            <a:ext cx="22098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2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model (the ‘P model’)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581"/>
            <a:ext cx="8229600" cy="3444619"/>
          </a:xfrm>
        </p:spPr>
        <p:txBody>
          <a:bodyPr/>
          <a:lstStyle/>
          <a:p>
            <a:r>
              <a:rPr lang="en-GB" dirty="0"/>
              <a:t>A parsimonious Light Use Efficiency (LUE) model for Gross Primary Production (GPP):</a:t>
            </a:r>
          </a:p>
          <a:p>
            <a:pPr marL="400050" lvl="1" indent="0">
              <a:buNone/>
            </a:pPr>
            <a:r>
              <a:rPr lang="en-GB" dirty="0"/>
              <a:t>					GPP  =  LUE x IPAR x fAPAR </a:t>
            </a:r>
          </a:p>
          <a:p>
            <a:pPr marL="0">
              <a:spcBef>
                <a:spcPts val="1224"/>
              </a:spcBef>
            </a:pPr>
            <a:r>
              <a:rPr lang="en-GB" dirty="0"/>
              <a:t>There are many LUE models…</a:t>
            </a:r>
          </a:p>
          <a:p>
            <a:r>
              <a:rPr lang="en-GB" dirty="0"/>
              <a:t>…but in the P model, LUE is </a:t>
            </a:r>
            <a:r>
              <a:rPr lang="en-GB" b="1" dirty="0"/>
              <a:t>derived</a:t>
            </a:r>
            <a:r>
              <a:rPr lang="en-GB" dirty="0"/>
              <a:t> from the </a:t>
            </a:r>
            <a:r>
              <a:rPr lang="en-GB" dirty="0" err="1"/>
              <a:t>FvCB</a:t>
            </a:r>
            <a:r>
              <a:rPr lang="en-GB" dirty="0"/>
              <a:t> photosynthesis model.</a:t>
            </a:r>
          </a:p>
          <a:p>
            <a:pPr algn="just">
              <a:lnSpc>
                <a:spcPct val="120000"/>
              </a:lnSpc>
            </a:pPr>
            <a:r>
              <a:rPr lang="en-GB" dirty="0"/>
              <a:t>Optimal acclimation =&gt; no PFT distinctions (except C</a:t>
            </a:r>
            <a:r>
              <a:rPr lang="en-GB" baseline="-25000" dirty="0"/>
              <a:t>3</a:t>
            </a:r>
            <a:r>
              <a:rPr lang="en-GB" dirty="0"/>
              <a:t>/C</a:t>
            </a:r>
            <a:r>
              <a:rPr lang="en-GB" baseline="-25000" dirty="0"/>
              <a:t>4</a:t>
            </a:r>
            <a:r>
              <a:rPr lang="en-GB" dirty="0"/>
              <a:t>) required.</a:t>
            </a:r>
            <a:endParaRPr lang="en-GB" baseline="-25000" dirty="0"/>
          </a:p>
          <a:p>
            <a:pPr algn="just">
              <a:lnSpc>
                <a:spcPct val="120000"/>
              </a:lnSpc>
            </a:pPr>
            <a:r>
              <a:rPr lang="en-GB" dirty="0"/>
              <a:t>All parameters estimated independently =&gt; no calibration, no guesswork!</a:t>
            </a:r>
          </a:p>
          <a:p>
            <a:pPr algn="just"/>
            <a:endParaRPr lang="en-GB" dirty="0"/>
          </a:p>
          <a:p>
            <a:pPr marL="0" indent="0" algn="r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Wang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(2017)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Nature Plants</a:t>
            </a:r>
          </a:p>
          <a:p>
            <a:pPr marL="0" indent="0" algn="r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Stocker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(2020)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GMD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8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</p:spPr>
        <p:txBody>
          <a:bodyPr/>
          <a:lstStyle/>
          <a:p>
            <a:r>
              <a:rPr lang="en-GB" dirty="0"/>
              <a:t>Prototype of a new global GPP monitoring system, based on the P model</a:t>
            </a:r>
          </a:p>
          <a:p>
            <a:r>
              <a:rPr lang="en-GB" dirty="0"/>
              <a:t>fAPAR input from Sentinel-3 (2018, 2019)</a:t>
            </a:r>
          </a:p>
          <a:p>
            <a:r>
              <a:rPr lang="en-GB" dirty="0"/>
              <a:t>Evaluation with flux-tower GPP from ICOS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TerrA</a:t>
            </a:r>
            <a:r>
              <a:rPr lang="en-GB" dirty="0"/>
              <a:t>-P project (ESA, led by VITO), Phase II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787197" y="5370092"/>
            <a:ext cx="6574516" cy="644160"/>
          </a:xfrm>
        </p:spPr>
        <p:txBody>
          <a:bodyPr/>
          <a:lstStyle/>
          <a:p>
            <a:r>
              <a:rPr lang="en-GB" sz="1800" dirty="0">
                <a:hlinkClick r:id="rId2"/>
              </a:rPr>
              <a:t>ICOS - Integrated Carbon Observation System (icos-cp.eu)</a:t>
            </a:r>
            <a:endParaRPr lang="en-GB" sz="1800" dirty="0"/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376454D-7887-4A05-B0B1-8AD828BAB57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4735513" y="2346581"/>
            <a:ext cx="3951287" cy="23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2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A67558-77C9-4732-853B-23CABCFB50E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199" y="2346581"/>
            <a:ext cx="3816000" cy="3644104"/>
          </a:xfrm>
        </p:spPr>
        <p:txBody>
          <a:bodyPr/>
          <a:lstStyle/>
          <a:p>
            <a:r>
              <a:rPr lang="en-GB" dirty="0"/>
              <a:t>Could LST – </a:t>
            </a:r>
            <a:r>
              <a:rPr lang="en-GB" i="1" dirty="0"/>
              <a:t>rather than air temperature </a:t>
            </a:r>
            <a:r>
              <a:rPr lang="en-GB" dirty="0"/>
              <a:t>– be a more appropriate measure of physiological temperature, and account for drought effects?</a:t>
            </a:r>
          </a:p>
          <a:p>
            <a:r>
              <a:rPr lang="en-GB" dirty="0"/>
              <a:t>2018 European drought as a natural experiment</a:t>
            </a:r>
          </a:p>
          <a:p>
            <a:r>
              <a:rPr lang="en-GB" dirty="0"/>
              <a:t>P-model inputs: 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GB" dirty="0">
                <a:solidFill>
                  <a:srgbClr val="0070C0"/>
                </a:solidFill>
              </a:rPr>
              <a:t>IPAR, fAPAR,</a:t>
            </a: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CO</a:t>
            </a:r>
            <a:r>
              <a:rPr lang="en-GB" baseline="-25000" dirty="0">
                <a:solidFill>
                  <a:srgbClr val="0070C0"/>
                </a:solidFill>
              </a:rPr>
              <a:t>2</a:t>
            </a:r>
            <a:r>
              <a:rPr lang="en-GB" dirty="0">
                <a:solidFill>
                  <a:srgbClr val="0070C0"/>
                </a:solidFill>
              </a:rPr>
              <a:t>, elevation;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temperature,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vpd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672534-2291-4EF1-BA53-2CFA895E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 Surface Temperature (LST) as input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9052FC-9EF1-4441-9145-472544AA8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557" y="4680000"/>
            <a:ext cx="3951287" cy="644160"/>
          </a:xfrm>
        </p:spPr>
        <p:txBody>
          <a:bodyPr/>
          <a:lstStyle/>
          <a:p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 =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leaf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– 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air</a:t>
            </a:r>
            <a:endParaRPr lang="en-GB" sz="1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Miller 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(2021) 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Agric. For. </a:t>
            </a:r>
            <a:r>
              <a:rPr lang="en-GB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Meteorol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7058BD85-3A07-4FF8-BF76-0EE1037CE46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320000" y="2346581"/>
            <a:ext cx="4663844" cy="22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2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57199" y="2232000"/>
            <a:ext cx="2340000" cy="36441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Relative performance varies with biome and moisture availability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68000"/>
            <a:ext cx="8229600" cy="507556"/>
          </a:xfrm>
        </p:spPr>
        <p:txBody>
          <a:bodyPr/>
          <a:lstStyle/>
          <a:p>
            <a:r>
              <a:rPr lang="en-GB" dirty="0"/>
              <a:t>Evaluation: comparing predictions using S3_LST </a:t>
            </a:r>
            <a:r>
              <a:rPr lang="en-GB" i="1" dirty="0"/>
              <a:t>versus</a:t>
            </a:r>
            <a:r>
              <a:rPr lang="en-GB" dirty="0"/>
              <a:t> gridded </a:t>
            </a:r>
            <a:r>
              <a:rPr lang="en-GB" dirty="0" err="1"/>
              <a:t>Tair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4302D5D-956E-4E2E-8168-B78F1BDA5A6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2844000" y="2232000"/>
            <a:ext cx="6169914" cy="4114800"/>
          </a:xfrm>
        </p:spPr>
      </p:pic>
    </p:spTree>
    <p:extLst>
      <p:ext uri="{BB962C8B-B14F-4D97-AF65-F5344CB8AC3E}">
        <p14:creationId xmlns:p14="http://schemas.microsoft.com/office/powerpoint/2010/main" val="9446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D0FF1-9466-4761-8890-A0BC94BE0E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013726"/>
            <a:ext cx="2746800" cy="385427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Summer 2018 unusually dry at Hesse, not </a:t>
            </a:r>
            <a:r>
              <a:rPr lang="en-GB" dirty="0" err="1"/>
              <a:t>Lison</a:t>
            </a:r>
            <a:endParaRPr lang="en-GB" dirty="0"/>
          </a:p>
          <a:p>
            <a:r>
              <a:rPr lang="en-GB" dirty="0"/>
              <a:t>Early-season bias (prediction &gt; observation)</a:t>
            </a:r>
          </a:p>
          <a:p>
            <a:r>
              <a:rPr lang="en-GB" dirty="0"/>
              <a:t>LST better than </a:t>
            </a:r>
            <a:r>
              <a:rPr lang="en-GB" i="1" dirty="0" err="1"/>
              <a:t>T</a:t>
            </a:r>
            <a:r>
              <a:rPr lang="en-GB" baseline="-25000" dirty="0" err="1"/>
              <a:t>air</a:t>
            </a:r>
            <a:r>
              <a:rPr lang="en-GB" dirty="0"/>
              <a:t> especially in sparse vegetation….</a:t>
            </a:r>
          </a:p>
          <a:p>
            <a:r>
              <a:rPr lang="en-GB" dirty="0"/>
              <a:t>…but does not fully represent drought effect on GPP.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78338-12CE-4173-9B3D-56E1B88B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6000"/>
            <a:ext cx="8229600" cy="507556"/>
          </a:xfrm>
        </p:spPr>
        <p:txBody>
          <a:bodyPr/>
          <a:lstStyle/>
          <a:p>
            <a:r>
              <a:rPr lang="en-GB" dirty="0"/>
              <a:t>Seasonal cycles at two contrasting sites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1996B4-8C7C-4036-AD07-A135A2F8253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3204000" y="2196000"/>
            <a:ext cx="5713095" cy="4000500"/>
          </a:xfrm>
        </p:spPr>
      </p:pic>
    </p:spTree>
    <p:extLst>
      <p:ext uri="{BB962C8B-B14F-4D97-AF65-F5344CB8AC3E}">
        <p14:creationId xmlns:p14="http://schemas.microsoft.com/office/powerpoint/2010/main" val="330435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CFD3-B5DC-413B-A053-6A5BD8B3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ECBE-B11C-4E1B-A035-08B0D25F5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daytime average of LST </a:t>
            </a:r>
            <a:r>
              <a:rPr lang="en-GB" i="1" dirty="0"/>
              <a:t>versus</a:t>
            </a:r>
            <a:r>
              <a:rPr lang="en-GB" dirty="0"/>
              <a:t> a single (mid-day) snapshot?</a:t>
            </a:r>
          </a:p>
          <a:p>
            <a:r>
              <a:rPr lang="en-GB" dirty="0"/>
              <a:t>Sparsely vegetated pixels: correct LST with a vegetation index?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Likely to be more important in arid regions…</a:t>
            </a:r>
          </a:p>
          <a:p>
            <a:r>
              <a:rPr lang="en-GB" dirty="0"/>
              <a:t>The P-model is under development: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hlinkClick r:id="rId2"/>
              </a:rPr>
              <a:t>The P-Model — </a:t>
            </a:r>
            <a:r>
              <a:rPr lang="en-GB" dirty="0" err="1">
                <a:hlinkClick r:id="rId2"/>
              </a:rPr>
              <a:t>pyrealm</a:t>
            </a:r>
            <a:r>
              <a:rPr lang="en-GB" dirty="0">
                <a:hlinkClick r:id="rId2"/>
              </a:rPr>
              <a:t>: Ecosystem Models in Python 0.5.6 documentation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646609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College London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381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Imperial College London Theme</vt:lpstr>
      <vt:lpstr>PowerPoint Presentation</vt:lpstr>
      <vt:lpstr>Productivity model (the ‘P model’)</vt:lpstr>
      <vt:lpstr>TerrA-P project (ESA, led by VITO), Phase II</vt:lpstr>
      <vt:lpstr>Land Surface Temperature (LST) as input</vt:lpstr>
      <vt:lpstr>Evaluation: comparing predictions using S3_LST versus gridded Tair</vt:lpstr>
      <vt:lpstr>Seasonal cycles at two contrasting sites</vt:lpstr>
      <vt:lpstr>Next steps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Bolt</dc:creator>
  <cp:lastModifiedBy>Bloomfield, Keith J</cp:lastModifiedBy>
  <cp:revision>19</cp:revision>
  <cp:lastPrinted>2022-05-11T09:55:06Z</cp:lastPrinted>
  <dcterms:created xsi:type="dcterms:W3CDTF">2017-02-16T14:49:58Z</dcterms:created>
  <dcterms:modified xsi:type="dcterms:W3CDTF">2022-05-21T14:29:19Z</dcterms:modified>
</cp:coreProperties>
</file>