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859" r:id="rId3"/>
    <p:sldId id="853" r:id="rId4"/>
    <p:sldId id="848" r:id="rId5"/>
    <p:sldId id="852" r:id="rId6"/>
    <p:sldId id="258" r:id="rId7"/>
    <p:sldId id="854" r:id="rId8"/>
    <p:sldId id="855" r:id="rId9"/>
    <p:sldId id="860" r:id="rId10"/>
    <p:sldId id="858" r:id="rId11"/>
    <p:sldId id="856" r:id="rId12"/>
    <p:sldId id="857" r:id="rId13"/>
  </p:sldIdLst>
  <p:sldSz cx="9144000" cy="5143500" type="screen16x9"/>
  <p:notesSz cx="6858000" cy="9144000"/>
  <p:defaultTextStyle>
    <a:defPPr>
      <a:defRPr lang="nb-NO"/>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73" autoAdjust="0"/>
  </p:normalViewPr>
  <p:slideViewPr>
    <p:cSldViewPr snapToGrid="0">
      <p:cViewPr>
        <p:scale>
          <a:sx n="75" d="100"/>
          <a:sy n="75" d="100"/>
        </p:scale>
        <p:origin x="-1603" y="-7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A4386-E402-4C6A-BCD6-A2C164AD43D6}" type="datetimeFigureOut">
              <a:rPr lang="nb-NO" smtClean="0"/>
              <a:t>26.05.2022</a:t>
            </a:fld>
            <a:endParaRPr lang="nb-N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19B8B-B314-48A1-8D3D-D3763EAEEC4C}" type="slidenum">
              <a:rPr lang="nb-NO" smtClean="0"/>
              <a:t>‹#›</a:t>
            </a:fld>
            <a:endParaRPr lang="nb-NO"/>
          </a:p>
        </p:txBody>
      </p:sp>
    </p:spTree>
    <p:extLst>
      <p:ext uri="{BB962C8B-B14F-4D97-AF65-F5344CB8AC3E}">
        <p14:creationId xmlns:p14="http://schemas.microsoft.com/office/powerpoint/2010/main" val="7984993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76835" y="244149"/>
            <a:ext cx="8153400" cy="1102519"/>
          </a:xfrm>
        </p:spPr>
        <p:txBody>
          <a:bodyPr/>
          <a:lstStyle>
            <a:lvl1pPr algn="l">
              <a:defRPr>
                <a:solidFill>
                  <a:schemeClr val="accent1"/>
                </a:solidFill>
              </a:defRPr>
            </a:lvl1pPr>
          </a:lstStyle>
          <a:p>
            <a:r>
              <a:rPr lang="en-US"/>
              <a:t>Click to edit Master title style</a:t>
            </a:r>
            <a:endParaRPr lang="nn-NO" dirty="0"/>
          </a:p>
        </p:txBody>
      </p:sp>
      <p:sp>
        <p:nvSpPr>
          <p:cNvPr id="3" name="Undertittel 2"/>
          <p:cNvSpPr>
            <a:spLocks noGrp="1"/>
          </p:cNvSpPr>
          <p:nvPr>
            <p:ph type="subTitle" idx="1"/>
          </p:nvPr>
        </p:nvSpPr>
        <p:spPr>
          <a:xfrm>
            <a:off x="685800" y="1479176"/>
            <a:ext cx="7772400" cy="2749924"/>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n-NO" dirty="0"/>
          </a:p>
        </p:txBody>
      </p:sp>
      <p:sp>
        <p:nvSpPr>
          <p:cNvPr id="4" name="Plassholder for dato 3"/>
          <p:cNvSpPr>
            <a:spLocks noGrp="1"/>
          </p:cNvSpPr>
          <p:nvPr>
            <p:ph type="dt" sz="half" idx="10"/>
          </p:nvPr>
        </p:nvSpPr>
        <p:spPr/>
        <p:txBody>
          <a:bodyPr/>
          <a:lstStyle>
            <a:lvl1pPr>
              <a:defRPr/>
            </a:lvl1pPr>
          </a:lstStyle>
          <a:p>
            <a:fld id="{4CB69316-B20F-4ABC-82C9-D4DA82E1E1A3}" type="datetime1">
              <a:rPr lang="nb-NO" smtClean="0"/>
              <a:t>26.05.2022</a:t>
            </a:fld>
            <a:endParaRPr lang="nn-NO" dirty="0"/>
          </a:p>
        </p:txBody>
      </p:sp>
      <p:sp>
        <p:nvSpPr>
          <p:cNvPr id="5" name="Plassholder for bunntekst 4"/>
          <p:cNvSpPr>
            <a:spLocks noGrp="1"/>
          </p:cNvSpPr>
          <p:nvPr>
            <p:ph type="ftr" sz="quarter" idx="11"/>
          </p:nvPr>
        </p:nvSpPr>
        <p:spPr/>
        <p:txBody>
          <a:bodyPr/>
          <a:lstStyle>
            <a:lvl1pPr algn="r">
              <a:defRPr/>
            </a:lvl1pPr>
          </a:lstStyle>
          <a:p>
            <a:r>
              <a:rPr lang="nn-NO" dirty="0" err="1"/>
              <a:t>Forfatternavn</a:t>
            </a:r>
            <a:endParaRPr lang="nn-NO" dirty="0"/>
          </a:p>
        </p:txBody>
      </p:sp>
      <p:sp>
        <p:nvSpPr>
          <p:cNvPr id="6" name="Plassholder for lysbildenummer 5"/>
          <p:cNvSpPr>
            <a:spLocks noGrp="1"/>
          </p:cNvSpPr>
          <p:nvPr>
            <p:ph type="sldNum" sz="quarter" idx="12"/>
          </p:nvPr>
        </p:nvSpPr>
        <p:spPr/>
        <p:txBody>
          <a:bodyPr/>
          <a:lstStyle>
            <a:lvl1pPr>
              <a:defRPr/>
            </a:lvl1pPr>
          </a:lstStyle>
          <a:p>
            <a:fld id="{2C644AAC-C847-431D-B538-DAB2E62DDF6E}" type="slidenum">
              <a:rPr lang="nn-NO"/>
              <a:pPr/>
              <a:t>‹#›</a:t>
            </a:fld>
            <a:endParaRPr lang="nn-NO"/>
          </a:p>
        </p:txBody>
      </p:sp>
    </p:spTree>
    <p:extLst>
      <p:ext uri="{BB962C8B-B14F-4D97-AF65-F5344CB8AC3E}">
        <p14:creationId xmlns:p14="http://schemas.microsoft.com/office/powerpoint/2010/main" val="195132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304904" y="211091"/>
            <a:ext cx="8435683" cy="981216"/>
          </a:xfrm>
        </p:spPr>
        <p:txBody>
          <a:bodyPr/>
          <a:lstStyle>
            <a:lvl1pPr algn="ctr">
              <a:defRPr>
                <a:solidFill>
                  <a:schemeClr val="accent1"/>
                </a:solidFill>
              </a:defRPr>
            </a:lvl1pPr>
          </a:lstStyle>
          <a:p>
            <a:r>
              <a:rPr lang="en-US"/>
              <a:t>Click to edit Master title style</a:t>
            </a:r>
            <a:endParaRPr lang="nn-NO" dirty="0"/>
          </a:p>
        </p:txBody>
      </p:sp>
      <p:sp>
        <p:nvSpPr>
          <p:cNvPr id="3" name="Plassholder for loddrett tekst 2"/>
          <p:cNvSpPr>
            <a:spLocks noGrp="1"/>
          </p:cNvSpPr>
          <p:nvPr>
            <p:ph type="body" orient="vert" idx="1"/>
          </p:nvPr>
        </p:nvSpPr>
        <p:spPr>
          <a:xfrm>
            <a:off x="313765" y="1335742"/>
            <a:ext cx="8417859" cy="3218330"/>
          </a:xfrm>
        </p:spPr>
        <p:txBody>
          <a:bodyPr vert="eaVert"/>
          <a:lstStyle>
            <a:lvl1pPr marL="457200" indent="-457200" algn="ct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dato 3"/>
          <p:cNvSpPr>
            <a:spLocks noGrp="1"/>
          </p:cNvSpPr>
          <p:nvPr>
            <p:ph type="dt" sz="half" idx="10"/>
          </p:nvPr>
        </p:nvSpPr>
        <p:spPr/>
        <p:txBody>
          <a:bodyPr/>
          <a:lstStyle>
            <a:lvl1pPr>
              <a:defRPr/>
            </a:lvl1pPr>
          </a:lstStyle>
          <a:p>
            <a:fld id="{EEFA673A-F0AB-414C-9120-E008000EAE3C}" type="datetime1">
              <a:rPr lang="nb-NO" smtClean="0"/>
              <a:t>26.05.2022</a:t>
            </a:fld>
            <a:endParaRPr lang="nn-NO" dirty="0"/>
          </a:p>
        </p:txBody>
      </p:sp>
      <p:sp>
        <p:nvSpPr>
          <p:cNvPr id="5"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FDA3949F-731D-4028-A648-0F16C80E5919}" type="slidenum">
              <a:rPr lang="nn-NO"/>
              <a:pPr/>
              <a:t>‹#›</a:t>
            </a:fld>
            <a:endParaRPr lang="nn-NO" dirty="0"/>
          </a:p>
        </p:txBody>
      </p:sp>
    </p:spTree>
    <p:extLst>
      <p:ext uri="{BB962C8B-B14F-4D97-AF65-F5344CB8AC3E}">
        <p14:creationId xmlns:p14="http://schemas.microsoft.com/office/powerpoint/2010/main" val="292606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lvl1pPr algn="ctr">
              <a:defRPr>
                <a:solidFill>
                  <a:srgbClr val="5B9BD5"/>
                </a:solidFill>
              </a:defRPr>
            </a:lvl1pPr>
          </a:lstStyle>
          <a:p>
            <a:r>
              <a:rPr lang="en-US"/>
              <a:t>Click to edit Master title style</a:t>
            </a:r>
            <a:endParaRPr lang="nn-NO" dirty="0"/>
          </a:p>
        </p:txBody>
      </p:sp>
      <p:sp>
        <p:nvSpPr>
          <p:cNvPr id="3" name="Plassholder for loddrett tekst 2"/>
          <p:cNvSpPr>
            <a:spLocks noGrp="1"/>
          </p:cNvSpPr>
          <p:nvPr>
            <p:ph type="body" orient="vert" idx="1"/>
          </p:nvPr>
        </p:nvSpPr>
        <p:spPr>
          <a:xfrm>
            <a:off x="457200" y="205979"/>
            <a:ext cx="6019800" cy="4388644"/>
          </a:xfrm>
        </p:spPr>
        <p:txBody>
          <a:bodyPr vert="eaVert"/>
          <a:lstStyle>
            <a:lvl1pPr marL="457200" indent="-457200">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dato 3"/>
          <p:cNvSpPr>
            <a:spLocks noGrp="1"/>
          </p:cNvSpPr>
          <p:nvPr>
            <p:ph type="dt" sz="half" idx="10"/>
          </p:nvPr>
        </p:nvSpPr>
        <p:spPr/>
        <p:txBody>
          <a:bodyPr/>
          <a:lstStyle>
            <a:lvl1pPr>
              <a:defRPr/>
            </a:lvl1pPr>
          </a:lstStyle>
          <a:p>
            <a:fld id="{CD0D142C-E3AE-4C3E-80E2-14050B8DB579}" type="datetime1">
              <a:rPr lang="nb-NO" smtClean="0"/>
              <a:t>26.05.2022</a:t>
            </a:fld>
            <a:endParaRPr lang="nn-NO" dirty="0"/>
          </a:p>
        </p:txBody>
      </p:sp>
      <p:sp>
        <p:nvSpPr>
          <p:cNvPr id="5"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2D26E113-C858-4A52-8B22-7B56523ACA8B}" type="slidenum">
              <a:rPr lang="nn-NO"/>
              <a:pPr/>
              <a:t>‹#›</a:t>
            </a:fld>
            <a:endParaRPr lang="nn-NO" dirty="0"/>
          </a:p>
        </p:txBody>
      </p:sp>
    </p:spTree>
    <p:extLst>
      <p:ext uri="{BB962C8B-B14F-4D97-AF65-F5344CB8AC3E}">
        <p14:creationId xmlns:p14="http://schemas.microsoft.com/office/powerpoint/2010/main" val="416430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84200" y="175232"/>
            <a:ext cx="8202600" cy="828815"/>
          </a:xfrm>
        </p:spPr>
        <p:txBody>
          <a:bodyPr>
            <a:normAutofit/>
          </a:bodyPr>
          <a:lstStyle>
            <a:lvl1pPr algn="ctr">
              <a:defRPr sz="4400">
                <a:solidFill>
                  <a:schemeClr val="accent1"/>
                </a:solidFill>
              </a:defRPr>
            </a:lvl1pPr>
          </a:lstStyle>
          <a:p>
            <a:r>
              <a:rPr lang="nb-NO" dirty="0" err="1"/>
              <a:t>Click</a:t>
            </a:r>
            <a:r>
              <a:rPr lang="nb-NO" dirty="0"/>
              <a:t> to </a:t>
            </a:r>
            <a:r>
              <a:rPr lang="nb-NO" dirty="0" err="1"/>
              <a:t>add</a:t>
            </a:r>
            <a:r>
              <a:rPr lang="nb-NO" dirty="0"/>
              <a:t> </a:t>
            </a:r>
            <a:r>
              <a:rPr lang="nb-NO" dirty="0" err="1"/>
              <a:t>title</a:t>
            </a:r>
            <a:endParaRPr lang="nn-NO" dirty="0"/>
          </a:p>
        </p:txBody>
      </p:sp>
      <p:sp>
        <p:nvSpPr>
          <p:cNvPr id="3" name="Plassholder for innhold 2"/>
          <p:cNvSpPr>
            <a:spLocks noGrp="1"/>
          </p:cNvSpPr>
          <p:nvPr>
            <p:ph idx="1" hasCustomPrompt="1"/>
          </p:nvPr>
        </p:nvSpPr>
        <p:spPr>
          <a:xfrm>
            <a:off x="530883" y="1129552"/>
            <a:ext cx="8137988" cy="3514165"/>
          </a:xfrm>
        </p:spPr>
        <p:txBody>
          <a:bodyPr>
            <a:normAutofit/>
          </a:bodyPr>
          <a:lstStyle>
            <a:lvl1pPr marL="457200" indent="-457200">
              <a:spcBef>
                <a:spcPts val="600"/>
              </a:spcBef>
              <a:buFont typeface="Arial" panose="020B0604020202020204" pitchFamily="34" charset="0"/>
              <a:buChar char="•"/>
              <a:defRPr sz="2800" baseline="0"/>
            </a:lvl1pPr>
            <a:lvl2pPr marL="630238" indent="203200">
              <a:spcBef>
                <a:spcPts val="600"/>
              </a:spcBef>
              <a:defRPr sz="2400"/>
            </a:lvl2pPr>
            <a:lvl3pPr marL="1162050" indent="307975">
              <a:spcBef>
                <a:spcPts val="600"/>
              </a:spcBef>
              <a:defRPr sz="2000" baseline="0"/>
            </a:lvl3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sz="2400" dirty="0"/>
              <a:t>Second </a:t>
            </a:r>
            <a:r>
              <a:rPr lang="nb-NO" sz="2400" dirty="0" err="1"/>
              <a:t>level</a:t>
            </a:r>
            <a:endParaRPr lang="nb-NO" sz="2400" dirty="0"/>
          </a:p>
          <a:p>
            <a:pPr lvl="2"/>
            <a:r>
              <a:rPr lang="nb-NO" dirty="0"/>
              <a:t>Third </a:t>
            </a:r>
            <a:r>
              <a:rPr lang="nb-NO" dirty="0" err="1"/>
              <a:t>level</a:t>
            </a:r>
            <a:endParaRPr lang="nb-NO" dirty="0"/>
          </a:p>
        </p:txBody>
      </p:sp>
      <p:sp>
        <p:nvSpPr>
          <p:cNvPr id="4" name="Plassholder for dato 3"/>
          <p:cNvSpPr>
            <a:spLocks noGrp="1"/>
          </p:cNvSpPr>
          <p:nvPr>
            <p:ph type="dt" sz="half" idx="10"/>
          </p:nvPr>
        </p:nvSpPr>
        <p:spPr/>
        <p:txBody>
          <a:bodyPr/>
          <a:lstStyle>
            <a:lvl1pPr>
              <a:defRPr/>
            </a:lvl1pPr>
          </a:lstStyle>
          <a:p>
            <a:fld id="{0C26B214-1664-4E78-AD02-007C27F4AE94}" type="datetime1">
              <a:rPr lang="nb-NO" smtClean="0"/>
              <a:t>26.05.2022</a:t>
            </a:fld>
            <a:endParaRPr lang="nn-NO" dirty="0"/>
          </a:p>
        </p:txBody>
      </p:sp>
      <p:sp>
        <p:nvSpPr>
          <p:cNvPr id="5" name="Plassholder for bunntekst 4"/>
          <p:cNvSpPr>
            <a:spLocks noGrp="1"/>
          </p:cNvSpPr>
          <p:nvPr>
            <p:ph type="ftr" sz="quarter" idx="11"/>
          </p:nvPr>
        </p:nvSpPr>
        <p:spPr>
          <a:xfrm>
            <a:off x="2464174" y="4869656"/>
            <a:ext cx="2045073" cy="273844"/>
          </a:xfrm>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596F37D9-1911-45C7-A230-7CFE9DC0FC48}" type="slidenum">
              <a:rPr lang="nn-NO"/>
              <a:pPr/>
              <a:t>‹#›</a:t>
            </a:fld>
            <a:endParaRPr lang="nn-NO" dirty="0"/>
          </a:p>
        </p:txBody>
      </p:sp>
    </p:spTree>
    <p:extLst>
      <p:ext uri="{BB962C8B-B14F-4D97-AF65-F5344CB8AC3E}">
        <p14:creationId xmlns:p14="http://schemas.microsoft.com/office/powerpoint/2010/main" val="360859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solidFill>
                  <a:schemeClr val="accent1"/>
                </a:solidFill>
              </a:defRPr>
            </a:lvl1pPr>
          </a:lstStyle>
          <a:p>
            <a:r>
              <a:rPr lang="en-US"/>
              <a:t>Click to edit Master title style</a:t>
            </a:r>
            <a:endParaRPr lang="nn-NO" dirty="0"/>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lvl1pPr>
              <a:defRPr/>
            </a:lvl1pPr>
          </a:lstStyle>
          <a:p>
            <a:fld id="{D34723F8-0E4A-40C3-8285-61E1634B8144}" type="datetime1">
              <a:rPr lang="nb-NO" smtClean="0"/>
              <a:t>26.05.2022</a:t>
            </a:fld>
            <a:endParaRPr lang="nn-NO" dirty="0"/>
          </a:p>
        </p:txBody>
      </p:sp>
      <p:sp>
        <p:nvSpPr>
          <p:cNvPr id="5"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92297BFA-7DA8-4F6A-9CC2-4FC5BB17C6A4}" type="slidenum">
              <a:rPr lang="nn-NO"/>
              <a:pPr/>
              <a:t>‹#›</a:t>
            </a:fld>
            <a:endParaRPr lang="nn-NO" dirty="0"/>
          </a:p>
        </p:txBody>
      </p:sp>
    </p:spTree>
    <p:extLst>
      <p:ext uri="{BB962C8B-B14F-4D97-AF65-F5344CB8AC3E}">
        <p14:creationId xmlns:p14="http://schemas.microsoft.com/office/powerpoint/2010/main" val="46223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97353" y="245268"/>
            <a:ext cx="8298971" cy="926307"/>
          </a:xfrm>
        </p:spPr>
        <p:txBody>
          <a:bodyPr/>
          <a:lstStyle>
            <a:lvl1pPr>
              <a:defRPr>
                <a:solidFill>
                  <a:schemeClr val="accent1"/>
                </a:solidFill>
              </a:defRPr>
            </a:lvl1pPr>
          </a:lstStyle>
          <a:p>
            <a:r>
              <a:rPr lang="en-US"/>
              <a:t>Click to edit Master title style</a:t>
            </a:r>
            <a:endParaRPr lang="nn-NO" dirty="0"/>
          </a:p>
        </p:txBody>
      </p:sp>
      <p:sp>
        <p:nvSpPr>
          <p:cNvPr id="3" name="Plassholder for innhold 2"/>
          <p:cNvSpPr>
            <a:spLocks noGrp="1"/>
          </p:cNvSpPr>
          <p:nvPr>
            <p:ph sz="half" idx="1"/>
          </p:nvPr>
        </p:nvSpPr>
        <p:spPr>
          <a:xfrm>
            <a:off x="457200" y="1266825"/>
            <a:ext cx="4038600" cy="33277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innhold 3"/>
          <p:cNvSpPr>
            <a:spLocks noGrp="1"/>
          </p:cNvSpPr>
          <p:nvPr>
            <p:ph sz="half" idx="2"/>
          </p:nvPr>
        </p:nvSpPr>
        <p:spPr>
          <a:xfrm>
            <a:off x="4648200" y="1279415"/>
            <a:ext cx="4038600" cy="33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5" name="Plassholder for dato 3"/>
          <p:cNvSpPr>
            <a:spLocks noGrp="1"/>
          </p:cNvSpPr>
          <p:nvPr>
            <p:ph type="dt" sz="half" idx="10"/>
          </p:nvPr>
        </p:nvSpPr>
        <p:spPr/>
        <p:txBody>
          <a:bodyPr/>
          <a:lstStyle>
            <a:lvl1pPr>
              <a:defRPr/>
            </a:lvl1pPr>
          </a:lstStyle>
          <a:p>
            <a:fld id="{4D69110F-0757-4B01-9302-7F85B8D9AC5B}" type="datetime1">
              <a:rPr lang="nb-NO" smtClean="0"/>
              <a:t>26.05.2022</a:t>
            </a:fld>
            <a:endParaRPr lang="nn-NO" dirty="0"/>
          </a:p>
        </p:txBody>
      </p:sp>
      <p:sp>
        <p:nvSpPr>
          <p:cNvPr id="6"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7" name="Plassholder for lysbildenummer 5"/>
          <p:cNvSpPr>
            <a:spLocks noGrp="1"/>
          </p:cNvSpPr>
          <p:nvPr>
            <p:ph type="sldNum" sz="quarter" idx="12"/>
          </p:nvPr>
        </p:nvSpPr>
        <p:spPr/>
        <p:txBody>
          <a:bodyPr/>
          <a:lstStyle>
            <a:lvl1pPr>
              <a:defRPr/>
            </a:lvl1pPr>
          </a:lstStyle>
          <a:p>
            <a:fld id="{1C403D73-82B5-4F1E-A617-9079BFB452E0}" type="slidenum">
              <a:rPr lang="nn-NO"/>
              <a:pPr/>
              <a:t>‹#›</a:t>
            </a:fld>
            <a:endParaRPr lang="nn-NO" dirty="0"/>
          </a:p>
        </p:txBody>
      </p:sp>
    </p:spTree>
    <p:extLst>
      <p:ext uri="{BB962C8B-B14F-4D97-AF65-F5344CB8AC3E}">
        <p14:creationId xmlns:p14="http://schemas.microsoft.com/office/powerpoint/2010/main" val="91180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286976" y="148337"/>
            <a:ext cx="8471542" cy="1115687"/>
          </a:xfrm>
        </p:spPr>
        <p:txBody>
          <a:bodyPr/>
          <a:lstStyle>
            <a:lvl1pPr>
              <a:defRPr>
                <a:solidFill>
                  <a:schemeClr val="accent1"/>
                </a:solidFill>
              </a:defRPr>
            </a:lvl1pPr>
          </a:lstStyle>
          <a:p>
            <a:r>
              <a:rPr lang="en-US"/>
              <a:t>Click to edit Master title style</a:t>
            </a:r>
            <a:endParaRPr lang="nn-NO" dirty="0"/>
          </a:p>
        </p:txBody>
      </p:sp>
      <p:sp>
        <p:nvSpPr>
          <p:cNvPr id="3" name="Plassholder for tekst 2"/>
          <p:cNvSpPr>
            <a:spLocks noGrp="1"/>
          </p:cNvSpPr>
          <p:nvPr>
            <p:ph type="body" idx="1"/>
          </p:nvPr>
        </p:nvSpPr>
        <p:spPr>
          <a:xfrm>
            <a:off x="295835" y="1357523"/>
            <a:ext cx="4201553" cy="4747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295835" y="1837344"/>
            <a:ext cx="4201553" cy="2931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5" name="Plassholder for tekst 4"/>
          <p:cNvSpPr>
            <a:spLocks noGrp="1"/>
          </p:cNvSpPr>
          <p:nvPr>
            <p:ph type="body" sz="quarter" idx="3"/>
          </p:nvPr>
        </p:nvSpPr>
        <p:spPr>
          <a:xfrm>
            <a:off x="4716744" y="13632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4716744" y="18430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7" name="Plassholder for dato 3"/>
          <p:cNvSpPr>
            <a:spLocks noGrp="1"/>
          </p:cNvSpPr>
          <p:nvPr>
            <p:ph type="dt" sz="half" idx="10"/>
          </p:nvPr>
        </p:nvSpPr>
        <p:spPr/>
        <p:txBody>
          <a:bodyPr/>
          <a:lstStyle>
            <a:lvl1pPr>
              <a:defRPr/>
            </a:lvl1pPr>
          </a:lstStyle>
          <a:p>
            <a:fld id="{A410E600-EDDE-42B8-8A82-BCBE70C37170}" type="datetime1">
              <a:rPr lang="nb-NO" smtClean="0"/>
              <a:t>26.05.2022</a:t>
            </a:fld>
            <a:endParaRPr lang="nn-NO" dirty="0"/>
          </a:p>
        </p:txBody>
      </p:sp>
      <p:sp>
        <p:nvSpPr>
          <p:cNvPr id="8"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9" name="Plassholder for lysbildenummer 5"/>
          <p:cNvSpPr>
            <a:spLocks noGrp="1"/>
          </p:cNvSpPr>
          <p:nvPr>
            <p:ph type="sldNum" sz="quarter" idx="12"/>
          </p:nvPr>
        </p:nvSpPr>
        <p:spPr/>
        <p:txBody>
          <a:bodyPr/>
          <a:lstStyle>
            <a:lvl1pPr>
              <a:defRPr/>
            </a:lvl1pPr>
          </a:lstStyle>
          <a:p>
            <a:fld id="{88F08221-F66D-4D88-ACAA-EA59E48B41B6}" type="slidenum">
              <a:rPr lang="nn-NO"/>
              <a:pPr/>
              <a:t>‹#›</a:t>
            </a:fld>
            <a:endParaRPr lang="nn-NO" dirty="0"/>
          </a:p>
        </p:txBody>
      </p:sp>
    </p:spTree>
    <p:extLst>
      <p:ext uri="{BB962C8B-B14F-4D97-AF65-F5344CB8AC3E}">
        <p14:creationId xmlns:p14="http://schemas.microsoft.com/office/powerpoint/2010/main" val="346325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95940" y="166266"/>
            <a:ext cx="8543259" cy="1061899"/>
          </a:xfrm>
        </p:spPr>
        <p:txBody>
          <a:bodyPr/>
          <a:lstStyle>
            <a:lvl1pPr>
              <a:defRPr>
                <a:solidFill>
                  <a:schemeClr val="accent1"/>
                </a:solidFill>
              </a:defRPr>
            </a:lvl1pPr>
          </a:lstStyle>
          <a:p>
            <a:r>
              <a:rPr lang="en-US"/>
              <a:t>Click to edit Master title style</a:t>
            </a:r>
            <a:endParaRPr lang="nn-NO" dirty="0"/>
          </a:p>
        </p:txBody>
      </p:sp>
      <p:sp>
        <p:nvSpPr>
          <p:cNvPr id="3" name="Plassholder for dato 3"/>
          <p:cNvSpPr>
            <a:spLocks noGrp="1"/>
          </p:cNvSpPr>
          <p:nvPr>
            <p:ph type="dt" sz="half" idx="10"/>
          </p:nvPr>
        </p:nvSpPr>
        <p:spPr/>
        <p:txBody>
          <a:bodyPr/>
          <a:lstStyle>
            <a:lvl1pPr>
              <a:defRPr/>
            </a:lvl1pPr>
          </a:lstStyle>
          <a:p>
            <a:fld id="{94E268FA-14C4-4129-A51D-AF51FF92E980}" type="datetime1">
              <a:rPr lang="nb-NO" smtClean="0"/>
              <a:t>26.05.2022</a:t>
            </a:fld>
            <a:endParaRPr lang="nn-NO" dirty="0"/>
          </a:p>
        </p:txBody>
      </p:sp>
      <p:sp>
        <p:nvSpPr>
          <p:cNvPr id="4"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5" name="Plassholder for lysbildenummer 5"/>
          <p:cNvSpPr>
            <a:spLocks noGrp="1"/>
          </p:cNvSpPr>
          <p:nvPr>
            <p:ph type="sldNum" sz="quarter" idx="12"/>
          </p:nvPr>
        </p:nvSpPr>
        <p:spPr/>
        <p:txBody>
          <a:bodyPr/>
          <a:lstStyle>
            <a:lvl1pPr>
              <a:defRPr/>
            </a:lvl1pPr>
          </a:lstStyle>
          <a:p>
            <a:fld id="{9D3B00F0-8CB5-42AF-8CCD-5A4E291534C0}" type="slidenum">
              <a:rPr lang="nn-NO"/>
              <a:pPr/>
              <a:t>‹#›</a:t>
            </a:fld>
            <a:endParaRPr lang="nn-NO"/>
          </a:p>
        </p:txBody>
      </p:sp>
    </p:spTree>
    <p:extLst>
      <p:ext uri="{BB962C8B-B14F-4D97-AF65-F5344CB8AC3E}">
        <p14:creationId xmlns:p14="http://schemas.microsoft.com/office/powerpoint/2010/main" val="255517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fld id="{5DCA16D1-0BB3-4CC7-9F2A-A88B60B98480}" type="datetime1">
              <a:rPr lang="nb-NO" smtClean="0"/>
              <a:t>26.05.2022</a:t>
            </a:fld>
            <a:endParaRPr lang="nn-NO" dirty="0"/>
          </a:p>
        </p:txBody>
      </p:sp>
      <p:sp>
        <p:nvSpPr>
          <p:cNvPr id="3"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4" name="Plassholder for lysbildenummer 5"/>
          <p:cNvSpPr>
            <a:spLocks noGrp="1"/>
          </p:cNvSpPr>
          <p:nvPr>
            <p:ph type="sldNum" sz="quarter" idx="12"/>
          </p:nvPr>
        </p:nvSpPr>
        <p:spPr/>
        <p:txBody>
          <a:bodyPr/>
          <a:lstStyle>
            <a:lvl1pPr>
              <a:defRPr/>
            </a:lvl1pPr>
          </a:lstStyle>
          <a:p>
            <a:fld id="{C0459820-22D6-438B-9ACC-C6121BCBE943}" type="slidenum">
              <a:rPr lang="nn-NO"/>
              <a:pPr/>
              <a:t>‹#›</a:t>
            </a:fld>
            <a:endParaRPr lang="nn-NO"/>
          </a:p>
        </p:txBody>
      </p:sp>
    </p:spTree>
    <p:extLst>
      <p:ext uri="{BB962C8B-B14F-4D97-AF65-F5344CB8AC3E}">
        <p14:creationId xmlns:p14="http://schemas.microsoft.com/office/powerpoint/2010/main" val="246989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solidFill>
                  <a:srgbClr val="5B9BD5"/>
                </a:solidFill>
              </a:defRPr>
            </a:lvl1pPr>
          </a:lstStyle>
          <a:p>
            <a:r>
              <a:rPr lang="en-US"/>
              <a:t>Click to edit Master title style</a:t>
            </a:r>
            <a:endParaRPr lang="nn-NO" dirty="0"/>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3"/>
          <p:cNvSpPr>
            <a:spLocks noGrp="1"/>
          </p:cNvSpPr>
          <p:nvPr>
            <p:ph type="dt" sz="half" idx="10"/>
          </p:nvPr>
        </p:nvSpPr>
        <p:spPr/>
        <p:txBody>
          <a:bodyPr/>
          <a:lstStyle>
            <a:lvl1pPr>
              <a:defRPr/>
            </a:lvl1pPr>
          </a:lstStyle>
          <a:p>
            <a:fld id="{5EE97DEC-1E57-4CEF-88EC-F1247BC548E5}" type="datetime1">
              <a:rPr lang="nb-NO" smtClean="0"/>
              <a:t>26.05.2022</a:t>
            </a:fld>
            <a:endParaRPr lang="nn-NO" dirty="0"/>
          </a:p>
        </p:txBody>
      </p:sp>
      <p:sp>
        <p:nvSpPr>
          <p:cNvPr id="6"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7" name="Plassholder for lysbildenummer 5"/>
          <p:cNvSpPr>
            <a:spLocks noGrp="1"/>
          </p:cNvSpPr>
          <p:nvPr>
            <p:ph type="sldNum" sz="quarter" idx="12"/>
          </p:nvPr>
        </p:nvSpPr>
        <p:spPr/>
        <p:txBody>
          <a:bodyPr/>
          <a:lstStyle>
            <a:lvl1pPr>
              <a:defRPr/>
            </a:lvl1pPr>
          </a:lstStyle>
          <a:p>
            <a:fld id="{B083B294-7C88-4B40-BD33-0F1A014CCFF1}" type="slidenum">
              <a:rPr lang="nn-NO"/>
              <a:pPr/>
              <a:t>‹#›</a:t>
            </a:fld>
            <a:endParaRPr lang="nn-NO"/>
          </a:p>
        </p:txBody>
      </p:sp>
    </p:spTree>
    <p:extLst>
      <p:ext uri="{BB962C8B-B14F-4D97-AF65-F5344CB8AC3E}">
        <p14:creationId xmlns:p14="http://schemas.microsoft.com/office/powerpoint/2010/main" val="25296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solidFill>
                  <a:schemeClr val="accent1"/>
                </a:solidFill>
              </a:defRPr>
            </a:lvl1pPr>
          </a:lstStyle>
          <a:p>
            <a:r>
              <a:rPr lang="en-US"/>
              <a:t>Click to edit Master title style</a:t>
            </a:r>
            <a:endParaRPr lang="nn-NO" dirty="0"/>
          </a:p>
        </p:txBody>
      </p:sp>
      <p:sp>
        <p:nvSpPr>
          <p:cNvPr id="3" name="Plassholder for bild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n-NO" noProof="0"/>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3"/>
          <p:cNvSpPr>
            <a:spLocks noGrp="1"/>
          </p:cNvSpPr>
          <p:nvPr>
            <p:ph type="dt" sz="half" idx="10"/>
          </p:nvPr>
        </p:nvSpPr>
        <p:spPr/>
        <p:txBody>
          <a:bodyPr/>
          <a:lstStyle>
            <a:lvl1pPr>
              <a:defRPr/>
            </a:lvl1pPr>
          </a:lstStyle>
          <a:p>
            <a:fld id="{0F45F9AF-A8E4-49AD-88E8-507109FE3E43}" type="datetime1">
              <a:rPr lang="nb-NO" smtClean="0"/>
              <a:t>26.05.2022</a:t>
            </a:fld>
            <a:endParaRPr lang="nn-NO" dirty="0"/>
          </a:p>
        </p:txBody>
      </p:sp>
      <p:sp>
        <p:nvSpPr>
          <p:cNvPr id="6"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7" name="Plassholder for lysbildenummer 5"/>
          <p:cNvSpPr>
            <a:spLocks noGrp="1"/>
          </p:cNvSpPr>
          <p:nvPr>
            <p:ph type="sldNum" sz="quarter" idx="12"/>
          </p:nvPr>
        </p:nvSpPr>
        <p:spPr/>
        <p:txBody>
          <a:bodyPr/>
          <a:lstStyle>
            <a:lvl1pPr>
              <a:defRPr/>
            </a:lvl1pPr>
          </a:lstStyle>
          <a:p>
            <a:fld id="{6957221B-76C1-4D89-973C-38A729EF7C5B}" type="slidenum">
              <a:rPr lang="nn-NO"/>
              <a:pPr/>
              <a:t>‹#›</a:t>
            </a:fld>
            <a:endParaRPr lang="nn-NO"/>
          </a:p>
        </p:txBody>
      </p:sp>
    </p:spTree>
    <p:extLst>
      <p:ext uri="{BB962C8B-B14F-4D97-AF65-F5344CB8AC3E}">
        <p14:creationId xmlns:p14="http://schemas.microsoft.com/office/powerpoint/2010/main" val="178823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0682"/>
            <a:ext cx="9144000" cy="5143500"/>
          </a:xfrm>
          <a:prstGeom prst="rect">
            <a:avLst/>
          </a:prstGeom>
        </p:spPr>
      </p:pic>
      <p:sp>
        <p:nvSpPr>
          <p:cNvPr id="2" name="Plassholder for tittel 1"/>
          <p:cNvSpPr>
            <a:spLocks noGrp="1"/>
          </p:cNvSpPr>
          <p:nvPr>
            <p:ph type="title"/>
          </p:nvPr>
        </p:nvSpPr>
        <p:spPr>
          <a:xfrm>
            <a:off x="502129" y="883443"/>
            <a:ext cx="7886700" cy="1589463"/>
          </a:xfrm>
          <a:prstGeom prst="rect">
            <a:avLst/>
          </a:prstGeom>
        </p:spPr>
        <p:txBody>
          <a:bodyPr vert="horz" lIns="68580" tIns="34290" rIns="68580" bIns="34290" rtlCol="0" anchor="ctr">
            <a:normAutofit/>
          </a:bodyPr>
          <a:lstStyle/>
          <a:p>
            <a:r>
              <a:rPr lang="nb-NO" dirty="0" err="1"/>
              <a:t>Click</a:t>
            </a:r>
            <a:r>
              <a:rPr lang="nb-NO" dirty="0"/>
              <a:t> to </a:t>
            </a:r>
            <a:r>
              <a:rPr lang="nb-NO" dirty="0" err="1"/>
              <a:t>add</a:t>
            </a:r>
            <a:r>
              <a:rPr lang="nb-NO" dirty="0"/>
              <a:t> a </a:t>
            </a:r>
            <a:r>
              <a:rPr lang="nb-NO" dirty="0" err="1"/>
              <a:t>title</a:t>
            </a:r>
            <a:endParaRPr lang="nb-NO" dirty="0"/>
          </a:p>
        </p:txBody>
      </p:sp>
      <p:sp>
        <p:nvSpPr>
          <p:cNvPr id="3" name="Plassholder for tekst 2"/>
          <p:cNvSpPr>
            <a:spLocks noGrp="1"/>
          </p:cNvSpPr>
          <p:nvPr>
            <p:ph type="body" idx="1"/>
          </p:nvPr>
        </p:nvSpPr>
        <p:spPr>
          <a:xfrm>
            <a:off x="530884" y="2806953"/>
            <a:ext cx="7457176" cy="1581016"/>
          </a:xfrm>
          <a:prstGeom prst="rect">
            <a:avLst/>
          </a:prstGeom>
        </p:spPr>
        <p:txBody>
          <a:bodyPr vert="horz" lIns="68580" tIns="34290" rIns="68580" bIns="34290" rtlCol="0">
            <a:normAutofit/>
          </a:bodyPr>
          <a:lstStyle/>
          <a:p>
            <a:pPr lvl="0"/>
            <a:r>
              <a:rPr lang="nb-NO" dirty="0" err="1"/>
              <a:t>Click</a:t>
            </a:r>
            <a:r>
              <a:rPr lang="nb-NO" dirty="0"/>
              <a:t> to </a:t>
            </a:r>
            <a:r>
              <a:rPr lang="nb-NO" dirty="0" err="1"/>
              <a:t>add</a:t>
            </a:r>
            <a:r>
              <a:rPr lang="nb-NO" dirty="0"/>
              <a:t> a </a:t>
            </a:r>
            <a:r>
              <a:rPr lang="nb-NO" dirty="0" err="1"/>
              <a:t>subtitle</a:t>
            </a:r>
            <a:endParaRPr lang="nb-NO" dirty="0"/>
          </a:p>
        </p:txBody>
      </p:sp>
      <p:sp>
        <p:nvSpPr>
          <p:cNvPr id="4" name="Plassholder for dato 3"/>
          <p:cNvSpPr>
            <a:spLocks noGrp="1"/>
          </p:cNvSpPr>
          <p:nvPr>
            <p:ph type="dt" sz="half" idx="2"/>
          </p:nvPr>
        </p:nvSpPr>
        <p:spPr>
          <a:xfrm>
            <a:off x="4743450" y="4869656"/>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1E1BA7C-2FF8-4FE8-BBBB-A5866CFB8218}" type="datetime1">
              <a:rPr lang="nb-NO" smtClean="0"/>
              <a:t>26.05.2022</a:t>
            </a:fld>
            <a:endParaRPr lang="nb-NO" dirty="0"/>
          </a:p>
        </p:txBody>
      </p:sp>
      <p:sp>
        <p:nvSpPr>
          <p:cNvPr id="5" name="Plassholder for bunntekst 4"/>
          <p:cNvSpPr>
            <a:spLocks noGrp="1"/>
          </p:cNvSpPr>
          <p:nvPr>
            <p:ph type="ftr" sz="quarter" idx="3"/>
          </p:nvPr>
        </p:nvSpPr>
        <p:spPr>
          <a:xfrm>
            <a:off x="2464174" y="4869656"/>
            <a:ext cx="2045073"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algn="r"/>
            <a:r>
              <a:rPr lang="nb-NO" dirty="0"/>
              <a:t>Forfatternavn</a:t>
            </a:r>
          </a:p>
        </p:txBody>
      </p:sp>
      <p:sp>
        <p:nvSpPr>
          <p:cNvPr id="6" name="Plassholder for lysbildenummer 5"/>
          <p:cNvSpPr>
            <a:spLocks noGrp="1"/>
          </p:cNvSpPr>
          <p:nvPr>
            <p:ph type="sldNum" sz="quarter" idx="4"/>
          </p:nvPr>
        </p:nvSpPr>
        <p:spPr>
          <a:xfrm>
            <a:off x="7853082" y="4869656"/>
            <a:ext cx="662268"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647A3A51-5FE1-4512-94A5-37D46034258E}" type="slidenum">
              <a:rPr lang="nb-NO" smtClean="0"/>
              <a:t>‹#›</a:t>
            </a:fld>
            <a:endParaRPr lang="nb-NO"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832" y="4673992"/>
            <a:ext cx="1127323" cy="469508"/>
          </a:xfrm>
          <a:prstGeom prst="rect">
            <a:avLst/>
          </a:prstGeom>
        </p:spPr>
      </p:pic>
    </p:spTree>
    <p:extLst>
      <p:ext uri="{BB962C8B-B14F-4D97-AF65-F5344CB8AC3E}">
        <p14:creationId xmlns:p14="http://schemas.microsoft.com/office/powerpoint/2010/main" val="160478414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defTabSz="685800" rtl="0" eaLnBrk="1" latinLnBrk="0" hangingPunct="1">
        <a:lnSpc>
          <a:spcPct val="90000"/>
        </a:lnSpc>
        <a:spcBef>
          <a:spcPct val="0"/>
        </a:spcBef>
        <a:buNone/>
        <a:defRPr sz="4000" kern="1200">
          <a:solidFill>
            <a:srgbClr val="0070C0"/>
          </a:solidFill>
          <a:latin typeface="Calibri"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3200" b="0" kern="1200">
          <a:solidFill>
            <a:schemeClr val="tx1"/>
          </a:solidFill>
          <a:latin typeface="Calibri"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34905" y="462241"/>
            <a:ext cx="8153400" cy="1102519"/>
          </a:xfrm>
        </p:spPr>
        <p:txBody>
          <a:bodyPr>
            <a:normAutofit/>
          </a:bodyPr>
          <a:lstStyle/>
          <a:p>
            <a:pPr algn="ctr"/>
            <a:r>
              <a:rPr lang="en-US" sz="3200" b="1" dirty="0">
                <a:solidFill>
                  <a:schemeClr val="accent1">
                    <a:lumMod val="50000"/>
                  </a:schemeClr>
                </a:solidFill>
                <a:latin typeface="Circe Bold" panose="020B0602020203020203" pitchFamily="34" charset="-52"/>
              </a:rPr>
              <a:t>Microplastic pollution of the surface of the Kara Sea in different years</a:t>
            </a:r>
            <a:endParaRPr lang="nb-NO" sz="3200" b="1" dirty="0">
              <a:solidFill>
                <a:schemeClr val="accent1">
                  <a:lumMod val="50000"/>
                </a:schemeClr>
              </a:solidFill>
              <a:latin typeface="Circe Bold" panose="020B0602020203020203" pitchFamily="34" charset="-52"/>
            </a:endParaRPr>
          </a:p>
        </p:txBody>
      </p:sp>
      <p:sp>
        <p:nvSpPr>
          <p:cNvPr id="2" name="Прямоугольник 1"/>
          <p:cNvSpPr/>
          <p:nvPr/>
        </p:nvSpPr>
        <p:spPr>
          <a:xfrm>
            <a:off x="262128" y="3506089"/>
            <a:ext cx="4572000" cy="677108"/>
          </a:xfrm>
          <a:prstGeom prst="rect">
            <a:avLst/>
          </a:prstGeom>
        </p:spPr>
        <p:txBody>
          <a:bodyPr>
            <a:spAutoFit/>
          </a:bodyPr>
          <a:lstStyle/>
          <a:p>
            <a:r>
              <a:rPr lang="en-US" u="sng"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Igor Zhdanov</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Svetlana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Pakhomova</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Olga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Mekhova</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Maria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Pogojeva</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Anfisa</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Berezina,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Matvey</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Novikov</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Nelli</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Gettikh</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Tatiana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Evenkova</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Alexander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Osadchiev</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Natalia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Stepanova</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Igor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Semiletov</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and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Evgeniy</a:t>
            </a:r>
            <a:r>
              <a:rPr lang="en-US"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2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Yakushev</a:t>
            </a:r>
            <a:endParaRPr lang="ru-RU" sz="12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3506089"/>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56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176" y="-11866"/>
            <a:ext cx="5355768" cy="565135"/>
          </a:xfrm>
        </p:spPr>
        <p:txBody>
          <a:bodyPr>
            <a:normAutofit fontScale="90000"/>
          </a:bodyPr>
          <a:lstStyle/>
          <a:p>
            <a:r>
              <a:rPr lang="en-US" sz="3600" dirty="0"/>
              <a:t/>
            </a:r>
            <a:br>
              <a:rPr lang="en-US" sz="3600" dirty="0"/>
            </a:br>
            <a:r>
              <a:rPr lang="en-US" sz="4000" b="1" dirty="0">
                <a:solidFill>
                  <a:schemeClr val="accent1">
                    <a:lumMod val="50000"/>
                  </a:schemeClr>
                </a:solidFill>
                <a:latin typeface="Circe Bold" panose="020B0602020203020203" pitchFamily="34" charset="-52"/>
              </a:rPr>
              <a:t>Maritime traffic</a:t>
            </a:r>
            <a:endParaRPr lang="ru-RU" sz="4000" b="1" dirty="0">
              <a:solidFill>
                <a:schemeClr val="accent1">
                  <a:lumMod val="50000"/>
                </a:schemeClr>
              </a:solidFill>
              <a:latin typeface="Circe Bold" panose="020B0602020203020203" pitchFamily="34" charset="-52"/>
            </a:endParaRPr>
          </a:p>
        </p:txBody>
      </p:sp>
      <p:pic>
        <p:nvPicPr>
          <p:cNvPr id="5122" name="Picture 2" descr="C:\Users\79259\Downloads\Telegram Desktop\photo_2022-05-25_18-37-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518" y="792957"/>
            <a:ext cx="7634800" cy="366232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26098" y="2993011"/>
            <a:ext cx="7769641" cy="1718804"/>
          </a:xfrm>
          <a:prstGeom prst="rect">
            <a:avLst/>
          </a:prstGeom>
          <a:solidFill>
            <a:schemeClr val="bg1"/>
          </a:solidFill>
        </p:spPr>
        <p:txBody>
          <a:bodyPr wrap="square">
            <a:spAutoFit/>
          </a:bodyPr>
          <a:lstStyle/>
          <a:p>
            <a:pPr marL="628650" lvl="1" indent="-285750">
              <a:lnSpc>
                <a:spcPct val="120000"/>
              </a:lnSpc>
              <a:buFont typeface="Arial" pitchFamily="34" charset="0"/>
              <a:buChar char="•"/>
            </a:pPr>
            <a:r>
              <a:rPr lang="en-US" sz="1800" b="1" dirty="0">
                <a:solidFill>
                  <a:srgbClr val="C00000"/>
                </a:solidFill>
                <a:latin typeface="Bahnschrift SemiLight Condensed" pitchFamily="34" charset="0"/>
                <a:ea typeface="Verdana" panose="020B0604030504040204" pitchFamily="34" charset="0"/>
                <a:cs typeface="Verdana" panose="020B0604030504040204" pitchFamily="34" charset="0"/>
              </a:rPr>
              <a:t>Shipping has been identified as one of the main sources of plastic pollution in the Arctic</a:t>
            </a:r>
          </a:p>
          <a:p>
            <a:pPr marL="628650" lvl="1" indent="-285750">
              <a:lnSpc>
                <a:spcPct val="120000"/>
              </a:lnSpc>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The Northern Sea Route (NSR) is one of the main transport arteries of the Arctic</a:t>
            </a:r>
            <a:endPar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628650" lvl="1" indent="-285750">
              <a:lnSpc>
                <a:spcPct val="120000"/>
              </a:lnSpc>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The number of voyages and ships increased from 2019 to 2021</a:t>
            </a:r>
          </a:p>
          <a:p>
            <a:pPr marL="628650" lvl="1" indent="-285750">
              <a:lnSpc>
                <a:spcPct val="120000"/>
              </a:lnSpc>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With the growth of shipping activity in the Arctic, the flow of plastic waste from ships is increasing</a:t>
            </a:r>
          </a:p>
        </p:txBody>
      </p:sp>
    </p:spTree>
    <p:extLst>
      <p:ext uri="{BB962C8B-B14F-4D97-AF65-F5344CB8AC3E}">
        <p14:creationId xmlns:p14="http://schemas.microsoft.com/office/powerpoint/2010/main" val="2142854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9128" y="132560"/>
            <a:ext cx="8202600" cy="828815"/>
          </a:xfrm>
        </p:spPr>
        <p:txBody>
          <a:bodyPr>
            <a:normAutofit/>
          </a:bodyPr>
          <a:lstStyle/>
          <a:p>
            <a:r>
              <a:rPr lang="en-US" sz="3600" b="1" dirty="0">
                <a:solidFill>
                  <a:schemeClr val="accent1">
                    <a:lumMod val="50000"/>
                  </a:schemeClr>
                </a:solidFill>
                <a:latin typeface="Circe Bold" panose="020B0602020203020203" pitchFamily="34" charset="-52"/>
              </a:rPr>
              <a:t>Conclusions</a:t>
            </a:r>
            <a:endParaRPr lang="ru-RU" sz="3600" b="1" dirty="0">
              <a:solidFill>
                <a:schemeClr val="accent1">
                  <a:lumMod val="50000"/>
                </a:schemeClr>
              </a:solidFill>
              <a:latin typeface="Circe Bold" panose="020B0602020203020203" pitchFamily="34" charset="-52"/>
            </a:endParaRPr>
          </a:p>
        </p:txBody>
      </p:sp>
      <p:sp>
        <p:nvSpPr>
          <p:cNvPr id="3" name="Объект 2"/>
          <p:cNvSpPr>
            <a:spLocks noGrp="1"/>
          </p:cNvSpPr>
          <p:nvPr>
            <p:ph idx="1"/>
          </p:nvPr>
        </p:nvSpPr>
        <p:spPr>
          <a:xfrm>
            <a:off x="265176" y="814667"/>
            <a:ext cx="8613647" cy="3514165"/>
          </a:xfrm>
        </p:spPr>
        <p:txBody>
          <a:bodyPr>
            <a:noAutofit/>
          </a:bodyPr>
          <a:lstStyle/>
          <a:p>
            <a:pPr marL="285750" indent="-285750"/>
            <a:endParaRPr lang="en-US" sz="1400" b="1" dirty="0">
              <a:solidFill>
                <a:schemeClr val="accent1">
                  <a:lumMod val="75000"/>
                </a:schemeClr>
              </a:solidFill>
              <a:latin typeface="Bahnschrift SemiBold SemiConden" pitchFamily="34" charset="0"/>
            </a:endParaRPr>
          </a:p>
          <a:p>
            <a:pPr marL="285750" indent="-285750"/>
            <a:r>
              <a:rPr lang="en-US" sz="2000" dirty="0">
                <a:solidFill>
                  <a:schemeClr val="accent1">
                    <a:lumMod val="75000"/>
                  </a:schemeClr>
                </a:solidFill>
                <a:latin typeface="Bahnschrift SemiLight Condensed" pitchFamily="34" charset="0"/>
              </a:rPr>
              <a:t>The amount of microplastics in the Kara Sea is increasing year by year</a:t>
            </a:r>
            <a:endParaRPr lang="ru-RU" sz="2000" dirty="0">
              <a:solidFill>
                <a:schemeClr val="accent1">
                  <a:lumMod val="75000"/>
                </a:schemeClr>
              </a:solidFill>
              <a:latin typeface="Bahnschrift SemiLight Condensed" pitchFamily="34" charset="0"/>
            </a:endParaRPr>
          </a:p>
          <a:p>
            <a:pPr marL="285750" indent="-285750"/>
            <a:r>
              <a:rPr lang="en-US" sz="2000" dirty="0">
                <a:solidFill>
                  <a:schemeClr val="accent1">
                    <a:lumMod val="75000"/>
                  </a:schemeClr>
                </a:solidFill>
                <a:latin typeface="Bahnschrift SemiLight Condensed" pitchFamily="34" charset="0"/>
              </a:rPr>
              <a:t>Siberian rivers bring less microplastics to the Arctic than is found in the surrounding high-saline water</a:t>
            </a:r>
            <a:endParaRPr lang="ru-RU" sz="2000" dirty="0">
              <a:solidFill>
                <a:schemeClr val="accent1">
                  <a:lumMod val="75000"/>
                </a:schemeClr>
              </a:solidFill>
              <a:latin typeface="Bahnschrift SemiLight Condensed" pitchFamily="34" charset="0"/>
            </a:endParaRPr>
          </a:p>
          <a:p>
            <a:pPr marL="285750" indent="-285750"/>
            <a:r>
              <a:rPr lang="en-US" sz="2000" dirty="0">
                <a:solidFill>
                  <a:schemeClr val="accent1">
                    <a:lumMod val="75000"/>
                  </a:schemeClr>
                </a:solidFill>
                <a:latin typeface="Bahnschrift SemiLight Condensed" pitchFamily="34" charset="0"/>
              </a:rPr>
              <a:t>Melting of ice could result in release of microplastics into the Arctic seas</a:t>
            </a:r>
          </a:p>
          <a:p>
            <a:pPr marL="285750" indent="-285750"/>
            <a:r>
              <a:rPr lang="en-US" sz="2000" dirty="0" err="1">
                <a:solidFill>
                  <a:schemeClr val="accent1">
                    <a:lumMod val="75000"/>
                  </a:schemeClr>
                </a:solidFill>
                <a:latin typeface="Bahnschrift SemiLight Condensed" pitchFamily="34" charset="0"/>
              </a:rPr>
              <a:t>Atlantification</a:t>
            </a:r>
            <a:r>
              <a:rPr lang="en-US" sz="2000" dirty="0">
                <a:solidFill>
                  <a:schemeClr val="accent1">
                    <a:lumMod val="75000"/>
                  </a:schemeClr>
                </a:solidFill>
                <a:latin typeface="Bahnschrift SemiLight Condensed" pitchFamily="34" charset="0"/>
              </a:rPr>
              <a:t> of Arctic facilitates the transport of MPs from heavily polluted </a:t>
            </a:r>
            <a:r>
              <a:rPr lang="nb-NO" sz="2000" dirty="0">
                <a:solidFill>
                  <a:schemeClr val="accent1">
                    <a:lumMod val="75000"/>
                  </a:schemeClr>
                </a:solidFill>
                <a:latin typeface="Bahnschrift SemiLight Condensed" pitchFamily="34" charset="0"/>
              </a:rPr>
              <a:t>Atlantic </a:t>
            </a:r>
            <a:r>
              <a:rPr lang="en-US" sz="2000" dirty="0">
                <a:solidFill>
                  <a:schemeClr val="accent1">
                    <a:lumMod val="75000"/>
                  </a:schemeClr>
                </a:solidFill>
                <a:latin typeface="Bahnschrift SemiLight Condensed" pitchFamily="34" charset="0"/>
              </a:rPr>
              <a:t>waters to the Arctic </a:t>
            </a:r>
            <a:endParaRPr lang="ru-RU" sz="2000" dirty="0">
              <a:solidFill>
                <a:schemeClr val="accent1">
                  <a:lumMod val="75000"/>
                </a:schemeClr>
              </a:solidFill>
              <a:latin typeface="Bahnschrift SemiLight Condensed" pitchFamily="34" charset="0"/>
            </a:endParaRPr>
          </a:p>
          <a:p>
            <a:pPr marL="285750" indent="-285750"/>
            <a:r>
              <a:rPr lang="en-US" sz="2000" dirty="0">
                <a:solidFill>
                  <a:schemeClr val="accent1">
                    <a:lumMod val="75000"/>
                  </a:schemeClr>
                </a:solidFill>
                <a:latin typeface="Bahnschrift SemiLight Condensed" pitchFamily="34" charset="0"/>
              </a:rPr>
              <a:t>The growth of shipping along the Northern Sea Route leads to an increase in the local supply of microplastics</a:t>
            </a:r>
            <a:endParaRPr lang="ru-RU" sz="2000" dirty="0">
              <a:solidFill>
                <a:schemeClr val="accent1">
                  <a:lumMod val="75000"/>
                </a:schemeClr>
              </a:solidFill>
              <a:latin typeface="Bahnschrift SemiLight Condensed" pitchFamily="34" charset="0"/>
            </a:endParaRPr>
          </a:p>
          <a:p>
            <a:pPr marL="285750" indent="-285750"/>
            <a:r>
              <a:rPr lang="en-US" sz="2000" dirty="0">
                <a:solidFill>
                  <a:schemeClr val="accent1">
                    <a:lumMod val="75000"/>
                  </a:schemeClr>
                </a:solidFill>
                <a:latin typeface="Bahnschrift SemiLight Condensed" pitchFamily="34" charset="0"/>
              </a:rPr>
              <a:t>It is impossible to isolate the main factor that determines the increase in MPs pollution of the Kara Sea, since all potential sources of MPs and the processes that affect its transfer to the Kara Sea became more active during the studied period</a:t>
            </a:r>
            <a:endParaRPr lang="ru-RU" sz="2000" dirty="0">
              <a:solidFill>
                <a:schemeClr val="accent1">
                  <a:lumMod val="75000"/>
                </a:schemeClr>
              </a:solidFill>
              <a:latin typeface="Bahnschrift SemiLight Condensed" pitchFamily="34" charset="0"/>
            </a:endParaRPr>
          </a:p>
        </p:txBody>
      </p:sp>
    </p:spTree>
    <p:extLst>
      <p:ext uri="{BB962C8B-B14F-4D97-AF65-F5344CB8AC3E}">
        <p14:creationId xmlns:p14="http://schemas.microsoft.com/office/powerpoint/2010/main" val="116682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320" y="246352"/>
            <a:ext cx="3441770" cy="828815"/>
          </a:xfrm>
        </p:spPr>
        <p:txBody>
          <a:bodyPr>
            <a:normAutofit/>
          </a:bodyPr>
          <a:lstStyle/>
          <a:p>
            <a:r>
              <a:rPr lang="en-US" sz="3600" b="1" dirty="0">
                <a:solidFill>
                  <a:schemeClr val="accent1">
                    <a:lumMod val="50000"/>
                  </a:schemeClr>
                </a:solidFill>
                <a:latin typeface="Circe Bold" panose="020B0602020203020203" pitchFamily="34" charset="-52"/>
              </a:rPr>
              <a:t>Contacts</a:t>
            </a:r>
            <a:endParaRPr lang="ru-RU" sz="3600" b="1" dirty="0">
              <a:solidFill>
                <a:schemeClr val="accent1">
                  <a:lumMod val="50000"/>
                </a:schemeClr>
              </a:solidFill>
              <a:latin typeface="Circe Bold" panose="020B0602020203020203" pitchFamily="34" charset="-52"/>
            </a:endParaRPr>
          </a:p>
        </p:txBody>
      </p:sp>
      <p:sp>
        <p:nvSpPr>
          <p:cNvPr id="3" name="Объект 2"/>
          <p:cNvSpPr>
            <a:spLocks noGrp="1"/>
          </p:cNvSpPr>
          <p:nvPr>
            <p:ph idx="1"/>
          </p:nvPr>
        </p:nvSpPr>
        <p:spPr>
          <a:xfrm>
            <a:off x="-220957" y="1464832"/>
            <a:ext cx="8137988" cy="3514165"/>
          </a:xfrm>
        </p:spPr>
        <p:txBody>
          <a:bodyPr>
            <a:normAutofit/>
          </a:bodyPr>
          <a:lstStyle/>
          <a:p>
            <a:r>
              <a:rPr lang="en-US" sz="1800" dirty="0">
                <a:solidFill>
                  <a:schemeClr val="accent1">
                    <a:lumMod val="75000"/>
                  </a:schemeClr>
                </a:solidFill>
                <a:latin typeface="Bahnschrift SemiLight Condensed" pitchFamily="34" charset="0"/>
              </a:rPr>
              <a:t>zhdanovaeroplast@gmail.com</a:t>
            </a:r>
            <a:endParaRPr lang="ru-RU" sz="1800" dirty="0">
              <a:solidFill>
                <a:schemeClr val="accent1">
                  <a:lumMod val="75000"/>
                </a:schemeClr>
              </a:solidFill>
              <a:latin typeface="Bahnschrift SemiLight Condensed" pitchFamily="34" charset="0"/>
            </a:endParaRPr>
          </a:p>
        </p:txBody>
      </p:sp>
      <p:pic>
        <p:nvPicPr>
          <p:cNvPr id="7" name="Picture 2" descr="C:\Users\79259\Downloads\7WXyaDWLu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540" y="-1"/>
            <a:ext cx="5710007" cy="52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8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525" y="0"/>
            <a:ext cx="8202600" cy="828815"/>
          </a:xfrm>
        </p:spPr>
        <p:txBody>
          <a:bodyPr>
            <a:normAutofit/>
          </a:bodyPr>
          <a:lstStyle/>
          <a:p>
            <a:r>
              <a:rPr lang="en-US" sz="3200" b="1" dirty="0">
                <a:solidFill>
                  <a:schemeClr val="accent1">
                    <a:lumMod val="50000"/>
                  </a:schemeClr>
                </a:solidFill>
                <a:latin typeface="Circe Bold" panose="020B0602020203020203" pitchFamily="34" charset="-52"/>
              </a:rPr>
              <a:t>Sources of plastic in the Arctic</a:t>
            </a:r>
            <a:endParaRPr lang="ru-RU" sz="3200" b="1" dirty="0">
              <a:solidFill>
                <a:schemeClr val="accent1">
                  <a:lumMod val="50000"/>
                </a:schemeClr>
              </a:solidFill>
              <a:latin typeface="Circe Bold" panose="020B0602020203020203" pitchFamily="34" charset="-52"/>
            </a:endParaRPr>
          </a:p>
        </p:txBody>
      </p:sp>
      <p:pic>
        <p:nvPicPr>
          <p:cNvPr id="7" name="Picture 17">
            <a:extLst>
              <a:ext uri="{FF2B5EF4-FFF2-40B4-BE49-F238E27FC236}">
                <a16:creationId xmlns="" xmlns:a16="http://schemas.microsoft.com/office/drawing/2014/main" id="{6F9910BA-61AF-4568-B400-C9C16C169238}"/>
              </a:ext>
            </a:extLst>
          </p:cNvPr>
          <p:cNvPicPr>
            <a:picLocks noChangeAspect="1"/>
          </p:cNvPicPr>
          <p:nvPr/>
        </p:nvPicPr>
        <p:blipFill rotWithShape="1">
          <a:blip r:embed="rId2"/>
          <a:srcRect l="3964" t="5450"/>
          <a:stretch/>
        </p:blipFill>
        <p:spPr>
          <a:xfrm>
            <a:off x="737384" y="809114"/>
            <a:ext cx="3963204" cy="3764201"/>
          </a:xfrm>
          <a:prstGeom prst="rect">
            <a:avLst/>
          </a:prstGeom>
        </p:spPr>
      </p:pic>
      <p:sp>
        <p:nvSpPr>
          <p:cNvPr id="8" name="Прямоугольник 7"/>
          <p:cNvSpPr/>
          <p:nvPr/>
        </p:nvSpPr>
        <p:spPr>
          <a:xfrm>
            <a:off x="5179459" y="1032362"/>
            <a:ext cx="3389376" cy="3317703"/>
          </a:xfrm>
          <a:prstGeom prst="rect">
            <a:avLst/>
          </a:prstGeom>
        </p:spPr>
        <p:txBody>
          <a:bodyPr wrap="square">
            <a:spAutoFit/>
          </a:bodyPr>
          <a:lstStyle/>
          <a:p>
            <a:pPr marL="342900" indent="-342900">
              <a:lnSpc>
                <a:spcPct val="150000"/>
              </a:lnSpc>
              <a:buFont typeface="Arial" pitchFamily="34" charset="0"/>
              <a:buChar char="•"/>
            </a:pPr>
            <a:r>
              <a:rPr lang="en-US"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Coastal runoff (rivers)</a:t>
            </a:r>
          </a:p>
          <a:p>
            <a:pPr marL="342900" indent="-342900">
              <a:lnSpc>
                <a:spcPct val="150000"/>
              </a:lnSpc>
              <a:buFont typeface="Arial" pitchFamily="34" charset="0"/>
              <a:buChar char="•"/>
            </a:pPr>
            <a:r>
              <a:rPr lang="en-US"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Atlantic waters</a:t>
            </a:r>
            <a:endParaRPr lang="ru-RU"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342900" indent="-342900">
              <a:lnSpc>
                <a:spcPct val="150000"/>
              </a:lnSpc>
              <a:buFont typeface="Arial" pitchFamily="34" charset="0"/>
              <a:buChar char="•"/>
            </a:pPr>
            <a:r>
              <a:rPr lang="en-US"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Maritime traffic</a:t>
            </a:r>
          </a:p>
          <a:p>
            <a:pPr marL="342900" indent="-342900">
              <a:lnSpc>
                <a:spcPct val="150000"/>
              </a:lnSpc>
              <a:buFont typeface="Arial" pitchFamily="34" charset="0"/>
              <a:buChar char="•"/>
            </a:pPr>
            <a:r>
              <a:rPr lang="en-US"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Atmospheric transport</a:t>
            </a:r>
            <a:endParaRPr lang="ru-RU"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342900" indent="-342900">
              <a:lnSpc>
                <a:spcPct val="150000"/>
              </a:lnSpc>
              <a:buFont typeface="Arial" pitchFamily="34" charset="0"/>
              <a:buChar char="•"/>
            </a:pPr>
            <a:r>
              <a:rPr lang="en-US" sz="24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Melting ice (second source) </a:t>
            </a:r>
          </a:p>
          <a:p>
            <a:pPr marL="285750" indent="-285750">
              <a:lnSpc>
                <a:spcPct val="150000"/>
              </a:lnSpc>
              <a:buFont typeface="Arial" pitchFamily="34" charset="0"/>
              <a:buChar char="•"/>
            </a:pPr>
            <a:endParaRPr lang="ru-RU" sz="2200" dirty="0">
              <a:solidFill>
                <a:schemeClr val="accent1">
                  <a:lumMod val="75000"/>
                </a:schemeClr>
              </a:solidFill>
              <a:latin typeface="Calibri"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213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 xmlns:a16="http://schemas.microsoft.com/office/drawing/2014/main" id="{7312C96B-37CB-46DD-991A-CF5C2023DF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1"/>
          <a:stretch/>
        </p:blipFill>
        <p:spPr bwMode="auto">
          <a:xfrm>
            <a:off x="6712484" y="-221823"/>
            <a:ext cx="2431516" cy="436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793788" y="0"/>
            <a:ext cx="8202600" cy="828815"/>
          </a:xfrm>
        </p:spPr>
        <p:txBody>
          <a:bodyPr>
            <a:normAutofit fontScale="90000"/>
          </a:bodyPr>
          <a:lstStyle/>
          <a:p>
            <a:r>
              <a:rPr lang="en-US" dirty="0"/>
              <a:t/>
            </a:r>
            <a:br>
              <a:rPr lang="en-US" dirty="0"/>
            </a:br>
            <a:r>
              <a:rPr lang="en-US" sz="3600" b="1" dirty="0">
                <a:solidFill>
                  <a:schemeClr val="accent1">
                    <a:lumMod val="50000"/>
                  </a:schemeClr>
                </a:solidFill>
                <a:latin typeface="Circe Bold" panose="020B0602020203020203" pitchFamily="34" charset="-52"/>
              </a:rPr>
              <a:t>Brief information</a:t>
            </a:r>
            <a:endParaRPr lang="ru-RU" sz="2700" b="1" dirty="0">
              <a:solidFill>
                <a:schemeClr val="accent1">
                  <a:lumMod val="50000"/>
                </a:schemeClr>
              </a:solidFill>
              <a:latin typeface="Circe Bold" panose="020B0602020203020203" pitchFamily="34" charset="-52"/>
            </a:endParaRPr>
          </a:p>
        </p:txBody>
      </p:sp>
      <p:sp>
        <p:nvSpPr>
          <p:cNvPr id="3" name="Объект 2"/>
          <p:cNvSpPr>
            <a:spLocks noGrp="1"/>
          </p:cNvSpPr>
          <p:nvPr>
            <p:ph idx="1"/>
          </p:nvPr>
        </p:nvSpPr>
        <p:spPr>
          <a:xfrm>
            <a:off x="368919" y="828815"/>
            <a:ext cx="6182867" cy="3514165"/>
          </a:xfrm>
        </p:spPr>
        <p:txBody>
          <a:bodyPr>
            <a:normAutofit lnSpcReduction="10000"/>
          </a:bodyPr>
          <a:lstStyle/>
          <a:p>
            <a:endParaRPr lang="en-US" dirty="0">
              <a:solidFill>
                <a:schemeClr val="accent1">
                  <a:lumMod val="75000"/>
                </a:schemeClr>
              </a:solidFill>
            </a:endParaRPr>
          </a:p>
          <a:p>
            <a:pPr marL="0" indent="0">
              <a:buFont typeface="Arial" panose="020B0604020202020204" pitchFamily="34" charset="0"/>
              <a:buNone/>
            </a:pPr>
            <a:r>
              <a:rPr lang="en-US" u="sng" dirty="0">
                <a:solidFill>
                  <a:schemeClr val="accent1">
                    <a:lumMod val="75000"/>
                  </a:schemeClr>
                </a:solidFill>
                <a:latin typeface="Bahnschrift SemiLight Condensed" pitchFamily="34" charset="0"/>
              </a:rPr>
              <a:t>Research question: </a:t>
            </a:r>
            <a:endParaRPr lang="ru-RU" u="sng" dirty="0">
              <a:solidFill>
                <a:schemeClr val="accent1">
                  <a:lumMod val="75000"/>
                </a:schemeClr>
              </a:solidFill>
              <a:latin typeface="Bahnschrift SemiLight Condensed" pitchFamily="34" charset="0"/>
            </a:endParaRPr>
          </a:p>
          <a:p>
            <a:pPr marL="0" indent="0">
              <a:buFont typeface="Arial" panose="020B0604020202020204" pitchFamily="34" charset="0"/>
              <a:buNone/>
            </a:pPr>
            <a:r>
              <a:rPr lang="en-US" dirty="0">
                <a:solidFill>
                  <a:schemeClr val="accent1">
                    <a:lumMod val="75000"/>
                  </a:schemeClr>
                </a:solidFill>
                <a:latin typeface="Bahnschrift SemiLight Condensed" pitchFamily="34" charset="0"/>
              </a:rPr>
              <a:t>Is there interannual variability of microplastic in the Arctic and how is it determined?</a:t>
            </a:r>
            <a:endParaRPr lang="ru-RU" dirty="0">
              <a:solidFill>
                <a:schemeClr val="accent1">
                  <a:lumMod val="75000"/>
                </a:schemeClr>
              </a:solidFill>
              <a:latin typeface="Bahnschrift SemiLight Condensed" pitchFamily="34" charset="0"/>
            </a:endParaRPr>
          </a:p>
          <a:p>
            <a:pPr marL="0" indent="0">
              <a:buNone/>
            </a:pPr>
            <a:endParaRPr lang="en-US" dirty="0">
              <a:solidFill>
                <a:schemeClr val="accent1">
                  <a:lumMod val="75000"/>
                </a:schemeClr>
              </a:solidFill>
              <a:latin typeface="Bahnschrift SemiLight Condensed" pitchFamily="34" charset="0"/>
            </a:endParaRPr>
          </a:p>
          <a:p>
            <a:r>
              <a:rPr lang="en-US" sz="2000" dirty="0">
                <a:solidFill>
                  <a:schemeClr val="accent1">
                    <a:lumMod val="75000"/>
                  </a:schemeClr>
                </a:solidFill>
                <a:latin typeface="Bahnschrift SemiLight Condensed" pitchFamily="34" charset="0"/>
              </a:rPr>
              <a:t>The measurements were carried out in the Kara Sea in 2019-2021 September-October</a:t>
            </a:r>
            <a:endParaRPr lang="ru-RU" sz="2000" dirty="0">
              <a:solidFill>
                <a:schemeClr val="accent1">
                  <a:lumMod val="75000"/>
                </a:schemeClr>
              </a:solidFill>
              <a:latin typeface="Bahnschrift SemiLight Condensed" pitchFamily="34" charset="0"/>
            </a:endParaRPr>
          </a:p>
          <a:p>
            <a:r>
              <a:rPr lang="en-US" sz="2000" dirty="0">
                <a:solidFill>
                  <a:schemeClr val="accent1">
                    <a:lumMod val="75000"/>
                  </a:schemeClr>
                </a:solidFill>
                <a:latin typeface="Bahnschrift SemiLight Condensed" pitchFamily="34" charset="0"/>
              </a:rPr>
              <a:t>Sampling of floating MPs with a neuston net (0,35-5mm)</a:t>
            </a:r>
            <a:endParaRPr lang="ru-RU" sz="2000" dirty="0">
              <a:solidFill>
                <a:schemeClr val="accent1">
                  <a:lumMod val="75000"/>
                </a:schemeClr>
              </a:solidFill>
              <a:latin typeface="Bahnschrift SemiLight Condensed" pitchFamily="34" charset="0"/>
            </a:endParaRPr>
          </a:p>
          <a:p>
            <a:r>
              <a:rPr lang="en-US" sz="2000" dirty="0">
                <a:solidFill>
                  <a:schemeClr val="accent1">
                    <a:lumMod val="75000"/>
                  </a:schemeClr>
                </a:solidFill>
                <a:latin typeface="Bahnschrift SemiLight Condensed" pitchFamily="34" charset="0"/>
              </a:rPr>
              <a:t>Identification of all potential plastic particles on FT-IR</a:t>
            </a:r>
            <a:endParaRPr lang="ru-RU" sz="2000" dirty="0">
              <a:solidFill>
                <a:schemeClr val="accent1">
                  <a:lumMod val="75000"/>
                </a:schemeClr>
              </a:solidFill>
              <a:latin typeface="Bahnschrift SemiLight Condensed" pitchFamily="34" charset="0"/>
            </a:endParaRPr>
          </a:p>
        </p:txBody>
      </p:sp>
      <p:pic>
        <p:nvPicPr>
          <p:cNvPr id="1026" name="Picture 2" descr="C:\Users\79259\Downloads\Kara_Sea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622" y="2983286"/>
            <a:ext cx="2440378" cy="222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97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F2271E02-167B-4773-91BC-B1935744D17D}"/>
              </a:ext>
            </a:extLst>
          </p:cNvPr>
          <p:cNvSpPr>
            <a:spLocks noGrp="1"/>
          </p:cNvSpPr>
          <p:nvPr>
            <p:ph type="title"/>
          </p:nvPr>
        </p:nvSpPr>
        <p:spPr>
          <a:xfrm>
            <a:off x="51083" y="48768"/>
            <a:ext cx="6865144" cy="707660"/>
          </a:xfrm>
        </p:spPr>
        <p:txBody>
          <a:bodyPr>
            <a:normAutofit fontScale="90000"/>
          </a:bodyPr>
          <a:lstStyle/>
          <a:p>
            <a:pPr algn="l" fontAlgn="base">
              <a:spcAft>
                <a:spcPct val="0"/>
              </a:spcAft>
              <a:defRPr/>
            </a:pPr>
            <a:r>
              <a:rPr lang="en-US" altLang="nb-NO" sz="1800" b="1" dirty="0">
                <a:solidFill>
                  <a:schemeClr val="accent1">
                    <a:lumMod val="50000"/>
                  </a:schemeClr>
                </a:solidFill>
                <a:latin typeface="Circe Bold" panose="020B0602020203020203" pitchFamily="34" charset="-52"/>
              </a:rPr>
              <a:t/>
            </a:r>
            <a:br>
              <a:rPr lang="en-US" altLang="nb-NO" sz="1800" b="1" dirty="0">
                <a:solidFill>
                  <a:schemeClr val="accent1">
                    <a:lumMod val="50000"/>
                  </a:schemeClr>
                </a:solidFill>
                <a:latin typeface="Circe Bold" panose="020B0602020203020203" pitchFamily="34" charset="-52"/>
              </a:rPr>
            </a:br>
            <a:r>
              <a:rPr lang="en-US" altLang="nb-NO" sz="2400" b="1" dirty="0">
                <a:solidFill>
                  <a:schemeClr val="accent1">
                    <a:lumMod val="50000"/>
                  </a:schemeClr>
                </a:solidFill>
                <a:latin typeface="Circe Bold" panose="020B0602020203020203" pitchFamily="34" charset="-52"/>
              </a:rPr>
              <a:t>Map of stations and surface salinity</a:t>
            </a:r>
            <a:r>
              <a:rPr lang="ru-RU" altLang="nb-NO" sz="2400" b="1" dirty="0">
                <a:solidFill>
                  <a:schemeClr val="accent1">
                    <a:lumMod val="50000"/>
                  </a:schemeClr>
                </a:solidFill>
                <a:latin typeface="Circe Bold" panose="020B0602020203020203" pitchFamily="34" charset="-52"/>
              </a:rPr>
              <a:t>	</a:t>
            </a:r>
            <a:r>
              <a:rPr lang="nb-NO" altLang="nb-NO" sz="1800" b="1" dirty="0">
                <a:solidFill>
                  <a:schemeClr val="accent1">
                    <a:lumMod val="50000"/>
                  </a:schemeClr>
                </a:solidFill>
                <a:latin typeface="Circe Bold" panose="020B0602020203020203" pitchFamily="34" charset="-52"/>
              </a:rPr>
              <a:t/>
            </a:r>
            <a:br>
              <a:rPr lang="nb-NO" altLang="nb-NO" sz="1800" b="1" dirty="0">
                <a:solidFill>
                  <a:schemeClr val="accent1">
                    <a:lumMod val="50000"/>
                  </a:schemeClr>
                </a:solidFill>
                <a:latin typeface="Circe Bold" panose="020B0602020203020203" pitchFamily="34" charset="-52"/>
              </a:rPr>
            </a:br>
            <a:endParaRPr lang="nb-NO" altLang="nb-NO" sz="1800" b="1" dirty="0">
              <a:solidFill>
                <a:schemeClr val="accent1">
                  <a:lumMod val="50000"/>
                </a:schemeClr>
              </a:solidFill>
              <a:latin typeface="Circe Bold" panose="020B0602020203020203" pitchFamily="34" charset="-52"/>
            </a:endParaRPr>
          </a:p>
        </p:txBody>
      </p:sp>
      <p:sp>
        <p:nvSpPr>
          <p:cNvPr id="10" name="Rectangle 9">
            <a:extLst>
              <a:ext uri="{FF2B5EF4-FFF2-40B4-BE49-F238E27FC236}">
                <a16:creationId xmlns="" xmlns:a16="http://schemas.microsoft.com/office/drawing/2014/main" id="{9D07A360-E155-4118-B5CD-2F19B629C39E}"/>
              </a:ext>
            </a:extLst>
          </p:cNvPr>
          <p:cNvSpPr/>
          <p:nvPr/>
        </p:nvSpPr>
        <p:spPr>
          <a:xfrm>
            <a:off x="475400" y="3432938"/>
            <a:ext cx="8223504" cy="1098762"/>
          </a:xfrm>
          <a:prstGeom prst="rect">
            <a:avLst/>
          </a:prstGeom>
        </p:spPr>
        <p:txBody>
          <a:bodyPr wrap="square">
            <a:spAutoFit/>
          </a:bodyPr>
          <a:lstStyle/>
          <a:p>
            <a:pPr marL="285750" indent="-285750">
              <a:lnSpc>
                <a:spcPct val="90000"/>
              </a:lnSpc>
              <a:spcBef>
                <a:spcPts val="600"/>
              </a:spcBef>
              <a:buFont typeface="Arial" panose="020B0604020202020204" pitchFamily="34" charset="0"/>
              <a:buChar char="•"/>
            </a:pPr>
            <a:r>
              <a:rPr lang="en-US" b="1" dirty="0">
                <a:solidFill>
                  <a:schemeClr val="accent1">
                    <a:lumMod val="75000"/>
                  </a:schemeClr>
                </a:solidFill>
                <a:latin typeface="Bahnschrift SemiBold SemiConden" pitchFamily="34" charset="0"/>
                <a:ea typeface="Verdana" panose="020B0604030504040204" pitchFamily="34" charset="0"/>
                <a:cs typeface="Verdana" panose="020B0604030504040204" pitchFamily="34" charset="0"/>
              </a:rPr>
              <a:t>Different </a:t>
            </a:r>
            <a:r>
              <a:rPr lang="en-US" b="1" dirty="0" err="1">
                <a:solidFill>
                  <a:schemeClr val="accent1">
                    <a:lumMod val="75000"/>
                  </a:schemeClr>
                </a:solidFill>
                <a:latin typeface="Bahnschrift SemiBold SemiConden" pitchFamily="34" charset="0"/>
                <a:ea typeface="Verdana" panose="020B0604030504040204" pitchFamily="34" charset="0"/>
                <a:cs typeface="Verdana" panose="020B0604030504040204" pitchFamily="34" charset="0"/>
              </a:rPr>
              <a:t>hydrophysical</a:t>
            </a:r>
            <a:r>
              <a:rPr lang="en-US" b="1" dirty="0">
                <a:solidFill>
                  <a:schemeClr val="accent1">
                    <a:lumMod val="75000"/>
                  </a:schemeClr>
                </a:solidFill>
                <a:latin typeface="Bahnschrift SemiBold SemiConden" pitchFamily="34" charset="0"/>
                <a:ea typeface="Verdana" panose="020B0604030504040204" pitchFamily="34" charset="0"/>
                <a:cs typeface="Verdana" panose="020B0604030504040204" pitchFamily="34" charset="0"/>
              </a:rPr>
              <a:t> conditions:</a:t>
            </a:r>
          </a:p>
          <a:p>
            <a:pPr marL="457200" indent="-457200">
              <a:lnSpc>
                <a:spcPct val="90000"/>
              </a:lnSpc>
              <a:spcBef>
                <a:spcPts val="600"/>
              </a:spcBef>
              <a:buFont typeface="Arial" panose="020B0604020202020204" pitchFamily="34" charset="0"/>
              <a:buChar char="•"/>
            </a:pPr>
            <a:r>
              <a:rPr lang="en-US"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2019 – inflow of </a:t>
            </a:r>
            <a:r>
              <a:rPr lang="nb-NO"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Polar</a:t>
            </a:r>
            <a:r>
              <a:rPr lang="en-US"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waters in the area of ​​the </a:t>
            </a:r>
            <a:r>
              <a:rPr lang="en-US"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Vilkitsky</a:t>
            </a:r>
            <a:r>
              <a:rPr lang="en-US"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Strait, plumes of the Yenisei and Lena are separated </a:t>
            </a:r>
          </a:p>
          <a:p>
            <a:pPr marL="457200" indent="-457200">
              <a:lnSpc>
                <a:spcPct val="90000"/>
              </a:lnSpc>
              <a:spcBef>
                <a:spcPts val="600"/>
              </a:spcBef>
              <a:buFont typeface="Arial" panose="020B0604020202020204" pitchFamily="34" charset="0"/>
              <a:buChar char="•"/>
            </a:pPr>
            <a:r>
              <a:rPr lang="en-US"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2020 – almost continuous external plume east of the Ob, saline water inflow eastern than in 2019</a:t>
            </a:r>
          </a:p>
          <a:p>
            <a:pPr marL="457200" indent="-457200">
              <a:lnSpc>
                <a:spcPct val="90000"/>
              </a:lnSpc>
              <a:spcBef>
                <a:spcPts val="600"/>
              </a:spcBef>
              <a:buFont typeface="Arial" panose="020B0604020202020204" pitchFamily="34" charset="0"/>
              <a:buChar char="•"/>
            </a:pPr>
            <a:r>
              <a:rPr lang="en-US"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2021 - ice in the </a:t>
            </a:r>
            <a:r>
              <a:rPr lang="en-US"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Vilkitsky</a:t>
            </a:r>
            <a:r>
              <a:rPr lang="en-US"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Strait almost all summer - there was no water transfer from Kara to Laptev Sea</a:t>
            </a:r>
            <a:endParaRPr lang="nb-NO"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p:txBody>
      </p:sp>
      <p:grpSp>
        <p:nvGrpSpPr>
          <p:cNvPr id="3" name="Группа 2"/>
          <p:cNvGrpSpPr/>
          <p:nvPr/>
        </p:nvGrpSpPr>
        <p:grpSpPr>
          <a:xfrm>
            <a:off x="6112208" y="907573"/>
            <a:ext cx="2916000" cy="2232000"/>
            <a:chOff x="5998974" y="2636598"/>
            <a:chExt cx="3040480" cy="2304000"/>
          </a:xfrm>
        </p:grpSpPr>
        <p:pic>
          <p:nvPicPr>
            <p:cNvPr id="4100" name="Picture 4" descr="C:\Users\79259\Desktop\Scrypt for EGU22\amk8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8974" y="2636598"/>
              <a:ext cx="3040480" cy="230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1CD997C9-6D64-4082-8E4D-8F7B8DB006D1}"/>
                </a:ext>
              </a:extLst>
            </p:cNvPr>
            <p:cNvSpPr txBox="1"/>
            <p:nvPr/>
          </p:nvSpPr>
          <p:spPr>
            <a:xfrm>
              <a:off x="7858024" y="4276449"/>
              <a:ext cx="635794" cy="307777"/>
            </a:xfrm>
            <a:prstGeom prst="rect">
              <a:avLst/>
            </a:prstGeom>
            <a:noFill/>
          </p:spPr>
          <p:txBody>
            <a:bodyPr wrap="square" rtlCol="0">
              <a:spAutoFit/>
            </a:bodyPr>
            <a:lstStyle/>
            <a:p>
              <a:r>
                <a:rPr lang="nb-NO" b="1" dirty="0">
                  <a:solidFill>
                    <a:srgbClr val="FF0000"/>
                  </a:solidFill>
                </a:rPr>
                <a:t>2021</a:t>
              </a:r>
            </a:p>
          </p:txBody>
        </p:sp>
      </p:grpSp>
      <p:grpSp>
        <p:nvGrpSpPr>
          <p:cNvPr id="2" name="Группа 1"/>
          <p:cNvGrpSpPr/>
          <p:nvPr/>
        </p:nvGrpSpPr>
        <p:grpSpPr>
          <a:xfrm>
            <a:off x="3129152" y="907573"/>
            <a:ext cx="2916000" cy="2232000"/>
            <a:chOff x="5730243" y="514065"/>
            <a:chExt cx="3325528" cy="2520000"/>
          </a:xfrm>
        </p:grpSpPr>
        <p:pic>
          <p:nvPicPr>
            <p:cNvPr id="4099" name="Picture 3" descr="C:\Users\79259\Desktop\Scrypt for EGU22\amk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0243" y="514065"/>
              <a:ext cx="3325528" cy="25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B84168F6-CA9E-403C-A102-753FCB618C0C}"/>
                </a:ext>
              </a:extLst>
            </p:cNvPr>
            <p:cNvSpPr txBox="1"/>
            <p:nvPr/>
          </p:nvSpPr>
          <p:spPr>
            <a:xfrm>
              <a:off x="7741354" y="2183829"/>
              <a:ext cx="635794" cy="307777"/>
            </a:xfrm>
            <a:prstGeom prst="rect">
              <a:avLst/>
            </a:prstGeom>
            <a:noFill/>
          </p:spPr>
          <p:txBody>
            <a:bodyPr wrap="square" rtlCol="0">
              <a:spAutoFit/>
            </a:bodyPr>
            <a:lstStyle/>
            <a:p>
              <a:r>
                <a:rPr lang="nb-NO" b="1" dirty="0">
                  <a:solidFill>
                    <a:srgbClr val="FF0000"/>
                  </a:solidFill>
                </a:rPr>
                <a:t>2020</a:t>
              </a:r>
            </a:p>
          </p:txBody>
        </p:sp>
      </p:grpSp>
      <p:grpSp>
        <p:nvGrpSpPr>
          <p:cNvPr id="4" name="Группа 3"/>
          <p:cNvGrpSpPr/>
          <p:nvPr/>
        </p:nvGrpSpPr>
        <p:grpSpPr>
          <a:xfrm>
            <a:off x="79248" y="907573"/>
            <a:ext cx="2916000" cy="2232000"/>
            <a:chOff x="158127" y="615083"/>
            <a:chExt cx="3325528" cy="2520000"/>
          </a:xfrm>
        </p:grpSpPr>
        <p:pic>
          <p:nvPicPr>
            <p:cNvPr id="4098" name="Picture 2" descr="C:\Users\79259\Desktop\Scrypt for EGU22\amk7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127" y="615083"/>
              <a:ext cx="3325528"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CEC0216-76CC-404B-B233-BE6452B5A50C}"/>
                </a:ext>
              </a:extLst>
            </p:cNvPr>
            <p:cNvSpPr txBox="1"/>
            <p:nvPr/>
          </p:nvSpPr>
          <p:spPr>
            <a:xfrm>
              <a:off x="2212067" y="2302216"/>
              <a:ext cx="635794" cy="307777"/>
            </a:xfrm>
            <a:prstGeom prst="rect">
              <a:avLst/>
            </a:prstGeom>
            <a:noFill/>
          </p:spPr>
          <p:txBody>
            <a:bodyPr wrap="square" rtlCol="0">
              <a:spAutoFit/>
            </a:bodyPr>
            <a:lstStyle/>
            <a:p>
              <a:r>
                <a:rPr lang="nb-NO" b="1" dirty="0">
                  <a:solidFill>
                    <a:srgbClr val="FF0000"/>
                  </a:solidFill>
                </a:rPr>
                <a:t>2019</a:t>
              </a:r>
            </a:p>
          </p:txBody>
        </p:sp>
      </p:grpSp>
    </p:spTree>
    <p:extLst>
      <p:ext uri="{BB962C8B-B14F-4D97-AF65-F5344CB8AC3E}">
        <p14:creationId xmlns:p14="http://schemas.microsoft.com/office/powerpoint/2010/main" val="175096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0984FEAB-C14D-485C-8703-DD5795878300}"/>
              </a:ext>
            </a:extLst>
          </p:cNvPr>
          <p:cNvPicPr>
            <a:picLocks noChangeAspect="1"/>
          </p:cNvPicPr>
          <p:nvPr/>
        </p:nvPicPr>
        <p:blipFill>
          <a:blip r:embed="rId2"/>
          <a:stretch>
            <a:fillRect/>
          </a:stretch>
        </p:blipFill>
        <p:spPr>
          <a:xfrm>
            <a:off x="2390108" y="1597152"/>
            <a:ext cx="6753892" cy="3281311"/>
          </a:xfrm>
          <a:prstGeom prst="rect">
            <a:avLst/>
          </a:prstGeom>
        </p:spPr>
      </p:pic>
      <p:sp>
        <p:nvSpPr>
          <p:cNvPr id="8" name="Rectangle 7">
            <a:extLst>
              <a:ext uri="{FF2B5EF4-FFF2-40B4-BE49-F238E27FC236}">
                <a16:creationId xmlns="" xmlns:a16="http://schemas.microsoft.com/office/drawing/2014/main" id="{E853FCC8-4516-4DF2-8195-F78DAF83A3BD}"/>
              </a:ext>
            </a:extLst>
          </p:cNvPr>
          <p:cNvSpPr/>
          <p:nvPr/>
        </p:nvSpPr>
        <p:spPr>
          <a:xfrm>
            <a:off x="207818" y="858488"/>
            <a:ext cx="8449292" cy="738664"/>
          </a:xfrm>
          <a:prstGeom prst="rect">
            <a:avLst/>
          </a:prstGeom>
        </p:spPr>
        <p:txBody>
          <a:bodyPr wrap="square">
            <a:spAutoFit/>
          </a:bodyPr>
          <a:lstStyle/>
          <a:p>
            <a:pPr>
              <a:spcBef>
                <a:spcPts val="600"/>
              </a:spcBef>
            </a:pPr>
            <a:r>
              <a:rPr lang="en-US" altLang="nb-NO" b="1" dirty="0">
                <a:solidFill>
                  <a:schemeClr val="accent1">
                    <a:lumMod val="75000"/>
                  </a:schemeClr>
                </a:solidFill>
                <a:latin typeface="Circe Bold" panose="020B0602020203020203" pitchFamily="34" charset="-52"/>
              </a:rPr>
              <a:t>Highly saline Atlantic/Barents Sea waters </a:t>
            </a:r>
            <a:r>
              <a:rPr lang="nb-NO" altLang="nb-NO" b="1" dirty="0">
                <a:solidFill>
                  <a:schemeClr val="accent1">
                    <a:lumMod val="75000"/>
                  </a:schemeClr>
                </a:solidFill>
                <a:latin typeface="Circe Bold" panose="020B0602020203020203" pitchFamily="34" charset="-52"/>
              </a:rPr>
              <a:t>(S&gt;28) </a:t>
            </a:r>
            <a:r>
              <a:rPr lang="ru-RU" altLang="nb-NO" b="1" dirty="0">
                <a:solidFill>
                  <a:schemeClr val="accent1">
                    <a:lumMod val="75000"/>
                  </a:schemeClr>
                </a:solidFill>
                <a:latin typeface="Circe Bold" panose="020B0602020203020203" pitchFamily="34" charset="-52"/>
              </a:rPr>
              <a:t> </a:t>
            </a:r>
            <a:br>
              <a:rPr lang="ru-RU" altLang="nb-NO" b="1" dirty="0">
                <a:solidFill>
                  <a:schemeClr val="accent1">
                    <a:lumMod val="75000"/>
                  </a:schemeClr>
                </a:solidFill>
                <a:latin typeface="Circe Bold" panose="020B0602020203020203" pitchFamily="34" charset="-52"/>
              </a:rPr>
            </a:br>
            <a:r>
              <a:rPr lang="en-US" altLang="nb-NO" b="1" dirty="0">
                <a:solidFill>
                  <a:srgbClr val="C00000"/>
                </a:solidFill>
                <a:latin typeface="Circe Bold" panose="020B0602020203020203" pitchFamily="34" charset="-52"/>
              </a:rPr>
              <a:t>Plume of the Ob’ and Yenisei </a:t>
            </a:r>
            <a:r>
              <a:rPr lang="ru-RU" altLang="nb-NO" b="1" dirty="0">
                <a:solidFill>
                  <a:srgbClr val="C00000"/>
                </a:solidFill>
                <a:latin typeface="Circe Bold" panose="020B0602020203020203" pitchFamily="34" charset="-52"/>
              </a:rPr>
              <a:t>(</a:t>
            </a:r>
            <a:r>
              <a:rPr lang="nb-NO" altLang="nb-NO" b="1" dirty="0">
                <a:solidFill>
                  <a:srgbClr val="C00000"/>
                </a:solidFill>
                <a:latin typeface="Circe Bold" panose="020B0602020203020203" pitchFamily="34" charset="-52"/>
              </a:rPr>
              <a:t>S&lt;28</a:t>
            </a:r>
            <a:r>
              <a:rPr lang="ru-RU" altLang="nb-NO" b="1" dirty="0">
                <a:solidFill>
                  <a:srgbClr val="C00000"/>
                </a:solidFill>
                <a:latin typeface="Circe Bold" panose="020B0602020203020203" pitchFamily="34" charset="-52"/>
              </a:rPr>
              <a:t>)</a:t>
            </a:r>
            <a:endParaRPr lang="en-US" altLang="nb-NO" b="1" dirty="0">
              <a:solidFill>
                <a:schemeClr val="accent1">
                  <a:lumMod val="75000"/>
                </a:schemeClr>
              </a:solidFill>
              <a:latin typeface="Circe Bold" panose="020B0602020203020203" pitchFamily="34" charset="-52"/>
            </a:endParaRPr>
          </a:p>
          <a:p>
            <a:pPr algn="ctr"/>
            <a:endParaRPr lang="nb-NO" dirty="0"/>
          </a:p>
        </p:txBody>
      </p:sp>
      <p:sp>
        <p:nvSpPr>
          <p:cNvPr id="6" name="Title 1">
            <a:extLst>
              <a:ext uri="{FF2B5EF4-FFF2-40B4-BE49-F238E27FC236}">
                <a16:creationId xmlns="" xmlns:a16="http://schemas.microsoft.com/office/drawing/2014/main" id="{F2271E02-167B-4773-91BC-B1935744D17D}"/>
              </a:ext>
            </a:extLst>
          </p:cNvPr>
          <p:cNvSpPr>
            <a:spLocks noGrp="1"/>
          </p:cNvSpPr>
          <p:nvPr>
            <p:ph type="title"/>
          </p:nvPr>
        </p:nvSpPr>
        <p:spPr>
          <a:xfrm>
            <a:off x="41564" y="0"/>
            <a:ext cx="8894618" cy="994172"/>
          </a:xfrm>
        </p:spPr>
        <p:txBody>
          <a:bodyPr>
            <a:normAutofit fontScale="90000"/>
          </a:bodyPr>
          <a:lstStyle/>
          <a:p>
            <a:pPr algn="l" fontAlgn="base">
              <a:spcAft>
                <a:spcPct val="0"/>
              </a:spcAft>
              <a:defRPr/>
            </a:pPr>
            <a:r>
              <a:rPr lang="en-US" altLang="nb-NO" sz="2000" b="1" dirty="0">
                <a:solidFill>
                  <a:schemeClr val="accent1">
                    <a:lumMod val="50000"/>
                  </a:schemeClr>
                </a:solidFill>
                <a:latin typeface="Circe Bold" panose="020B0602020203020203" pitchFamily="34" charset="-52"/>
              </a:rPr>
              <a:t/>
            </a:r>
            <a:br>
              <a:rPr lang="en-US" altLang="nb-NO" sz="2000" b="1" dirty="0">
                <a:solidFill>
                  <a:schemeClr val="accent1">
                    <a:lumMod val="50000"/>
                  </a:schemeClr>
                </a:solidFill>
                <a:latin typeface="Circe Bold" panose="020B0602020203020203" pitchFamily="34" charset="-52"/>
              </a:rPr>
            </a:br>
            <a:r>
              <a:rPr lang="en-US" altLang="nb-NO" sz="2400" b="1" dirty="0">
                <a:solidFill>
                  <a:schemeClr val="accent1">
                    <a:lumMod val="50000"/>
                  </a:schemeClr>
                </a:solidFill>
                <a:latin typeface="Circe Bold" panose="020B0602020203020203" pitchFamily="34" charset="-52"/>
              </a:rPr>
              <a:t>Abundance of MPs in the Kara Sea in accordance with water masses</a:t>
            </a:r>
            <a:r>
              <a:rPr lang="nb-NO" altLang="nb-NO" sz="1800" b="1" dirty="0">
                <a:solidFill>
                  <a:schemeClr val="accent1">
                    <a:lumMod val="50000"/>
                  </a:schemeClr>
                </a:solidFill>
                <a:latin typeface="Circe Bold" panose="020B0602020203020203" pitchFamily="34" charset="-52"/>
              </a:rPr>
              <a:t/>
            </a:r>
            <a:br>
              <a:rPr lang="nb-NO" altLang="nb-NO" sz="1800" b="1" dirty="0">
                <a:solidFill>
                  <a:schemeClr val="accent1">
                    <a:lumMod val="50000"/>
                  </a:schemeClr>
                </a:solidFill>
                <a:latin typeface="Circe Bold" panose="020B0602020203020203" pitchFamily="34" charset="-52"/>
              </a:rPr>
            </a:br>
            <a:endParaRPr lang="nb-NO" altLang="nb-NO" sz="1800" b="1" dirty="0">
              <a:solidFill>
                <a:schemeClr val="accent1">
                  <a:lumMod val="50000"/>
                </a:schemeClr>
              </a:solidFill>
              <a:latin typeface="Circe Bold" panose="020B0602020203020203" pitchFamily="34" charset="-52"/>
            </a:endParaRPr>
          </a:p>
        </p:txBody>
      </p:sp>
    </p:spTree>
    <p:extLst>
      <p:ext uri="{BB962C8B-B14F-4D97-AF65-F5344CB8AC3E}">
        <p14:creationId xmlns:p14="http://schemas.microsoft.com/office/powerpoint/2010/main" val="2194341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57064CF-9509-4873-B6B1-F87D6ACB3E20}"/>
              </a:ext>
            </a:extLst>
          </p:cNvPr>
          <p:cNvPicPr>
            <a:picLocks noChangeAspect="1"/>
          </p:cNvPicPr>
          <p:nvPr/>
        </p:nvPicPr>
        <p:blipFill>
          <a:blip r:embed="rId2"/>
          <a:stretch>
            <a:fillRect/>
          </a:stretch>
        </p:blipFill>
        <p:spPr>
          <a:xfrm>
            <a:off x="195942" y="726410"/>
            <a:ext cx="5387968" cy="2617690"/>
          </a:xfrm>
          <a:prstGeom prst="rect">
            <a:avLst/>
          </a:prstGeom>
        </p:spPr>
      </p:pic>
      <p:sp>
        <p:nvSpPr>
          <p:cNvPr id="8" name="Rectangle 7">
            <a:extLst>
              <a:ext uri="{FF2B5EF4-FFF2-40B4-BE49-F238E27FC236}">
                <a16:creationId xmlns="" xmlns:a16="http://schemas.microsoft.com/office/drawing/2014/main" id="{552E5133-702C-4B1A-B8B7-4DE6A796B75E}"/>
              </a:ext>
            </a:extLst>
          </p:cNvPr>
          <p:cNvSpPr/>
          <p:nvPr/>
        </p:nvSpPr>
        <p:spPr>
          <a:xfrm>
            <a:off x="-528638" y="-84842"/>
            <a:ext cx="8458200" cy="677108"/>
          </a:xfrm>
          <a:prstGeom prst="rect">
            <a:avLst/>
          </a:prstGeom>
        </p:spPr>
        <p:txBody>
          <a:bodyPr wrap="square">
            <a:spAutoFit/>
          </a:bodyPr>
          <a:lstStyle/>
          <a:p>
            <a:pPr algn="ctr"/>
            <a:endParaRPr lang="en-US" altLang="nb-NO" b="1" dirty="0">
              <a:solidFill>
                <a:schemeClr val="accent1">
                  <a:lumMod val="75000"/>
                </a:schemeClr>
              </a:solidFill>
              <a:latin typeface="Circe Bold" panose="020B0602020203020203" pitchFamily="34" charset="-52"/>
            </a:endParaRPr>
          </a:p>
          <a:p>
            <a:pPr algn="ctr"/>
            <a:r>
              <a:rPr lang="en-US" altLang="nb-NO" sz="2400" b="1" dirty="0">
                <a:solidFill>
                  <a:schemeClr val="accent1">
                    <a:lumMod val="50000"/>
                  </a:schemeClr>
                </a:solidFill>
                <a:latin typeface="Circe Bold" panose="020B0602020203020203" pitchFamily="34" charset="-52"/>
                <a:ea typeface="Verdana" panose="020B0604030504040204" pitchFamily="34" charset="0"/>
                <a:cs typeface="Verdana" panose="020B0604030504040204" pitchFamily="34" charset="0"/>
              </a:rPr>
              <a:t>What caused the increase of MPs in the Kara Sea?</a:t>
            </a:r>
            <a:endParaRPr lang="nb-NO" sz="2400" b="1" dirty="0">
              <a:solidFill>
                <a:schemeClr val="accent1">
                  <a:lumMod val="50000"/>
                </a:schemeClr>
              </a:solidFill>
              <a:latin typeface="Circe Bold" panose="020B0602020203020203" pitchFamily="34" charset="-52"/>
              <a:ea typeface="Verdana" panose="020B0604030504040204" pitchFamily="34" charset="0"/>
              <a:cs typeface="Verdana" panose="020B0604030504040204" pitchFamily="34" charset="0"/>
            </a:endParaRPr>
          </a:p>
        </p:txBody>
      </p:sp>
      <p:sp>
        <p:nvSpPr>
          <p:cNvPr id="9" name="Rectangle 8">
            <a:extLst>
              <a:ext uri="{FF2B5EF4-FFF2-40B4-BE49-F238E27FC236}">
                <a16:creationId xmlns="" xmlns:a16="http://schemas.microsoft.com/office/drawing/2014/main" id="{B936F723-D46B-4EFF-B026-72C7764665ED}"/>
              </a:ext>
            </a:extLst>
          </p:cNvPr>
          <p:cNvSpPr/>
          <p:nvPr/>
        </p:nvSpPr>
        <p:spPr>
          <a:xfrm>
            <a:off x="5794508" y="1467606"/>
            <a:ext cx="3217844" cy="1304973"/>
          </a:xfrm>
          <a:prstGeom prst="rect">
            <a:avLst/>
          </a:prstGeom>
        </p:spPr>
        <p:txBody>
          <a:bodyPr wrap="square">
            <a:spAutoFit/>
          </a:bodyPr>
          <a:lstStyle/>
          <a:p>
            <a:pPr>
              <a:lnSpc>
                <a:spcPct val="90000"/>
              </a:lnSpc>
              <a:spcBef>
                <a:spcPts val="600"/>
              </a:spcBef>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Is the increase true (greater release to the ocean) or is it caused by the </a:t>
            </a:r>
            <a:r>
              <a:rPr lang="en-US" sz="1800" dirty="0" err="1">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hydrophysical</a:t>
            </a: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features of the transfer of plastic to the Arctic?</a:t>
            </a:r>
            <a:endPar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endParaRPr lang="ru-RU" b="1" dirty="0">
              <a:solidFill>
                <a:schemeClr val="accent1">
                  <a:lumMod val="75000"/>
                </a:schemeClr>
              </a:solidFill>
              <a:latin typeface="Circe Bold" panose="020B0602020203020203" pitchFamily="34" charset="-52"/>
            </a:endParaRPr>
          </a:p>
        </p:txBody>
      </p:sp>
      <p:sp>
        <p:nvSpPr>
          <p:cNvPr id="10" name="Arrow: Down 9">
            <a:extLst>
              <a:ext uri="{FF2B5EF4-FFF2-40B4-BE49-F238E27FC236}">
                <a16:creationId xmlns="" xmlns:a16="http://schemas.microsoft.com/office/drawing/2014/main" id="{8EEC4C19-E104-49B8-85F9-8D656CB34A8D}"/>
              </a:ext>
            </a:extLst>
          </p:cNvPr>
          <p:cNvSpPr/>
          <p:nvPr/>
        </p:nvSpPr>
        <p:spPr>
          <a:xfrm rot="3974038">
            <a:off x="5232233" y="3379297"/>
            <a:ext cx="318354" cy="625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 xmlns:a16="http://schemas.microsoft.com/office/drawing/2014/main" id="{A48E6201-9324-4AA2-BE6B-70A5FAF53BDD}"/>
              </a:ext>
            </a:extLst>
          </p:cNvPr>
          <p:cNvSpPr/>
          <p:nvPr/>
        </p:nvSpPr>
        <p:spPr>
          <a:xfrm>
            <a:off x="1581550" y="3352069"/>
            <a:ext cx="4572000" cy="1480405"/>
          </a:xfrm>
          <a:prstGeom prst="rect">
            <a:avLst/>
          </a:prstGeom>
        </p:spPr>
        <p:txBody>
          <a:bodyPr wrap="square">
            <a:spAutoFit/>
          </a:bodyPr>
          <a:lstStyle/>
          <a:p>
            <a:pPr>
              <a:lnSpc>
                <a:spcPct val="90000"/>
              </a:lnSpc>
              <a:spcBef>
                <a:spcPts val="600"/>
              </a:spcBef>
            </a:pPr>
            <a:r>
              <a:rPr lang="en-US" b="1" dirty="0">
                <a:solidFill>
                  <a:schemeClr val="accent1">
                    <a:lumMod val="75000"/>
                  </a:schemeClr>
                </a:solidFill>
                <a:latin typeface="Bahnschrift SemiBold SemiConden" pitchFamily="34" charset="0"/>
                <a:ea typeface="Verdana" panose="020B0604030504040204" pitchFamily="34" charset="0"/>
                <a:cs typeface="Verdana" panose="020B0604030504040204" pitchFamily="34" charset="0"/>
              </a:rPr>
              <a:t>Need to compare</a:t>
            </a:r>
            <a:r>
              <a:rPr lang="ru-RU" b="1" dirty="0">
                <a:solidFill>
                  <a:schemeClr val="accent1">
                    <a:lumMod val="75000"/>
                  </a:schemeClr>
                </a:solidFill>
                <a:latin typeface="Bahnschrift SemiBold SemiConden" pitchFamily="34" charset="0"/>
                <a:ea typeface="Verdana" panose="020B0604030504040204" pitchFamily="34" charset="0"/>
                <a:cs typeface="Verdana" panose="020B0604030504040204" pitchFamily="34" charset="0"/>
              </a:rPr>
              <a:t>:</a:t>
            </a:r>
          </a:p>
          <a:p>
            <a:pPr marL="285750" indent="-285750">
              <a:lnSpc>
                <a:spcPct val="90000"/>
              </a:lnSpc>
              <a:spcBef>
                <a:spcPts val="600"/>
              </a:spcBef>
              <a:buFont typeface="Arial" panose="020B0604020202020204" pitchFamily="34" charset="0"/>
              <a:buChar char="•"/>
            </a:pPr>
            <a:r>
              <a:rPr lang="en-US" sz="16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River discharge</a:t>
            </a:r>
          </a:p>
          <a:p>
            <a:pPr marL="285750" indent="-285750">
              <a:lnSpc>
                <a:spcPct val="90000"/>
              </a:lnSpc>
              <a:spcBef>
                <a:spcPts val="600"/>
              </a:spcBef>
              <a:buFont typeface="Arial" panose="020B0604020202020204" pitchFamily="34" charset="0"/>
              <a:buChar char="•"/>
            </a:pPr>
            <a:r>
              <a:rPr lang="en-US" sz="16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Ice conditions</a:t>
            </a:r>
          </a:p>
          <a:p>
            <a:pPr marL="285750" indent="-285750">
              <a:lnSpc>
                <a:spcPct val="90000"/>
              </a:lnSpc>
              <a:spcBef>
                <a:spcPts val="600"/>
              </a:spcBef>
              <a:buFont typeface="Arial" panose="020B0604020202020204" pitchFamily="34" charset="0"/>
              <a:buChar char="•"/>
            </a:pPr>
            <a:r>
              <a:rPr lang="en-US" sz="16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Inflow of waters from the North Atlantic/Barents Sea</a:t>
            </a:r>
          </a:p>
          <a:p>
            <a:pPr marL="285750" indent="-285750">
              <a:lnSpc>
                <a:spcPct val="90000"/>
              </a:lnSpc>
              <a:spcBef>
                <a:spcPts val="600"/>
              </a:spcBef>
              <a:buFont typeface="Arial" panose="020B0604020202020204" pitchFamily="34" charset="0"/>
              <a:buChar char="•"/>
            </a:pPr>
            <a:r>
              <a:rPr lang="en-US" sz="16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Shipping activity</a:t>
            </a:r>
            <a:endParaRPr lang="ru-RU" sz="16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991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5560" y="76172"/>
            <a:ext cx="8202600" cy="828815"/>
          </a:xfrm>
        </p:spPr>
        <p:txBody>
          <a:bodyPr>
            <a:normAutofit/>
          </a:bodyPr>
          <a:lstStyle/>
          <a:p>
            <a:r>
              <a:rPr lang="en-US" sz="3200" b="1" dirty="0">
                <a:solidFill>
                  <a:schemeClr val="accent1">
                    <a:lumMod val="50000"/>
                  </a:schemeClr>
                </a:solidFill>
                <a:latin typeface="Circe Bold" panose="020B0602020203020203" pitchFamily="34" charset="-52"/>
              </a:rPr>
              <a:t>River discharge</a:t>
            </a:r>
            <a:endParaRPr lang="ru-RU" sz="3200" b="1" dirty="0">
              <a:solidFill>
                <a:schemeClr val="accent1">
                  <a:lumMod val="50000"/>
                </a:schemeClr>
              </a:solidFill>
              <a:latin typeface="Circe Bold" panose="020B0602020203020203" pitchFamily="34" charset="-52"/>
            </a:endParaRPr>
          </a:p>
        </p:txBody>
      </p:sp>
      <p:sp>
        <p:nvSpPr>
          <p:cNvPr id="3" name="Объект 2"/>
          <p:cNvSpPr>
            <a:spLocks noGrp="1"/>
          </p:cNvSpPr>
          <p:nvPr>
            <p:ph idx="1"/>
          </p:nvPr>
        </p:nvSpPr>
        <p:spPr>
          <a:xfrm>
            <a:off x="304800" y="758888"/>
            <a:ext cx="8839200" cy="3514165"/>
          </a:xfrm>
        </p:spPr>
        <p:txBody>
          <a:bodyPr>
            <a:normAutofit/>
          </a:bodyPr>
          <a:lstStyle/>
          <a:p>
            <a:endParaRPr lang="en-US" sz="1400" b="1" dirty="0">
              <a:solidFill>
                <a:schemeClr val="accent1">
                  <a:lumMod val="75000"/>
                </a:schemeClr>
              </a:solidFill>
              <a:latin typeface="Circe Bold" panose="020B0602020203020203" pitchFamily="34" charset="-52"/>
              <a:ea typeface="+mn-ea"/>
              <a:cs typeface="+mn-cs"/>
            </a:endParaRPr>
          </a:p>
          <a:p>
            <a:pPr marL="285750" indent="-285750"/>
            <a:r>
              <a:rPr lang="en-US" sz="1400" b="1" dirty="0">
                <a:solidFill>
                  <a:schemeClr val="accent1">
                    <a:lumMod val="75000"/>
                  </a:schemeClr>
                </a:solidFill>
                <a:latin typeface="Bahnschrift SemiBold SemiConden" pitchFamily="34" charset="0"/>
              </a:rPr>
              <a:t>River discharge in Arctic is increasing year by year</a:t>
            </a:r>
            <a:endParaRPr lang="ru-RU" sz="1400" b="1" dirty="0">
              <a:solidFill>
                <a:schemeClr val="accent1">
                  <a:lumMod val="75000"/>
                </a:schemeClr>
              </a:solidFill>
              <a:latin typeface="Bahnschrift SemiBold SemiConden" pitchFamily="34" charset="0"/>
            </a:endParaRPr>
          </a:p>
          <a:p>
            <a:pPr marL="285750" indent="-285750"/>
            <a:r>
              <a:rPr lang="en-US" sz="1400" b="1" dirty="0">
                <a:solidFill>
                  <a:schemeClr val="accent1">
                    <a:lumMod val="75000"/>
                  </a:schemeClr>
                </a:solidFill>
                <a:latin typeface="Bahnschrift SemiBold SemiConden" pitchFamily="34" charset="0"/>
              </a:rPr>
              <a:t>This may explain the growth of microplastics in plume waters, but does not explain the increase in concentrations in saltier water</a:t>
            </a:r>
          </a:p>
          <a:p>
            <a:pPr marL="285750" indent="-285750"/>
            <a:r>
              <a:rPr lang="en-US" sz="1400" b="1" dirty="0">
                <a:solidFill>
                  <a:schemeClr val="accent1">
                    <a:lumMod val="75000"/>
                  </a:schemeClr>
                </a:solidFill>
                <a:latin typeface="Bahnschrift SemiBold SemiConden" pitchFamily="34" charset="0"/>
              </a:rPr>
              <a:t>MPs abundance in the river plumes is lower than in high saline water</a:t>
            </a:r>
            <a:endParaRPr lang="ru-RU" sz="1400" b="1" dirty="0">
              <a:solidFill>
                <a:schemeClr val="accent1">
                  <a:lumMod val="75000"/>
                </a:schemeClr>
              </a:solidFill>
              <a:latin typeface="Bahnschrift SemiBold SemiConden" pitchFamily="34" charset="0"/>
            </a:endParaRPr>
          </a:p>
        </p:txBody>
      </p:sp>
      <p:pic>
        <p:nvPicPr>
          <p:cNvPr id="2051" name="Picture 3" descr="C:\Users\79259\Desktop\Python for rivers discharge\dischar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322" y="1846643"/>
            <a:ext cx="7345998" cy="2938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6CEC0216-76CC-404B-B233-BE6452B5A50C}"/>
              </a:ext>
            </a:extLst>
          </p:cNvPr>
          <p:cNvSpPr txBox="1"/>
          <p:nvPr/>
        </p:nvSpPr>
        <p:spPr>
          <a:xfrm>
            <a:off x="3053536" y="3301060"/>
            <a:ext cx="887332" cy="492443"/>
          </a:xfrm>
          <a:prstGeom prst="rect">
            <a:avLst/>
          </a:prstGeom>
          <a:noFill/>
        </p:spPr>
        <p:txBody>
          <a:bodyPr wrap="square" rtlCol="0">
            <a:spAutoFit/>
          </a:bodyPr>
          <a:lstStyle/>
          <a:p>
            <a:r>
              <a:rPr lang="nb-NO" b="1" dirty="0">
                <a:solidFill>
                  <a:schemeClr val="accent6">
                    <a:lumMod val="75000"/>
                  </a:schemeClr>
                </a:solidFill>
              </a:rPr>
              <a:t>1000 </a:t>
            </a:r>
            <a:r>
              <a:rPr lang="nb-NO" sz="1200" b="1" dirty="0">
                <a:solidFill>
                  <a:schemeClr val="accent6">
                    <a:lumMod val="75000"/>
                  </a:schemeClr>
                </a:solidFill>
              </a:rPr>
              <a:t>km</a:t>
            </a:r>
            <a:r>
              <a:rPr lang="nb-NO" sz="1050" b="1" baseline="30000" dirty="0">
                <a:solidFill>
                  <a:schemeClr val="accent6">
                    <a:lumMod val="75000"/>
                  </a:schemeClr>
                </a:solidFill>
              </a:rPr>
              <a:t>3</a:t>
            </a:r>
            <a:r>
              <a:rPr lang="nb-NO" sz="1050" b="1" dirty="0">
                <a:solidFill>
                  <a:schemeClr val="accent6">
                    <a:lumMod val="75000"/>
                  </a:schemeClr>
                </a:solidFill>
              </a:rPr>
              <a:t>/2019</a:t>
            </a:r>
          </a:p>
        </p:txBody>
      </p:sp>
      <p:sp>
        <p:nvSpPr>
          <p:cNvPr id="15" name="TextBox 14">
            <a:extLst>
              <a:ext uri="{FF2B5EF4-FFF2-40B4-BE49-F238E27FC236}">
                <a16:creationId xmlns="" xmlns:a16="http://schemas.microsoft.com/office/drawing/2014/main" id="{38659437-7FCE-4182-9B8C-94AC25DBBA41}"/>
              </a:ext>
            </a:extLst>
          </p:cNvPr>
          <p:cNvSpPr txBox="1"/>
          <p:nvPr/>
        </p:nvSpPr>
        <p:spPr>
          <a:xfrm>
            <a:off x="6707959" y="3283268"/>
            <a:ext cx="887332" cy="492443"/>
          </a:xfrm>
          <a:prstGeom prst="rect">
            <a:avLst/>
          </a:prstGeom>
          <a:noFill/>
        </p:spPr>
        <p:txBody>
          <a:bodyPr wrap="square" rtlCol="0">
            <a:spAutoFit/>
          </a:bodyPr>
          <a:lstStyle/>
          <a:p>
            <a:r>
              <a:rPr lang="nb-NO" b="1" dirty="0">
                <a:solidFill>
                  <a:schemeClr val="accent6">
                    <a:lumMod val="75000"/>
                  </a:schemeClr>
                </a:solidFill>
              </a:rPr>
              <a:t>1200 </a:t>
            </a:r>
            <a:r>
              <a:rPr lang="nb-NO" sz="1200" b="1" dirty="0">
                <a:solidFill>
                  <a:schemeClr val="accent6">
                    <a:lumMod val="75000"/>
                  </a:schemeClr>
                </a:solidFill>
              </a:rPr>
              <a:t>km</a:t>
            </a:r>
            <a:r>
              <a:rPr lang="nb-NO" sz="1050" b="1" baseline="30000" dirty="0">
                <a:solidFill>
                  <a:schemeClr val="accent6">
                    <a:lumMod val="75000"/>
                  </a:schemeClr>
                </a:solidFill>
              </a:rPr>
              <a:t>3</a:t>
            </a:r>
            <a:r>
              <a:rPr lang="nb-NO" sz="1050" b="1" dirty="0">
                <a:solidFill>
                  <a:schemeClr val="accent6">
                    <a:lumMod val="75000"/>
                  </a:schemeClr>
                </a:solidFill>
              </a:rPr>
              <a:t>/2021</a:t>
            </a:r>
          </a:p>
        </p:txBody>
      </p:sp>
      <p:sp>
        <p:nvSpPr>
          <p:cNvPr id="16" name="TextBox 15">
            <a:extLst>
              <a:ext uri="{FF2B5EF4-FFF2-40B4-BE49-F238E27FC236}">
                <a16:creationId xmlns="" xmlns:a16="http://schemas.microsoft.com/office/drawing/2014/main" id="{3956B674-ED79-44B0-8415-979EE4D8938C}"/>
              </a:ext>
            </a:extLst>
          </p:cNvPr>
          <p:cNvSpPr txBox="1"/>
          <p:nvPr/>
        </p:nvSpPr>
        <p:spPr>
          <a:xfrm>
            <a:off x="4777096" y="3299571"/>
            <a:ext cx="887332" cy="492443"/>
          </a:xfrm>
          <a:prstGeom prst="rect">
            <a:avLst/>
          </a:prstGeom>
          <a:noFill/>
        </p:spPr>
        <p:txBody>
          <a:bodyPr wrap="square" rtlCol="0">
            <a:spAutoFit/>
          </a:bodyPr>
          <a:lstStyle/>
          <a:p>
            <a:r>
              <a:rPr lang="nb-NO" b="1" dirty="0">
                <a:solidFill>
                  <a:schemeClr val="accent6">
                    <a:lumMod val="75000"/>
                  </a:schemeClr>
                </a:solidFill>
              </a:rPr>
              <a:t>1100 </a:t>
            </a:r>
            <a:r>
              <a:rPr lang="nb-NO" sz="1200" b="1" dirty="0">
                <a:solidFill>
                  <a:schemeClr val="accent6">
                    <a:lumMod val="75000"/>
                  </a:schemeClr>
                </a:solidFill>
              </a:rPr>
              <a:t>km</a:t>
            </a:r>
            <a:r>
              <a:rPr lang="nb-NO" sz="1050" b="1" baseline="30000" dirty="0">
                <a:solidFill>
                  <a:schemeClr val="accent6">
                    <a:lumMod val="75000"/>
                  </a:schemeClr>
                </a:solidFill>
              </a:rPr>
              <a:t>3</a:t>
            </a:r>
            <a:r>
              <a:rPr lang="nb-NO" sz="1050" b="1" dirty="0">
                <a:solidFill>
                  <a:schemeClr val="accent6">
                    <a:lumMod val="75000"/>
                  </a:schemeClr>
                </a:solidFill>
              </a:rPr>
              <a:t>/2020</a:t>
            </a:r>
          </a:p>
        </p:txBody>
      </p:sp>
    </p:spTree>
    <p:extLst>
      <p:ext uri="{BB962C8B-B14F-4D97-AF65-F5344CB8AC3E}">
        <p14:creationId xmlns:p14="http://schemas.microsoft.com/office/powerpoint/2010/main" val="42001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608" y="94460"/>
            <a:ext cx="8202600" cy="828815"/>
          </a:xfrm>
        </p:spPr>
        <p:txBody>
          <a:bodyPr>
            <a:normAutofit/>
          </a:bodyPr>
          <a:lstStyle/>
          <a:p>
            <a:r>
              <a:rPr lang="en-US" sz="3600" b="1" dirty="0">
                <a:solidFill>
                  <a:schemeClr val="accent1">
                    <a:lumMod val="50000"/>
                  </a:schemeClr>
                </a:solidFill>
                <a:latin typeface="Circe Bold" panose="020B0602020203020203" pitchFamily="34" charset="-52"/>
              </a:rPr>
              <a:t>Ice conditions</a:t>
            </a:r>
            <a:endParaRPr lang="ru-RU" sz="3600" b="1" dirty="0">
              <a:solidFill>
                <a:schemeClr val="accent1">
                  <a:lumMod val="50000"/>
                </a:schemeClr>
              </a:solidFill>
              <a:latin typeface="Circe Bold" panose="020B0602020203020203" pitchFamily="34" charset="-52"/>
            </a:endParaRPr>
          </a:p>
        </p:txBody>
      </p:sp>
      <p:pic>
        <p:nvPicPr>
          <p:cNvPr id="3092" name="Picture 20" descr="C:\Users\79259\Downloads\Telegram Desktop\photo_2022-05-25_18-3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107" y="317508"/>
            <a:ext cx="4774402" cy="2273809"/>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79259\Downloads\Telegram Desktop\photo_2022-05-25_18-3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767" y="2816352"/>
            <a:ext cx="4556760" cy="226314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89475" y="923275"/>
            <a:ext cx="3689605" cy="3939540"/>
          </a:xfrm>
          <a:prstGeom prst="rect">
            <a:avLst/>
          </a:prstGeom>
        </p:spPr>
        <p:txBody>
          <a:bodyPr wrap="square">
            <a:spAutoFit/>
          </a:bodyPr>
          <a:lstStyle/>
          <a:p>
            <a:pPr marL="285750" indent="-285750">
              <a:spcBef>
                <a:spcPts val="600"/>
              </a:spcBef>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Plastic debris can cling to the edge of the ice, freeze and transfer to the </a:t>
            </a:r>
            <a:r>
              <a:rPr lang="en-US" sz="1800" dirty="0" smtClean="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other</a:t>
            </a:r>
            <a:r>
              <a:rPr lang="ru-RU" sz="1800" dirty="0" smtClean="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800" dirty="0" smtClean="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Arctic </a:t>
            </a: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areas </a:t>
            </a:r>
            <a:endPar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285750" indent="-285750">
              <a:spcBef>
                <a:spcPts val="600"/>
              </a:spcBef>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Due to the difference in the density of sea water and sea ice, large fragments can be crushed to the size of microplastics</a:t>
            </a:r>
            <a:endPar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285750" indent="-285750">
              <a:spcBef>
                <a:spcPts val="600"/>
              </a:spcBef>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In recent years, there has been an</a:t>
            </a:r>
            <a:r>
              <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 </a:t>
            </a: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active melting of multi-year ice (2020 anomaly that coincides with sharp increase in MPs) </a:t>
            </a:r>
            <a:endPar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285750" indent="-285750">
              <a:spcBef>
                <a:spcPts val="600"/>
              </a:spcBef>
              <a:buFont typeface="Arial" pitchFamily="34" charset="0"/>
              <a:buChar char="•"/>
            </a:pPr>
            <a:r>
              <a:rPr lang="en-US"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Plastic that has accumulated over the years could released to the seas of the Arctic Basin</a:t>
            </a:r>
            <a:endParaRPr lang="ru-RU" sz="1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a:spcBef>
                <a:spcPts val="600"/>
              </a:spcBef>
            </a:pPr>
            <a:endParaRPr lang="ru-RU" dirty="0"/>
          </a:p>
        </p:txBody>
      </p:sp>
    </p:spTree>
    <p:extLst>
      <p:ext uri="{BB962C8B-B14F-4D97-AF65-F5344CB8AC3E}">
        <p14:creationId xmlns:p14="http://schemas.microsoft.com/office/powerpoint/2010/main" val="307845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660" y="203200"/>
            <a:ext cx="8202600" cy="828815"/>
          </a:xfrm>
        </p:spPr>
        <p:txBody>
          <a:bodyPr>
            <a:normAutofit/>
          </a:bodyPr>
          <a:lstStyle/>
          <a:p>
            <a:r>
              <a:rPr lang="en-US" sz="3600" b="1" dirty="0" err="1">
                <a:solidFill>
                  <a:schemeClr val="accent1">
                    <a:lumMod val="50000"/>
                  </a:schemeClr>
                </a:solidFill>
                <a:latin typeface="Circe Bold" panose="020B0602020203020203" pitchFamily="34" charset="-52"/>
              </a:rPr>
              <a:t>Atlantification</a:t>
            </a:r>
            <a:r>
              <a:rPr lang="en-US" sz="3600" b="1" dirty="0">
                <a:solidFill>
                  <a:schemeClr val="accent1">
                    <a:lumMod val="50000"/>
                  </a:schemeClr>
                </a:solidFill>
                <a:latin typeface="Circe Bold" panose="020B0602020203020203" pitchFamily="34" charset="-52"/>
              </a:rPr>
              <a:t> of the Arctic</a:t>
            </a:r>
            <a:endParaRPr lang="ru-RU" sz="3600" b="1" dirty="0">
              <a:solidFill>
                <a:schemeClr val="accent1">
                  <a:lumMod val="50000"/>
                </a:schemeClr>
              </a:solidFill>
              <a:latin typeface="Circe Bold" panose="020B0602020203020203" pitchFamily="34" charset="-52"/>
            </a:endParaRPr>
          </a:p>
        </p:txBody>
      </p:sp>
      <p:pic>
        <p:nvPicPr>
          <p:cNvPr id="1026" name="Picture 2" descr="C:\Users\79259\Downloads\Telegram Desktop\photo_2022-05-26_19-5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37" r="29437"/>
          <a:stretch/>
        </p:blipFill>
        <p:spPr bwMode="auto">
          <a:xfrm>
            <a:off x="7193280" y="878151"/>
            <a:ext cx="1950720" cy="426534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36320" y="1119190"/>
            <a:ext cx="5496560" cy="3539430"/>
          </a:xfrm>
          <a:prstGeom prst="rect">
            <a:avLst/>
          </a:prstGeom>
        </p:spPr>
        <p:txBody>
          <a:bodyPr wrap="square">
            <a:spAutoFit/>
          </a:bodyPr>
          <a:lstStyle/>
          <a:p>
            <a:pPr marL="285750" indent="-285750">
              <a:buFont typeface="Arial" pitchFamily="34" charset="0"/>
              <a:buChar char="•"/>
            </a:pPr>
            <a:r>
              <a:rPr lang="en-US"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Reducing ice cover leads to a decrease in heat loss from warm Atlantic </a:t>
            </a:r>
            <a:r>
              <a:rPr lang="en-US"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waters</a:t>
            </a:r>
            <a:endParaRPr lang="ru-RU"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en-US"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Warm Atlantic waters can get further into the Arctic </a:t>
            </a:r>
            <a:r>
              <a:rPr lang="en-US"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Ocean</a:t>
            </a:r>
            <a:endParaRPr lang="ru-RU"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en-US"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The waters of the Atlantic Ocean are on average more polluted with microplastics and are capable of transporting plastic particles to the Arctic </a:t>
            </a:r>
            <a:r>
              <a:rPr lang="en-US"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rPr>
              <a:t>waters</a:t>
            </a:r>
            <a:endParaRPr lang="ru-RU" sz="2800" dirty="0">
              <a:solidFill>
                <a:schemeClr val="accent1">
                  <a:lumMod val="75000"/>
                </a:schemeClr>
              </a:solidFill>
              <a:latin typeface="Bahnschrift SemiLight Condensed"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563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ivamal1_format_16_9.potx" id="{0A4C07BC-EFF9-4BA2-A89C-231CDF96968F}" vid="{8FFA1B08-1548-45AC-AE6C-0FCE1074D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Nivamal1_format_16_9</Template>
  <TotalTime>23082</TotalTime>
  <Words>630</Words>
  <Application>Microsoft Office PowerPoint</Application>
  <PresentationFormat>Экран (16:9)</PresentationFormat>
  <Paragraphs>66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Office-tema</vt:lpstr>
      <vt:lpstr>Microplastic pollution of the surface of the Kara Sea in different years</vt:lpstr>
      <vt:lpstr>Sources of plastic in the Arctic</vt:lpstr>
      <vt:lpstr> Brief information</vt:lpstr>
      <vt:lpstr> Map of stations and surface salinity  </vt:lpstr>
      <vt:lpstr> Abundance of MPs in the Kara Sea in accordance with water masses </vt:lpstr>
      <vt:lpstr>Презентация PowerPoint</vt:lpstr>
      <vt:lpstr>River discharge</vt:lpstr>
      <vt:lpstr>Ice conditions</vt:lpstr>
      <vt:lpstr>Atlantification of the Arctic</vt:lpstr>
      <vt:lpstr> Maritime traffic</vt:lpstr>
      <vt:lpstr>Conclusions</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Pakhomova</dc:creator>
  <cp:lastModifiedBy>Игорь Жданов</cp:lastModifiedBy>
  <cp:revision>57</cp:revision>
  <dcterms:created xsi:type="dcterms:W3CDTF">2022-01-06T06:05:03Z</dcterms:created>
  <dcterms:modified xsi:type="dcterms:W3CDTF">2022-05-26T17:29:33Z</dcterms:modified>
</cp:coreProperties>
</file>