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1" r:id="rId2"/>
    <p:sldId id="434" r:id="rId3"/>
    <p:sldId id="439" r:id="rId4"/>
    <p:sldId id="442" r:id="rId5"/>
    <p:sldId id="445" r:id="rId6"/>
    <p:sldId id="446" r:id="rId7"/>
    <p:sldId id="448" r:id="rId8"/>
    <p:sldId id="44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8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2C46-1120-4964-B59E-F9C839DE9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C271D-CCD0-4FFE-8863-6B5919F71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98F56-0FD7-4595-9D1A-3B538AD1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A604A-1D05-42E8-9C34-D7E2EAEF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9849F-F070-4743-B305-58812F4B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65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3F45-F04C-4141-8E3A-C510440A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ECDA14-03F4-4CB3-842A-9B4C5D399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5954-5E89-4660-8039-8F51BCC3C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97C00-EAE3-4B3E-9DE4-D9E61E4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EECEF-E1B9-4B91-89FE-A8A6222D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1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6CE1AE-85E4-419B-B058-3A7542085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2AD3E-12D0-4E68-BCA5-40557959F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F91D3-B763-4A87-8B7E-E0E6BC7D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30469-0CF2-4FA4-BCAE-CD62D0BC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ABB92-F1FD-4F41-8463-17AE0431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38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1BF1A-9A19-4B5F-8396-04AEFDB6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D0A1-04DB-4C9F-A60D-9754E6B67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803BB-9182-4BB5-8C95-9198101B3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D1DB6-A590-4EB7-ADDF-E32A535B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C7D5E-C813-4300-BD5C-BC208540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16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86C9-9139-474B-BD7E-8AB1675D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656EE-7B4A-4789-9547-BCA361D4F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1EF77-6A82-4166-B321-00BE1F65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5C9DC-474F-4857-830F-DDEC4469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F329B-E3DA-4191-AF38-3F4996C9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4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0410-670B-4236-BF4F-9E26E2B2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E2DCD-84BE-4A55-9927-DB6C73688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AE5E0-A3E8-41E9-8F16-F19CCDE9D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E9FA2-03D2-408F-B2B3-3D98CB20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92B84-01EC-4651-A778-F2197940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335F5-5CD7-49C8-90BC-C698BDC5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9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8E8A-CA9F-4560-B4C2-0374430B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E95C1-73C6-40F8-BA10-60CDF81B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A704F-E0DD-4340-9A90-D6AC293B7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319C4-75B6-4B07-A9E8-D5F37DE6F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D7A2D-E848-4FF9-A9F3-F2527A797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BE7DC-D1C5-4E33-B7D1-DF976F21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9EB7D1-9823-4392-9E5F-4EBAF3D1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40FF8-6AA6-4F45-B668-BCDFFFD7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7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5FAE-9D17-4C2A-8E6E-6552C1765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E91CE-BE77-4DDD-A264-CDFD0FC8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CC0C6-0F1E-4D52-A607-38C7CA25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D6FD6-AA8A-4F78-9249-ED012382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816DE-B3E7-4D4D-8150-CA80BA7C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1F58A-6D8F-4BAB-804B-F3DE83B1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5CA6-8CF8-49A7-A58F-94871F92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9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88A6-062C-4056-8E79-631EA12F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3BE6-CD6F-4E3B-9ED0-DC64E8B93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DD900-F857-4ED3-B0B5-F32AF33B6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EC922-0E72-4260-A1B8-98FDAF67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4C795-1DA0-4B6A-A91C-F7359A08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1E553-78B8-4848-9B8A-3B35B285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06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D8E4-DB35-4249-9F92-E0DAFF7A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435ED-347E-4866-9049-CA96F9850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89B54-D5B0-47C0-B127-3DAC6CB70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3102C-8290-4760-A5A1-D2D3E00A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1E2DB-274B-4C9A-92F2-DF9CCBE2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32D3F-C3A7-40CA-9ED7-E835382D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13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7F2F4-C0BD-4DC8-AF2B-BE723B46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86DED-9C5B-4B51-BBBF-E9F6B9CE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92329-F04E-44B9-917E-453FA0FCE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6F151-A882-4DCE-90CB-4602F0E36EB2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AF10C-59EE-4BCF-B470-CF7E6DE8D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64C61-9274-4793-889E-D7918674C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8F3E-BB55-43FB-95C2-CF881C93D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2ADA-9339-40CA-BC61-9D078C57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77" y="1691805"/>
            <a:ext cx="6096000" cy="1701845"/>
          </a:xfrm>
        </p:spPr>
        <p:txBody>
          <a:bodyPr>
            <a:normAutofit/>
          </a:bodyPr>
          <a:lstStyle/>
          <a:p>
            <a:br>
              <a:rPr lang="en-GB" sz="40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GB" sz="28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The Feasibility of Implementing Minewater Heat on the Durham University Estate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818B0-7200-413C-88B5-43B446C88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52" y="3393650"/>
            <a:ext cx="5324848" cy="733710"/>
          </a:xfrm>
        </p:spPr>
        <p:txBody>
          <a:bodyPr>
            <a:normAutofit lnSpcReduction="10000"/>
          </a:bodyPr>
          <a:lstStyle/>
          <a:p>
            <a:r>
              <a:rPr lang="en-GB" sz="19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Michael MacKenzie</a:t>
            </a:r>
          </a:p>
          <a:p>
            <a:r>
              <a:rPr lang="en-GB" sz="19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Supervisors: Prof. Jeroen van </a:t>
            </a:r>
            <a:r>
              <a:rPr lang="en-GB" sz="19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Hunen</a:t>
            </a:r>
            <a:r>
              <a:rPr lang="en-GB" sz="19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&amp; Prof. Jon </a:t>
            </a:r>
            <a:r>
              <a:rPr lang="en-GB" sz="1900" dirty="0" err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Gluyas</a:t>
            </a:r>
            <a:endParaRPr lang="en-GB" sz="19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371F48-BAF5-4582-85E1-A678A73D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76" y="1691805"/>
            <a:ext cx="5324847" cy="29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0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ACA2DE-DAA0-4CDE-A519-734EF5D42003}"/>
              </a:ext>
            </a:extLst>
          </p:cNvPr>
          <p:cNvSpPr/>
          <p:nvPr/>
        </p:nvSpPr>
        <p:spPr>
          <a:xfrm>
            <a:off x="358219" y="365125"/>
            <a:ext cx="11475562" cy="612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AC574-8A19-4AF2-905A-09917D81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Background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3FF766A0-6D1B-4E35-B72A-CD0ACB7C8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43" y="1216059"/>
            <a:ext cx="6747557" cy="4769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014A9-C4A7-4F64-810C-96EA2F6653C3}"/>
              </a:ext>
            </a:extLst>
          </p:cNvPr>
          <p:cNvSpPr txBox="1"/>
          <p:nvPr/>
        </p:nvSpPr>
        <p:spPr>
          <a:xfrm>
            <a:off x="838200" y="1216059"/>
            <a:ext cx="375186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Durham University was founded </a:t>
            </a:r>
            <a:r>
              <a:rPr lang="en-GB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in 1832, </a:t>
            </a:r>
            <a:r>
              <a:rPr kumimoji="0" lang="en-GB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in the North-East of England, where there is a strong legacy of coal mining.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With 17 colleges, much of the Durham City campus overlies abandoned room and pillar workings of the Elvet and </a:t>
            </a:r>
            <a:r>
              <a:rPr lang="en-GB" dirty="0" err="1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Littleburn</a:t>
            </a:r>
            <a:r>
              <a:rPr lang="en-GB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Collieries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Extensively worked seams at 60 and 145m depths.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Van Mildert College- Target Case Study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8 Residential Buildings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521 Bedrooms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1,127 Rooms in Total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Built in the 1960s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5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ACA2DE-DAA0-4CDE-A519-734EF5D42003}"/>
              </a:ext>
            </a:extLst>
          </p:cNvPr>
          <p:cNvSpPr/>
          <p:nvPr/>
        </p:nvSpPr>
        <p:spPr>
          <a:xfrm>
            <a:off x="358219" y="365125"/>
            <a:ext cx="11475562" cy="612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AC574-8A19-4AF2-905A-09917D81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Methodology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C225BDE-4F88-4DDC-94B4-A278A69AD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983" y="1246031"/>
            <a:ext cx="7299116" cy="51601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6D821-EFDF-4614-94C5-BA10FE49736D}"/>
              </a:ext>
            </a:extLst>
          </p:cNvPr>
          <p:cNvSpPr txBox="1"/>
          <p:nvPr/>
        </p:nvSpPr>
        <p:spPr>
          <a:xfrm>
            <a:off x="565079" y="1246031"/>
            <a:ext cx="34896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Digitisation process designed in ArcGIS Pro, using a ‘Point Feature’ Class to denote ‘Nodes’ and a ‘Line Feature’ Class to denote the ‘Pipes’ or roadways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Allows the user to trace over the georeferenced mine plan to recreate the geometry of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mineworkings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Added a Conditional Formula in the MATLAB Script which allowed for the model to auto-assign flow directions between Pipes and Nodes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Scaled the geometries that could be modelled from a few hundred data points, to over 10,000</a:t>
            </a:r>
          </a:p>
        </p:txBody>
      </p:sp>
    </p:spTree>
    <p:extLst>
      <p:ext uri="{BB962C8B-B14F-4D97-AF65-F5344CB8AC3E}">
        <p14:creationId xmlns:p14="http://schemas.microsoft.com/office/powerpoint/2010/main" val="192184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ACA2DE-DAA0-4CDE-A519-734EF5D42003}"/>
              </a:ext>
            </a:extLst>
          </p:cNvPr>
          <p:cNvSpPr/>
          <p:nvPr/>
        </p:nvSpPr>
        <p:spPr>
          <a:xfrm>
            <a:off x="358219" y="365125"/>
            <a:ext cx="11475562" cy="612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AC574-8A19-4AF2-905A-09917D81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Results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3E683588-4E82-4E81-8A1F-44D1E094F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85" y="1437191"/>
            <a:ext cx="5790591" cy="4257938"/>
          </a:xfrm>
          <a:prstGeom prst="rect">
            <a:avLst/>
          </a:prstGeom>
        </p:spPr>
      </p:pic>
      <p:pic>
        <p:nvPicPr>
          <p:cNvPr id="5" name="Picture 4" descr="Scatter chart&#10;&#10;Description automatically generated">
            <a:extLst>
              <a:ext uri="{FF2B5EF4-FFF2-40B4-BE49-F238E27FC236}">
                <a16:creationId xmlns:a16="http://schemas.microsoft.com/office/drawing/2014/main" id="{46ECB654-514E-4DC7-B213-CC3EFE783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" r="3045"/>
          <a:stretch/>
        </p:blipFill>
        <p:spPr>
          <a:xfrm>
            <a:off x="377478" y="1437191"/>
            <a:ext cx="5718522" cy="4257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55C48F-D822-4A8A-8417-2EB52EDE4158}"/>
              </a:ext>
            </a:extLst>
          </p:cNvPr>
          <p:cNvSpPr txBox="1"/>
          <p:nvPr/>
        </p:nvSpPr>
        <p:spPr>
          <a:xfrm>
            <a:off x="5121298" y="5857965"/>
            <a:ext cx="294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Van Mildert College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Devanagari" panose="02040503050201020203" pitchFamily="18" charset="0"/>
              <a:ea typeface="+mn-ea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7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ACA2DE-DAA0-4CDE-A519-734EF5D42003}"/>
              </a:ext>
            </a:extLst>
          </p:cNvPr>
          <p:cNvSpPr/>
          <p:nvPr/>
        </p:nvSpPr>
        <p:spPr>
          <a:xfrm>
            <a:off x="358219" y="365125"/>
            <a:ext cx="11475562" cy="612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AC574-8A19-4AF2-905A-09917D81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Results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A431120-E1E7-4386-82A4-00E228F137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" b="1733"/>
          <a:stretch/>
        </p:blipFill>
        <p:spPr bwMode="auto">
          <a:xfrm>
            <a:off x="429341" y="1386522"/>
            <a:ext cx="5731510" cy="4084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A1D3A2D-9CC4-4A8E-9E80-CEAD4A408B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b="2066"/>
          <a:stretch/>
        </p:blipFill>
        <p:spPr bwMode="auto">
          <a:xfrm>
            <a:off x="6031149" y="1386522"/>
            <a:ext cx="5731510" cy="4037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2686FC-05F0-49BC-A709-2E5ADFDC7FB7}"/>
              </a:ext>
            </a:extLst>
          </p:cNvPr>
          <p:cNvSpPr txBox="1"/>
          <p:nvPr/>
        </p:nvSpPr>
        <p:spPr>
          <a:xfrm>
            <a:off x="4705564" y="5636656"/>
            <a:ext cx="330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Teaching and Learning Centre</a:t>
            </a:r>
          </a:p>
        </p:txBody>
      </p:sp>
    </p:spTree>
    <p:extLst>
      <p:ext uri="{BB962C8B-B14F-4D97-AF65-F5344CB8AC3E}">
        <p14:creationId xmlns:p14="http://schemas.microsoft.com/office/powerpoint/2010/main" val="357861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ACA2DE-DAA0-4CDE-A519-734EF5D42003}"/>
              </a:ext>
            </a:extLst>
          </p:cNvPr>
          <p:cNvSpPr/>
          <p:nvPr/>
        </p:nvSpPr>
        <p:spPr>
          <a:xfrm>
            <a:off x="358219" y="365125"/>
            <a:ext cx="11475562" cy="612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AC574-8A19-4AF2-905A-09917D81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6770C-CE51-4776-97A0-1C5508ECA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16894" r="35878" b="16911"/>
          <a:stretch/>
        </p:blipFill>
        <p:spPr bwMode="auto">
          <a:xfrm>
            <a:off x="1154341" y="1123409"/>
            <a:ext cx="4799408" cy="4849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89A40586-9DC0-4763-AE83-0F75A7AB9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18005" r="31462" b="18666"/>
          <a:stretch/>
        </p:blipFill>
        <p:spPr bwMode="auto">
          <a:xfrm>
            <a:off x="5953749" y="1123410"/>
            <a:ext cx="5083910" cy="496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2C40F5-6B67-4009-8A80-6666FBAA5594}"/>
              </a:ext>
            </a:extLst>
          </p:cNvPr>
          <p:cNvSpPr txBox="1"/>
          <p:nvPr/>
        </p:nvSpPr>
        <p:spPr>
          <a:xfrm>
            <a:off x="2092614" y="6048177"/>
            <a:ext cx="796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Devanagari" panose="02040503050201020203" pitchFamily="18" charset="0"/>
                <a:ea typeface="+mn-ea"/>
                <a:cs typeface="Adobe Devanagari" panose="02040503050201020203" pitchFamily="18" charset="0"/>
              </a:rPr>
              <a:t>Concerns and Opportunities as Identified by Key “Decision-Makers” within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147798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ACA2DE-DAA0-4CDE-A519-734EF5D42003}"/>
                  </a:ext>
                </a:extLst>
              </p:cNvPr>
              <p:cNvSpPr/>
              <p:nvPr/>
            </p:nvSpPr>
            <p:spPr>
              <a:xfrm>
                <a:off x="358219" y="346075"/>
                <a:ext cx="11475562" cy="6127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1,725,429 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𝑘𝑊h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d>
                        <m:d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392 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÷1000</m:t>
                          </m:r>
                        </m:e>
                      </m: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=567,666.14 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ACA2DE-DAA0-4CDE-A519-734EF5D42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9" y="346075"/>
                <a:ext cx="11475562" cy="61277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E0AC574-8A19-4AF2-905A-09917D81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4A5E67-E64C-4944-8356-754BD46B81AD}"/>
                  </a:ext>
                </a:extLst>
              </p:cNvPr>
              <p:cNvSpPr txBox="1"/>
              <p:nvPr/>
            </p:nvSpPr>
            <p:spPr>
              <a:xfrm>
                <a:off x="838200" y="1322141"/>
                <a:ext cx="5746786" cy="421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GB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2,008,38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6 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𝑘𝑊h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d>
                        <m:d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277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÷1000</m:t>
                          </m:r>
                        </m:e>
                      </m: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455,904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GB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2,008,386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3.89</m:t>
                          </m:r>
                        </m:den>
                      </m:f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516,295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𝑘𝑊h</m:t>
                      </m:r>
                    </m:oMath>
                  </m:oMathPara>
                </a14:m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516,295 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𝑘𝑊h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×</m:t>
                      </m:r>
                      <m:d>
                        <m:dPr>
                          <m:ctrlP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256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kumimoji="0" lang="en-GB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÷1000</m:t>
                          </m:r>
                        </m:e>
                      </m:d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32,172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0" lang="en-GB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455,904 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−132,172 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=323,732 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𝑘𝑔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4A5E67-E64C-4944-8356-754BD46B8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22141"/>
                <a:ext cx="5746786" cy="4213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6F81297-3416-4C98-9067-9C7B51C03B6A}"/>
              </a:ext>
            </a:extLst>
          </p:cNvPr>
          <p:cNvSpPr txBox="1"/>
          <p:nvPr/>
        </p:nvSpPr>
        <p:spPr>
          <a:xfrm>
            <a:off x="6515100" y="1322141"/>
            <a:ext cx="4762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Estimated CO₂ produced from heating TLC at present</a:t>
            </a:r>
          </a:p>
          <a:p>
            <a:endParaRPr lang="en-GB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GB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GB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Required electrical input for equivalent heat provision, assuming COP of 3.89</a:t>
            </a:r>
          </a:p>
          <a:p>
            <a:endParaRPr lang="en-GB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GB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GB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Estimated CO₂ production from proposed heat pump system</a:t>
            </a:r>
          </a:p>
          <a:p>
            <a:endParaRPr lang="en-GB" i="1" dirty="0">
              <a:solidFill>
                <a:srgbClr val="FF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GB" i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Estimated annual CO₂ reduction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37E7A8-C7FA-43F6-ABD1-2200C60CB918}"/>
              </a:ext>
            </a:extLst>
          </p:cNvPr>
          <p:cNvSpPr txBox="1"/>
          <p:nvPr/>
        </p:nvSpPr>
        <p:spPr>
          <a:xfrm>
            <a:off x="1162050" y="4867479"/>
            <a:ext cx="10115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Worth noting that this research has been based upon a one end-user, two well system. </a:t>
            </a:r>
          </a:p>
          <a:p>
            <a:endParaRPr lang="en-GB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GB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Expanding proposed works to build a heat network supplying the nearby Science Site could achieve better economic and system efficiencies.</a:t>
            </a:r>
          </a:p>
        </p:txBody>
      </p:sp>
    </p:spTree>
    <p:extLst>
      <p:ext uri="{BB962C8B-B14F-4D97-AF65-F5344CB8AC3E}">
        <p14:creationId xmlns:p14="http://schemas.microsoft.com/office/powerpoint/2010/main" val="191211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51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E2ADA-9339-40CA-BC61-9D078C577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727155"/>
            <a:ext cx="6096000" cy="1701845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Thank You</a:t>
            </a:r>
            <a:endParaRPr lang="en-GB" sz="28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F87D3-E8FA-45B4-B67A-EDC47CE1ACD9}"/>
              </a:ext>
            </a:extLst>
          </p:cNvPr>
          <p:cNvSpPr txBox="1"/>
          <p:nvPr/>
        </p:nvSpPr>
        <p:spPr>
          <a:xfrm>
            <a:off x="4429125" y="3676650"/>
            <a:ext cx="884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michael.r.mackenzie@durham.ac.uk</a:t>
            </a:r>
          </a:p>
        </p:txBody>
      </p:sp>
    </p:spTree>
    <p:extLst>
      <p:ext uri="{BB962C8B-B14F-4D97-AF65-F5344CB8AC3E}">
        <p14:creationId xmlns:p14="http://schemas.microsoft.com/office/powerpoint/2010/main" val="2540433290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336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Adobe Devanagari</vt:lpstr>
      <vt:lpstr>Arial</vt:lpstr>
      <vt:lpstr>Calibri</vt:lpstr>
      <vt:lpstr>Calibri Light</vt:lpstr>
      <vt:lpstr>Cambria Math</vt:lpstr>
      <vt:lpstr>8_Office Theme</vt:lpstr>
      <vt:lpstr> The Feasibility of Implementing Minewater Heat on the Durham University Estate</vt:lpstr>
      <vt:lpstr>Background</vt:lpstr>
      <vt:lpstr>Methodology</vt:lpstr>
      <vt:lpstr>Results</vt:lpstr>
      <vt:lpstr>Results</vt:lpstr>
      <vt:lpstr>Results</vt:lpstr>
      <vt:lpstr>Results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The Feasibility of Implementing Minewater Heat on the Durham University Estate</dc:title>
  <dc:creator>Michael MacKenzie</dc:creator>
  <cp:lastModifiedBy>Michael MacKenzie</cp:lastModifiedBy>
  <cp:revision>10</cp:revision>
  <dcterms:created xsi:type="dcterms:W3CDTF">2022-05-20T06:11:31Z</dcterms:created>
  <dcterms:modified xsi:type="dcterms:W3CDTF">2022-05-21T08:53:03Z</dcterms:modified>
</cp:coreProperties>
</file>