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0"/>
  </p:notesMasterIdLst>
  <p:handoutMasterIdLst>
    <p:handoutMasterId r:id="rId11"/>
  </p:handoutMasterIdLst>
  <p:sldIdLst>
    <p:sldId id="257" r:id="rId2"/>
    <p:sldId id="268" r:id="rId3"/>
    <p:sldId id="258" r:id="rId4"/>
    <p:sldId id="267" r:id="rId5"/>
    <p:sldId id="316" r:id="rId6"/>
    <p:sldId id="317" r:id="rId7"/>
    <p:sldId id="296" r:id="rId8"/>
    <p:sldId id="28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1DD"/>
    <a:srgbClr val="D3E0E0"/>
    <a:srgbClr val="D3E0E1"/>
    <a:srgbClr val="FFFFFF"/>
    <a:srgbClr val="A9BCDC"/>
    <a:srgbClr val="A8C2C2"/>
    <a:srgbClr val="A8CC97"/>
    <a:srgbClr val="AABEE0"/>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5876" autoAdjust="0"/>
  </p:normalViewPr>
  <p:slideViewPr>
    <p:cSldViewPr snapToGrid="0">
      <p:cViewPr varScale="1">
        <p:scale>
          <a:sx n="105" d="100"/>
          <a:sy n="105" d="100"/>
        </p:scale>
        <p:origin x="264"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6001da3e8db4a6f8/Science/&#1057;&#1090;&#1072;&#1090;&#1100;&#1103;%20&#1087;&#1086;&#1083;&#1077;%20&#1074;&#1083;&#1072;&#1078;&#1085;&#1086;&#1089;&#1090;&#1100;%202022/&#1051;&#1072;&#1073;a%20&#1080;%20&#1087;&#1086;&#1083;&#1077;%20&#1063;&#1091;&#1074;&#1072;&#1085;&#1086;&#1074;%20&#1057;.&#1042;%2027.04.22%20&#1075;&#1088;&#1072;&#1092;&#1080;&#1082;&#1080;%20&#1092;&#1080;&#1085;&#1072;&#108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6001da3e8db4a6f8/Science/&#1057;&#1090;&#1072;&#1090;&#1100;&#1103;%20&#1087;&#1086;&#1083;&#1077;%20&#1074;&#1083;&#1072;&#1078;&#1085;&#1086;&#1089;&#1090;&#1100;%202022/&#1051;&#1072;&#1073;a%20&#1080;%20&#1087;&#1086;&#1083;&#1077;%20&#1063;&#1091;&#1074;&#1072;&#1085;&#1086;&#1074;%20&#1057;.&#1042;%2027.04.22%20&#1075;&#1088;&#1072;&#1092;&#1080;&#1082;&#1080;%20&#1092;&#1080;&#1085;&#1072;&#108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6001da3e8db4a6f8/Science/&#1057;&#1090;&#1072;&#1090;&#1100;&#1103;%20&#1087;&#1086;&#1083;&#1077;%20&#1074;&#1083;&#1072;&#1078;&#1085;&#1086;&#1089;&#1090;&#1100;%202022/&#1051;&#1072;&#1073;a%20&#1080;%20&#1087;&#1086;&#1083;&#1077;%20&#1063;&#1091;&#1074;&#1072;&#1085;&#1086;&#1074;%20&#1057;.&#1042;%2027.04.22%20&#1075;&#1088;&#1072;&#1092;&#1080;&#1082;&#1080;%20&#1092;&#1080;&#1085;&#1072;&#108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277331477753245"/>
          <c:y val="4.3276877943249893E-2"/>
          <c:w val="0.73396580161374492"/>
          <c:h val="0.71535465122490627"/>
        </c:manualLayout>
      </c:layout>
      <c:barChart>
        <c:barDir val="col"/>
        <c:grouping val="clustered"/>
        <c:varyColors val="0"/>
        <c:ser>
          <c:idx val="0"/>
          <c:order val="0"/>
          <c:tx>
            <c:v>Dry</c:v>
          </c:tx>
          <c:spPr>
            <a:solidFill>
              <a:schemeClr val="accent2"/>
            </a:solidFill>
            <a:ln>
              <a:noFill/>
            </a:ln>
            <a:effectLst/>
          </c:spPr>
          <c:invertIfNegative val="0"/>
          <c:errBars>
            <c:errBarType val="both"/>
            <c:errValType val="cust"/>
            <c:noEndCap val="0"/>
            <c:plus>
              <c:numRef>
                <c:f>'[Лабa и поле Чуванов С.В 27.04.22 графики финал.xlsx]Ест град поле'!$P$13:$P$16</c:f>
                <c:numCache>
                  <c:formatCode>General</c:formatCode>
                  <c:ptCount val="4"/>
                  <c:pt idx="0">
                    <c:v>38.8354</c:v>
                  </c:pt>
                  <c:pt idx="1">
                    <c:v>75.340199999999996</c:v>
                  </c:pt>
                  <c:pt idx="2">
                    <c:v>82.392300000000006</c:v>
                  </c:pt>
                  <c:pt idx="3">
                    <c:v>66.418999999999997</c:v>
                  </c:pt>
                </c:numCache>
              </c:numRef>
            </c:plus>
            <c:minus>
              <c:numRef>
                <c:f>'[Лабa и поле Чуванов С.В 27.04.22 графики финал.xlsx]Ест град поле'!$P$13:$P$16</c:f>
                <c:numCache>
                  <c:formatCode>General</c:formatCode>
                  <c:ptCount val="4"/>
                  <c:pt idx="0">
                    <c:v>38.8354</c:v>
                  </c:pt>
                  <c:pt idx="1">
                    <c:v>75.340199999999996</c:v>
                  </c:pt>
                  <c:pt idx="2">
                    <c:v>82.392300000000006</c:v>
                  </c:pt>
                  <c:pt idx="3">
                    <c:v>66.418999999999997</c:v>
                  </c:pt>
                </c:numCache>
              </c:numRef>
            </c:minus>
            <c:spPr>
              <a:noFill/>
              <a:ln w="9525" cap="flat" cmpd="sng" algn="ctr">
                <a:solidFill>
                  <a:schemeClr val="tx1">
                    <a:lumMod val="65000"/>
                    <a:lumOff val="35000"/>
                  </a:schemeClr>
                </a:solidFill>
                <a:round/>
              </a:ln>
              <a:effectLst/>
            </c:spPr>
          </c:errBars>
          <c:cat>
            <c:numRef>
              <c:f>'[Лабa и поле Чуванов С.В 27.04.22 графики финал.xlsx]Ест град поле'!$C$5:$C$8</c:f>
              <c:numCache>
                <c:formatCode>General</c:formatCode>
                <c:ptCount val="4"/>
                <c:pt idx="0">
                  <c:v>2018</c:v>
                </c:pt>
                <c:pt idx="1">
                  <c:v>2019</c:v>
                </c:pt>
                <c:pt idx="2">
                  <c:v>2020</c:v>
                </c:pt>
                <c:pt idx="3">
                  <c:v>2021</c:v>
                </c:pt>
              </c:numCache>
            </c:numRef>
          </c:cat>
          <c:val>
            <c:numRef>
              <c:f>'[Лабa и поле Чуванов С.В 27.04.22 графики финал.xlsx]Ест град поле'!$N$13:$N$16</c:f>
              <c:numCache>
                <c:formatCode>0.0</c:formatCode>
                <c:ptCount val="4"/>
                <c:pt idx="0">
                  <c:v>99.860200000000006</c:v>
                </c:pt>
                <c:pt idx="1">
                  <c:v>135.6919</c:v>
                </c:pt>
                <c:pt idx="2">
                  <c:v>234.02379999999999</c:v>
                </c:pt>
                <c:pt idx="3">
                  <c:v>188.1063</c:v>
                </c:pt>
              </c:numCache>
            </c:numRef>
          </c:val>
          <c:extLst>
            <c:ext xmlns:c16="http://schemas.microsoft.com/office/drawing/2014/chart" uri="{C3380CC4-5D6E-409C-BE32-E72D297353CC}">
              <c16:uniqueId val="{00000000-8DD5-4DA2-B4ED-53F4388B44A8}"/>
            </c:ext>
          </c:extLst>
        </c:ser>
        <c:ser>
          <c:idx val="1"/>
          <c:order val="1"/>
          <c:tx>
            <c:v>Wet</c:v>
          </c:tx>
          <c:spPr>
            <a:solidFill>
              <a:schemeClr val="accent6"/>
            </a:solidFill>
            <a:ln>
              <a:noFill/>
            </a:ln>
            <a:effectLst/>
          </c:spPr>
          <c:invertIfNegative val="0"/>
          <c:errBars>
            <c:errBarType val="both"/>
            <c:errValType val="cust"/>
            <c:noEndCap val="0"/>
            <c:plus>
              <c:numRef>
                <c:f>'[Лабa и поле Чуванов С.В 27.04.22 графики финал.xlsx]Ест град поле'!$P$9:$P$12</c:f>
                <c:numCache>
                  <c:formatCode>General</c:formatCode>
                  <c:ptCount val="4"/>
                  <c:pt idx="0">
                    <c:v>30.877400000000002</c:v>
                  </c:pt>
                  <c:pt idx="1">
                    <c:v>62.384599999999999</c:v>
                  </c:pt>
                  <c:pt idx="2">
                    <c:v>105.1465</c:v>
                  </c:pt>
                  <c:pt idx="3">
                    <c:v>60.519100000000002</c:v>
                  </c:pt>
                </c:numCache>
              </c:numRef>
            </c:plus>
            <c:minus>
              <c:numRef>
                <c:f>'[Лабa и поле Чуванов С.В 27.04.22 графики финал.xlsx]Ест град поле'!$P$9:$P$12</c:f>
                <c:numCache>
                  <c:formatCode>General</c:formatCode>
                  <c:ptCount val="4"/>
                  <c:pt idx="0">
                    <c:v>30.877400000000002</c:v>
                  </c:pt>
                  <c:pt idx="1">
                    <c:v>62.384599999999999</c:v>
                  </c:pt>
                  <c:pt idx="2">
                    <c:v>105.1465</c:v>
                  </c:pt>
                  <c:pt idx="3">
                    <c:v>60.519100000000002</c:v>
                  </c:pt>
                </c:numCache>
              </c:numRef>
            </c:minus>
            <c:spPr>
              <a:noFill/>
              <a:ln w="9525" cap="flat" cmpd="sng" algn="ctr">
                <a:solidFill>
                  <a:schemeClr val="tx1">
                    <a:lumMod val="65000"/>
                    <a:lumOff val="35000"/>
                  </a:schemeClr>
                </a:solidFill>
                <a:round/>
              </a:ln>
              <a:effectLst/>
            </c:spPr>
          </c:errBars>
          <c:cat>
            <c:numRef>
              <c:f>'[Лабa и поле Чуванов С.В 27.04.22 графики финал.xlsx]Ест град поле'!$C$5:$C$8</c:f>
              <c:numCache>
                <c:formatCode>General</c:formatCode>
                <c:ptCount val="4"/>
                <c:pt idx="0">
                  <c:v>2018</c:v>
                </c:pt>
                <c:pt idx="1">
                  <c:v>2019</c:v>
                </c:pt>
                <c:pt idx="2">
                  <c:v>2020</c:v>
                </c:pt>
                <c:pt idx="3">
                  <c:v>2021</c:v>
                </c:pt>
              </c:numCache>
            </c:numRef>
          </c:cat>
          <c:val>
            <c:numRef>
              <c:f>'[Лабa и поле Чуванов С.В 27.04.22 графики финал.xlsx]Ест град поле'!$N$9:$N$12</c:f>
              <c:numCache>
                <c:formatCode>0.0</c:formatCode>
                <c:ptCount val="4"/>
                <c:pt idx="0">
                  <c:v>141.99799999999999</c:v>
                </c:pt>
                <c:pt idx="1">
                  <c:v>149.0856</c:v>
                </c:pt>
                <c:pt idx="2">
                  <c:v>220.6918</c:v>
                </c:pt>
                <c:pt idx="3">
                  <c:v>220.03800000000001</c:v>
                </c:pt>
              </c:numCache>
            </c:numRef>
          </c:val>
          <c:extLst>
            <c:ext xmlns:c16="http://schemas.microsoft.com/office/drawing/2014/chart" uri="{C3380CC4-5D6E-409C-BE32-E72D297353CC}">
              <c16:uniqueId val="{00000001-8DD5-4DA2-B4ED-53F4388B44A8}"/>
            </c:ext>
          </c:extLst>
        </c:ser>
        <c:ser>
          <c:idx val="2"/>
          <c:order val="2"/>
          <c:tx>
            <c:v>Moist</c:v>
          </c:tx>
          <c:spPr>
            <a:solidFill>
              <a:schemeClr val="accent1"/>
            </a:solidFill>
            <a:ln>
              <a:noFill/>
            </a:ln>
            <a:effectLst/>
          </c:spPr>
          <c:invertIfNegative val="0"/>
          <c:errBars>
            <c:errBarType val="both"/>
            <c:errValType val="cust"/>
            <c:noEndCap val="0"/>
            <c:plus>
              <c:numRef>
                <c:f>'[Лабa и поле Чуванов С.В 27.04.22 графики финал.xlsx]Ест град поле'!$P$5:$P$8</c:f>
                <c:numCache>
                  <c:formatCode>General</c:formatCode>
                  <c:ptCount val="4"/>
                  <c:pt idx="0">
                    <c:v>40.063899999999997</c:v>
                  </c:pt>
                  <c:pt idx="1">
                    <c:v>84.885300000000001</c:v>
                  </c:pt>
                  <c:pt idx="2">
                    <c:v>59.581000000000003</c:v>
                  </c:pt>
                  <c:pt idx="3">
                    <c:v>77.146000000000001</c:v>
                  </c:pt>
                </c:numCache>
              </c:numRef>
            </c:plus>
            <c:minus>
              <c:numRef>
                <c:f>'[Лабa и поле Чуванов С.В 27.04.22 графики финал.xlsx]Ест град поле'!$P$5:$P$8</c:f>
                <c:numCache>
                  <c:formatCode>General</c:formatCode>
                  <c:ptCount val="4"/>
                  <c:pt idx="0">
                    <c:v>40.063899999999997</c:v>
                  </c:pt>
                  <c:pt idx="1">
                    <c:v>84.885300000000001</c:v>
                  </c:pt>
                  <c:pt idx="2">
                    <c:v>59.581000000000003</c:v>
                  </c:pt>
                  <c:pt idx="3">
                    <c:v>77.146000000000001</c:v>
                  </c:pt>
                </c:numCache>
              </c:numRef>
            </c:minus>
            <c:spPr>
              <a:noFill/>
              <a:ln w="9525" cap="flat" cmpd="sng" algn="ctr">
                <a:solidFill>
                  <a:schemeClr val="tx1">
                    <a:lumMod val="65000"/>
                    <a:lumOff val="35000"/>
                  </a:schemeClr>
                </a:solidFill>
                <a:round/>
              </a:ln>
              <a:effectLst/>
            </c:spPr>
          </c:errBars>
          <c:cat>
            <c:numRef>
              <c:f>'[Лабa и поле Чуванов С.В 27.04.22 графики финал.xlsx]Ест град поле'!$C$5:$C$8</c:f>
              <c:numCache>
                <c:formatCode>General</c:formatCode>
                <c:ptCount val="4"/>
                <c:pt idx="0">
                  <c:v>2018</c:v>
                </c:pt>
                <c:pt idx="1">
                  <c:v>2019</c:v>
                </c:pt>
                <c:pt idx="2">
                  <c:v>2020</c:v>
                </c:pt>
                <c:pt idx="3">
                  <c:v>2021</c:v>
                </c:pt>
              </c:numCache>
            </c:numRef>
          </c:cat>
          <c:val>
            <c:numRef>
              <c:f>'[Лабa и поле Чуванов С.В 27.04.22 графики финал.xlsx]Ест град поле'!$N$5:$N$8</c:f>
              <c:numCache>
                <c:formatCode>0.0</c:formatCode>
                <c:ptCount val="4"/>
                <c:pt idx="0">
                  <c:v>146.86940000000001</c:v>
                </c:pt>
                <c:pt idx="1">
                  <c:v>166.66249999999999</c:v>
                </c:pt>
                <c:pt idx="2">
                  <c:v>148.15989999999999</c:v>
                </c:pt>
                <c:pt idx="3">
                  <c:v>234.21860000000001</c:v>
                </c:pt>
              </c:numCache>
            </c:numRef>
          </c:val>
          <c:extLst>
            <c:ext xmlns:c16="http://schemas.microsoft.com/office/drawing/2014/chart" uri="{C3380CC4-5D6E-409C-BE32-E72D297353CC}">
              <c16:uniqueId val="{00000002-8DD5-4DA2-B4ED-53F4388B44A8}"/>
            </c:ext>
          </c:extLst>
        </c:ser>
        <c:dLbls>
          <c:showLegendKey val="0"/>
          <c:showVal val="0"/>
          <c:showCatName val="0"/>
          <c:showSerName val="0"/>
          <c:showPercent val="0"/>
          <c:showBubbleSize val="0"/>
        </c:dLbls>
        <c:gapWidth val="219"/>
        <c:overlap val="-27"/>
        <c:axId val="872809936"/>
        <c:axId val="872809520"/>
      </c:barChart>
      <c:catAx>
        <c:axId val="87280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endParaRPr lang="ru-RU"/>
          </a:p>
        </c:txPr>
        <c:crossAx val="872809520"/>
        <c:crosses val="autoZero"/>
        <c:auto val="1"/>
        <c:lblAlgn val="ctr"/>
        <c:lblOffset val="100"/>
        <c:noMultiLvlLbl val="0"/>
      </c:catAx>
      <c:valAx>
        <c:axId val="87280952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r>
                  <a:rPr lang="en-US" sz="1800" b="0" i="0" baseline="0" dirty="0">
                    <a:effectLst/>
                  </a:rPr>
                  <a:t>mg CO</a:t>
                </a:r>
                <a:r>
                  <a:rPr lang="en-US" sz="1800" b="0" i="0" baseline="-25000" dirty="0">
                    <a:effectLst/>
                  </a:rPr>
                  <a:t>2</a:t>
                </a:r>
                <a:r>
                  <a:rPr lang="en-US" sz="1800" b="0" i="0" baseline="0" dirty="0">
                    <a:effectLst/>
                  </a:rPr>
                  <a:t> m</a:t>
                </a:r>
                <a:r>
                  <a:rPr lang="en-US" sz="1800" b="0" i="0" baseline="30000" dirty="0">
                    <a:effectLst/>
                  </a:rPr>
                  <a:t>-2</a:t>
                </a:r>
                <a:r>
                  <a:rPr lang="en-US" sz="1800" b="0" i="0" baseline="0" dirty="0">
                    <a:effectLst/>
                  </a:rPr>
                  <a:t>  h</a:t>
                </a:r>
                <a:r>
                  <a:rPr lang="en-US" sz="1800" b="0" i="0" baseline="30000" dirty="0">
                    <a:effectLst/>
                  </a:rPr>
                  <a:t>-1</a:t>
                </a:r>
                <a:endParaRPr lang="ru-RU" dirty="0">
                  <a:effectLst/>
                </a:endParaRPr>
              </a:p>
            </c:rich>
          </c:tx>
          <c:layout>
            <c:manualLayout>
              <c:xMode val="edge"/>
              <c:yMode val="edge"/>
              <c:x val="1.4542286345977458E-2"/>
              <c:y val="0.187869384022583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endParaRPr lang="ru-RU"/>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endParaRPr lang="ru-RU"/>
          </a:p>
        </c:txPr>
        <c:crossAx val="872809936"/>
        <c:crosses val="autoZero"/>
        <c:crossBetween val="between"/>
      </c:valAx>
      <c:spPr>
        <a:noFill/>
        <a:ln>
          <a:noFill/>
        </a:ln>
        <a:effectLst/>
      </c:spPr>
    </c:plotArea>
    <c:legend>
      <c:legendPos val="b"/>
      <c:layout>
        <c:manualLayout>
          <c:xMode val="edge"/>
          <c:yMode val="edge"/>
          <c:x val="1.0467003432689005E-2"/>
          <c:y val="0.91190228081317559"/>
          <c:w val="0.64768490548670798"/>
          <c:h val="8.8097719186824436E-2"/>
        </c:manualLayout>
      </c:layou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sz="1800">
          <a:solidFill>
            <a:sysClr val="windowText" lastClr="000000"/>
          </a:solidFill>
          <a:latin typeface="+mn-lt"/>
          <a:cs typeface="Arial" panose="020B0604020202020204" pitchFamily="34" charset="0"/>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974647446275173"/>
          <c:y val="2.3163150929563427E-2"/>
          <c:w val="0.74009938541566911"/>
          <c:h val="0.73170243933507417"/>
        </c:manualLayout>
      </c:layout>
      <c:barChart>
        <c:barDir val="col"/>
        <c:grouping val="clustered"/>
        <c:varyColors val="0"/>
        <c:ser>
          <c:idx val="0"/>
          <c:order val="0"/>
          <c:tx>
            <c:v>Control</c:v>
          </c:tx>
          <c:spPr>
            <a:solidFill>
              <a:schemeClr val="accent6"/>
            </a:solidFill>
            <a:ln>
              <a:noFill/>
            </a:ln>
            <a:effectLst/>
          </c:spPr>
          <c:invertIfNegative val="0"/>
          <c:errBars>
            <c:errBarType val="both"/>
            <c:errValType val="cust"/>
            <c:noEndCap val="0"/>
            <c:plus>
              <c:numRef>
                <c:f>'[Лабa и поле Чуванов С.В 27.04.22 графики финал.xlsx]Транспл'!$O$5:$O$8</c:f>
                <c:numCache>
                  <c:formatCode>General</c:formatCode>
                  <c:ptCount val="4"/>
                  <c:pt idx="0">
                    <c:v>44.290500000000002</c:v>
                  </c:pt>
                  <c:pt idx="1">
                    <c:v>78.222399999999993</c:v>
                  </c:pt>
                  <c:pt idx="2">
                    <c:v>71.070300000000003</c:v>
                  </c:pt>
                  <c:pt idx="3">
                    <c:v>88.830299999999994</c:v>
                  </c:pt>
                </c:numCache>
              </c:numRef>
            </c:plus>
            <c:minus>
              <c:numRef>
                <c:f>'[Лабa и поле Чуванов С.В 27.04.22 графики финал.xlsx]Транспл'!$O$5:$O$8</c:f>
                <c:numCache>
                  <c:formatCode>General</c:formatCode>
                  <c:ptCount val="4"/>
                  <c:pt idx="0">
                    <c:v>44.290500000000002</c:v>
                  </c:pt>
                  <c:pt idx="1">
                    <c:v>78.222399999999993</c:v>
                  </c:pt>
                  <c:pt idx="2">
                    <c:v>71.070300000000003</c:v>
                  </c:pt>
                  <c:pt idx="3">
                    <c:v>88.830299999999994</c:v>
                  </c:pt>
                </c:numCache>
              </c:numRef>
            </c:minus>
            <c:spPr>
              <a:noFill/>
              <a:ln w="9525" cap="flat" cmpd="sng" algn="ctr">
                <a:solidFill>
                  <a:schemeClr val="tx1">
                    <a:lumMod val="65000"/>
                    <a:lumOff val="35000"/>
                  </a:schemeClr>
                </a:solidFill>
                <a:round/>
              </a:ln>
              <a:effectLst/>
            </c:spPr>
          </c:errBars>
          <c:cat>
            <c:numRef>
              <c:f>'[Лабa и поле Чуванов С.В 27.04.22 графики финал.xlsx]Транспл'!$B$5:$B$8</c:f>
              <c:numCache>
                <c:formatCode>General</c:formatCode>
                <c:ptCount val="4"/>
                <c:pt idx="0">
                  <c:v>2018</c:v>
                </c:pt>
                <c:pt idx="1">
                  <c:v>2019</c:v>
                </c:pt>
                <c:pt idx="2">
                  <c:v>2020</c:v>
                </c:pt>
                <c:pt idx="3">
                  <c:v>2021</c:v>
                </c:pt>
              </c:numCache>
            </c:numRef>
          </c:cat>
          <c:val>
            <c:numRef>
              <c:f>'[Лабa и поле Чуванов С.В 27.04.22 графики финал.xlsx]Транспл'!$M$5:$M$8</c:f>
              <c:numCache>
                <c:formatCode>General</c:formatCode>
                <c:ptCount val="4"/>
                <c:pt idx="0">
                  <c:v>135.46379999999999</c:v>
                </c:pt>
                <c:pt idx="1">
                  <c:v>219.36099999999999</c:v>
                </c:pt>
                <c:pt idx="2">
                  <c:v>228.52789999999999</c:v>
                </c:pt>
                <c:pt idx="3">
                  <c:v>185.96809999999999</c:v>
                </c:pt>
              </c:numCache>
            </c:numRef>
          </c:val>
          <c:extLst>
            <c:ext xmlns:c16="http://schemas.microsoft.com/office/drawing/2014/chart" uri="{C3380CC4-5D6E-409C-BE32-E72D297353CC}">
              <c16:uniqueId val="{00000000-F865-4F79-84A3-BF6A050C045B}"/>
            </c:ext>
          </c:extLst>
        </c:ser>
        <c:ser>
          <c:idx val="1"/>
          <c:order val="1"/>
          <c:tx>
            <c:v>Drying</c:v>
          </c:tx>
          <c:spPr>
            <a:solidFill>
              <a:schemeClr val="accent2"/>
            </a:solidFill>
            <a:ln>
              <a:noFill/>
            </a:ln>
            <a:effectLst/>
          </c:spPr>
          <c:invertIfNegative val="0"/>
          <c:errBars>
            <c:errBarType val="both"/>
            <c:errValType val="cust"/>
            <c:noEndCap val="0"/>
            <c:plus>
              <c:numRef>
                <c:f>'[Лабa и поле Чуванов С.В 27.04.22 графики финал.xlsx]Транспл'!$O$9:$O$12</c:f>
                <c:numCache>
                  <c:formatCode>General</c:formatCode>
                  <c:ptCount val="4"/>
                  <c:pt idx="0">
                    <c:v>33.938600000000001</c:v>
                  </c:pt>
                  <c:pt idx="1">
                    <c:v>69.261200000000002</c:v>
                  </c:pt>
                  <c:pt idx="2">
                    <c:v>119.8434</c:v>
                  </c:pt>
                  <c:pt idx="3">
                    <c:v>36.756599999999999</c:v>
                  </c:pt>
                </c:numCache>
              </c:numRef>
            </c:plus>
            <c:minus>
              <c:numRef>
                <c:f>'[Лабa и поле Чуванов С.В 27.04.22 графики финал.xlsx]Транспл'!$O$9:$O$12</c:f>
                <c:numCache>
                  <c:formatCode>General</c:formatCode>
                  <c:ptCount val="4"/>
                  <c:pt idx="0">
                    <c:v>33.938600000000001</c:v>
                  </c:pt>
                  <c:pt idx="1">
                    <c:v>69.261200000000002</c:v>
                  </c:pt>
                  <c:pt idx="2">
                    <c:v>119.8434</c:v>
                  </c:pt>
                  <c:pt idx="3">
                    <c:v>36.756599999999999</c:v>
                  </c:pt>
                </c:numCache>
              </c:numRef>
            </c:minus>
            <c:spPr>
              <a:noFill/>
              <a:ln w="9525" cap="flat" cmpd="sng" algn="ctr">
                <a:solidFill>
                  <a:schemeClr val="tx1">
                    <a:lumMod val="65000"/>
                    <a:lumOff val="35000"/>
                  </a:schemeClr>
                </a:solidFill>
                <a:round/>
              </a:ln>
              <a:effectLst/>
            </c:spPr>
          </c:errBars>
          <c:cat>
            <c:numRef>
              <c:f>'[Лабa и поле Чуванов С.В 27.04.22 графики финал.xlsx]Транспл'!$B$5:$B$8</c:f>
              <c:numCache>
                <c:formatCode>General</c:formatCode>
                <c:ptCount val="4"/>
                <c:pt idx="0">
                  <c:v>2018</c:v>
                </c:pt>
                <c:pt idx="1">
                  <c:v>2019</c:v>
                </c:pt>
                <c:pt idx="2">
                  <c:v>2020</c:v>
                </c:pt>
                <c:pt idx="3">
                  <c:v>2021</c:v>
                </c:pt>
              </c:numCache>
            </c:numRef>
          </c:cat>
          <c:val>
            <c:numRef>
              <c:f>'[Лабa и поле Чуванов С.В 27.04.22 графики финал.xlsx]Транспл'!$M$9:$M$12</c:f>
              <c:numCache>
                <c:formatCode>General</c:formatCode>
                <c:ptCount val="4"/>
                <c:pt idx="0">
                  <c:v>152.03739999999999</c:v>
                </c:pt>
                <c:pt idx="1">
                  <c:v>196.64359999999999</c:v>
                </c:pt>
                <c:pt idx="2">
                  <c:v>197.7775</c:v>
                </c:pt>
                <c:pt idx="3">
                  <c:v>167.011</c:v>
                </c:pt>
              </c:numCache>
            </c:numRef>
          </c:val>
          <c:extLst>
            <c:ext xmlns:c16="http://schemas.microsoft.com/office/drawing/2014/chart" uri="{C3380CC4-5D6E-409C-BE32-E72D297353CC}">
              <c16:uniqueId val="{00000001-F865-4F79-84A3-BF6A050C045B}"/>
            </c:ext>
          </c:extLst>
        </c:ser>
        <c:dLbls>
          <c:showLegendKey val="0"/>
          <c:showVal val="0"/>
          <c:showCatName val="0"/>
          <c:showSerName val="0"/>
          <c:showPercent val="0"/>
          <c:showBubbleSize val="0"/>
        </c:dLbls>
        <c:gapWidth val="219"/>
        <c:overlap val="-27"/>
        <c:axId val="749411728"/>
        <c:axId val="749413392"/>
      </c:barChart>
      <c:catAx>
        <c:axId val="74941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endParaRPr lang="ru-RU"/>
          </a:p>
        </c:txPr>
        <c:crossAx val="749413392"/>
        <c:crosses val="autoZero"/>
        <c:auto val="1"/>
        <c:lblAlgn val="ctr"/>
        <c:lblOffset val="100"/>
        <c:noMultiLvlLbl val="0"/>
      </c:catAx>
      <c:valAx>
        <c:axId val="7494133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r>
                  <a:rPr lang="en-US" sz="1800" b="0" i="0" baseline="0" dirty="0">
                    <a:effectLst/>
                  </a:rPr>
                  <a:t>mg CO</a:t>
                </a:r>
                <a:r>
                  <a:rPr lang="en-US" sz="1800" b="0" i="0" baseline="-25000" dirty="0">
                    <a:effectLst/>
                  </a:rPr>
                  <a:t>2</a:t>
                </a:r>
                <a:r>
                  <a:rPr lang="en-US" sz="1800" b="0" i="0" baseline="0" dirty="0">
                    <a:effectLst/>
                  </a:rPr>
                  <a:t> m</a:t>
                </a:r>
                <a:r>
                  <a:rPr lang="en-US" sz="1800" b="0" i="0" baseline="30000" dirty="0">
                    <a:effectLst/>
                  </a:rPr>
                  <a:t>-2</a:t>
                </a:r>
                <a:r>
                  <a:rPr lang="en-US" sz="1800" b="0" i="0" baseline="0" dirty="0">
                    <a:effectLst/>
                  </a:rPr>
                  <a:t>  h</a:t>
                </a:r>
                <a:r>
                  <a:rPr lang="en-US" sz="1800" b="0" i="0" baseline="30000" dirty="0">
                    <a:effectLst/>
                  </a:rPr>
                  <a:t>-1</a:t>
                </a:r>
                <a:endParaRPr lang="ru-RU" dirty="0">
                  <a:effectLst/>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endParaRPr lang="ru-RU"/>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endParaRPr lang="ru-RU"/>
          </a:p>
        </c:txPr>
        <c:crossAx val="749411728"/>
        <c:crosses val="autoZero"/>
        <c:crossBetween val="between"/>
      </c:valAx>
      <c:spPr>
        <a:noFill/>
        <a:ln>
          <a:noFill/>
        </a:ln>
        <a:effectLst/>
      </c:spPr>
    </c:plotArea>
    <c:legend>
      <c:legendPos val="r"/>
      <c:layout>
        <c:manualLayout>
          <c:xMode val="edge"/>
          <c:yMode val="edge"/>
          <c:x val="1.8642548734221175E-3"/>
          <c:y val="0.90934556708589476"/>
          <c:w val="0.55255574987239242"/>
          <c:h val="7.2633681983781881E-2"/>
        </c:manualLayout>
      </c:layou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endParaRPr lang="ru-RU"/>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sz="1800">
          <a:solidFill>
            <a:sysClr val="windowText" lastClr="000000"/>
          </a:solidFill>
          <a:latin typeface="+mn-lt"/>
          <a:cs typeface="Arial" panose="020B0604020202020204" pitchFamily="34" charset="0"/>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045344641826125"/>
          <c:y val="2.3163276086617095E-2"/>
          <c:w val="0.72557824908230806"/>
          <c:h val="0.71526287429529267"/>
        </c:manualLayout>
      </c:layout>
      <c:barChart>
        <c:barDir val="col"/>
        <c:grouping val="clustered"/>
        <c:varyColors val="0"/>
        <c:ser>
          <c:idx val="0"/>
          <c:order val="0"/>
          <c:tx>
            <c:v>Control</c:v>
          </c:tx>
          <c:spPr>
            <a:solidFill>
              <a:schemeClr val="accent6">
                <a:lumMod val="75000"/>
              </a:schemeClr>
            </a:solidFill>
            <a:ln>
              <a:noFill/>
            </a:ln>
            <a:effectLst/>
          </c:spPr>
          <c:invertIfNegative val="0"/>
          <c:errBars>
            <c:errBarType val="both"/>
            <c:errValType val="cust"/>
            <c:noEndCap val="0"/>
            <c:plus>
              <c:numRef>
                <c:f>'[Лабa и поле Чуванов С.В 27.04.22 графики финал.xlsx]Транспл'!$O$13:$O$16</c:f>
                <c:numCache>
                  <c:formatCode>General</c:formatCode>
                  <c:ptCount val="4"/>
                  <c:pt idx="0">
                    <c:v>76.785499999999999</c:v>
                  </c:pt>
                  <c:pt idx="1">
                    <c:v>59.952300000000001</c:v>
                  </c:pt>
                  <c:pt idx="2">
                    <c:v>102.0354</c:v>
                  </c:pt>
                  <c:pt idx="3">
                    <c:v>47.760199999999998</c:v>
                  </c:pt>
                </c:numCache>
              </c:numRef>
            </c:plus>
            <c:minus>
              <c:numRef>
                <c:f>'[Лабa и поле Чуванов С.В 27.04.22 графики финал.xlsx]Транспл'!$O$13:$O$16</c:f>
                <c:numCache>
                  <c:formatCode>General</c:formatCode>
                  <c:ptCount val="4"/>
                  <c:pt idx="0">
                    <c:v>76.785499999999999</c:v>
                  </c:pt>
                  <c:pt idx="1">
                    <c:v>59.952300000000001</c:v>
                  </c:pt>
                  <c:pt idx="2">
                    <c:v>102.0354</c:v>
                  </c:pt>
                  <c:pt idx="3">
                    <c:v>47.760199999999998</c:v>
                  </c:pt>
                </c:numCache>
              </c:numRef>
            </c:minus>
            <c:spPr>
              <a:noFill/>
              <a:ln w="9525" cap="flat" cmpd="sng" algn="ctr">
                <a:solidFill>
                  <a:schemeClr val="tx1">
                    <a:lumMod val="65000"/>
                    <a:lumOff val="35000"/>
                  </a:schemeClr>
                </a:solidFill>
                <a:round/>
              </a:ln>
              <a:effectLst/>
            </c:spPr>
          </c:errBars>
          <c:cat>
            <c:numRef>
              <c:f>'[Лабa и поле Чуванов С.В 27.04.22 графики финал.xlsx]Транспл'!$B$5:$B$8</c:f>
              <c:numCache>
                <c:formatCode>General</c:formatCode>
                <c:ptCount val="4"/>
                <c:pt idx="0">
                  <c:v>2018</c:v>
                </c:pt>
                <c:pt idx="1">
                  <c:v>2019</c:v>
                </c:pt>
                <c:pt idx="2">
                  <c:v>2020</c:v>
                </c:pt>
                <c:pt idx="3">
                  <c:v>2021</c:v>
                </c:pt>
              </c:numCache>
            </c:numRef>
          </c:cat>
          <c:val>
            <c:numRef>
              <c:f>'[Лабa и поле Чуванов С.В 27.04.22 графики финал.xlsx]Транспл'!$M$13:$M$16</c:f>
              <c:numCache>
                <c:formatCode>General</c:formatCode>
                <c:ptCount val="4"/>
                <c:pt idx="0">
                  <c:v>190.90960000000001</c:v>
                </c:pt>
                <c:pt idx="1">
                  <c:v>147.58699999999999</c:v>
                </c:pt>
                <c:pt idx="2">
                  <c:v>231.9442</c:v>
                </c:pt>
                <c:pt idx="3">
                  <c:v>158.51009999999999</c:v>
                </c:pt>
              </c:numCache>
            </c:numRef>
          </c:val>
          <c:extLst>
            <c:ext xmlns:c16="http://schemas.microsoft.com/office/drawing/2014/chart" uri="{C3380CC4-5D6E-409C-BE32-E72D297353CC}">
              <c16:uniqueId val="{00000000-5D09-454D-AF60-350D668D16E6}"/>
            </c:ext>
          </c:extLst>
        </c:ser>
        <c:ser>
          <c:idx val="1"/>
          <c:order val="1"/>
          <c:tx>
            <c:v>Wetting</c:v>
          </c:tx>
          <c:spPr>
            <a:solidFill>
              <a:schemeClr val="accent5"/>
            </a:solidFill>
            <a:ln>
              <a:noFill/>
            </a:ln>
            <a:effectLst/>
          </c:spPr>
          <c:invertIfNegative val="0"/>
          <c:errBars>
            <c:errBarType val="both"/>
            <c:errValType val="cust"/>
            <c:noEndCap val="0"/>
            <c:plus>
              <c:numRef>
                <c:f>'[Лабa и поле Чуванов С.В 27.04.22 графики финал.xlsx]Транспл'!$O$17:$O$20</c:f>
                <c:numCache>
                  <c:formatCode>General</c:formatCode>
                  <c:ptCount val="4"/>
                  <c:pt idx="0">
                    <c:v>36.315100000000001</c:v>
                  </c:pt>
                  <c:pt idx="1">
                    <c:v>71.145200000000003</c:v>
                  </c:pt>
                  <c:pt idx="2">
                    <c:v>46.185099999999998</c:v>
                  </c:pt>
                  <c:pt idx="3">
                    <c:v>49.647100000000002</c:v>
                  </c:pt>
                </c:numCache>
              </c:numRef>
            </c:plus>
            <c:minus>
              <c:numRef>
                <c:f>'[Лабa и поле Чуванов С.В 27.04.22 графики финал.xlsx]Транспл'!$O$17:$O$20</c:f>
                <c:numCache>
                  <c:formatCode>General</c:formatCode>
                  <c:ptCount val="4"/>
                  <c:pt idx="0">
                    <c:v>36.315100000000001</c:v>
                  </c:pt>
                  <c:pt idx="1">
                    <c:v>71.145200000000003</c:v>
                  </c:pt>
                  <c:pt idx="2">
                    <c:v>46.185099999999998</c:v>
                  </c:pt>
                  <c:pt idx="3">
                    <c:v>49.647100000000002</c:v>
                  </c:pt>
                </c:numCache>
              </c:numRef>
            </c:minus>
            <c:spPr>
              <a:noFill/>
              <a:ln w="9525" cap="flat" cmpd="sng" algn="ctr">
                <a:solidFill>
                  <a:schemeClr val="tx1">
                    <a:lumMod val="65000"/>
                    <a:lumOff val="35000"/>
                  </a:schemeClr>
                </a:solidFill>
                <a:round/>
              </a:ln>
              <a:effectLst/>
            </c:spPr>
          </c:errBars>
          <c:cat>
            <c:numRef>
              <c:f>'[Лабa и поле Чуванов С.В 27.04.22 графики финал.xlsx]Транспл'!$B$5:$B$8</c:f>
              <c:numCache>
                <c:formatCode>General</c:formatCode>
                <c:ptCount val="4"/>
                <c:pt idx="0">
                  <c:v>2018</c:v>
                </c:pt>
                <c:pt idx="1">
                  <c:v>2019</c:v>
                </c:pt>
                <c:pt idx="2">
                  <c:v>2020</c:v>
                </c:pt>
                <c:pt idx="3">
                  <c:v>2021</c:v>
                </c:pt>
              </c:numCache>
            </c:numRef>
          </c:cat>
          <c:val>
            <c:numRef>
              <c:f>'[Лабa и поле Чуванов С.В 27.04.22 графики финал.xlsx]Транспл'!$M$17:$M$20</c:f>
              <c:numCache>
                <c:formatCode>General</c:formatCode>
                <c:ptCount val="4"/>
                <c:pt idx="0">
                  <c:v>139.8005</c:v>
                </c:pt>
                <c:pt idx="1">
                  <c:v>192.7834</c:v>
                </c:pt>
                <c:pt idx="2">
                  <c:v>150.4684</c:v>
                </c:pt>
                <c:pt idx="3">
                  <c:v>170.3133</c:v>
                </c:pt>
              </c:numCache>
            </c:numRef>
          </c:val>
          <c:extLst>
            <c:ext xmlns:c16="http://schemas.microsoft.com/office/drawing/2014/chart" uri="{C3380CC4-5D6E-409C-BE32-E72D297353CC}">
              <c16:uniqueId val="{00000001-5D09-454D-AF60-350D668D16E6}"/>
            </c:ext>
          </c:extLst>
        </c:ser>
        <c:dLbls>
          <c:showLegendKey val="0"/>
          <c:showVal val="0"/>
          <c:showCatName val="0"/>
          <c:showSerName val="0"/>
          <c:showPercent val="0"/>
          <c:showBubbleSize val="0"/>
        </c:dLbls>
        <c:gapWidth val="219"/>
        <c:overlap val="-27"/>
        <c:axId val="749411728"/>
        <c:axId val="749413392"/>
      </c:barChart>
      <c:catAx>
        <c:axId val="74941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endParaRPr lang="ru-RU"/>
          </a:p>
        </c:txPr>
        <c:crossAx val="749413392"/>
        <c:crosses val="autoZero"/>
        <c:auto val="1"/>
        <c:lblAlgn val="ctr"/>
        <c:lblOffset val="100"/>
        <c:noMultiLvlLbl val="0"/>
      </c:catAx>
      <c:valAx>
        <c:axId val="7494133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r>
                  <a:rPr lang="en-US" sz="1800" b="0" i="0" baseline="0" dirty="0">
                    <a:effectLst/>
                  </a:rPr>
                  <a:t>mg CO</a:t>
                </a:r>
                <a:r>
                  <a:rPr lang="en-US" sz="1800" b="0" i="0" baseline="-25000" dirty="0">
                    <a:effectLst/>
                  </a:rPr>
                  <a:t>2</a:t>
                </a:r>
                <a:r>
                  <a:rPr lang="en-US" sz="1800" b="0" i="0" baseline="0" dirty="0">
                    <a:effectLst/>
                  </a:rPr>
                  <a:t> m</a:t>
                </a:r>
                <a:r>
                  <a:rPr lang="en-US" sz="1800" b="0" i="0" baseline="30000" dirty="0">
                    <a:effectLst/>
                  </a:rPr>
                  <a:t>-2</a:t>
                </a:r>
                <a:r>
                  <a:rPr lang="en-US" sz="1800" b="0" i="0" baseline="0" dirty="0">
                    <a:effectLst/>
                  </a:rPr>
                  <a:t>  h</a:t>
                </a:r>
                <a:r>
                  <a:rPr lang="en-US" sz="1800" b="0" i="0" baseline="30000" dirty="0">
                    <a:effectLst/>
                  </a:rPr>
                  <a:t>-1</a:t>
                </a:r>
                <a:endParaRPr lang="ru-RU" dirty="0">
                  <a:effectLst/>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endParaRPr lang="ru-RU"/>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endParaRPr lang="ru-RU"/>
          </a:p>
        </c:txPr>
        <c:crossAx val="749411728"/>
        <c:crosses val="autoZero"/>
        <c:crossBetween val="between"/>
      </c:valAx>
      <c:spPr>
        <a:noFill/>
        <a:ln>
          <a:noFill/>
        </a:ln>
        <a:effectLst/>
      </c:spPr>
    </c:plotArea>
    <c:legend>
      <c:legendPos val="r"/>
      <c:layout>
        <c:manualLayout>
          <c:xMode val="edge"/>
          <c:yMode val="edge"/>
          <c:x val="0"/>
          <c:y val="0.90495328818629195"/>
          <c:w val="0.61297564159421625"/>
          <c:h val="9.4343312469023097E-2"/>
        </c:manualLayout>
      </c:layou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Arial" panose="020B0604020202020204" pitchFamily="34" charset="0"/>
            </a:defRPr>
          </a:pPr>
          <a:endParaRPr lang="ru-RU"/>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sz="1800">
          <a:solidFill>
            <a:sysClr val="windowText" lastClr="000000"/>
          </a:solidFill>
          <a:latin typeface="+mn-lt"/>
          <a:cs typeface="Arial" panose="020B0604020202020204" pitchFamily="34"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8238B967-B8AF-4002-B69D-11E39233C5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1E452E39-AEFE-4864-B382-0DB4981DF8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89E059-ACFC-471C-8755-06E37B47BA99}" type="datetimeFigureOut">
              <a:rPr lang="ru-RU" smtClean="0"/>
              <a:t>23.05.2022</a:t>
            </a:fld>
            <a:endParaRPr lang="ru-RU"/>
          </a:p>
        </p:txBody>
      </p:sp>
      <p:sp>
        <p:nvSpPr>
          <p:cNvPr id="4" name="Нижний колонтитул 3">
            <a:extLst>
              <a:ext uri="{FF2B5EF4-FFF2-40B4-BE49-F238E27FC236}">
                <a16:creationId xmlns:a16="http://schemas.microsoft.com/office/drawing/2014/main" id="{801869B2-D241-423B-B3BF-EBFABA8772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BF30C14D-539E-4416-9FC2-4DF5FFD3CF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B3C0E2-ED7A-4814-A16F-CF3237EDD251}" type="slidenum">
              <a:rPr lang="ru-RU" smtClean="0"/>
              <a:t>‹#›</a:t>
            </a:fld>
            <a:endParaRPr lang="ru-RU"/>
          </a:p>
        </p:txBody>
      </p:sp>
    </p:spTree>
    <p:extLst>
      <p:ext uri="{BB962C8B-B14F-4D97-AF65-F5344CB8AC3E}">
        <p14:creationId xmlns:p14="http://schemas.microsoft.com/office/powerpoint/2010/main" val="36888861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5E55511A-F88F-44B6-BA75-A0556824D67C}" type="datetimeFigureOut">
              <a:rPr lang="ru-RU" smtClean="0"/>
              <a:pPr/>
              <a:t>23.05.2022</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C31FA496-7CC1-4140-B619-4612E8D7A416}" type="slidenum">
              <a:rPr lang="ru-RU" smtClean="0"/>
              <a:pPr/>
              <a:t>‹#›</a:t>
            </a:fld>
            <a:endParaRPr lang="ru-RU" dirty="0"/>
          </a:p>
        </p:txBody>
      </p:sp>
    </p:spTree>
    <p:extLst>
      <p:ext uri="{BB962C8B-B14F-4D97-AF65-F5344CB8AC3E}">
        <p14:creationId xmlns:p14="http://schemas.microsoft.com/office/powerpoint/2010/main" val="25025996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31FA496-7CC1-4140-B619-4612E8D7A416}" type="slidenum">
              <a:rPr lang="ru-RU" smtClean="0"/>
              <a:pPr/>
              <a:t>1</a:t>
            </a:fld>
            <a:endParaRPr lang="ru-RU" dirty="0"/>
          </a:p>
        </p:txBody>
      </p:sp>
    </p:spTree>
    <p:extLst>
      <p:ext uri="{BB962C8B-B14F-4D97-AF65-F5344CB8AC3E}">
        <p14:creationId xmlns:p14="http://schemas.microsoft.com/office/powerpoint/2010/main" val="1880288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Образ слайда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dirty="0"/>
          </a:p>
        </p:txBody>
      </p:sp>
      <p:sp>
        <p:nvSpPr>
          <p:cNvPr id="25603"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BF13F2F-CA63-455D-A5AC-03DC1FBEC7C2}" type="slidenum">
              <a:rPr lang="ru-RU" altLang="ru-RU">
                <a:latin typeface="Times New Roman" panose="02020603050405020304" pitchFamily="18" charset="0"/>
                <a:cs typeface="Times New Roman" panose="02020603050405020304" pitchFamily="18" charset="0"/>
              </a:rPr>
              <a:pPr/>
              <a:t>2</a:t>
            </a:fld>
            <a:endParaRPr lang="ru-RU" alt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6211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B60C8D3-5F8B-407C-AE0A-35583368D352}" type="datetime1">
              <a:rPr lang="ru-RU" smtClean="0"/>
              <a:t>23.05.2022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1434D8-9FA7-4D7B-8F63-4CB12225425A}" type="slidenum">
              <a:rPr lang="ru-RU" smtClean="0"/>
              <a:t>‹#›</a:t>
            </a:fld>
            <a:endParaRPr lang="ru-RU"/>
          </a:p>
        </p:txBody>
      </p:sp>
    </p:spTree>
    <p:extLst>
      <p:ext uri="{BB962C8B-B14F-4D97-AF65-F5344CB8AC3E}">
        <p14:creationId xmlns:p14="http://schemas.microsoft.com/office/powerpoint/2010/main" val="383459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8B288F6-D8E7-45D8-B13F-6D9E8417B4DA}" type="datetime1">
              <a:rPr lang="ru-RU" smtClean="0"/>
              <a:t>23.05.2022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1434D8-9FA7-4D7B-8F63-4CB12225425A}" type="slidenum">
              <a:rPr lang="ru-RU" smtClean="0"/>
              <a:t>‹#›</a:t>
            </a:fld>
            <a:endParaRPr lang="ru-RU"/>
          </a:p>
        </p:txBody>
      </p:sp>
    </p:spTree>
    <p:extLst>
      <p:ext uri="{BB962C8B-B14F-4D97-AF65-F5344CB8AC3E}">
        <p14:creationId xmlns:p14="http://schemas.microsoft.com/office/powerpoint/2010/main" val="515049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2" y="360366"/>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4A8E1FFC-9649-4465-8FC9-873481FD109F}" type="datetime1">
              <a:rPr lang="ru-RU" smtClean="0"/>
              <a:t>23.05.2022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1434D8-9FA7-4D7B-8F63-4CB12225425A}" type="slidenum">
              <a:rPr lang="ru-RU" smtClean="0"/>
              <a:t>‹#›</a:t>
            </a:fld>
            <a:endParaRPr lang="ru-RU"/>
          </a:p>
        </p:txBody>
      </p:sp>
    </p:spTree>
    <p:extLst>
      <p:ext uri="{BB962C8B-B14F-4D97-AF65-F5344CB8AC3E}">
        <p14:creationId xmlns:p14="http://schemas.microsoft.com/office/powerpoint/2010/main" val="797173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02CF013-B272-418F-9645-515E558F455B}" type="datetime1">
              <a:rPr lang="ru-RU" smtClean="0"/>
              <a:t>23.05.2022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1434D8-9FA7-4D7B-8F63-4CB12225425A}" type="slidenum">
              <a:rPr lang="ru-RU" smtClean="0"/>
              <a:t>‹#›</a:t>
            </a:fld>
            <a:endParaRPr lang="ru-RU"/>
          </a:p>
        </p:txBody>
      </p:sp>
    </p:spTree>
    <p:extLst>
      <p:ext uri="{BB962C8B-B14F-4D97-AF65-F5344CB8AC3E}">
        <p14:creationId xmlns:p14="http://schemas.microsoft.com/office/powerpoint/2010/main" val="1215919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ru-RU"/>
              <a:t>Образец заголовка</a:t>
            </a:r>
            <a:endParaRPr lang="en-US" dirty="0"/>
          </a:p>
        </p:txBody>
      </p:sp>
      <p:sp>
        <p:nvSpPr>
          <p:cNvPr id="3" name="Text Placeholder 2"/>
          <p:cNvSpPr>
            <a:spLocks noGrp="1"/>
          </p:cNvSpPr>
          <p:nvPr>
            <p:ph type="body" idx="1"/>
          </p:nvPr>
        </p:nvSpPr>
        <p:spPr>
          <a:xfrm>
            <a:off x="831851" y="4552637"/>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8449B8E-1FEA-47FA-BFAD-7902E54E5A12}" type="datetime1">
              <a:rPr lang="ru-RU" smtClean="0"/>
              <a:t>23.05.2022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71434D8-9FA7-4D7B-8F63-4CB12225425A}" type="slidenum">
              <a:rPr lang="ru-RU" smtClean="0"/>
              <a:t>‹#›</a:t>
            </a:fld>
            <a:endParaRPr lang="ru-RU"/>
          </a:p>
        </p:txBody>
      </p:sp>
    </p:spTree>
    <p:extLst>
      <p:ext uri="{BB962C8B-B14F-4D97-AF65-F5344CB8AC3E}">
        <p14:creationId xmlns:p14="http://schemas.microsoft.com/office/powerpoint/2010/main" val="377333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FA43436-A524-4F50-BA2C-0B58301C3E75}" type="datetime1">
              <a:rPr lang="ru-RU" smtClean="0"/>
              <a:t>23.05.2022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71434D8-9FA7-4D7B-8F63-4CB12225425A}" type="slidenum">
              <a:rPr lang="ru-RU" smtClean="0"/>
              <a:t>‹#›</a:t>
            </a:fld>
            <a:endParaRPr lang="ru-RU"/>
          </a:p>
        </p:txBody>
      </p:sp>
    </p:spTree>
    <p:extLst>
      <p:ext uri="{BB962C8B-B14F-4D97-AF65-F5344CB8AC3E}">
        <p14:creationId xmlns:p14="http://schemas.microsoft.com/office/powerpoint/2010/main" val="380901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845127" y="2507554"/>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2"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6172202" y="2507554"/>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B710F1EA-CF71-4DDB-88AF-5590FF9AD139}" type="datetime1">
              <a:rPr lang="ru-RU" smtClean="0"/>
              <a:t>23.05.2022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71434D8-9FA7-4D7B-8F63-4CB12225425A}" type="slidenum">
              <a:rPr lang="ru-RU" smtClean="0"/>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4158630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500DF74-FFF2-4884-B3C8-6A0F95D5A943}" type="datetime1">
              <a:rPr lang="ru-RU" smtClean="0"/>
              <a:t>23.05.2022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71434D8-9FA7-4D7B-8F63-4CB12225425A}" type="slidenum">
              <a:rPr lang="ru-RU" smtClean="0"/>
              <a:t>‹#›</a:t>
            </a:fld>
            <a:endParaRPr lang="ru-RU"/>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3908362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4F54E0-283F-4EC5-A1F5-D5F81416727C}" type="datetime1">
              <a:rPr lang="ru-RU" smtClean="0"/>
              <a:t>23.05.2022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71434D8-9FA7-4D7B-8F63-4CB12225425A}" type="slidenum">
              <a:rPr lang="ru-RU" smtClean="0"/>
              <a:t>‹#›</a:t>
            </a:fld>
            <a:endParaRPr lang="ru-RU"/>
          </a:p>
        </p:txBody>
      </p:sp>
    </p:spTree>
    <p:extLst>
      <p:ext uri="{BB962C8B-B14F-4D97-AF65-F5344CB8AC3E}">
        <p14:creationId xmlns:p14="http://schemas.microsoft.com/office/powerpoint/2010/main" val="1297044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4"/>
            <a:ext cx="3931920" cy="1600197"/>
          </a:xfrm>
        </p:spPr>
        <p:txBody>
          <a:bodyPr anchor="b">
            <a:normAutofit/>
          </a:bodyPr>
          <a:lstStyle>
            <a:lvl1pPr>
              <a:defRPr sz="24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Date Placeholder 4"/>
          <p:cNvSpPr>
            <a:spLocks noGrp="1"/>
          </p:cNvSpPr>
          <p:nvPr>
            <p:ph type="dt" sz="half" idx="10"/>
          </p:nvPr>
        </p:nvSpPr>
        <p:spPr/>
        <p:txBody>
          <a:bodyPr/>
          <a:lstStyle/>
          <a:p>
            <a:fld id="{DCD73F43-F12F-4E9D-A384-68C558CEA14F}" type="datetime1">
              <a:rPr lang="ru-RU" smtClean="0"/>
              <a:t>23.05.2022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71434D8-9FA7-4D7B-8F63-4CB12225425A}" type="slidenum">
              <a:rPr lang="ru-RU" smtClean="0"/>
              <a:t>‹#›</a:t>
            </a:fld>
            <a:endParaRPr lang="ru-RU"/>
          </a:p>
        </p:txBody>
      </p:sp>
    </p:spTree>
    <p:extLst>
      <p:ext uri="{BB962C8B-B14F-4D97-AF65-F5344CB8AC3E}">
        <p14:creationId xmlns:p14="http://schemas.microsoft.com/office/powerpoint/2010/main" val="2191046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Date Placeholder 4"/>
          <p:cNvSpPr>
            <a:spLocks noGrp="1"/>
          </p:cNvSpPr>
          <p:nvPr>
            <p:ph type="dt" sz="half" idx="10"/>
          </p:nvPr>
        </p:nvSpPr>
        <p:spPr/>
        <p:txBody>
          <a:bodyPr/>
          <a:lstStyle/>
          <a:p>
            <a:fld id="{99FC5CC4-8BEC-4BA9-B8E4-B9A85D476D2A}" type="datetime1">
              <a:rPr lang="ru-RU" smtClean="0"/>
              <a:t>23.05.2022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71434D8-9FA7-4D7B-8F63-4CB12225425A}" type="slidenum">
              <a:rPr lang="ru-RU" smtClean="0"/>
              <a:t>‹#›</a:t>
            </a:fld>
            <a:endParaRPr lang="ru-RU"/>
          </a:p>
        </p:txBody>
      </p:sp>
    </p:spTree>
    <p:extLst>
      <p:ext uri="{BB962C8B-B14F-4D97-AF65-F5344CB8AC3E}">
        <p14:creationId xmlns:p14="http://schemas.microsoft.com/office/powerpoint/2010/main" val="2539727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A8CC97">
                <a:alpha val="50000"/>
              </a:srgbClr>
            </a:gs>
            <a:gs pos="52000">
              <a:srgbClr val="A8C2C2">
                <a:alpha val="50000"/>
              </a:srgbClr>
            </a:gs>
            <a:gs pos="100000">
              <a:srgbClr val="A9BCDC">
                <a:alpha val="50000"/>
              </a:srgb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7CA068AF-EC1C-4912-892E-953397FDD26B}" type="datetime1">
              <a:rPr lang="ru-RU" smtClean="0"/>
              <a:t>23.05.2022</a:t>
            </a:fld>
            <a:endParaRPr lang="ru-RU"/>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ru-RU"/>
          </a:p>
        </p:txBody>
      </p:sp>
      <p:sp>
        <p:nvSpPr>
          <p:cNvPr id="6" name="Slide Number Placeholder 5"/>
          <p:cNvSpPr>
            <a:spLocks noGrp="1"/>
          </p:cNvSpPr>
          <p:nvPr>
            <p:ph type="sldNum" sz="quarter" idx="4"/>
          </p:nvPr>
        </p:nvSpPr>
        <p:spPr>
          <a:xfrm>
            <a:off x="8617527" y="6356354"/>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471434D8-9FA7-4D7B-8F63-4CB12225425A}" type="slidenum">
              <a:rPr lang="ru-RU" smtClean="0"/>
              <a:t>‹#›</a:t>
            </a:fld>
            <a:endParaRPr lang="ru-RU"/>
          </a:p>
        </p:txBody>
      </p:sp>
    </p:spTree>
    <p:extLst>
      <p:ext uri="{BB962C8B-B14F-4D97-AF65-F5344CB8AC3E}">
        <p14:creationId xmlns:p14="http://schemas.microsoft.com/office/powerpoint/2010/main" val="311816005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5.jpeg"/><Relationship Id="rId7" Type="http://schemas.openxmlformats.org/officeDocument/2006/relationships/image" Target="../media/image18.svg"/><Relationship Id="rId12"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chart" Target="../charts/chart3.xml"/><Relationship Id="rId5" Type="http://schemas.openxmlformats.org/officeDocument/2006/relationships/image" Target="../media/image16.sv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8.sv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www.researchgate.net/profile/Chuvanov-Stanislav"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54603" y="1813038"/>
            <a:ext cx="10323022" cy="1164544"/>
          </a:xfrm>
          <a:prstGeom prst="roundRect">
            <a:avLst/>
          </a:prstGeom>
          <a:solidFill>
            <a:schemeClr val="bg1">
              <a:alpha val="50000"/>
            </a:schemeClr>
          </a:solidFill>
        </p:spPr>
        <p:txBody>
          <a:bodyPr rtlCol="0">
            <a:noAutofit/>
          </a:bodyPr>
          <a:lstStyle/>
          <a:p>
            <a:pPr algn="ctr">
              <a:lnSpc>
                <a:spcPct val="100000"/>
              </a:lnSpc>
              <a:spcAft>
                <a:spcPts val="800"/>
              </a:spcAft>
            </a:pP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Permafrost thawing and </a:t>
            </a:r>
            <a:r>
              <a:rPr lang="en-GB"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changes</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of peat biological activity of palsa mire in Western Siberia </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Содержимое 4">
            <a:extLst>
              <a:ext uri="{FF2B5EF4-FFF2-40B4-BE49-F238E27FC236}">
                <a16:creationId xmlns:a16="http://schemas.microsoft.com/office/drawing/2014/main" id="{4DB9967F-65CF-4D62-8F1A-40F7AB6E5A53}"/>
              </a:ext>
            </a:extLst>
          </p:cNvPr>
          <p:cNvSpPr txBox="1">
            <a:spLocks/>
          </p:cNvSpPr>
          <p:nvPr/>
        </p:nvSpPr>
        <p:spPr bwMode="auto">
          <a:xfrm>
            <a:off x="7759148" y="5944557"/>
            <a:ext cx="4379061" cy="897159"/>
          </a:xfrm>
          <a:prstGeom prst="roundRect">
            <a:avLst/>
          </a:prstGeom>
          <a:solidFill>
            <a:schemeClr val="bg1">
              <a:alpha val="54000"/>
            </a:schemeClr>
          </a:solidFill>
          <a:ln>
            <a:noFill/>
          </a:ln>
          <a:effectLst/>
        </p:spPr>
        <p:txBody>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ts val="0"/>
              </a:spcBef>
              <a:buNone/>
            </a:pPr>
            <a:r>
              <a:rPr lang="en-US" altLang="ru-RU" sz="2800" b="1" dirty="0"/>
              <a:t>Stanislav </a:t>
            </a:r>
            <a:r>
              <a:rPr lang="en-US" altLang="ru-RU" sz="2800" b="1" dirty="0" err="1"/>
              <a:t>Chuvanov</a:t>
            </a:r>
            <a:endParaRPr lang="ru-RU" altLang="ru-RU" sz="2800" b="1" dirty="0"/>
          </a:p>
          <a:p>
            <a:pPr algn="ctr" eaLnBrk="1" hangingPunct="1">
              <a:spcBef>
                <a:spcPts val="0"/>
              </a:spcBef>
              <a:buNone/>
            </a:pPr>
            <a:r>
              <a:rPr lang="en-US" altLang="ru-RU" sz="2800" b="1" dirty="0"/>
              <a:t>stas.chuvanov@gmail.com </a:t>
            </a:r>
            <a:endParaRPr lang="ru-RU" altLang="ru-RU" sz="2800" b="1" dirty="0"/>
          </a:p>
        </p:txBody>
      </p:sp>
      <p:sp>
        <p:nvSpPr>
          <p:cNvPr id="6" name="TextBox 5">
            <a:extLst>
              <a:ext uri="{FF2B5EF4-FFF2-40B4-BE49-F238E27FC236}">
                <a16:creationId xmlns:a16="http://schemas.microsoft.com/office/drawing/2014/main" id="{4326602F-BA19-4B7C-B57D-2280DAB54967}"/>
              </a:ext>
            </a:extLst>
          </p:cNvPr>
          <p:cNvSpPr txBox="1"/>
          <p:nvPr/>
        </p:nvSpPr>
        <p:spPr>
          <a:xfrm>
            <a:off x="4300419" y="65599"/>
            <a:ext cx="3833102" cy="646331"/>
          </a:xfrm>
          <a:prstGeom prst="rect">
            <a:avLst/>
          </a:prstGeom>
          <a:noFill/>
        </p:spPr>
        <p:txBody>
          <a:bodyPr wrap="none" rtlCol="0">
            <a:spAutoFit/>
          </a:bodyPr>
          <a:lstStyle/>
          <a:p>
            <a:pPr algn="ctr"/>
            <a:r>
              <a:rPr lang="en-US" b="1" dirty="0" err="1"/>
              <a:t>Dokuchaev</a:t>
            </a:r>
            <a:r>
              <a:rPr lang="en-US" b="1" dirty="0"/>
              <a:t> Soil Science Institute</a:t>
            </a:r>
          </a:p>
          <a:p>
            <a:pPr algn="ctr"/>
            <a:r>
              <a:rPr lang="en-US" b="1" dirty="0"/>
              <a:t>Lomonosov Moscow State University</a:t>
            </a:r>
            <a:endParaRPr lang="ru-RU" b="1" dirty="0"/>
          </a:p>
        </p:txBody>
      </p:sp>
      <p:pic>
        <p:nvPicPr>
          <p:cNvPr id="7" name="Рисунок 6">
            <a:extLst>
              <a:ext uri="{FF2B5EF4-FFF2-40B4-BE49-F238E27FC236}">
                <a16:creationId xmlns:a16="http://schemas.microsoft.com/office/drawing/2014/main" id="{0BFF82DF-9A86-4DC8-885F-1FC47DC1E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 y="16284"/>
            <a:ext cx="1582475" cy="1697113"/>
          </a:xfrm>
          <a:prstGeom prst="rect">
            <a:avLst/>
          </a:prstGeom>
        </p:spPr>
      </p:pic>
      <p:pic>
        <p:nvPicPr>
          <p:cNvPr id="1026" name="Picture 2">
            <a:extLst>
              <a:ext uri="{FF2B5EF4-FFF2-40B4-BE49-F238E27FC236}">
                <a16:creationId xmlns:a16="http://schemas.microsoft.com/office/drawing/2014/main" id="{713AF128-CD20-398E-7012-470BCD6080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8040" y="-5548"/>
            <a:ext cx="1193960" cy="1671389"/>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2D1DEB92-CB8E-72F1-68BE-556ABD74E2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9748" y="182171"/>
            <a:ext cx="1333333" cy="1333333"/>
          </a:xfrm>
          <a:prstGeom prst="rect">
            <a:avLst/>
          </a:prstGeom>
        </p:spPr>
      </p:pic>
      <p:pic>
        <p:nvPicPr>
          <p:cNvPr id="9" name="Рисунок 8" descr="Изображение выглядит как посуда, обеденный сервиз&#10;&#10;Автоматически созданное описание">
            <a:extLst>
              <a:ext uri="{FF2B5EF4-FFF2-40B4-BE49-F238E27FC236}">
                <a16:creationId xmlns:a16="http://schemas.microsoft.com/office/drawing/2014/main" id="{326C1A78-386F-5273-30BF-D4A9B99EBA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1459" y="236621"/>
            <a:ext cx="1666215" cy="1057299"/>
          </a:xfrm>
          <a:prstGeom prst="rect">
            <a:avLst/>
          </a:prstGeom>
        </p:spPr>
      </p:pic>
      <p:pic>
        <p:nvPicPr>
          <p:cNvPr id="11" name="Picture 2">
            <a:extLst>
              <a:ext uri="{FF2B5EF4-FFF2-40B4-BE49-F238E27FC236}">
                <a16:creationId xmlns:a16="http://schemas.microsoft.com/office/drawing/2014/main" id="{F8E0FE2E-9822-46F1-9C8F-F376DC5D3F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7674" y="65599"/>
            <a:ext cx="1340205" cy="1529094"/>
          </a:xfrm>
          <a:prstGeom prst="rect">
            <a:avLst/>
          </a:prstGeom>
          <a:noFill/>
        </p:spPr>
      </p:pic>
    </p:spTree>
    <p:extLst>
      <p:ext uri="{BB962C8B-B14F-4D97-AF65-F5344CB8AC3E}">
        <p14:creationId xmlns:p14="http://schemas.microsoft.com/office/powerpoint/2010/main" val="199178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Изображение выглядит как карта&#10;&#10;Автоматически созданное описание">
            <a:extLst>
              <a:ext uri="{FF2B5EF4-FFF2-40B4-BE49-F238E27FC236}">
                <a16:creationId xmlns:a16="http://schemas.microsoft.com/office/drawing/2014/main" id="{4EA0CBC4-A83F-647C-5534-2C54795FA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8686"/>
            <a:ext cx="3043935" cy="1720207"/>
          </a:xfrm>
          <a:prstGeom prst="rect">
            <a:avLst/>
          </a:prstGeom>
        </p:spPr>
      </p:pic>
      <p:sp>
        <p:nvSpPr>
          <p:cNvPr id="24585" name="Text Box 6"/>
          <p:cNvSpPr txBox="1">
            <a:spLocks noChangeArrowheads="1"/>
          </p:cNvSpPr>
          <p:nvPr/>
        </p:nvSpPr>
        <p:spPr bwMode="auto">
          <a:xfrm>
            <a:off x="2964106" y="1247540"/>
            <a:ext cx="307778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a:spcBef>
                <a:spcPct val="50000"/>
              </a:spcBef>
              <a:buFont typeface="Wingdings" panose="05000000000000000000" pitchFamily="2" charset="2"/>
              <a:buChar char="Ø"/>
            </a:pPr>
            <a:r>
              <a:rPr lang="en-US" altLang="ru-RU" sz="2000" dirty="0">
                <a:latin typeface="+mn-lt"/>
                <a:cs typeface="Times New Roman" panose="02020603050405020304" pitchFamily="18" charset="0"/>
              </a:rPr>
              <a:t>Northern taiga</a:t>
            </a:r>
            <a:endParaRPr lang="ru-RU" altLang="ru-RU" sz="2000" dirty="0">
              <a:latin typeface="+mn-lt"/>
              <a:cs typeface="Times New Roman" panose="02020603050405020304" pitchFamily="18" charset="0"/>
            </a:endParaRPr>
          </a:p>
          <a:p>
            <a:pPr marL="342900" indent="-342900">
              <a:spcBef>
                <a:spcPct val="50000"/>
              </a:spcBef>
              <a:buFont typeface="Wingdings" panose="05000000000000000000" pitchFamily="2" charset="2"/>
              <a:buChar char="Ø"/>
            </a:pPr>
            <a:r>
              <a:rPr lang="en-US" sz="2000" i="0" dirty="0">
                <a:effectLst/>
                <a:latin typeface="+mn-lt"/>
              </a:rPr>
              <a:t>Discontinuous permafrost </a:t>
            </a:r>
          </a:p>
          <a:p>
            <a:pPr marL="342900" indent="-342900">
              <a:spcBef>
                <a:spcPct val="50000"/>
              </a:spcBef>
              <a:buFont typeface="Wingdings" panose="05000000000000000000" pitchFamily="2" charset="2"/>
              <a:buChar char="Ø"/>
            </a:pPr>
            <a:r>
              <a:rPr lang="en-US" sz="2000" b="0" i="0" dirty="0">
                <a:solidFill>
                  <a:srgbClr val="202122"/>
                </a:solidFill>
                <a:effectLst/>
                <a:latin typeface="+mn-lt"/>
              </a:rPr>
              <a:t>Palsa</a:t>
            </a:r>
            <a:r>
              <a:rPr lang="en-US" sz="2000" dirty="0">
                <a:solidFill>
                  <a:srgbClr val="202122"/>
                </a:solidFill>
                <a:latin typeface="+mn-lt"/>
              </a:rPr>
              <a:t> mire: </a:t>
            </a:r>
            <a:r>
              <a:rPr lang="en-US" sz="2000" dirty="0">
                <a:latin typeface="+mn-lt"/>
                <a:ea typeface="Times New Roman" panose="02020603050405020304" pitchFamily="18" charset="0"/>
                <a:cs typeface="Times New Roman" panose="02020603050405020304" pitchFamily="18" charset="0"/>
              </a:rPr>
              <a:t>Bog (fibric histosols) and</a:t>
            </a:r>
            <a:r>
              <a:rPr lang="ru-RU" sz="2000" dirty="0">
                <a:latin typeface="+mn-lt"/>
                <a:ea typeface="Times New Roman" panose="02020603050405020304" pitchFamily="18" charset="0"/>
                <a:cs typeface="Times New Roman" panose="02020603050405020304" pitchFamily="18" charset="0"/>
              </a:rPr>
              <a:t> </a:t>
            </a:r>
            <a:r>
              <a:rPr lang="en-US" sz="2000" dirty="0">
                <a:solidFill>
                  <a:srgbClr val="202122"/>
                </a:solidFill>
                <a:latin typeface="+mn-lt"/>
              </a:rPr>
              <a:t>palsa </a:t>
            </a:r>
            <a:r>
              <a:rPr lang="en-US" sz="2000" dirty="0">
                <a:effectLst/>
                <a:latin typeface="+mn-lt"/>
                <a:ea typeface="Times New Roman" panose="02020603050405020304" pitchFamily="18" charset="0"/>
                <a:cs typeface="Times New Roman" panose="02020603050405020304" pitchFamily="18" charset="0"/>
              </a:rPr>
              <a:t>(cryic histosols)</a:t>
            </a:r>
            <a:endParaRPr lang="ru-RU" sz="2000" dirty="0">
              <a:effectLst/>
              <a:latin typeface="+mn-lt"/>
              <a:ea typeface="Times New Roman" panose="02020603050405020304" pitchFamily="18" charset="0"/>
              <a:cs typeface="Times New Roman" panose="02020603050405020304" pitchFamily="18" charset="0"/>
            </a:endParaRPr>
          </a:p>
          <a:p>
            <a:pPr marL="342900" indent="-342900">
              <a:spcBef>
                <a:spcPct val="50000"/>
              </a:spcBef>
              <a:buFont typeface="Wingdings" panose="05000000000000000000" pitchFamily="2" charset="2"/>
              <a:buChar char="Ø"/>
            </a:pPr>
            <a:endParaRPr lang="ru-RU"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ct val="50000"/>
              </a:spcBef>
              <a:buFont typeface="Wingdings" panose="05000000000000000000" pitchFamily="2" charset="2"/>
              <a:buChar char="Ø"/>
            </a:pPr>
            <a:endParaRPr lang="ru-RU"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596" name="AutoShape 20" descr="%D1%82%D1%80%D1%83%D0%B1%D0%B0%20%D0%B8%20%D1%80-%D1%82%D1%8C%20%D0%B2%20%D0%BD%D0%B0%D0%B4%D1%8B%D0%BC%D0%B5%20%D1%82%D1%80%D0%B0%D0%BD%D1%81%D0%B5%D0%BA%D1%82%D0%B0%20%D1%8F"/>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ru-RU"/>
          </a:p>
        </p:txBody>
      </p:sp>
      <p:sp>
        <p:nvSpPr>
          <p:cNvPr id="24598" name="AutoShape 22" descr="%D1%82%D1%80%D1%83%D0%B1%D0%B0%20%D0%B8%20%D1%80-%D1%82%D1%8C%20%D0%B2%20%D0%BD%D0%B0%D0%B4%D1%8B%D0%BC%D0%B5%20%D1%82%D1%80%D0%B0%D0%BD%D1%81%D0%B5%D0%BA%D1%82%D0%B0%20%D1%8F"/>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ru-RU"/>
          </a:p>
        </p:txBody>
      </p:sp>
      <p:sp>
        <p:nvSpPr>
          <p:cNvPr id="4" name="Номер слайда 3">
            <a:extLst>
              <a:ext uri="{FF2B5EF4-FFF2-40B4-BE49-F238E27FC236}">
                <a16:creationId xmlns:a16="http://schemas.microsoft.com/office/drawing/2014/main" id="{D2639EFF-971C-481E-8428-4114E1D3F612}"/>
              </a:ext>
            </a:extLst>
          </p:cNvPr>
          <p:cNvSpPr>
            <a:spLocks noGrp="1"/>
          </p:cNvSpPr>
          <p:nvPr>
            <p:ph type="sldNum" sz="quarter" idx="12"/>
          </p:nvPr>
        </p:nvSpPr>
        <p:spPr>
          <a:xfrm>
            <a:off x="10097813" y="6492877"/>
            <a:ext cx="2057400" cy="365125"/>
          </a:xfrm>
        </p:spPr>
        <p:txBody>
          <a:bodyPr/>
          <a:lstStyle/>
          <a:p>
            <a:r>
              <a:rPr lang="ru-RU" sz="2400" dirty="0">
                <a:solidFill>
                  <a:schemeClr val="tx1"/>
                </a:solidFill>
              </a:rPr>
              <a:t>2</a:t>
            </a:r>
          </a:p>
        </p:txBody>
      </p:sp>
      <p:sp>
        <p:nvSpPr>
          <p:cNvPr id="15" name="Прямоугольник 14">
            <a:extLst>
              <a:ext uri="{FF2B5EF4-FFF2-40B4-BE49-F238E27FC236}">
                <a16:creationId xmlns:a16="http://schemas.microsoft.com/office/drawing/2014/main" id="{A12A58C3-898E-498A-B9C9-48D5EEDAF28C}"/>
              </a:ext>
            </a:extLst>
          </p:cNvPr>
          <p:cNvSpPr/>
          <p:nvPr/>
        </p:nvSpPr>
        <p:spPr>
          <a:xfrm>
            <a:off x="6838103" y="2981180"/>
            <a:ext cx="58720" cy="734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581" name="TextBox 18"/>
          <p:cNvSpPr txBox="1">
            <a:spLocks noChangeArrowheads="1"/>
          </p:cNvSpPr>
          <p:nvPr/>
        </p:nvSpPr>
        <p:spPr bwMode="auto">
          <a:xfrm>
            <a:off x="54965" y="106117"/>
            <a:ext cx="3854305" cy="707886"/>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ru-RU" sz="2000" b="1" dirty="0">
                <a:latin typeface="+mn-lt"/>
                <a:cs typeface="Times New Roman" panose="02020603050405020304" pitchFamily="18" charset="0"/>
              </a:rPr>
              <a:t>Russia, north of Western Siberia</a:t>
            </a:r>
            <a:r>
              <a:rPr lang="ru-RU" altLang="ru-RU" sz="2000" b="1" dirty="0">
                <a:latin typeface="+mn-lt"/>
                <a:cs typeface="Times New Roman" panose="02020603050405020304" pitchFamily="18" charset="0"/>
              </a:rPr>
              <a:t>,</a:t>
            </a:r>
            <a:r>
              <a:rPr lang="en-US" sz="2000" b="1" i="0" dirty="0">
                <a:effectLst/>
                <a:latin typeface="+mn-lt"/>
              </a:rPr>
              <a:t> </a:t>
            </a:r>
            <a:r>
              <a:rPr lang="en-US" altLang="ru-RU" sz="2000" b="1" dirty="0" err="1">
                <a:latin typeface="+mn-lt"/>
                <a:cs typeface="Times New Roman" panose="02020603050405020304" pitchFamily="18" charset="0"/>
              </a:rPr>
              <a:t>Nadym</a:t>
            </a:r>
            <a:r>
              <a:rPr lang="en-US" altLang="ru-RU" sz="2000" b="1" dirty="0">
                <a:latin typeface="+mn-lt"/>
                <a:cs typeface="Times New Roman" panose="02020603050405020304" pitchFamily="18" charset="0"/>
              </a:rPr>
              <a:t> region</a:t>
            </a:r>
            <a:endParaRPr lang="ru-RU" altLang="ru-RU" sz="2000" b="1" dirty="0">
              <a:latin typeface="+mn-lt"/>
              <a:cs typeface="Times New Roman" panose="02020603050405020304" pitchFamily="18" charset="0"/>
            </a:endParaRPr>
          </a:p>
        </p:txBody>
      </p:sp>
      <p:sp>
        <p:nvSpPr>
          <p:cNvPr id="16" name="Прямоугольник 15">
            <a:extLst>
              <a:ext uri="{FF2B5EF4-FFF2-40B4-BE49-F238E27FC236}">
                <a16:creationId xmlns:a16="http://schemas.microsoft.com/office/drawing/2014/main" id="{F692DCA4-0DBF-487C-899A-181008E1A301}"/>
              </a:ext>
            </a:extLst>
          </p:cNvPr>
          <p:cNvSpPr/>
          <p:nvPr/>
        </p:nvSpPr>
        <p:spPr>
          <a:xfrm rot="1346483">
            <a:off x="1181244" y="1390966"/>
            <a:ext cx="242749" cy="453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7" name="Группа 26">
            <a:extLst>
              <a:ext uri="{FF2B5EF4-FFF2-40B4-BE49-F238E27FC236}">
                <a16:creationId xmlns:a16="http://schemas.microsoft.com/office/drawing/2014/main" id="{ABA6FAFD-E352-42B2-91D6-71511B274BD9}"/>
              </a:ext>
            </a:extLst>
          </p:cNvPr>
          <p:cNvGrpSpPr/>
          <p:nvPr/>
        </p:nvGrpSpPr>
        <p:grpSpPr>
          <a:xfrm>
            <a:off x="173488" y="2990340"/>
            <a:ext cx="6000649" cy="3874565"/>
            <a:chOff x="46634" y="569335"/>
            <a:chExt cx="7972659" cy="4958630"/>
          </a:xfrm>
        </p:grpSpPr>
        <p:grpSp>
          <p:nvGrpSpPr>
            <p:cNvPr id="28" name="Группа 27">
              <a:extLst>
                <a:ext uri="{FF2B5EF4-FFF2-40B4-BE49-F238E27FC236}">
                  <a16:creationId xmlns:a16="http://schemas.microsoft.com/office/drawing/2014/main" id="{1DFEEE9D-EC3A-46EE-9E2A-86A9ACFE2A88}"/>
                </a:ext>
              </a:extLst>
            </p:cNvPr>
            <p:cNvGrpSpPr/>
            <p:nvPr/>
          </p:nvGrpSpPr>
          <p:grpSpPr>
            <a:xfrm>
              <a:off x="46634" y="569335"/>
              <a:ext cx="7972659" cy="4958630"/>
              <a:chOff x="46634" y="569335"/>
              <a:chExt cx="7972659" cy="4958630"/>
            </a:xfrm>
          </p:grpSpPr>
          <p:pic>
            <p:nvPicPr>
              <p:cNvPr id="31" name="Рисунок 30">
                <a:extLst>
                  <a:ext uri="{FF2B5EF4-FFF2-40B4-BE49-F238E27FC236}">
                    <a16:creationId xmlns:a16="http://schemas.microsoft.com/office/drawing/2014/main" id="{7F4A7B8B-27DF-4B6F-A7F5-8A7FD1C8B8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072"/>
              <a:stretch/>
            </p:blipFill>
            <p:spPr>
              <a:xfrm>
                <a:off x="46634" y="569335"/>
                <a:ext cx="3751745" cy="4958630"/>
              </a:xfrm>
              <a:prstGeom prst="rect">
                <a:avLst/>
              </a:prstGeom>
            </p:spPr>
          </p:pic>
          <p:sp>
            <p:nvSpPr>
              <p:cNvPr id="32" name="TextBox 24">
                <a:extLst>
                  <a:ext uri="{FF2B5EF4-FFF2-40B4-BE49-F238E27FC236}">
                    <a16:creationId xmlns:a16="http://schemas.microsoft.com/office/drawing/2014/main" id="{10F5C4E9-9BF2-4305-9310-2B9EE518411A}"/>
                  </a:ext>
                </a:extLst>
              </p:cNvPr>
              <p:cNvSpPr txBox="1"/>
              <p:nvPr/>
            </p:nvSpPr>
            <p:spPr>
              <a:xfrm>
                <a:off x="1000339" y="4392004"/>
                <a:ext cx="1172124" cy="479372"/>
              </a:xfrm>
              <a:prstGeom prst="roundRect">
                <a:avLst/>
              </a:prstGeom>
              <a:solidFill>
                <a:srgbClr val="FFFFFF">
                  <a:alpha val="40000"/>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ru-RU" sz="1600" b="1" dirty="0" err="1">
                    <a:latin typeface="+mn-lt"/>
                    <a:cs typeface="Times New Roman" panose="02020603050405020304" pitchFamily="18" charset="0"/>
                  </a:rPr>
                  <a:t>Nadym</a:t>
                </a:r>
                <a:endParaRPr lang="ru-RU" sz="1600" b="1" dirty="0">
                  <a:solidFill>
                    <a:schemeClr val="bg1"/>
                  </a:solidFill>
                </a:endParaRPr>
              </a:p>
            </p:txBody>
          </p:sp>
          <p:cxnSp>
            <p:nvCxnSpPr>
              <p:cNvPr id="33" name="Прямая со стрелкой 32">
                <a:extLst>
                  <a:ext uri="{FF2B5EF4-FFF2-40B4-BE49-F238E27FC236}">
                    <a16:creationId xmlns:a16="http://schemas.microsoft.com/office/drawing/2014/main" id="{175A1EC4-700C-4E4D-8253-6BBC9370B14F}"/>
                  </a:ext>
                </a:extLst>
              </p:cNvPr>
              <p:cNvCxnSpPr>
                <a:cxnSpLocks/>
                <a:stCxn id="30" idx="3"/>
                <a:endCxn id="44" idx="1"/>
              </p:cNvCxnSpPr>
              <p:nvPr/>
            </p:nvCxnSpPr>
            <p:spPr>
              <a:xfrm flipV="1">
                <a:off x="1586401" y="3622895"/>
                <a:ext cx="6432892" cy="6501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Дуга 33">
                <a:extLst>
                  <a:ext uri="{FF2B5EF4-FFF2-40B4-BE49-F238E27FC236}">
                    <a16:creationId xmlns:a16="http://schemas.microsoft.com/office/drawing/2014/main" id="{EAEA3EB6-253D-4760-9730-7256A83C2491}"/>
                  </a:ext>
                </a:extLst>
              </p:cNvPr>
              <p:cNvSpPr/>
              <p:nvPr/>
            </p:nvSpPr>
            <p:spPr>
              <a:xfrm rot="10800000">
                <a:off x="386565" y="2989967"/>
                <a:ext cx="3071882" cy="1043911"/>
              </a:xfrm>
              <a:prstGeom prst="arc">
                <a:avLst>
                  <a:gd name="adj1" fmla="val 11500575"/>
                  <a:gd name="adj2" fmla="val 21095304"/>
                </a:avLst>
              </a:prstGeom>
              <a:ln w="38100">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ru-RU" dirty="0"/>
              </a:p>
            </p:txBody>
          </p:sp>
        </p:grpSp>
        <p:sp>
          <p:nvSpPr>
            <p:cNvPr id="29" name="TextBox 39">
              <a:extLst>
                <a:ext uri="{FF2B5EF4-FFF2-40B4-BE49-F238E27FC236}">
                  <a16:creationId xmlns:a16="http://schemas.microsoft.com/office/drawing/2014/main" id="{9F240AD7-48F7-419A-9022-FD506D26FEB9}"/>
                </a:ext>
              </a:extLst>
            </p:cNvPr>
            <p:cNvSpPr txBox="1"/>
            <p:nvPr/>
          </p:nvSpPr>
          <p:spPr>
            <a:xfrm>
              <a:off x="3170417" y="3248698"/>
              <a:ext cx="1632430" cy="74838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i="0" dirty="0">
                  <a:solidFill>
                    <a:srgbClr val="000000"/>
                  </a:solidFill>
                  <a:effectLst/>
                  <a:latin typeface="Linux Libertine"/>
                </a:rPr>
                <a:t>Arctic Circle</a:t>
              </a:r>
            </a:p>
          </p:txBody>
        </p:sp>
        <p:sp>
          <p:nvSpPr>
            <p:cNvPr id="30" name="Прямоугольник 29">
              <a:extLst>
                <a:ext uri="{FF2B5EF4-FFF2-40B4-BE49-F238E27FC236}">
                  <a16:creationId xmlns:a16="http://schemas.microsoft.com/office/drawing/2014/main" id="{A12A58C3-898E-498A-B9C9-48D5EEDAF28C}"/>
                </a:ext>
              </a:extLst>
            </p:cNvPr>
            <p:cNvSpPr/>
            <p:nvPr/>
          </p:nvSpPr>
          <p:spPr>
            <a:xfrm>
              <a:off x="1495301" y="4214789"/>
              <a:ext cx="91100" cy="1165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a:p>
          </p:txBody>
        </p:sp>
      </p:grpSp>
      <p:cxnSp>
        <p:nvCxnSpPr>
          <p:cNvPr id="41" name="Прямая со стрелкой 40">
            <a:extLst>
              <a:ext uri="{FF2B5EF4-FFF2-40B4-BE49-F238E27FC236}">
                <a16:creationId xmlns:a16="http://schemas.microsoft.com/office/drawing/2014/main" id="{2BAAB482-A3EA-4119-BB61-869224D25ADE}"/>
              </a:ext>
            </a:extLst>
          </p:cNvPr>
          <p:cNvCxnSpPr>
            <a:cxnSpLocks/>
            <a:stCxn id="16" idx="2"/>
            <a:endCxn id="31" idx="0"/>
          </p:cNvCxnSpPr>
          <p:nvPr/>
        </p:nvCxnSpPr>
        <p:spPr>
          <a:xfrm>
            <a:off x="1216096" y="1827113"/>
            <a:ext cx="369274" cy="11632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id="{767CFDD2-2E8A-40B8-BE42-F1FB5441F80F}"/>
              </a:ext>
            </a:extLst>
          </p:cNvPr>
          <p:cNvCxnSpPr>
            <a:cxnSpLocks/>
            <a:stCxn id="44" idx="0"/>
            <a:endCxn id="38" idx="2"/>
          </p:cNvCxnSpPr>
          <p:nvPr/>
        </p:nvCxnSpPr>
        <p:spPr>
          <a:xfrm flipH="1" flipV="1">
            <a:off x="8838938" y="3711765"/>
            <a:ext cx="22540" cy="1828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5" name="Группа 34">
            <a:extLst>
              <a:ext uri="{FF2B5EF4-FFF2-40B4-BE49-F238E27FC236}">
                <a16:creationId xmlns:a16="http://schemas.microsoft.com/office/drawing/2014/main" id="{046F5075-5BC3-4FB9-9692-9A159D913556}"/>
              </a:ext>
            </a:extLst>
          </p:cNvPr>
          <p:cNvGrpSpPr/>
          <p:nvPr/>
        </p:nvGrpSpPr>
        <p:grpSpPr>
          <a:xfrm>
            <a:off x="6150115" y="106876"/>
            <a:ext cx="5377646" cy="3604889"/>
            <a:chOff x="22660456" y="3320931"/>
            <a:chExt cx="6563415" cy="4375610"/>
          </a:xfrm>
        </p:grpSpPr>
        <p:pic>
          <p:nvPicPr>
            <p:cNvPr id="38" name="Рисунок 37">
              <a:extLst>
                <a:ext uri="{FF2B5EF4-FFF2-40B4-BE49-F238E27FC236}">
                  <a16:creationId xmlns:a16="http://schemas.microsoft.com/office/drawing/2014/main" id="{ABD0D0AA-11FB-43DC-B019-1D5150315F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60456" y="3320931"/>
              <a:ext cx="6563415" cy="4375610"/>
            </a:xfrm>
            <a:prstGeom prst="rect">
              <a:avLst/>
            </a:prstGeom>
          </p:spPr>
        </p:pic>
        <p:sp>
          <p:nvSpPr>
            <p:cNvPr id="39" name="Прямоугольник: скругленные углы 38">
              <a:extLst>
                <a:ext uri="{FF2B5EF4-FFF2-40B4-BE49-F238E27FC236}">
                  <a16:creationId xmlns:a16="http://schemas.microsoft.com/office/drawing/2014/main" id="{D8223AA8-3BFF-40BA-988C-5605FBE29329}"/>
                </a:ext>
              </a:extLst>
            </p:cNvPr>
            <p:cNvSpPr/>
            <p:nvPr/>
          </p:nvSpPr>
          <p:spPr>
            <a:xfrm>
              <a:off x="22670187" y="5661202"/>
              <a:ext cx="2240915" cy="984250"/>
            </a:xfrm>
            <a:prstGeom prst="round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40" name="Прямоугольник: скругленные углы 39">
              <a:extLst>
                <a:ext uri="{FF2B5EF4-FFF2-40B4-BE49-F238E27FC236}">
                  <a16:creationId xmlns:a16="http://schemas.microsoft.com/office/drawing/2014/main" id="{CD65EBB8-DCE0-45CB-AD62-02E9C7D54878}"/>
                </a:ext>
              </a:extLst>
            </p:cNvPr>
            <p:cNvSpPr/>
            <p:nvPr/>
          </p:nvSpPr>
          <p:spPr>
            <a:xfrm>
              <a:off x="28082028" y="5456908"/>
              <a:ext cx="1129534" cy="942573"/>
            </a:xfrm>
            <a:prstGeom prst="roundRect">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42" name="TextBox 41">
              <a:extLst>
                <a:ext uri="{FF2B5EF4-FFF2-40B4-BE49-F238E27FC236}">
                  <a16:creationId xmlns:a16="http://schemas.microsoft.com/office/drawing/2014/main" id="{43569F4D-FF83-4238-A512-7DC5D1678063}"/>
                </a:ext>
              </a:extLst>
            </p:cNvPr>
            <p:cNvSpPr txBox="1"/>
            <p:nvPr/>
          </p:nvSpPr>
          <p:spPr>
            <a:xfrm flipH="1">
              <a:off x="23225877" y="6722702"/>
              <a:ext cx="1129535" cy="448295"/>
            </a:xfrm>
            <a:prstGeom prst="rect">
              <a:avLst/>
            </a:prstGeom>
            <a:solidFill>
              <a:schemeClr val="bg1">
                <a:alpha val="70000"/>
              </a:schemeClr>
            </a:solidFill>
          </p:spPr>
          <p:txBody>
            <a:bodyPr wrap="square" rtlCol="0">
              <a:spAutoFit/>
            </a:bodyPr>
            <a:lstStyle/>
            <a:p>
              <a:pPr algn="ctr"/>
              <a:r>
                <a:rPr lang="en-US" dirty="0">
                  <a:solidFill>
                    <a:srgbClr val="202122"/>
                  </a:solidFill>
                  <a:latin typeface="Arial" panose="020B0604020202020204" pitchFamily="34" charset="0"/>
                </a:rPr>
                <a:t>P</a:t>
              </a:r>
              <a:r>
                <a:rPr lang="en-US" sz="1800" dirty="0">
                  <a:solidFill>
                    <a:srgbClr val="202122"/>
                  </a:solidFill>
                  <a:latin typeface="Arial" panose="020B0604020202020204" pitchFamily="34" charset="0"/>
                </a:rPr>
                <a:t>alsa </a:t>
              </a:r>
              <a:endParaRPr lang="ru-RU" dirty="0"/>
            </a:p>
          </p:txBody>
        </p:sp>
        <p:sp>
          <p:nvSpPr>
            <p:cNvPr id="43" name="TextBox 42">
              <a:extLst>
                <a:ext uri="{FF2B5EF4-FFF2-40B4-BE49-F238E27FC236}">
                  <a16:creationId xmlns:a16="http://schemas.microsoft.com/office/drawing/2014/main" id="{3678011B-C5E9-4EEC-9181-E47A908C2680}"/>
                </a:ext>
              </a:extLst>
            </p:cNvPr>
            <p:cNvSpPr txBox="1"/>
            <p:nvPr/>
          </p:nvSpPr>
          <p:spPr>
            <a:xfrm flipH="1">
              <a:off x="28302546" y="6472691"/>
              <a:ext cx="722560" cy="448295"/>
            </a:xfrm>
            <a:prstGeom prst="rect">
              <a:avLst/>
            </a:prstGeom>
            <a:solidFill>
              <a:schemeClr val="bg1">
                <a:alpha val="70000"/>
              </a:schemeClr>
            </a:solidFill>
          </p:spPr>
          <p:txBody>
            <a:bodyPr wrap="square" rtlCol="0">
              <a:spAutoFit/>
            </a:bodyPr>
            <a:lstStyle/>
            <a:p>
              <a:pPr algn="ctr"/>
              <a:r>
                <a:rPr lang="en-US" sz="1800" dirty="0">
                  <a:latin typeface="Times New Roman" panose="02020603050405020304" pitchFamily="18" charset="0"/>
                  <a:ea typeface="Times New Roman" panose="02020603050405020304" pitchFamily="18" charset="0"/>
                  <a:cs typeface="Times New Roman" panose="02020603050405020304" pitchFamily="18" charset="0"/>
                </a:rPr>
                <a:t>Bog</a:t>
              </a:r>
              <a:endParaRPr lang="ru-RU" dirty="0"/>
            </a:p>
          </p:txBody>
        </p:sp>
      </p:grpSp>
      <p:pic>
        <p:nvPicPr>
          <p:cNvPr id="44" name="Рисунок 43" descr="Изображение выглядит как небо, трава, внешний, природа&#10;&#10;Автоматически созданное описание">
            <a:extLst>
              <a:ext uri="{FF2B5EF4-FFF2-40B4-BE49-F238E27FC236}">
                <a16:creationId xmlns:a16="http://schemas.microsoft.com/office/drawing/2014/main" id="{3BB6E1F7-3EB5-446A-8E82-E237137FC5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4137" y="3894649"/>
            <a:ext cx="5374681" cy="2963351"/>
          </a:xfrm>
          <a:prstGeom prst="rect">
            <a:avLst/>
          </a:prstGeom>
        </p:spPr>
      </p:pic>
      <p:sp>
        <p:nvSpPr>
          <p:cNvPr id="45" name="TextBox 44">
            <a:extLst>
              <a:ext uri="{FF2B5EF4-FFF2-40B4-BE49-F238E27FC236}">
                <a16:creationId xmlns:a16="http://schemas.microsoft.com/office/drawing/2014/main" id="{469BB309-074F-28FC-01DC-871CFC104960}"/>
              </a:ext>
            </a:extLst>
          </p:cNvPr>
          <p:cNvSpPr txBox="1"/>
          <p:nvPr/>
        </p:nvSpPr>
        <p:spPr>
          <a:xfrm>
            <a:off x="-74739" y="2077152"/>
            <a:ext cx="1660108" cy="261610"/>
          </a:xfrm>
          <a:prstGeom prst="rect">
            <a:avLst/>
          </a:prstGeom>
          <a:noFill/>
        </p:spPr>
        <p:txBody>
          <a:bodyPr wrap="square">
            <a:spAutoFit/>
          </a:bodyPr>
          <a:lstStyle/>
          <a:p>
            <a:r>
              <a:rPr lang="ru-RU" sz="1100" i="1" dirty="0"/>
              <a:t>gisgeography.com</a:t>
            </a:r>
          </a:p>
        </p:txBody>
      </p:sp>
    </p:spTree>
    <p:extLst>
      <p:ext uri="{BB962C8B-B14F-4D97-AF65-F5344CB8AC3E}">
        <p14:creationId xmlns:p14="http://schemas.microsoft.com/office/powerpoint/2010/main" val="1280169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Содержимое 2"/>
          <p:cNvSpPr>
            <a:spLocks noGrp="1"/>
          </p:cNvSpPr>
          <p:nvPr>
            <p:ph idx="1"/>
          </p:nvPr>
        </p:nvSpPr>
        <p:spPr>
          <a:xfrm>
            <a:off x="1902115" y="0"/>
            <a:ext cx="8683022" cy="476250"/>
          </a:xfrm>
        </p:spPr>
        <p:txBody>
          <a:bodyPr>
            <a:noAutofit/>
          </a:bodyPr>
          <a:lstStyle/>
          <a:p>
            <a:pPr marL="0" indent="0" algn="ctr">
              <a:buNone/>
            </a:pPr>
            <a:r>
              <a:rPr lang="en-US" altLang="ru-RU" sz="2000" b="1" dirty="0">
                <a:latin typeface="Times New Roman" panose="02020603050405020304" pitchFamily="18" charset="0"/>
                <a:cs typeface="Times New Roman" panose="02020603050405020304" pitchFamily="18" charset="0"/>
              </a:rPr>
              <a:t>Impact of climate change on ecosystems of the permafrost zone</a:t>
            </a:r>
            <a:endParaRPr lang="ru-RU" altLang="ru-RU" sz="2000" dirty="0"/>
          </a:p>
        </p:txBody>
      </p:sp>
      <p:sp>
        <p:nvSpPr>
          <p:cNvPr id="5" name="Номер слайда 4">
            <a:extLst>
              <a:ext uri="{FF2B5EF4-FFF2-40B4-BE49-F238E27FC236}">
                <a16:creationId xmlns:a16="http://schemas.microsoft.com/office/drawing/2014/main" id="{1C532BC7-91D3-47F7-9F31-BD225265D544}"/>
              </a:ext>
            </a:extLst>
          </p:cNvPr>
          <p:cNvSpPr>
            <a:spLocks noGrp="1"/>
          </p:cNvSpPr>
          <p:nvPr>
            <p:ph type="sldNum" sz="quarter" idx="12"/>
          </p:nvPr>
        </p:nvSpPr>
        <p:spPr>
          <a:xfrm>
            <a:off x="10119271" y="6408143"/>
            <a:ext cx="2057400" cy="365125"/>
          </a:xfrm>
        </p:spPr>
        <p:txBody>
          <a:bodyPr/>
          <a:lstStyle/>
          <a:p>
            <a:r>
              <a:rPr lang="ru-RU" sz="2400" dirty="0">
                <a:solidFill>
                  <a:schemeClr val="tx1"/>
                </a:solidFill>
              </a:rPr>
              <a:t>3</a:t>
            </a:r>
          </a:p>
        </p:txBody>
      </p:sp>
      <p:grpSp>
        <p:nvGrpSpPr>
          <p:cNvPr id="41" name="Группа 40">
            <a:extLst>
              <a:ext uri="{FF2B5EF4-FFF2-40B4-BE49-F238E27FC236}">
                <a16:creationId xmlns:a16="http://schemas.microsoft.com/office/drawing/2014/main" id="{2E1C3578-ECC7-45A8-81F5-A89C6443C432}"/>
              </a:ext>
            </a:extLst>
          </p:cNvPr>
          <p:cNvGrpSpPr/>
          <p:nvPr/>
        </p:nvGrpSpPr>
        <p:grpSpPr>
          <a:xfrm>
            <a:off x="714893" y="361798"/>
            <a:ext cx="11057466" cy="6411470"/>
            <a:chOff x="118911" y="3347918"/>
            <a:chExt cx="12242023" cy="7851553"/>
          </a:xfrm>
        </p:grpSpPr>
        <p:grpSp>
          <p:nvGrpSpPr>
            <p:cNvPr id="45" name="Группа 44">
              <a:extLst>
                <a:ext uri="{FF2B5EF4-FFF2-40B4-BE49-F238E27FC236}">
                  <a16:creationId xmlns:a16="http://schemas.microsoft.com/office/drawing/2014/main" id="{738A707E-DEAE-4231-8E88-D2003F3AFF33}"/>
                </a:ext>
              </a:extLst>
            </p:cNvPr>
            <p:cNvGrpSpPr/>
            <p:nvPr/>
          </p:nvGrpSpPr>
          <p:grpSpPr>
            <a:xfrm>
              <a:off x="118911" y="3347918"/>
              <a:ext cx="12242023" cy="7851553"/>
              <a:chOff x="940062" y="3009686"/>
              <a:chExt cx="12901773" cy="8513391"/>
            </a:xfrm>
          </p:grpSpPr>
          <p:sp>
            <p:nvSpPr>
              <p:cNvPr id="50" name="Стрелка: изогнутая 49">
                <a:extLst>
                  <a:ext uri="{FF2B5EF4-FFF2-40B4-BE49-F238E27FC236}">
                    <a16:creationId xmlns:a16="http://schemas.microsoft.com/office/drawing/2014/main" id="{AF306605-BD0F-48AA-A99C-598EB3962711}"/>
                  </a:ext>
                </a:extLst>
              </p:cNvPr>
              <p:cNvSpPr/>
              <p:nvPr/>
            </p:nvSpPr>
            <p:spPr>
              <a:xfrm rot="10800000">
                <a:off x="10300886" y="9485013"/>
                <a:ext cx="1063207" cy="1028354"/>
              </a:xfrm>
              <a:prstGeom prst="ben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51" name="Стрелка: изогнутая 50">
                <a:extLst>
                  <a:ext uri="{FF2B5EF4-FFF2-40B4-BE49-F238E27FC236}">
                    <a16:creationId xmlns:a16="http://schemas.microsoft.com/office/drawing/2014/main" id="{9720120F-1C78-4CB4-9763-A3D6D0644A40}"/>
                  </a:ext>
                </a:extLst>
              </p:cNvPr>
              <p:cNvSpPr/>
              <p:nvPr/>
            </p:nvSpPr>
            <p:spPr>
              <a:xfrm rot="16200000">
                <a:off x="3638119" y="9043193"/>
                <a:ext cx="924311" cy="1091659"/>
              </a:xfrm>
              <a:prstGeom prst="bentArrow">
                <a:avLst/>
              </a:prstGeom>
              <a:solidFill>
                <a:srgbClr val="375C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solidFill>
                    <a:schemeClr val="tx1"/>
                  </a:solidFill>
                  <a:latin typeface="Times New Roman" panose="02020603050405020304" pitchFamily="18" charset="0"/>
                  <a:cs typeface="Times New Roman" panose="02020603050405020304" pitchFamily="18" charset="0"/>
                </a:endParaRPr>
              </a:p>
            </p:txBody>
          </p:sp>
          <p:grpSp>
            <p:nvGrpSpPr>
              <p:cNvPr id="52" name="Группа 51">
                <a:extLst>
                  <a:ext uri="{FF2B5EF4-FFF2-40B4-BE49-F238E27FC236}">
                    <a16:creationId xmlns:a16="http://schemas.microsoft.com/office/drawing/2014/main" id="{BCDDB9F9-1A5B-431B-9E08-C437E58183A2}"/>
                  </a:ext>
                </a:extLst>
              </p:cNvPr>
              <p:cNvGrpSpPr/>
              <p:nvPr/>
            </p:nvGrpSpPr>
            <p:grpSpPr>
              <a:xfrm>
                <a:off x="940062" y="3009686"/>
                <a:ext cx="12901773" cy="8513391"/>
                <a:chOff x="940062" y="3009686"/>
                <a:chExt cx="12901773" cy="8513391"/>
              </a:xfrm>
            </p:grpSpPr>
            <p:grpSp>
              <p:nvGrpSpPr>
                <p:cNvPr id="53" name="Группа 52">
                  <a:extLst>
                    <a:ext uri="{FF2B5EF4-FFF2-40B4-BE49-F238E27FC236}">
                      <a16:creationId xmlns:a16="http://schemas.microsoft.com/office/drawing/2014/main" id="{DA6A322C-2C56-4C6A-9516-D024C1F76718}"/>
                    </a:ext>
                  </a:extLst>
                </p:cNvPr>
                <p:cNvGrpSpPr/>
                <p:nvPr/>
              </p:nvGrpSpPr>
              <p:grpSpPr>
                <a:xfrm>
                  <a:off x="940062" y="3009686"/>
                  <a:ext cx="12901773" cy="8443249"/>
                  <a:chOff x="-10369947" y="11286552"/>
                  <a:chExt cx="49997090" cy="32719370"/>
                </a:xfrm>
              </p:grpSpPr>
              <p:grpSp>
                <p:nvGrpSpPr>
                  <p:cNvPr id="56" name="Группа 55">
                    <a:extLst>
                      <a:ext uri="{FF2B5EF4-FFF2-40B4-BE49-F238E27FC236}">
                        <a16:creationId xmlns:a16="http://schemas.microsoft.com/office/drawing/2014/main" id="{BBCB6EFB-6B05-4E5A-8FD5-8525200D8053}"/>
                      </a:ext>
                    </a:extLst>
                  </p:cNvPr>
                  <p:cNvGrpSpPr/>
                  <p:nvPr/>
                </p:nvGrpSpPr>
                <p:grpSpPr>
                  <a:xfrm>
                    <a:off x="-10369947" y="11286552"/>
                    <a:ext cx="49997090" cy="11787958"/>
                    <a:chOff x="-10369947" y="11286552"/>
                    <a:chExt cx="49997090" cy="11787958"/>
                  </a:xfrm>
                </p:grpSpPr>
                <p:pic>
                  <p:nvPicPr>
                    <p:cNvPr id="70" name="Рисунок 69" descr="Изображение выглядит как трава, внешний, небо, поле&#10;&#10;Автоматически созданное описание">
                      <a:extLst>
                        <a:ext uri="{FF2B5EF4-FFF2-40B4-BE49-F238E27FC236}">
                          <a16:creationId xmlns:a16="http://schemas.microsoft.com/office/drawing/2014/main" id="{E0860BE3-6639-4BE0-9B21-97A72D4B2F70}"/>
                        </a:ext>
                        <a:ext uri="{C183D7F6-B498-43B3-948B-1728B52AA6E4}">
                          <adec:decorative xmlns:adec="http://schemas.microsoft.com/office/drawing/2017/decorative" val="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020" b="1"/>
                    <a:stretch/>
                  </p:blipFill>
                  <p:spPr>
                    <a:xfrm>
                      <a:off x="5401017" y="13878040"/>
                      <a:ext cx="18397927" cy="9196470"/>
                    </a:xfrm>
                    <a:prstGeom prst="rect">
                      <a:avLst/>
                    </a:prstGeom>
                  </p:spPr>
                </p:pic>
                <p:sp>
                  <p:nvSpPr>
                    <p:cNvPr id="71" name="TextBox 70">
                      <a:extLst>
                        <a:ext uri="{FF2B5EF4-FFF2-40B4-BE49-F238E27FC236}">
                          <a16:creationId xmlns:a16="http://schemas.microsoft.com/office/drawing/2014/main" id="{DDBB8D68-10DE-47A2-BC0A-ACD221DAB112}"/>
                        </a:ext>
                      </a:extLst>
                    </p:cNvPr>
                    <p:cNvSpPr txBox="1"/>
                    <p:nvPr/>
                  </p:nvSpPr>
                  <p:spPr>
                    <a:xfrm>
                      <a:off x="-10369947" y="11286552"/>
                      <a:ext cx="49997090" cy="2267692"/>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Bog</a:t>
                      </a:r>
                      <a:endParaRPr lang="ru-RU" sz="2000" dirty="0">
                        <a:latin typeface="Times New Roman" panose="02020603050405020304" pitchFamily="18" charset="0"/>
                        <a:cs typeface="Times New Roman" panose="02020603050405020304" pitchFamily="18" charset="0"/>
                      </a:endParaRPr>
                    </a:p>
                  </p:txBody>
                </p:sp>
              </p:grpSp>
              <p:sp>
                <p:nvSpPr>
                  <p:cNvPr id="57" name="TextBox 56">
                    <a:extLst>
                      <a:ext uri="{FF2B5EF4-FFF2-40B4-BE49-F238E27FC236}">
                        <a16:creationId xmlns:a16="http://schemas.microsoft.com/office/drawing/2014/main" id="{734280E5-886A-4C3C-A606-423A4E1FFB9C}"/>
                      </a:ext>
                    </a:extLst>
                  </p:cNvPr>
                  <p:cNvSpPr txBox="1"/>
                  <p:nvPr/>
                </p:nvSpPr>
                <p:spPr>
                  <a:xfrm>
                    <a:off x="27028276" y="17892579"/>
                    <a:ext cx="10537203" cy="3642534"/>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Permafrost formation</a:t>
                    </a:r>
                    <a:endParaRPr lang="ru-RU" sz="2000" b="1" dirty="0">
                      <a:latin typeface="Times New Roman" panose="02020603050405020304" pitchFamily="18" charset="0"/>
                      <a:cs typeface="Times New Roman" panose="02020603050405020304" pitchFamily="18" charset="0"/>
                    </a:endParaRPr>
                  </a:p>
                </p:txBody>
              </p:sp>
              <p:grpSp>
                <p:nvGrpSpPr>
                  <p:cNvPr id="58" name="Группа 57">
                    <a:extLst>
                      <a:ext uri="{FF2B5EF4-FFF2-40B4-BE49-F238E27FC236}">
                        <a16:creationId xmlns:a16="http://schemas.microsoft.com/office/drawing/2014/main" id="{3E0E67EA-FBF5-4916-B1B9-93CB179A6542}"/>
                      </a:ext>
                    </a:extLst>
                  </p:cNvPr>
                  <p:cNvGrpSpPr/>
                  <p:nvPr/>
                </p:nvGrpSpPr>
                <p:grpSpPr>
                  <a:xfrm>
                    <a:off x="22860830" y="23221755"/>
                    <a:ext cx="14329081" cy="12897296"/>
                    <a:chOff x="23526290" y="24080566"/>
                    <a:chExt cx="12979326" cy="11568673"/>
                  </a:xfrm>
                </p:grpSpPr>
                <p:pic>
                  <p:nvPicPr>
                    <p:cNvPr id="68" name="Рисунок 67">
                      <a:extLst>
                        <a:ext uri="{FF2B5EF4-FFF2-40B4-BE49-F238E27FC236}">
                          <a16:creationId xmlns:a16="http://schemas.microsoft.com/office/drawing/2014/main" id="{D80C19BC-EE70-4C2D-9B2A-B88E5A7F8D5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6039" y="24080566"/>
                      <a:ext cx="11318200" cy="8488649"/>
                    </a:xfrm>
                    <a:prstGeom prst="rect">
                      <a:avLst/>
                    </a:prstGeom>
                  </p:spPr>
                </p:pic>
                <p:sp>
                  <p:nvSpPr>
                    <p:cNvPr id="69" name="TextBox 68">
                      <a:extLst>
                        <a:ext uri="{FF2B5EF4-FFF2-40B4-BE49-F238E27FC236}">
                          <a16:creationId xmlns:a16="http://schemas.microsoft.com/office/drawing/2014/main" id="{47CFACDA-E282-4DEC-9950-7FD47BE41B8E}"/>
                        </a:ext>
                      </a:extLst>
                    </p:cNvPr>
                    <p:cNvSpPr txBox="1"/>
                    <p:nvPr/>
                  </p:nvSpPr>
                  <p:spPr>
                    <a:xfrm>
                      <a:off x="23526290" y="32381943"/>
                      <a:ext cx="12979326" cy="326729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Raising the palsa from the bog</a:t>
                      </a:r>
                      <a:endParaRPr lang="ru-RU" sz="2000" dirty="0">
                        <a:latin typeface="Times New Roman" panose="02020603050405020304" pitchFamily="18" charset="0"/>
                        <a:cs typeface="Times New Roman" panose="02020603050405020304" pitchFamily="18" charset="0"/>
                      </a:endParaRPr>
                    </a:p>
                  </p:txBody>
                </p:sp>
              </p:grpSp>
              <p:grpSp>
                <p:nvGrpSpPr>
                  <p:cNvPr id="59" name="Группа 58">
                    <a:extLst>
                      <a:ext uri="{FF2B5EF4-FFF2-40B4-BE49-F238E27FC236}">
                        <a16:creationId xmlns:a16="http://schemas.microsoft.com/office/drawing/2014/main" id="{2A24C1F2-10FA-4F50-A114-573790D456C5}"/>
                      </a:ext>
                    </a:extLst>
                  </p:cNvPr>
                  <p:cNvGrpSpPr/>
                  <p:nvPr/>
                </p:nvGrpSpPr>
                <p:grpSpPr>
                  <a:xfrm>
                    <a:off x="-2440090" y="32238876"/>
                    <a:ext cx="33928999" cy="11767046"/>
                    <a:chOff x="-4121216" y="32021303"/>
                    <a:chExt cx="33726270" cy="11162184"/>
                  </a:xfrm>
                </p:grpSpPr>
                <p:pic>
                  <p:nvPicPr>
                    <p:cNvPr id="66" name="Рисунок 65">
                      <a:extLst>
                        <a:ext uri="{FF2B5EF4-FFF2-40B4-BE49-F238E27FC236}">
                          <a16:creationId xmlns:a16="http://schemas.microsoft.com/office/drawing/2014/main" id="{8D2FE5CA-3F60-473B-B1AF-2DF6FB282661}"/>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503"/>
                    <a:stretch/>
                  </p:blipFill>
                  <p:spPr>
                    <a:xfrm>
                      <a:off x="3146056" y="32021303"/>
                      <a:ext cx="18288000" cy="9204545"/>
                    </a:xfrm>
                    <a:prstGeom prst="rect">
                      <a:avLst/>
                    </a:prstGeom>
                  </p:spPr>
                </p:pic>
                <p:sp>
                  <p:nvSpPr>
                    <p:cNvPr id="67" name="TextBox 66">
                      <a:extLst>
                        <a:ext uri="{FF2B5EF4-FFF2-40B4-BE49-F238E27FC236}">
                          <a16:creationId xmlns:a16="http://schemas.microsoft.com/office/drawing/2014/main" id="{EDBC5C4D-5F97-4DCC-9C33-681FFB449533}"/>
                        </a:ext>
                      </a:extLst>
                    </p:cNvPr>
                    <p:cNvSpPr txBox="1"/>
                    <p:nvPr/>
                  </p:nvSpPr>
                  <p:spPr>
                    <a:xfrm>
                      <a:off x="-4121216" y="41230491"/>
                      <a:ext cx="33726270" cy="1952996"/>
                    </a:xfrm>
                    <a:prstGeom prst="rect">
                      <a:avLst/>
                    </a:prstGeom>
                    <a:noFill/>
                  </p:spPr>
                  <p:txBody>
                    <a:bodyPr wrap="square" rtlCol="0">
                      <a:spAutoFit/>
                    </a:bodyPr>
                    <a:lstStyle/>
                    <a:p>
                      <a:pPr algn="ctr"/>
                      <a:r>
                        <a:rPr lang="en-US" sz="2000" dirty="0">
                          <a:solidFill>
                            <a:srgbClr val="202122"/>
                          </a:solidFill>
                          <a:latin typeface="Arial" panose="020B0604020202020204" pitchFamily="34" charset="0"/>
                        </a:rPr>
                        <a:t>Palsa</a:t>
                      </a:r>
                      <a:endParaRPr lang="ru-RU" sz="2000" dirty="0"/>
                    </a:p>
                  </p:txBody>
                </p:sp>
              </p:grpSp>
              <p:sp>
                <p:nvSpPr>
                  <p:cNvPr id="60" name="TextBox 59">
                    <a:extLst>
                      <a:ext uri="{FF2B5EF4-FFF2-40B4-BE49-F238E27FC236}">
                        <a16:creationId xmlns:a16="http://schemas.microsoft.com/office/drawing/2014/main" id="{B7783DB0-2E38-413F-8511-2CB8C62EAB33}"/>
                      </a:ext>
                    </a:extLst>
                  </p:cNvPr>
                  <p:cNvSpPr txBox="1"/>
                  <p:nvPr/>
                </p:nvSpPr>
                <p:spPr>
                  <a:xfrm>
                    <a:off x="-7614264" y="34931278"/>
                    <a:ext cx="7729766" cy="3642534"/>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Permafrost thawing</a:t>
                    </a:r>
                    <a:endParaRPr lang="ru-RU" sz="2000" b="1" dirty="0">
                      <a:latin typeface="Times New Roman" panose="02020603050405020304" pitchFamily="18" charset="0"/>
                      <a:cs typeface="Times New Roman" panose="02020603050405020304" pitchFamily="18" charset="0"/>
                    </a:endParaRPr>
                  </a:p>
                </p:txBody>
              </p:sp>
              <p:grpSp>
                <p:nvGrpSpPr>
                  <p:cNvPr id="61" name="Группа 60">
                    <a:extLst>
                      <a:ext uri="{FF2B5EF4-FFF2-40B4-BE49-F238E27FC236}">
                        <a16:creationId xmlns:a16="http://schemas.microsoft.com/office/drawing/2014/main" id="{3B1D4823-2444-4B63-88AC-6C23807F1EBF}"/>
                      </a:ext>
                    </a:extLst>
                  </p:cNvPr>
                  <p:cNvGrpSpPr/>
                  <p:nvPr/>
                </p:nvGrpSpPr>
                <p:grpSpPr>
                  <a:xfrm>
                    <a:off x="-7882010" y="23239747"/>
                    <a:ext cx="15995025" cy="10524957"/>
                    <a:chOff x="-7882010" y="23239747"/>
                    <a:chExt cx="15995025" cy="10524957"/>
                  </a:xfrm>
                </p:grpSpPr>
                <p:pic>
                  <p:nvPicPr>
                    <p:cNvPr id="64" name="Рисунок 63" descr="Изображение выглядит как трава, внешний, небо, поле&#10;&#10;Автоматически созданное описание">
                      <a:extLst>
                        <a:ext uri="{FF2B5EF4-FFF2-40B4-BE49-F238E27FC236}">
                          <a16:creationId xmlns:a16="http://schemas.microsoft.com/office/drawing/2014/main" id="{ABE9F7FF-C8C7-4173-9C25-AA0AD7739F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274"/>
                    <a:stretch/>
                  </p:blipFill>
                  <p:spPr>
                    <a:xfrm>
                      <a:off x="-7882010" y="23239747"/>
                      <a:ext cx="15995025" cy="8501388"/>
                    </a:xfrm>
                    <a:prstGeom prst="rect">
                      <a:avLst/>
                    </a:prstGeom>
                  </p:spPr>
                </p:pic>
                <p:sp>
                  <p:nvSpPr>
                    <p:cNvPr id="65" name="TextBox 64">
                      <a:extLst>
                        <a:ext uri="{FF2B5EF4-FFF2-40B4-BE49-F238E27FC236}">
                          <a16:creationId xmlns:a16="http://schemas.microsoft.com/office/drawing/2014/main" id="{AD8152AD-20A4-4C01-9D49-39F940E2136D}"/>
                        </a:ext>
                      </a:extLst>
                    </p:cNvPr>
                    <p:cNvSpPr txBox="1"/>
                    <p:nvPr/>
                  </p:nvSpPr>
                  <p:spPr>
                    <a:xfrm>
                      <a:off x="-6612620" y="31394251"/>
                      <a:ext cx="13369191" cy="237045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Thermokarst</a:t>
                      </a:r>
                      <a:endParaRPr lang="ru-RU" sz="2000" dirty="0">
                        <a:latin typeface="Times New Roman" panose="02020603050405020304" pitchFamily="18" charset="0"/>
                        <a:cs typeface="Times New Roman" panose="02020603050405020304" pitchFamily="18" charset="0"/>
                      </a:endParaRPr>
                    </a:p>
                  </p:txBody>
                </p:sp>
              </p:grpSp>
              <p:sp>
                <p:nvSpPr>
                  <p:cNvPr id="62" name="Стрелка: изогнутая 61">
                    <a:extLst>
                      <a:ext uri="{FF2B5EF4-FFF2-40B4-BE49-F238E27FC236}">
                        <a16:creationId xmlns:a16="http://schemas.microsoft.com/office/drawing/2014/main" id="{66EFC1AB-615F-4BFE-B7AB-C96A609B783F}"/>
                      </a:ext>
                    </a:extLst>
                  </p:cNvPr>
                  <p:cNvSpPr/>
                  <p:nvPr/>
                </p:nvSpPr>
                <p:spPr>
                  <a:xfrm>
                    <a:off x="-22982" y="16795934"/>
                    <a:ext cx="3279626" cy="4230409"/>
                  </a:xfrm>
                  <a:prstGeom prst="bentArrow">
                    <a:avLst/>
                  </a:prstGeom>
                  <a:solidFill>
                    <a:srgbClr val="375C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solidFill>
                        <a:schemeClr val="tx1"/>
                      </a:solidFill>
                      <a:latin typeface="Times New Roman" panose="02020603050405020304" pitchFamily="18" charset="0"/>
                      <a:cs typeface="Times New Roman" panose="02020603050405020304" pitchFamily="18" charset="0"/>
                    </a:endParaRPr>
                  </a:p>
                </p:txBody>
              </p:sp>
              <p:sp>
                <p:nvSpPr>
                  <p:cNvPr id="63" name="Стрелка: изогнутая 62">
                    <a:extLst>
                      <a:ext uri="{FF2B5EF4-FFF2-40B4-BE49-F238E27FC236}">
                        <a16:creationId xmlns:a16="http://schemas.microsoft.com/office/drawing/2014/main" id="{011E70B8-426E-4A34-A442-8D0CBAA6E089}"/>
                      </a:ext>
                    </a:extLst>
                  </p:cNvPr>
                  <p:cNvSpPr/>
                  <p:nvPr/>
                </p:nvSpPr>
                <p:spPr>
                  <a:xfrm rot="5400000">
                    <a:off x="24663859" y="17954452"/>
                    <a:ext cx="3865042" cy="3994761"/>
                  </a:xfrm>
                  <a:prstGeom prst="ben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solidFill>
                        <a:schemeClr val="tx1"/>
                      </a:solidFill>
                      <a:latin typeface="Times New Roman" panose="02020603050405020304" pitchFamily="18" charset="0"/>
                      <a:cs typeface="Times New Roman" panose="02020603050405020304" pitchFamily="18" charset="0"/>
                    </a:endParaRPr>
                  </a:p>
                </p:txBody>
              </p:sp>
            </p:grpSp>
            <p:pic>
              <p:nvPicPr>
                <p:cNvPr id="54" name="Рисунок 53" descr="Пейзаж пустыни со сплошной заливкой">
                  <a:extLst>
                    <a:ext uri="{FF2B5EF4-FFF2-40B4-BE49-F238E27FC236}">
                      <a16:creationId xmlns:a16="http://schemas.microsoft.com/office/drawing/2014/main" id="{2CB0FF2C-8D75-4AA4-9515-D8C513CBD9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09880" y="10926767"/>
                  <a:ext cx="596312" cy="596310"/>
                </a:xfrm>
                <a:prstGeom prst="rect">
                  <a:avLst/>
                </a:prstGeom>
              </p:spPr>
            </p:pic>
            <p:pic>
              <p:nvPicPr>
                <p:cNvPr id="55" name="Рисунок 54" descr="Пейзаж пустыни со сплошной заливкой">
                  <a:extLst>
                    <a:ext uri="{FF2B5EF4-FFF2-40B4-BE49-F238E27FC236}">
                      <a16:creationId xmlns:a16="http://schemas.microsoft.com/office/drawing/2014/main" id="{80FC1C47-4D28-4653-BC65-0E7CF9445A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42525" y="10902517"/>
                  <a:ext cx="596312" cy="596310"/>
                </a:xfrm>
                <a:prstGeom prst="rect">
                  <a:avLst/>
                </a:prstGeom>
              </p:spPr>
            </p:pic>
          </p:grpSp>
        </p:grpSp>
        <p:pic>
          <p:nvPicPr>
            <p:cNvPr id="43" name="Рисунок 42" descr="Anemone und Clownfisch со сплошной заливкой">
              <a:extLst>
                <a:ext uri="{FF2B5EF4-FFF2-40B4-BE49-F238E27FC236}">
                  <a16:creationId xmlns:a16="http://schemas.microsoft.com/office/drawing/2014/main" id="{3437050F-65EC-46EE-B979-80A05F4E37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39424" y="3383274"/>
              <a:ext cx="526208" cy="526207"/>
            </a:xfrm>
            <a:prstGeom prst="rect">
              <a:avLst/>
            </a:prstGeom>
          </p:spPr>
        </p:pic>
        <p:pic>
          <p:nvPicPr>
            <p:cNvPr id="44" name="Рисунок 43" descr="Anemone und Clownfisch со сплошной заливкой">
              <a:extLst>
                <a:ext uri="{FF2B5EF4-FFF2-40B4-BE49-F238E27FC236}">
                  <a16:creationId xmlns:a16="http://schemas.microsoft.com/office/drawing/2014/main" id="{1DB6C8C1-5131-440C-AED4-92B025936E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19552" y="3363495"/>
              <a:ext cx="526208" cy="526207"/>
            </a:xfrm>
            <a:prstGeom prst="rect">
              <a:avLst/>
            </a:prstGeom>
          </p:spPr>
        </p:pic>
      </p:grpSp>
      <p:sp>
        <p:nvSpPr>
          <p:cNvPr id="35" name="TextBox 34">
            <a:extLst>
              <a:ext uri="{FF2B5EF4-FFF2-40B4-BE49-F238E27FC236}">
                <a16:creationId xmlns:a16="http://schemas.microsoft.com/office/drawing/2014/main" id="{EC2DBFAD-03A2-1EB1-F04B-E67C79E4DC36}"/>
              </a:ext>
            </a:extLst>
          </p:cNvPr>
          <p:cNvSpPr txBox="1"/>
          <p:nvPr/>
        </p:nvSpPr>
        <p:spPr>
          <a:xfrm>
            <a:off x="5412312" y="2674159"/>
            <a:ext cx="1983539"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CO</a:t>
            </a:r>
            <a:r>
              <a:rPr lang="en-US" sz="3200" b="1" baseline="-25000" dirty="0">
                <a:latin typeface="Times New Roman" panose="02020603050405020304" pitchFamily="18" charset="0"/>
                <a:cs typeface="Times New Roman" panose="02020603050405020304" pitchFamily="18" charset="0"/>
              </a:rPr>
              <a:t>2</a:t>
            </a:r>
            <a:r>
              <a:rPr lang="en-US" sz="3200" b="1" dirty="0">
                <a:latin typeface="Times New Roman" panose="02020603050405020304" pitchFamily="18" charset="0"/>
                <a:cs typeface="Times New Roman" panose="02020603050405020304" pitchFamily="18" charset="0"/>
              </a:rPr>
              <a:t> flux</a:t>
            </a:r>
            <a:r>
              <a:rPr lang="ru-RU" sz="3200" b="1" dirty="0">
                <a:latin typeface="Times New Roman" panose="02020603050405020304" pitchFamily="18" charset="0"/>
                <a:cs typeface="Times New Roman" panose="02020603050405020304" pitchFamily="18" charset="0"/>
              </a:rPr>
              <a:t>?</a:t>
            </a:r>
          </a:p>
        </p:txBody>
      </p:sp>
      <p:sp>
        <p:nvSpPr>
          <p:cNvPr id="3" name="Стрелка: вверх 2">
            <a:extLst>
              <a:ext uri="{FF2B5EF4-FFF2-40B4-BE49-F238E27FC236}">
                <a16:creationId xmlns:a16="http://schemas.microsoft.com/office/drawing/2014/main" id="{08948B5C-128F-ECF5-05D7-47B25D05D7B5}"/>
              </a:ext>
            </a:extLst>
          </p:cNvPr>
          <p:cNvSpPr/>
          <p:nvPr/>
        </p:nvSpPr>
        <p:spPr>
          <a:xfrm>
            <a:off x="5635553" y="3181990"/>
            <a:ext cx="511068" cy="9787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TextBox 37">
            <a:extLst>
              <a:ext uri="{FF2B5EF4-FFF2-40B4-BE49-F238E27FC236}">
                <a16:creationId xmlns:a16="http://schemas.microsoft.com/office/drawing/2014/main" id="{047B1BB1-67A3-0A4B-B711-025D631B6AE0}"/>
              </a:ext>
            </a:extLst>
          </p:cNvPr>
          <p:cNvSpPr txBox="1"/>
          <p:nvPr/>
        </p:nvSpPr>
        <p:spPr>
          <a:xfrm>
            <a:off x="5490876" y="3422719"/>
            <a:ext cx="1709532"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or</a:t>
            </a:r>
            <a:endParaRPr lang="ru-RU" sz="2800" b="1" dirty="0">
              <a:latin typeface="Times New Roman" panose="02020603050405020304" pitchFamily="18" charset="0"/>
              <a:cs typeface="Times New Roman" panose="02020603050405020304" pitchFamily="18" charset="0"/>
            </a:endParaRPr>
          </a:p>
        </p:txBody>
      </p:sp>
      <p:sp>
        <p:nvSpPr>
          <p:cNvPr id="39" name="Стрелка: вверх 38">
            <a:extLst>
              <a:ext uri="{FF2B5EF4-FFF2-40B4-BE49-F238E27FC236}">
                <a16:creationId xmlns:a16="http://schemas.microsoft.com/office/drawing/2014/main" id="{C801AFD2-92D5-CF47-947D-31B1AE3A4530}"/>
              </a:ext>
            </a:extLst>
          </p:cNvPr>
          <p:cNvSpPr/>
          <p:nvPr/>
        </p:nvSpPr>
        <p:spPr>
          <a:xfrm rot="10800000">
            <a:off x="6548107" y="3261403"/>
            <a:ext cx="511068" cy="9787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96938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8CC97">
                <a:alpha val="50000"/>
              </a:srgbClr>
            </a:gs>
            <a:gs pos="49000">
              <a:srgbClr val="A8C2C2">
                <a:alpha val="50000"/>
              </a:srgbClr>
            </a:gs>
            <a:gs pos="100000">
              <a:srgbClr val="A9BCDC">
                <a:alpha val="50000"/>
              </a:srgbClr>
            </a:gs>
          </a:gsLst>
          <a:lin ang="5400000" scaled="1"/>
          <a:tileRect/>
        </a:gra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9C42E5F-E261-4026-8C0F-27F62A175D36}"/>
              </a:ext>
            </a:extLst>
          </p:cNvPr>
          <p:cNvSpPr txBox="1"/>
          <p:nvPr/>
        </p:nvSpPr>
        <p:spPr>
          <a:xfrm>
            <a:off x="0" y="373080"/>
            <a:ext cx="8054611" cy="400110"/>
          </a:xfrm>
          <a:prstGeom prst="rect">
            <a:avLst/>
          </a:prstGeom>
          <a:noFill/>
        </p:spPr>
        <p:txBody>
          <a:bodyPr wrap="square">
            <a:spAutoFit/>
          </a:bodyPr>
          <a:lstStyle/>
          <a:p>
            <a:r>
              <a:rPr lang="ru-RU" sz="2000" dirty="0">
                <a:latin typeface="Times New Roman" panose="02020603050405020304" pitchFamily="18" charset="0"/>
                <a:cs typeface="Times New Roman" panose="02020603050405020304" pitchFamily="18" charset="0"/>
              </a:rPr>
              <a:t>1. </a:t>
            </a:r>
            <a:r>
              <a:rPr lang="en-US" sz="2000" dirty="0">
                <a:latin typeface="Times New Roman" panose="02020603050405020304" pitchFamily="18" charset="0"/>
                <a:cs typeface="Times New Roman" panose="02020603050405020304" pitchFamily="18" charset="0"/>
              </a:rPr>
              <a:t>Spatial heterogeneity parameters of ecosystems</a:t>
            </a:r>
          </a:p>
        </p:txBody>
      </p:sp>
      <p:sp>
        <p:nvSpPr>
          <p:cNvPr id="16" name="Номер слайда 1">
            <a:extLst>
              <a:ext uri="{FF2B5EF4-FFF2-40B4-BE49-F238E27FC236}">
                <a16:creationId xmlns:a16="http://schemas.microsoft.com/office/drawing/2014/main" id="{56B1A470-7D46-46AD-B4CA-7F924311DC4D}"/>
              </a:ext>
            </a:extLst>
          </p:cNvPr>
          <p:cNvSpPr>
            <a:spLocks noGrp="1"/>
          </p:cNvSpPr>
          <p:nvPr>
            <p:ph type="sldNum" sz="quarter" idx="12"/>
          </p:nvPr>
        </p:nvSpPr>
        <p:spPr>
          <a:xfrm>
            <a:off x="10134600" y="6508919"/>
            <a:ext cx="2057400" cy="365125"/>
          </a:xfrm>
        </p:spPr>
        <p:txBody>
          <a:bodyPr/>
          <a:lstStyle/>
          <a:p>
            <a:fld id="{471434D8-9FA7-4D7B-8F63-4CB12225425A}" type="slidenum">
              <a:rPr lang="ru-RU" sz="2400">
                <a:solidFill>
                  <a:schemeClr val="tx1"/>
                </a:solidFill>
              </a:rPr>
              <a:t>4</a:t>
            </a:fld>
            <a:endParaRPr lang="ru-RU" sz="2400" dirty="0">
              <a:solidFill>
                <a:schemeClr val="tx1"/>
              </a:solidFill>
            </a:endParaRPr>
          </a:p>
        </p:txBody>
      </p:sp>
      <p:grpSp>
        <p:nvGrpSpPr>
          <p:cNvPr id="13" name="Группа 12">
            <a:extLst>
              <a:ext uri="{FF2B5EF4-FFF2-40B4-BE49-F238E27FC236}">
                <a16:creationId xmlns:a16="http://schemas.microsoft.com/office/drawing/2014/main" id="{0827464F-FEC8-2FA9-101E-D464E64F1FB8}"/>
              </a:ext>
            </a:extLst>
          </p:cNvPr>
          <p:cNvGrpSpPr/>
          <p:nvPr/>
        </p:nvGrpSpPr>
        <p:grpSpPr>
          <a:xfrm>
            <a:off x="142566" y="848609"/>
            <a:ext cx="4396497" cy="2874420"/>
            <a:chOff x="396777" y="954618"/>
            <a:chExt cx="4396497" cy="2874420"/>
          </a:xfrm>
        </p:grpSpPr>
        <p:sp>
          <p:nvSpPr>
            <p:cNvPr id="35" name="TextBox 34">
              <a:extLst>
                <a:ext uri="{FF2B5EF4-FFF2-40B4-BE49-F238E27FC236}">
                  <a16:creationId xmlns:a16="http://schemas.microsoft.com/office/drawing/2014/main" id="{7B30742C-AB6B-406C-B434-E674E20470A4}"/>
                </a:ext>
              </a:extLst>
            </p:cNvPr>
            <p:cNvSpPr txBox="1"/>
            <p:nvPr/>
          </p:nvSpPr>
          <p:spPr>
            <a:xfrm>
              <a:off x="1403050" y="954618"/>
              <a:ext cx="2569159" cy="369332"/>
            </a:xfrm>
            <a:prstGeom prst="rect">
              <a:avLst/>
            </a:prstGeom>
            <a:noFill/>
          </p:spPr>
          <p:txBody>
            <a:bodyPr wrap="square" rtlCol="0">
              <a:spAutoFit/>
            </a:bodyPr>
            <a:lstStyle/>
            <a:p>
              <a:r>
                <a:rPr lang="en-US" dirty="0"/>
                <a:t>Soil temperature, </a:t>
              </a:r>
              <a:r>
                <a:rPr lang="en-US" dirty="0">
                  <a:latin typeface="Times New Roman" panose="02020603050405020304" pitchFamily="18" charset="0"/>
                  <a:cs typeface="Times New Roman" panose="02020603050405020304" pitchFamily="18" charset="0"/>
                </a:rPr>
                <a:t>℃</a:t>
              </a:r>
              <a:endParaRPr lang="ru-RU" dirty="0"/>
            </a:p>
          </p:txBody>
        </p:sp>
        <p:pic>
          <p:nvPicPr>
            <p:cNvPr id="18" name="Рисунок 17">
              <a:extLst>
                <a:ext uri="{FF2B5EF4-FFF2-40B4-BE49-F238E27FC236}">
                  <a16:creationId xmlns:a16="http://schemas.microsoft.com/office/drawing/2014/main" id="{AF0798F3-1208-27C3-EFF6-5F62616A7DB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9479" l="4901" r="95762">
                          <a14:foregroundMark x1="10199" y1="14844" x2="57351" y2="84375"/>
                          <a14:foregroundMark x1="11391" y1="13021" x2="12053" y2="73177"/>
                          <a14:foregroundMark x1="6755" y1="17708" x2="51656" y2="8594"/>
                          <a14:foregroundMark x1="51656" y1="8594" x2="74967" y2="10156"/>
                          <a14:foregroundMark x1="76954" y1="8854" x2="81281" y2="24519"/>
                          <a14:foregroundMark x1="81342" y1="66613" x2="78808" y2="76302"/>
                          <a14:foregroundMark x1="88039" y1="24506" x2="89272" y2="25260"/>
                          <a14:foregroundMark x1="88048" y1="30814" x2="93510" y2="39844"/>
                          <a14:foregroundMark x1="93510" y1="39844" x2="93510" y2="40104"/>
                          <a14:foregroundMark x1="91126" y1="5469" x2="92185" y2="74219"/>
                          <a14:foregroundMark x1="81369" y1="84719" x2="70993" y2="94792"/>
                          <a14:foregroundMark x1="92185" y1="74219" x2="88117" y2="78168"/>
                          <a14:foregroundMark x1="70993" y1="94792" x2="21192" y2="82292"/>
                          <a14:foregroundMark x1="21192" y1="82292" x2="7682" y2="55208"/>
                          <a14:foregroundMark x1="7682" y1="55208" x2="5033" y2="32292"/>
                          <a14:foregroundMark x1="5033" y1="32292" x2="7947" y2="23177"/>
                          <a14:foregroundMark x1="6755" y1="54427" x2="13510" y2="88281"/>
                          <a14:foregroundMark x1="13510" y1="88281" x2="10199" y2="96875"/>
                          <a14:foregroundMark x1="15497" y1="93490" x2="72318" y2="87500"/>
                          <a14:foregroundMark x1="89681" y1="99219" x2="90066" y2="99479"/>
                          <a14:foregroundMark x1="88894" y1="98688" x2="89681" y2="99219"/>
                          <a14:foregroundMark x1="72318" y1="87500" x2="81382" y2="93618"/>
                          <a14:foregroundMark x1="81387" y1="97135" x2="29139" y2="96875"/>
                          <a14:foregroundMark x1="88134" y1="89508" x2="95762" y2="72656"/>
                          <a14:foregroundMark x1="95762" y1="72656" x2="90728" y2="38281"/>
                          <a14:foregroundMark x1="90596" y1="5729" x2="95894" y2="88021"/>
                          <a14:foregroundMark x1="95894" y1="88021" x2="89007" y2="78385"/>
                          <a14:foregroundMark x1="90331" y1="95573" x2="90199" y2="71354"/>
                          <a14:foregroundMark x1="90464" y1="82292" x2="92318" y2="43750"/>
                          <a14:foregroundMark x1="92318" y1="43750" x2="89404" y2="36458"/>
                          <a14:foregroundMark x1="89934" y1="40104" x2="90728" y2="78646"/>
                          <a14:foregroundMark x1="90467" y1="3385" x2="90464" y2="3125"/>
                          <a14:foregroundMark x1="90728" y1="24740" x2="90467" y2="3385"/>
                          <a14:foregroundMark x1="90464" y1="3125" x2="90749" y2="2002"/>
                          <a14:foregroundMark x1="86922" y1="8320" x2="87313" y2="5509"/>
                          <a14:foregroundMark x1="89904" y1="2865" x2="91126" y2="2865"/>
                          <a14:foregroundMark x1="81060" y1="4167" x2="76424" y2="4167"/>
                          <a14:foregroundMark x1="77483" y1="8073" x2="75696" y2="5414"/>
                          <a14:foregroundMark x1="91921" y1="8594" x2="90993" y2="3646"/>
                          <a14:foregroundMark x1="91590" y1="3385" x2="91456" y2="1281"/>
                          <a14:foregroundMark x1="91788" y1="6510" x2="91590" y2="3385"/>
                          <a14:foregroundMark x1="89536" y1="3385" x2="89801" y2="0"/>
                          <a14:foregroundMark x1="89007" y1="10156" x2="89536" y2="3385"/>
                          <a14:foregroundMark x1="89313" y1="3385" x2="89272" y2="1042"/>
                          <a14:foregroundMark x1="89404" y1="8594" x2="89313" y2="3385"/>
                          <a14:foregroundMark x1="89177" y1="3385" x2="89272" y2="2604"/>
                          <a14:foregroundMark x1="88609" y1="8073" x2="89177" y2="3385"/>
                          <a14:foregroundMark x1="89885" y1="3385" x2="89404" y2="260"/>
                          <a14:foregroundMark x1="90728" y1="8854" x2="89885" y2="3385"/>
                          <a14:foregroundMark x1="89271" y1="3385" x2="89139" y2="1042"/>
                          <a14:foregroundMark x1="89536" y1="8073" x2="89271" y2="3385"/>
                          <a14:foregroundMark x1="89225" y1="3385" x2="89272" y2="781"/>
                          <a14:foregroundMark x1="89139" y1="8073" x2="89225" y2="3385"/>
                          <a14:foregroundMark x1="89536" y1="4688" x2="88742" y2="3385"/>
                          <a14:foregroundMark x1="88867" y1="3385" x2="89139" y2="0"/>
                          <a14:foregroundMark x1="88742" y1="4948" x2="88867" y2="3385"/>
                          <a14:foregroundMark x1="89323" y1="3385" x2="89139" y2="0"/>
                          <a14:foregroundMark x1="89536" y1="7292" x2="89323" y2="3385"/>
                          <a14:foregroundMark x1="89154" y1="3385" x2="89272" y2="260"/>
                          <a14:foregroundMark x1="88742" y1="14323" x2="89154" y2="3385"/>
                          <a14:foregroundMark x1="89951" y1="3385" x2="90066" y2="0"/>
                          <a14:foregroundMark x1="89801" y1="7813" x2="89951" y2="3385"/>
                          <a14:foregroundMark x1="87947" y1="5729" x2="85960" y2="5469"/>
                          <a14:foregroundMark x1="88212" y1="5729" x2="87682" y2="5729"/>
                          <a14:foregroundMark x1="87947" y1="5729" x2="88344" y2="4948"/>
                          <a14:foregroundMark x1="89934" y1="98698" x2="89934" y2="94792"/>
                          <a14:foregroundMark x1="89934" y1="98958" x2="89669" y2="95313"/>
                          <a14:foregroundMark x1="89536" y1="96094" x2="89139" y2="98177"/>
                          <a14:foregroundMark x1="89007" y1="98438" x2="88742" y2="98438"/>
                          <a14:foregroundMark x1="89272" y1="98698" x2="89139" y2="94792"/>
                          <a14:foregroundMark x1="89801" y1="99479" x2="89404" y2="93229"/>
                          <a14:foregroundMark x1="88742" y1="98177" x2="90066" y2="99479"/>
                          <a14:foregroundMark x1="88742" y1="95573" x2="88654" y2="94881"/>
                          <a14:foregroundMark x1="89139" y1="98698" x2="88818" y2="96169"/>
                          <a14:foregroundMark x1="88344" y1="97917" x2="87991" y2="97917"/>
                          <a14:foregroundMark x1="89669" y1="97917" x2="88521" y2="97917"/>
                          <a14:foregroundMark x1="89139" y1="2604" x2="89272" y2="4948"/>
                          <a14:backgroundMark x1="75099" y1="3385" x2="70066" y2="1823"/>
                          <a14:backgroundMark x1="84901" y1="3646" x2="85348" y2="3499"/>
                          <a14:backgroundMark x1="85430" y1="4167" x2="84768" y2="2604"/>
                          <a14:backgroundMark x1="85033" y1="3385" x2="83974" y2="1823"/>
                          <a14:backgroundMark x1="84768" y1="3125" x2="85154" y2="2872"/>
                          <a14:backgroundMark x1="84765" y1="96354" x2="84768" y2="98438"/>
                          <a14:backgroundMark x1="84636" y1="8333" x2="84765" y2="96354"/>
                          <a14:backgroundMark x1="85563" y1="99479" x2="83179" y2="99219"/>
                          <a14:backgroundMark x1="87285" y1="99219" x2="87947" y2="98958"/>
                          <a14:backgroundMark x1="88079" y1="99219" x2="88079" y2="99219"/>
                          <a14:backgroundMark x1="86358" y1="99479" x2="87815" y2="98177"/>
                          <a14:backgroundMark x1="88344" y1="99740" x2="87815" y2="97917"/>
                          <a14:backgroundMark x1="88212" y1="99740" x2="88344" y2="97917"/>
                          <a14:backgroundMark x1="88344" y1="98698" x2="88477" y2="97917"/>
                        </a14:backgroundRemoval>
                      </a14:imgEffect>
                    </a14:imgLayer>
                  </a14:imgProps>
                </a:ext>
                <a:ext uri="{28A0092B-C50C-407E-A947-70E740481C1C}">
                  <a14:useLocalDpi xmlns:a14="http://schemas.microsoft.com/office/drawing/2010/main" val="0"/>
                </a:ext>
              </a:extLst>
            </a:blip>
            <a:srcRect l="5186" t="2" r="7714" b="-1"/>
            <a:stretch/>
          </p:blipFill>
          <p:spPr bwMode="auto">
            <a:xfrm>
              <a:off x="396777" y="1267410"/>
              <a:ext cx="4396497" cy="2561628"/>
            </a:xfrm>
            <a:prstGeom prst="rect">
              <a:avLst/>
            </a:prstGeom>
            <a:noFill/>
            <a:ln>
              <a:noFill/>
            </a:ln>
            <a:extLst>
              <a:ext uri="{53640926-AAD7-44D8-BBD7-CCE9431645EC}">
                <a14:shadowObscured xmlns:a14="http://schemas.microsoft.com/office/drawing/2010/main"/>
              </a:ext>
            </a:extLst>
          </p:spPr>
        </p:pic>
      </p:grpSp>
      <p:grpSp>
        <p:nvGrpSpPr>
          <p:cNvPr id="14" name="Группа 13">
            <a:extLst>
              <a:ext uri="{FF2B5EF4-FFF2-40B4-BE49-F238E27FC236}">
                <a16:creationId xmlns:a16="http://schemas.microsoft.com/office/drawing/2014/main" id="{011DBF5A-7459-D70B-4852-CAE82BB4575C}"/>
              </a:ext>
            </a:extLst>
          </p:cNvPr>
          <p:cNvGrpSpPr/>
          <p:nvPr/>
        </p:nvGrpSpPr>
        <p:grpSpPr>
          <a:xfrm>
            <a:off x="160986" y="3743791"/>
            <a:ext cx="4378076" cy="2765128"/>
            <a:chOff x="312239" y="3796220"/>
            <a:chExt cx="4584866" cy="2978652"/>
          </a:xfrm>
        </p:grpSpPr>
        <p:sp>
          <p:nvSpPr>
            <p:cNvPr id="94" name="TextBox 93">
              <a:extLst>
                <a:ext uri="{FF2B5EF4-FFF2-40B4-BE49-F238E27FC236}">
                  <a16:creationId xmlns:a16="http://schemas.microsoft.com/office/drawing/2014/main" id="{DC9A66D7-B346-4F90-AE8E-5F49739C1F0B}"/>
                </a:ext>
              </a:extLst>
            </p:cNvPr>
            <p:cNvSpPr txBox="1"/>
            <p:nvPr/>
          </p:nvSpPr>
          <p:spPr>
            <a:xfrm>
              <a:off x="1678659" y="3796220"/>
              <a:ext cx="2293550" cy="369332"/>
            </a:xfrm>
            <a:prstGeom prst="rect">
              <a:avLst/>
            </a:prstGeom>
            <a:noFill/>
          </p:spPr>
          <p:txBody>
            <a:bodyPr wrap="square" rtlCol="0">
              <a:spAutoFit/>
            </a:bodyPr>
            <a:lstStyle/>
            <a:p>
              <a:r>
                <a:rPr lang="en-US" dirty="0"/>
                <a:t>Soil moisture, %</a:t>
              </a:r>
              <a:endParaRPr lang="ru-RU" dirty="0"/>
            </a:p>
          </p:txBody>
        </p:sp>
        <p:pic>
          <p:nvPicPr>
            <p:cNvPr id="19" name="Рисунок 18">
              <a:extLst>
                <a:ext uri="{FF2B5EF4-FFF2-40B4-BE49-F238E27FC236}">
                  <a16:creationId xmlns:a16="http://schemas.microsoft.com/office/drawing/2014/main" id="{0BC961D5-28C3-CFFA-A1FF-206C38FF3CC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53" b="99495" l="4894" r="94709">
                          <a14:foregroundMark x1="81614" y1="84091" x2="38492" y2="39394"/>
                          <a14:foregroundMark x1="76720" y1="90657" x2="43386" y2="73232"/>
                          <a14:foregroundMark x1="76058" y1="89899" x2="82407" y2="21465"/>
                          <a14:foregroundMark x1="80291" y1="96970" x2="82098" y2="73055"/>
                          <a14:foregroundMark x1="80026" y1="89141" x2="73942" y2="13636"/>
                          <a14:foregroundMark x1="73942" y1="13636" x2="73942" y2="13636"/>
                          <a14:foregroundMark x1="80423" y1="9848" x2="44577" y2="253"/>
                          <a14:foregroundMark x1="44577" y1="253" x2="44577" y2="253"/>
                          <a14:foregroundMark x1="37698" y1="5808" x2="9921" y2="10354"/>
                          <a14:foregroundMark x1="9921" y1="10354" x2="8730" y2="11616"/>
                          <a14:foregroundMark x1="19577" y1="16919" x2="12963" y2="37374"/>
                          <a14:foregroundMark x1="12963" y1="37374" x2="12037" y2="95707"/>
                          <a14:foregroundMark x1="12037" y1="95707" x2="12037" y2="95707"/>
                          <a14:foregroundMark x1="10185" y1="72727" x2="7275" y2="21717"/>
                          <a14:foregroundMark x1="10450" y1="28535" x2="27778" y2="2778"/>
                          <a14:foregroundMark x1="6878" y1="30303" x2="8862" y2="2020"/>
                          <a14:foregroundMark x1="11111" y1="15404" x2="70106" y2="2525"/>
                          <a14:foregroundMark x1="48942" y1="8333" x2="82011" y2="10859"/>
                          <a14:foregroundMark x1="82804" y1="6061" x2="82785" y2="12420"/>
                          <a14:foregroundMark x1="82811" y1="98387" x2="82804" y2="98990"/>
                          <a14:foregroundMark x1="80688" y1="86111" x2="32143" y2="85354"/>
                          <a14:foregroundMark x1="78704" y1="96465" x2="48148" y2="97222"/>
                          <a14:foregroundMark x1="48148" y1="97222" x2="48148" y2="97222"/>
                          <a14:foregroundMark x1="56878" y1="97475" x2="8333" y2="93939"/>
                          <a14:foregroundMark x1="12169" y1="95707" x2="5952" y2="65657"/>
                          <a14:foregroundMark x1="10847" y1="78283" x2="7672" y2="97980"/>
                          <a14:foregroundMark x1="7672" y1="97980" x2="7672" y2="97980"/>
                          <a14:foregroundMark x1="6878" y1="79798" x2="9788" y2="99747"/>
                          <a14:foregroundMark x1="9788" y1="99747" x2="9788" y2="99747"/>
                          <a14:foregroundMark x1="8333" y1="90657" x2="23413" y2="97222"/>
                          <a14:foregroundMark x1="23413" y1="97222" x2="67063" y2="96970"/>
                          <a14:foregroundMark x1="67063" y1="96970" x2="68915" y2="94697"/>
                          <a14:foregroundMark x1="67063" y1="87626" x2="75265" y2="94192"/>
                          <a14:foregroundMark x1="68254" y1="90657" x2="74339" y2="66414"/>
                          <a14:foregroundMark x1="88228" y1="4040" x2="88230" y2="5133"/>
                          <a14:foregroundMark x1="92196" y1="98485" x2="93783" y2="17677"/>
                          <a14:foregroundMark x1="93783" y1="17677" x2="91534" y2="5556"/>
                          <a14:foregroundMark x1="83862" y1="96970" x2="81217" y2="28030"/>
                          <a14:foregroundMark x1="81217" y1="28030" x2="81614" y2="28030"/>
                          <a14:foregroundMark x1="82407" y1="80051" x2="83995" y2="26263"/>
                          <a14:foregroundMark x1="84127" y1="9091" x2="83466" y2="38131"/>
                          <a14:foregroundMark x1="84524" y1="17172" x2="84259" y2="99495"/>
                          <a14:foregroundMark x1="91138" y1="6566" x2="94444" y2="60859"/>
                          <a14:foregroundMark x1="91138" y1="28030" x2="94444" y2="95455"/>
                          <a14:foregroundMark x1="92063" y1="98485" x2="94841" y2="97727"/>
                          <a14:foregroundMark x1="89815" y1="40404" x2="92063" y2="1263"/>
                          <a14:foregroundMark x1="6481" y1="87626" x2="7407" y2="51010"/>
                          <a14:foregroundMark x1="7407" y1="51010" x2="4894" y2="39394"/>
                          <a14:foregroundMark x1="6217" y1="46717" x2="5556" y2="6818"/>
                          <a14:backgroundMark x1="86243" y1="5051" x2="86195" y2="9263"/>
                        </a14:backgroundRemoval>
                      </a14:imgEffect>
                    </a14:imgLayer>
                  </a14:imgProps>
                </a:ext>
                <a:ext uri="{28A0092B-C50C-407E-A947-70E740481C1C}">
                  <a14:useLocalDpi xmlns:a14="http://schemas.microsoft.com/office/drawing/2010/main" val="0"/>
                </a:ext>
              </a:extLst>
            </a:blip>
            <a:srcRect l="5106" r="6118"/>
            <a:stretch/>
          </p:blipFill>
          <p:spPr bwMode="auto">
            <a:xfrm>
              <a:off x="312239" y="4047790"/>
              <a:ext cx="4584866" cy="2727082"/>
            </a:xfrm>
            <a:prstGeom prst="rect">
              <a:avLst/>
            </a:prstGeom>
            <a:noFill/>
            <a:ln>
              <a:noFill/>
            </a:ln>
            <a:extLst>
              <a:ext uri="{53640926-AAD7-44D8-BBD7-CCE9431645EC}">
                <a14:shadowObscured xmlns:a14="http://schemas.microsoft.com/office/drawing/2010/main"/>
              </a:ext>
            </a:extLst>
          </p:spPr>
        </p:pic>
      </p:grpSp>
      <p:grpSp>
        <p:nvGrpSpPr>
          <p:cNvPr id="15" name="Группа 14">
            <a:extLst>
              <a:ext uri="{FF2B5EF4-FFF2-40B4-BE49-F238E27FC236}">
                <a16:creationId xmlns:a16="http://schemas.microsoft.com/office/drawing/2014/main" id="{970195E7-944D-0768-1352-F5720D9F8892}"/>
              </a:ext>
            </a:extLst>
          </p:cNvPr>
          <p:cNvGrpSpPr/>
          <p:nvPr/>
        </p:nvGrpSpPr>
        <p:grpSpPr>
          <a:xfrm>
            <a:off x="4626827" y="3743791"/>
            <a:ext cx="4515020" cy="2782024"/>
            <a:chOff x="5039172" y="3796220"/>
            <a:chExt cx="4567199" cy="2916424"/>
          </a:xfrm>
        </p:grpSpPr>
        <p:sp>
          <p:nvSpPr>
            <p:cNvPr id="96" name="TextBox 95">
              <a:extLst>
                <a:ext uri="{FF2B5EF4-FFF2-40B4-BE49-F238E27FC236}">
                  <a16:creationId xmlns:a16="http://schemas.microsoft.com/office/drawing/2014/main" id="{FF0A5F8F-EC94-40E7-8A82-B31D4C884097}"/>
                </a:ext>
              </a:extLst>
            </p:cNvPr>
            <p:cNvSpPr txBox="1"/>
            <p:nvPr/>
          </p:nvSpPr>
          <p:spPr>
            <a:xfrm>
              <a:off x="6025381" y="3796220"/>
              <a:ext cx="3528811" cy="369332"/>
            </a:xfrm>
            <a:prstGeom prst="rect">
              <a:avLst/>
            </a:prstGeom>
            <a:noFill/>
          </p:spPr>
          <p:txBody>
            <a:bodyPr wrap="square" rtlCol="0">
              <a:spAutoFit/>
            </a:bodyPr>
            <a:lstStyle/>
            <a:p>
              <a:r>
                <a:rPr lang="en-US" dirty="0"/>
                <a:t>CO</a:t>
              </a:r>
              <a:r>
                <a:rPr lang="en-US" baseline="-25000" dirty="0"/>
                <a:t>2</a:t>
              </a:r>
              <a:r>
                <a:rPr lang="en-US" dirty="0"/>
                <a:t> flux, mg CO</a:t>
              </a:r>
              <a:r>
                <a:rPr lang="en-US" baseline="-25000" dirty="0"/>
                <a:t>2</a:t>
              </a:r>
              <a:r>
                <a:rPr lang="en-US" dirty="0"/>
                <a:t> m</a:t>
              </a:r>
              <a:r>
                <a:rPr lang="en-US" baseline="30000" dirty="0"/>
                <a:t>-2</a:t>
              </a:r>
              <a:r>
                <a:rPr lang="en-US" dirty="0"/>
                <a:t>  h</a:t>
              </a:r>
              <a:r>
                <a:rPr lang="en-US" baseline="30000" dirty="0"/>
                <a:t>-1</a:t>
              </a:r>
              <a:endParaRPr lang="ru-RU" baseline="30000" dirty="0"/>
            </a:p>
          </p:txBody>
        </p:sp>
        <p:pic>
          <p:nvPicPr>
            <p:cNvPr id="20" name="Рисунок 19">
              <a:extLst>
                <a:ext uri="{FF2B5EF4-FFF2-40B4-BE49-F238E27FC236}">
                  <a16:creationId xmlns:a16="http://schemas.microsoft.com/office/drawing/2014/main" id="{400BF87F-7CB5-61D0-57BF-9CF8E07B2E0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359" b="99744" l="7115" r="92885">
                          <a14:foregroundMark x1="60606" y1="75128" x2="17260" y2="20513"/>
                          <a14:foregroundMark x1="72859" y1="87692" x2="53491" y2="22308"/>
                          <a14:foregroundMark x1="63505" y1="32564" x2="13966" y2="59487"/>
                          <a14:foregroundMark x1="13966" y1="59487" x2="12780" y2="63333"/>
                          <a14:foregroundMark x1="10145" y1="58718" x2="18050" y2="74872"/>
                          <a14:foregroundMark x1="18050" y1="74872" x2="48353" y2="86923"/>
                          <a14:foregroundMark x1="48353" y1="86923" x2="54545" y2="81282"/>
                          <a14:foregroundMark x1="72069" y1="95897" x2="79183" y2="46410"/>
                          <a14:foregroundMark x1="80960" y1="84095" x2="77997" y2="53077"/>
                          <a14:foregroundMark x1="80501" y1="76923" x2="77866" y2="24103"/>
                          <a14:foregroundMark x1="80960" y1="16459" x2="80369" y2="7179"/>
                          <a14:foregroundMark x1="80369" y1="7179" x2="80501" y2="6667"/>
                          <a14:foregroundMark x1="79578" y1="12821" x2="21607" y2="6154"/>
                          <a14:foregroundMark x1="21607" y1="6154" x2="12121" y2="10513"/>
                          <a14:foregroundMark x1="12121" y1="10513" x2="7246" y2="18718"/>
                          <a14:foregroundMark x1="91173" y1="98718" x2="93017" y2="18718"/>
                          <a14:foregroundMark x1="93017" y1="18718" x2="90250" y2="4359"/>
                          <a14:foregroundMark x1="89592" y1="8205" x2="90909" y2="75385"/>
                          <a14:foregroundMark x1="89065" y1="63846" x2="89987" y2="92564"/>
                          <a14:foregroundMark x1="89987" y1="94615" x2="89723" y2="99744"/>
                          <a14:foregroundMark x1="88933" y1="96923" x2="88933" y2="97692"/>
                          <a14:foregroundMark x1="89196" y1="98718" x2="88801" y2="98974"/>
                          <a14:backgroundMark x1="84321" y1="4359" x2="84321" y2="98974"/>
                        </a14:backgroundRemoval>
                      </a14:imgEffect>
                    </a14:imgLayer>
                  </a14:imgProps>
                </a:ext>
                <a:ext uri="{28A0092B-C50C-407E-A947-70E740481C1C}">
                  <a14:useLocalDpi xmlns:a14="http://schemas.microsoft.com/office/drawing/2010/main" val="0"/>
                </a:ext>
              </a:extLst>
            </a:blip>
            <a:srcRect l="5022" r="6475"/>
            <a:stretch/>
          </p:blipFill>
          <p:spPr bwMode="auto">
            <a:xfrm>
              <a:off x="5039172" y="4058749"/>
              <a:ext cx="4567199" cy="2653895"/>
            </a:xfrm>
            <a:prstGeom prst="rect">
              <a:avLst/>
            </a:prstGeom>
            <a:noFill/>
            <a:ln>
              <a:noFill/>
            </a:ln>
            <a:extLst>
              <a:ext uri="{53640926-AAD7-44D8-BBD7-CCE9431645EC}">
                <a14:shadowObscured xmlns:a14="http://schemas.microsoft.com/office/drawing/2010/main"/>
              </a:ext>
            </a:extLst>
          </p:spPr>
        </p:pic>
      </p:grpSp>
      <p:grpSp>
        <p:nvGrpSpPr>
          <p:cNvPr id="2" name="Группа 1">
            <a:extLst>
              <a:ext uri="{FF2B5EF4-FFF2-40B4-BE49-F238E27FC236}">
                <a16:creationId xmlns:a16="http://schemas.microsoft.com/office/drawing/2014/main" id="{762A567D-3FC6-7CD9-44F3-1DC59317E682}"/>
              </a:ext>
            </a:extLst>
          </p:cNvPr>
          <p:cNvGrpSpPr/>
          <p:nvPr/>
        </p:nvGrpSpPr>
        <p:grpSpPr>
          <a:xfrm>
            <a:off x="3805835" y="710073"/>
            <a:ext cx="5328590" cy="2992219"/>
            <a:chOff x="5834710" y="686239"/>
            <a:chExt cx="5328590" cy="2992219"/>
          </a:xfrm>
        </p:grpSpPr>
        <p:sp>
          <p:nvSpPr>
            <p:cNvPr id="95" name="TextBox 94">
              <a:extLst>
                <a:ext uri="{FF2B5EF4-FFF2-40B4-BE49-F238E27FC236}">
                  <a16:creationId xmlns:a16="http://schemas.microsoft.com/office/drawing/2014/main" id="{E773FC0A-5646-4F13-B873-36DFD96FFAC5}"/>
                </a:ext>
              </a:extLst>
            </p:cNvPr>
            <p:cNvSpPr txBox="1"/>
            <p:nvPr/>
          </p:nvSpPr>
          <p:spPr>
            <a:xfrm>
              <a:off x="8089093" y="835284"/>
              <a:ext cx="2745853" cy="369332"/>
            </a:xfrm>
            <a:prstGeom prst="rect">
              <a:avLst/>
            </a:prstGeom>
            <a:noFill/>
          </p:spPr>
          <p:txBody>
            <a:bodyPr wrap="square" rtlCol="0">
              <a:spAutoFit/>
            </a:bodyPr>
            <a:lstStyle/>
            <a:p>
              <a:r>
                <a:rPr lang="en-US" dirty="0"/>
                <a:t>Thawing depth, m</a:t>
              </a:r>
              <a:endParaRPr lang="ru-RU" dirty="0"/>
            </a:p>
          </p:txBody>
        </p:sp>
        <p:pic>
          <p:nvPicPr>
            <p:cNvPr id="17" name="Рисунок 16" descr="Изображение выглядит как текст, легкий&#10;&#10;Автоматически созданное описание">
              <a:extLst>
                <a:ext uri="{FF2B5EF4-FFF2-40B4-BE49-F238E27FC236}">
                  <a16:creationId xmlns:a16="http://schemas.microsoft.com/office/drawing/2014/main" id="{86AB9EDB-2899-7015-C6E8-1FAA2E9C1A4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314" b="99743" l="3709" r="95232">
                          <a14:foregroundMark x1="44901" y1="44730" x2="17483" y2="23393"/>
                          <a14:foregroundMark x1="54437" y1="67352" x2="31921" y2="47815"/>
                          <a14:foregroundMark x1="31921" y1="47815" x2="13245" y2="11311"/>
                          <a14:foregroundMark x1="13245" y1="11311" x2="12996" y2="9501"/>
                          <a14:foregroundMark x1="14040" y1="29563" x2="15364" y2="55013"/>
                          <a14:foregroundMark x1="15364" y1="55013" x2="25960" y2="84833"/>
                          <a14:foregroundMark x1="25960" y1="84833" x2="70464" y2="90488"/>
                          <a14:foregroundMark x1="70464" y1="90488" x2="82781" y2="80720"/>
                          <a14:foregroundMark x1="82781" y1="80720" x2="82781" y2="80463"/>
                          <a14:foregroundMark x1="81854" y1="94344" x2="81060" y2="37789"/>
                          <a14:foregroundMark x1="81060" y1="37789" x2="80397" y2="33933"/>
                          <a14:foregroundMark x1="80927" y1="80720" x2="49404" y2="75578"/>
                          <a14:foregroundMark x1="63841" y1="65553" x2="45033" y2="66838"/>
                          <a14:foregroundMark x1="45033" y1="66838" x2="8477" y2="46015"/>
                          <a14:foregroundMark x1="8477" y1="46015" x2="3841" y2="35990"/>
                          <a14:foregroundMark x1="17483" y1="52699" x2="12304" y2="9052"/>
                          <a14:foregroundMark x1="13245" y1="14910" x2="35281" y2="4037"/>
                          <a14:foregroundMark x1="23709" y1="14139" x2="34305" y2="14653"/>
                          <a14:foregroundMark x1="34305" y1="14653" x2="69404" y2="12339"/>
                          <a14:foregroundMark x1="29934" y1="10797" x2="36709" y2="8373"/>
                          <a14:foregroundMark x1="56549" y1="8032" x2="72980" y2="7712"/>
                          <a14:foregroundMark x1="72980" y1="7712" x2="76954" y2="7969"/>
                          <a14:foregroundMark x1="75894" y1="9769" x2="82384" y2="13882"/>
                          <a14:foregroundMark x1="56821" y1="97686" x2="8477" y2="84576"/>
                          <a14:foregroundMark x1="8477" y1="84576" x2="10199" y2="81491"/>
                          <a14:foregroundMark x1="88477" y1="4627" x2="88609" y2="95373"/>
                          <a14:foregroundMark x1="93245" y1="98458" x2="91921" y2="8740"/>
                          <a14:foregroundMark x1="91921" y1="8740" x2="91788" y2="8226"/>
                          <a14:foregroundMark x1="93377" y1="11568" x2="93245" y2="5913"/>
                          <a14:foregroundMark x1="93245" y1="20823" x2="92980" y2="2571"/>
                          <a14:foregroundMark x1="92980" y1="2571" x2="92848" y2="2314"/>
                          <a14:foregroundMark x1="93642" y1="12596" x2="91391" y2="4370"/>
                          <a14:foregroundMark x1="91656" y1="37275" x2="92980" y2="64524"/>
                          <a14:foregroundMark x1="92185" y1="41645" x2="95232" y2="55270"/>
                          <a14:foregroundMark x1="92848" y1="48072" x2="92185" y2="97429"/>
                          <a14:foregroundMark x1="91523" y1="83290" x2="91391" y2="99743"/>
                          <a14:foregroundMark x1="90596" y1="94087" x2="90728" y2="98972"/>
                          <a14:backgroundMark x1="54834" y1="2828" x2="34967" y2="3085"/>
                          <a14:backgroundMark x1="12450" y1="4370" x2="10464" y2="3085"/>
                        </a14:backgroundRemoval>
                      </a14:imgEffect>
                    </a14:imgLayer>
                  </a14:imgProps>
                </a:ext>
                <a:ext uri="{28A0092B-C50C-407E-A947-70E740481C1C}">
                  <a14:useLocalDpi xmlns:a14="http://schemas.microsoft.com/office/drawing/2010/main" val="0"/>
                </a:ext>
              </a:extLst>
            </a:blip>
            <a:srcRect l="5782" t="4771" r="5987" b="1274"/>
            <a:stretch/>
          </p:blipFill>
          <p:spPr bwMode="auto">
            <a:xfrm>
              <a:off x="6648280" y="1197738"/>
              <a:ext cx="4515020" cy="2480720"/>
            </a:xfrm>
            <a:prstGeom prst="rect">
              <a:avLst/>
            </a:prstGeom>
            <a:noFill/>
            <a:ln>
              <a:noFill/>
            </a:ln>
            <a:extLst>
              <a:ext uri="{53640926-AAD7-44D8-BBD7-CCE9431645EC}">
                <a14:shadowObscured xmlns:a14="http://schemas.microsoft.com/office/drawing/2010/main"/>
              </a:ext>
            </a:extLst>
          </p:spPr>
        </p:pic>
        <p:cxnSp>
          <p:nvCxnSpPr>
            <p:cNvPr id="4" name="Прямая со стрелкой 3">
              <a:extLst>
                <a:ext uri="{FF2B5EF4-FFF2-40B4-BE49-F238E27FC236}">
                  <a16:creationId xmlns:a16="http://schemas.microsoft.com/office/drawing/2014/main" id="{8720E0B9-BF66-7C63-CBEC-C71C7CC817DF}"/>
                </a:ext>
              </a:extLst>
            </p:cNvPr>
            <p:cNvCxnSpPr>
              <a:cxnSpLocks/>
              <a:stCxn id="6" idx="3"/>
            </p:cNvCxnSpPr>
            <p:nvPr/>
          </p:nvCxnSpPr>
          <p:spPr>
            <a:xfrm>
              <a:off x="6506689" y="965710"/>
              <a:ext cx="575019" cy="13896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EAEAD14D-2CF1-22E1-A4BD-9229A2C1F5F9}"/>
                </a:ext>
              </a:extLst>
            </p:cNvPr>
            <p:cNvSpPr txBox="1"/>
            <p:nvPr/>
          </p:nvSpPr>
          <p:spPr>
            <a:xfrm>
              <a:off x="5834710" y="781044"/>
              <a:ext cx="671979" cy="369332"/>
            </a:xfrm>
            <a:prstGeom prst="rect">
              <a:avLst/>
            </a:prstGeom>
            <a:noFill/>
          </p:spPr>
          <p:txBody>
            <a:bodyPr wrap="none" rtlCol="0">
              <a:spAutoFit/>
            </a:bodyPr>
            <a:lstStyle/>
            <a:p>
              <a:r>
                <a:rPr lang="en-US" dirty="0"/>
                <a:t>Palsa</a:t>
              </a:r>
              <a:endParaRPr lang="ru-RU" dirty="0"/>
            </a:p>
          </p:txBody>
        </p:sp>
        <p:cxnSp>
          <p:nvCxnSpPr>
            <p:cNvPr id="21" name="Прямая со стрелкой 20">
              <a:extLst>
                <a:ext uri="{FF2B5EF4-FFF2-40B4-BE49-F238E27FC236}">
                  <a16:creationId xmlns:a16="http://schemas.microsoft.com/office/drawing/2014/main" id="{CB7AC89E-FEE7-C4AE-88B3-C244DEE057DE}"/>
                </a:ext>
              </a:extLst>
            </p:cNvPr>
            <p:cNvCxnSpPr>
              <a:cxnSpLocks/>
              <a:stCxn id="23" idx="2"/>
            </p:cNvCxnSpPr>
            <p:nvPr/>
          </p:nvCxnSpPr>
          <p:spPr>
            <a:xfrm>
              <a:off x="7016508" y="1055571"/>
              <a:ext cx="387285" cy="2980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C1BE7697-E9C3-5E33-062A-02E110E9CF81}"/>
                </a:ext>
              </a:extLst>
            </p:cNvPr>
            <p:cNvSpPr txBox="1"/>
            <p:nvPr/>
          </p:nvSpPr>
          <p:spPr>
            <a:xfrm>
              <a:off x="6731814" y="686239"/>
              <a:ext cx="569387" cy="369332"/>
            </a:xfrm>
            <a:prstGeom prst="rect">
              <a:avLst/>
            </a:prstGeom>
            <a:noFill/>
          </p:spPr>
          <p:txBody>
            <a:bodyPr wrap="none" rtlCol="0">
              <a:spAutoFit/>
            </a:bodyPr>
            <a:lstStyle/>
            <a:p>
              <a:r>
                <a:rPr lang="en-US" dirty="0"/>
                <a:t>Bog</a:t>
              </a:r>
              <a:endParaRPr lang="ru-RU" dirty="0"/>
            </a:p>
          </p:txBody>
        </p:sp>
      </p:grpSp>
      <p:graphicFrame>
        <p:nvGraphicFramePr>
          <p:cNvPr id="12" name="Таблица 12">
            <a:extLst>
              <a:ext uri="{FF2B5EF4-FFF2-40B4-BE49-F238E27FC236}">
                <a16:creationId xmlns:a16="http://schemas.microsoft.com/office/drawing/2014/main" id="{28DB2066-E958-E79E-0314-7B33E0B218FF}"/>
              </a:ext>
            </a:extLst>
          </p:cNvPr>
          <p:cNvGraphicFramePr>
            <a:graphicFrameLocks noGrp="1"/>
          </p:cNvGraphicFramePr>
          <p:nvPr>
            <p:extLst>
              <p:ext uri="{D42A27DB-BD31-4B8C-83A1-F6EECF244321}">
                <p14:modId xmlns:p14="http://schemas.microsoft.com/office/powerpoint/2010/main" val="3837565565"/>
              </p:ext>
            </p:extLst>
          </p:nvPr>
        </p:nvGraphicFramePr>
        <p:xfrm>
          <a:off x="9204098" y="1640410"/>
          <a:ext cx="2929491" cy="4141513"/>
        </p:xfrm>
        <a:graphic>
          <a:graphicData uri="http://schemas.openxmlformats.org/drawingml/2006/table">
            <a:tbl>
              <a:tblPr firstRow="1" bandRow="1">
                <a:tableStyleId>{2D5ABB26-0587-4C30-8999-92F81FD0307C}</a:tableStyleId>
              </a:tblPr>
              <a:tblGrid>
                <a:gridCol w="874180">
                  <a:extLst>
                    <a:ext uri="{9D8B030D-6E8A-4147-A177-3AD203B41FA5}">
                      <a16:colId xmlns:a16="http://schemas.microsoft.com/office/drawing/2014/main" val="1498165035"/>
                    </a:ext>
                  </a:extLst>
                </a:gridCol>
                <a:gridCol w="1146313">
                  <a:extLst>
                    <a:ext uri="{9D8B030D-6E8A-4147-A177-3AD203B41FA5}">
                      <a16:colId xmlns:a16="http://schemas.microsoft.com/office/drawing/2014/main" val="3316326500"/>
                    </a:ext>
                  </a:extLst>
                </a:gridCol>
                <a:gridCol w="908998">
                  <a:extLst>
                    <a:ext uri="{9D8B030D-6E8A-4147-A177-3AD203B41FA5}">
                      <a16:colId xmlns:a16="http://schemas.microsoft.com/office/drawing/2014/main" val="77559615"/>
                    </a:ext>
                  </a:extLst>
                </a:gridCol>
              </a:tblGrid>
              <a:tr h="60583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Parameters</a:t>
                      </a:r>
                      <a:endParaRPr lang="ru-RU" sz="1600" b="1" strike="sngStrike" dirty="0">
                        <a:solidFill>
                          <a:srgbClr val="FF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chemeClr val="tx1"/>
                          </a:solidFill>
                        </a:rPr>
                        <a:t>Palsa</a:t>
                      </a:r>
                    </a:p>
                    <a:p>
                      <a:pPr algn="ctr"/>
                      <a:endParaRPr 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chemeClr val="tx1"/>
                          </a:solidFill>
                        </a:rPr>
                        <a:t>Bog</a:t>
                      </a:r>
                      <a:endParaRPr lang="ru-RU" sz="16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0012196"/>
                  </a:ext>
                </a:extLst>
              </a:tr>
              <a:tr h="50339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Thawing depth, m</a:t>
                      </a:r>
                      <a:endParaRPr lang="ru-RU"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600" b="0" kern="1200" dirty="0">
                          <a:solidFill>
                            <a:schemeClr val="tx1"/>
                          </a:solidFill>
                          <a:effectLst/>
                        </a:rPr>
                        <a:t>0.66±0.25</a:t>
                      </a:r>
                      <a:r>
                        <a:rPr lang="en-US" sz="1600" b="0" kern="1200" dirty="0">
                          <a:solidFill>
                            <a:schemeClr val="tx1"/>
                          </a:solidFill>
                          <a:effectLst/>
                        </a:rPr>
                        <a:t>*</a:t>
                      </a:r>
                      <a:endParaRPr lang="ru-RU" sz="16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&gt;</a:t>
                      </a:r>
                      <a:r>
                        <a:rPr lang="ru-RU" sz="1600" dirty="0"/>
                        <a:t>2.0</a:t>
                      </a:r>
                      <a:endParaRPr lang="ru-RU"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0457882"/>
                  </a:ext>
                </a:extLst>
              </a:tr>
              <a:tr h="70933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Soil temperature, ℃</a:t>
                      </a:r>
                      <a:endParaRPr lang="ru-RU"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600" kern="1200" dirty="0">
                          <a:solidFill>
                            <a:schemeClr val="dk1"/>
                          </a:solidFill>
                          <a:effectLst/>
                        </a:rPr>
                        <a:t>8.35±2.72</a:t>
                      </a:r>
                      <a:endParaRPr lang="ru-RU"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600" kern="1200" dirty="0">
                          <a:solidFill>
                            <a:schemeClr val="dk1"/>
                          </a:solidFill>
                          <a:effectLst/>
                        </a:rPr>
                        <a:t>14.64±2.44</a:t>
                      </a:r>
                      <a:endParaRPr lang="ru-RU"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849110"/>
                  </a:ext>
                </a:extLst>
              </a:tr>
              <a:tr h="70933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Soil moisture, %</a:t>
                      </a:r>
                      <a:endParaRPr lang="ru-RU"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600" kern="1200" dirty="0">
                          <a:solidFill>
                            <a:schemeClr val="dk1"/>
                          </a:solidFill>
                          <a:effectLst/>
                        </a:rPr>
                        <a:t>32.23±13.16</a:t>
                      </a:r>
                      <a:endParaRPr lang="ru-RU"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600" kern="1200" dirty="0">
                          <a:solidFill>
                            <a:schemeClr val="dk1"/>
                          </a:solidFill>
                          <a:effectLst/>
                        </a:rPr>
                        <a:t>56.24±2.13</a:t>
                      </a:r>
                      <a:endParaRPr lang="ru-RU"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3999844"/>
                  </a:ext>
                </a:extLst>
              </a:tr>
              <a:tr h="70933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CO</a:t>
                      </a:r>
                      <a:r>
                        <a:rPr lang="en-US" sz="1600" baseline="-25000" dirty="0">
                          <a:solidFill>
                            <a:schemeClr val="tx1"/>
                          </a:solidFill>
                        </a:rPr>
                        <a:t>2</a:t>
                      </a:r>
                      <a:r>
                        <a:rPr lang="en-US" sz="1600" dirty="0">
                          <a:solidFill>
                            <a:schemeClr val="tx1"/>
                          </a:solidFill>
                        </a:rPr>
                        <a:t> flux, mg CO</a:t>
                      </a:r>
                      <a:r>
                        <a:rPr lang="en-US" sz="1600" baseline="-25000" dirty="0">
                          <a:solidFill>
                            <a:schemeClr val="tx1"/>
                          </a:solidFill>
                        </a:rPr>
                        <a:t>2</a:t>
                      </a:r>
                      <a:r>
                        <a:rPr lang="en-US" sz="1600" dirty="0">
                          <a:solidFill>
                            <a:schemeClr val="tx1"/>
                          </a:solidFill>
                        </a:rPr>
                        <a:t> m</a:t>
                      </a:r>
                      <a:r>
                        <a:rPr lang="en-US" sz="1600" baseline="30000" dirty="0">
                          <a:solidFill>
                            <a:schemeClr val="tx1"/>
                          </a:solidFill>
                        </a:rPr>
                        <a:t>-2</a:t>
                      </a:r>
                      <a:r>
                        <a:rPr lang="en-US" sz="1600" dirty="0">
                          <a:solidFill>
                            <a:schemeClr val="tx1"/>
                          </a:solidFill>
                        </a:rPr>
                        <a:t>  h</a:t>
                      </a:r>
                      <a:r>
                        <a:rPr lang="en-US" sz="1600" baseline="30000" dirty="0">
                          <a:solidFill>
                            <a:schemeClr val="tx1"/>
                          </a:solidFill>
                        </a:rPr>
                        <a:t>-1</a:t>
                      </a:r>
                      <a:endParaRPr lang="ru-RU" sz="1600" baseline="300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600" kern="1200" dirty="0">
                          <a:solidFill>
                            <a:schemeClr val="dk1"/>
                          </a:solidFill>
                          <a:effectLst/>
                        </a:rPr>
                        <a:t>177.55±79.38</a:t>
                      </a:r>
                      <a:endParaRPr lang="ru-RU"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600" kern="1200" dirty="0">
                          <a:solidFill>
                            <a:schemeClr val="dk1"/>
                          </a:solidFill>
                          <a:effectLst/>
                        </a:rPr>
                        <a:t>199.06±90.05</a:t>
                      </a:r>
                      <a:endParaRPr lang="ru-RU"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1709581"/>
                  </a:ext>
                </a:extLst>
              </a:tr>
            </a:tbl>
          </a:graphicData>
        </a:graphic>
      </p:graphicFrame>
      <p:sp>
        <p:nvSpPr>
          <p:cNvPr id="29" name="TextBox 28">
            <a:extLst>
              <a:ext uri="{FF2B5EF4-FFF2-40B4-BE49-F238E27FC236}">
                <a16:creationId xmlns:a16="http://schemas.microsoft.com/office/drawing/2014/main" id="{70EC2D53-D51E-EF3C-0574-4DA0C438EAEF}"/>
              </a:ext>
            </a:extLst>
          </p:cNvPr>
          <p:cNvSpPr txBox="1"/>
          <p:nvPr/>
        </p:nvSpPr>
        <p:spPr>
          <a:xfrm>
            <a:off x="-141292" y="-79396"/>
            <a:ext cx="11961270" cy="523220"/>
          </a:xfrm>
          <a:prstGeom prst="rect">
            <a:avLst/>
          </a:prstGeom>
          <a:noFill/>
        </p:spPr>
        <p:txBody>
          <a:bodyPr wrap="square" rtlCol="0">
            <a:spAutoFit/>
          </a:bodyPr>
          <a:lstStyle/>
          <a:p>
            <a:pPr algn="ctr"/>
            <a:r>
              <a:rPr lang="en-US" sz="2800" b="1" dirty="0"/>
              <a:t>Field experiment </a:t>
            </a:r>
            <a:r>
              <a:rPr lang="ru-RU" sz="2800" b="1" dirty="0"/>
              <a:t>(2018-2021)</a:t>
            </a:r>
          </a:p>
        </p:txBody>
      </p:sp>
      <p:sp>
        <p:nvSpPr>
          <p:cNvPr id="25" name="TextBox 24">
            <a:extLst>
              <a:ext uri="{FF2B5EF4-FFF2-40B4-BE49-F238E27FC236}">
                <a16:creationId xmlns:a16="http://schemas.microsoft.com/office/drawing/2014/main" id="{9ADB1E4F-57E3-3D98-6C1A-CE0C85F2D1F8}"/>
              </a:ext>
            </a:extLst>
          </p:cNvPr>
          <p:cNvSpPr txBox="1"/>
          <p:nvPr/>
        </p:nvSpPr>
        <p:spPr>
          <a:xfrm>
            <a:off x="9148714" y="5776089"/>
            <a:ext cx="3006464" cy="369332"/>
          </a:xfrm>
          <a:prstGeom prst="rect">
            <a:avLst/>
          </a:prstGeom>
          <a:noFill/>
        </p:spPr>
        <p:txBody>
          <a:bodyPr wrap="none" rtlCol="0">
            <a:spAutoFit/>
          </a:bodyPr>
          <a:lstStyle/>
          <a:p>
            <a:r>
              <a:rPr lang="en-US" dirty="0"/>
              <a:t>*Average</a:t>
            </a:r>
            <a:r>
              <a:rPr lang="ru-RU" sz="1800" b="0" kern="1200" dirty="0">
                <a:solidFill>
                  <a:schemeClr val="tx1"/>
                </a:solidFill>
                <a:effectLst/>
              </a:rPr>
              <a:t> ±</a:t>
            </a:r>
            <a:r>
              <a:rPr lang="en-US" sz="1800" b="0" kern="1200" dirty="0">
                <a:solidFill>
                  <a:schemeClr val="tx1"/>
                </a:solidFill>
                <a:effectLst/>
              </a:rPr>
              <a:t> standard deviation</a:t>
            </a:r>
            <a:endParaRPr lang="ru-RU" dirty="0"/>
          </a:p>
        </p:txBody>
      </p:sp>
    </p:spTree>
    <p:extLst>
      <p:ext uri="{BB962C8B-B14F-4D97-AF65-F5344CB8AC3E}">
        <p14:creationId xmlns:p14="http://schemas.microsoft.com/office/powerpoint/2010/main" val="2215377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a:extLst>
              <a:ext uri="{FF2B5EF4-FFF2-40B4-BE49-F238E27FC236}">
                <a16:creationId xmlns:a16="http://schemas.microsoft.com/office/drawing/2014/main" id="{7C45FCFE-D516-471A-B92F-63BC8A7722DE}"/>
              </a:ext>
            </a:extLst>
          </p:cNvPr>
          <p:cNvSpPr txBox="1">
            <a:spLocks/>
          </p:cNvSpPr>
          <p:nvPr/>
        </p:nvSpPr>
        <p:spPr>
          <a:xfrm>
            <a:off x="10152575"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82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434D8-9FA7-4D7B-8F63-4CB12225425A}" type="slidenum">
              <a:rPr lang="ru-RU" sz="2400">
                <a:solidFill>
                  <a:schemeClr val="tx1"/>
                </a:solidFill>
              </a:rPr>
              <a:pPr/>
              <a:t>5</a:t>
            </a:fld>
            <a:endParaRPr lang="ru-RU" sz="2400" dirty="0">
              <a:solidFill>
                <a:schemeClr val="tx1"/>
              </a:solidFill>
            </a:endParaRPr>
          </a:p>
        </p:txBody>
      </p:sp>
      <p:sp>
        <p:nvSpPr>
          <p:cNvPr id="4" name="TextBox 3">
            <a:extLst>
              <a:ext uri="{FF2B5EF4-FFF2-40B4-BE49-F238E27FC236}">
                <a16:creationId xmlns:a16="http://schemas.microsoft.com/office/drawing/2014/main" id="{8496BCCC-A6DD-45CC-97AF-CD0719186640}"/>
              </a:ext>
            </a:extLst>
          </p:cNvPr>
          <p:cNvSpPr txBox="1"/>
          <p:nvPr/>
        </p:nvSpPr>
        <p:spPr>
          <a:xfrm>
            <a:off x="14548" y="477121"/>
            <a:ext cx="11790946" cy="1015663"/>
          </a:xfrm>
          <a:prstGeom prst="rect">
            <a:avLst/>
          </a:prstGeom>
          <a:noFill/>
        </p:spPr>
        <p:txBody>
          <a:bodyPr wrap="square">
            <a:spAutoFit/>
          </a:bodyPr>
          <a:lstStyle/>
          <a:p>
            <a:pPr algn="just"/>
            <a:r>
              <a:rPr lang="ru-RU" b="1" dirty="0">
                <a:latin typeface="Times New Roman" panose="02020603050405020304" pitchFamily="18" charset="0"/>
                <a:ea typeface="Calibri" panose="020F0502020204030204" pitchFamily="34" charset="0"/>
                <a:cs typeface="Times New Roman" panose="02020603050405020304" pitchFamily="18" charset="0"/>
              </a:rPr>
              <a:t>2</a:t>
            </a:r>
            <a:r>
              <a:rPr lang="en-US" sz="1800" b="1"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t>CO</a:t>
            </a:r>
            <a:r>
              <a:rPr lang="en-US" sz="2000" baseline="-25000" dirty="0"/>
              <a:t>2</a:t>
            </a:r>
            <a:r>
              <a:rPr lang="en-US" sz="2000" dirty="0"/>
              <a:t> flux from</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three</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sites:</a:t>
            </a:r>
            <a:r>
              <a:rPr lang="ru-RU"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Dry</a:t>
            </a:r>
            <a:r>
              <a:rPr lang="ru-RU"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22.72±6.92%), </a:t>
            </a:r>
            <a:r>
              <a:rPr lang="ru-RU" sz="2000" kern="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Wet</a:t>
            </a:r>
            <a:r>
              <a:rPr lang="ru-RU" sz="2000" kern="1200" dirty="0">
                <a:effectLst/>
                <a:latin typeface="Times New Roman" panose="02020603050405020304" pitchFamily="18" charset="0"/>
                <a:ea typeface="Calibri" panose="020F0502020204030204" pitchFamily="34" charset="0"/>
                <a:cs typeface="Times New Roman" panose="02020603050405020304" pitchFamily="18" charset="0"/>
              </a:rPr>
              <a:t>» (38.92±3.11%</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Moist</a:t>
            </a:r>
            <a:r>
              <a:rPr lang="ru-RU"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a:effectLst/>
                <a:latin typeface="Times New Roman" panose="02020603050405020304" pitchFamily="18" charset="0"/>
                <a:ea typeface="Times New Roman" panose="02020603050405020304" pitchFamily="18" charset="0"/>
              </a:rPr>
              <a:t>51.03±4.37%)</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on the </a:t>
            </a:r>
            <a:r>
              <a:rPr lang="en-US" sz="2000" b="1" kern="1200" dirty="0">
                <a:effectLst/>
                <a:latin typeface="Times New Roman" panose="02020603050405020304" pitchFamily="18" charset="0"/>
                <a:ea typeface="Calibri" panose="020F0502020204030204" pitchFamily="34" charset="0"/>
                <a:cs typeface="Times New Roman" panose="02020603050405020304" pitchFamily="18" charset="0"/>
              </a:rPr>
              <a:t>palsa</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with </a:t>
            </a:r>
            <a:r>
              <a:rPr lang="en-US" sz="2000" b="1" kern="1200" dirty="0">
                <a:effectLst/>
                <a:latin typeface="Times New Roman" panose="02020603050405020304" pitchFamily="18" charset="0"/>
                <a:ea typeface="Calibri" panose="020F0502020204030204" pitchFamily="34" charset="0"/>
                <a:cs typeface="Times New Roman" panose="02020603050405020304" pitchFamily="18" charset="0"/>
              </a:rPr>
              <a:t>similar</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200" dirty="0">
                <a:effectLst/>
                <a:latin typeface="Times New Roman" panose="02020603050405020304" pitchFamily="18" charset="0"/>
                <a:ea typeface="Calibri" panose="020F0502020204030204" pitchFamily="34" charset="0"/>
                <a:cs typeface="Times New Roman" panose="02020603050405020304" pitchFamily="18" charset="0"/>
              </a:rPr>
              <a:t>temperature</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vegetation, soil, but with different moisture. </a:t>
            </a:r>
            <a:endParaRPr lang="en-US" sz="2400" b="1"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p:txBody>
      </p:sp>
      <p:pic>
        <p:nvPicPr>
          <p:cNvPr id="33" name="Рисунок 32" descr="Изображение выглядит как внутренний, одеяло, материя, украшен&#10;&#10;Автоматически созданное описание">
            <a:extLst>
              <a:ext uri="{FF2B5EF4-FFF2-40B4-BE49-F238E27FC236}">
                <a16:creationId xmlns:a16="http://schemas.microsoft.com/office/drawing/2014/main" id="{33347051-EC20-8AD1-E8A0-011496FCB7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283" y="2258583"/>
            <a:ext cx="5947190" cy="3341891"/>
          </a:xfrm>
          <a:prstGeom prst="rect">
            <a:avLst/>
          </a:prstGeom>
          <a:noFill/>
          <a:ln>
            <a:noFill/>
          </a:ln>
        </p:spPr>
      </p:pic>
      <p:sp>
        <p:nvSpPr>
          <p:cNvPr id="34" name="Прямоугольник 33">
            <a:extLst>
              <a:ext uri="{FF2B5EF4-FFF2-40B4-BE49-F238E27FC236}">
                <a16:creationId xmlns:a16="http://schemas.microsoft.com/office/drawing/2014/main" id="{C491A0C3-BE7E-20D4-7C3F-4B6BD0F963C5}"/>
              </a:ext>
            </a:extLst>
          </p:cNvPr>
          <p:cNvSpPr/>
          <p:nvPr/>
        </p:nvSpPr>
        <p:spPr>
          <a:xfrm>
            <a:off x="1412186" y="3827031"/>
            <a:ext cx="652260" cy="262333"/>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New Roman" panose="02020603050405020304" pitchFamily="18" charset="0"/>
                <a:cs typeface="Times New Roman" panose="02020603050405020304" pitchFamily="18" charset="0"/>
              </a:rPr>
              <a:t>Wet</a:t>
            </a: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35" name="Прямоугольник 34">
            <a:extLst>
              <a:ext uri="{FF2B5EF4-FFF2-40B4-BE49-F238E27FC236}">
                <a16:creationId xmlns:a16="http://schemas.microsoft.com/office/drawing/2014/main" id="{F8E4301B-6A1C-7388-DB78-FB446827E37F}"/>
              </a:ext>
            </a:extLst>
          </p:cNvPr>
          <p:cNvSpPr/>
          <p:nvPr/>
        </p:nvSpPr>
        <p:spPr>
          <a:xfrm>
            <a:off x="2962074" y="3908638"/>
            <a:ext cx="599900" cy="313829"/>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New Roman" panose="02020603050405020304" pitchFamily="18" charset="0"/>
                <a:cs typeface="Times New Roman" panose="02020603050405020304" pitchFamily="18" charset="0"/>
              </a:rPr>
              <a:t>Dry</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37" name="AutoShape 52">
            <a:extLst>
              <a:ext uri="{FF2B5EF4-FFF2-40B4-BE49-F238E27FC236}">
                <a16:creationId xmlns:a16="http://schemas.microsoft.com/office/drawing/2014/main" id="{89158FD1-7B49-E296-9543-5DAEF5469502}"/>
              </a:ext>
            </a:extLst>
          </p:cNvPr>
          <p:cNvSpPr>
            <a:spLocks noChangeArrowheads="1"/>
          </p:cNvSpPr>
          <p:nvPr/>
        </p:nvSpPr>
        <p:spPr bwMode="auto">
          <a:xfrm>
            <a:off x="256275" y="5747332"/>
            <a:ext cx="141975" cy="147003"/>
          </a:xfrm>
          <a:prstGeom prst="flowChartConnector">
            <a:avLst/>
          </a:prstGeom>
          <a:solidFill>
            <a:srgbClr val="FF0000"/>
          </a:solidFill>
          <a:ln w="9525">
            <a:solidFill>
              <a:srgbClr val="FF0000"/>
            </a:solidFill>
            <a:round/>
            <a:headEnd/>
            <a:tailEnd/>
          </a:ln>
        </p:spPr>
        <p:txBody>
          <a:bodyPr rot="0" vert="horz" wrap="square" lIns="91440" tIns="45720" rIns="91440" bIns="45720" anchor="t" anchorCtr="0" upright="1">
            <a:noAutofit/>
          </a:bodyPr>
          <a:lstStyle/>
          <a:p>
            <a:endParaRPr lang="ru-RU"/>
          </a:p>
        </p:txBody>
      </p:sp>
      <p:sp>
        <p:nvSpPr>
          <p:cNvPr id="38" name="TextBox 37">
            <a:extLst>
              <a:ext uri="{FF2B5EF4-FFF2-40B4-BE49-F238E27FC236}">
                <a16:creationId xmlns:a16="http://schemas.microsoft.com/office/drawing/2014/main" id="{B517E10A-1FA3-95C6-E824-FCAF07FD4923}"/>
              </a:ext>
            </a:extLst>
          </p:cNvPr>
          <p:cNvSpPr txBox="1"/>
          <p:nvPr/>
        </p:nvSpPr>
        <p:spPr>
          <a:xfrm>
            <a:off x="398250" y="5654199"/>
            <a:ext cx="2563824" cy="369332"/>
          </a:xfrm>
          <a:prstGeom prst="rect">
            <a:avLst/>
          </a:prstGeom>
          <a:noFill/>
        </p:spPr>
        <p:txBody>
          <a:bodyPr wrap="square">
            <a:spAutoFit/>
          </a:bodyPr>
          <a:lstStyle/>
          <a:p>
            <a:r>
              <a:rPr lang="ru-RU" dirty="0"/>
              <a:t>Grid </a:t>
            </a:r>
            <a:r>
              <a:rPr lang="ru-RU" dirty="0" err="1"/>
              <a:t>measurement</a:t>
            </a:r>
            <a:r>
              <a:rPr lang="ru-RU" dirty="0"/>
              <a:t> </a:t>
            </a:r>
            <a:r>
              <a:rPr lang="ru-RU" dirty="0" err="1"/>
              <a:t>points</a:t>
            </a:r>
            <a:endParaRPr lang="ru-RU" dirty="0"/>
          </a:p>
        </p:txBody>
      </p:sp>
      <p:sp>
        <p:nvSpPr>
          <p:cNvPr id="39" name="TextBox 38">
            <a:extLst>
              <a:ext uri="{FF2B5EF4-FFF2-40B4-BE49-F238E27FC236}">
                <a16:creationId xmlns:a16="http://schemas.microsoft.com/office/drawing/2014/main" id="{136F2201-F6AD-70AA-DDCA-B7F5D8826E5D}"/>
              </a:ext>
            </a:extLst>
          </p:cNvPr>
          <p:cNvSpPr txBox="1"/>
          <p:nvPr/>
        </p:nvSpPr>
        <p:spPr>
          <a:xfrm>
            <a:off x="2740160" y="1817704"/>
            <a:ext cx="88517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Palsa</a:t>
            </a:r>
            <a:endParaRPr lang="ru-RU" sz="2800" b="1" dirty="0"/>
          </a:p>
        </p:txBody>
      </p:sp>
      <p:sp>
        <p:nvSpPr>
          <p:cNvPr id="32" name="Полилиния: фигура 31">
            <a:extLst>
              <a:ext uri="{FF2B5EF4-FFF2-40B4-BE49-F238E27FC236}">
                <a16:creationId xmlns:a16="http://schemas.microsoft.com/office/drawing/2014/main" id="{E83136AD-1D62-9774-8257-EF7E4DBD8ECC}"/>
              </a:ext>
            </a:extLst>
          </p:cNvPr>
          <p:cNvSpPr/>
          <p:nvPr/>
        </p:nvSpPr>
        <p:spPr>
          <a:xfrm>
            <a:off x="815008" y="2790480"/>
            <a:ext cx="4989443" cy="2550146"/>
          </a:xfrm>
          <a:custGeom>
            <a:avLst/>
            <a:gdLst>
              <a:gd name="connsiteX0" fmla="*/ 2011595 w 4120362"/>
              <a:gd name="connsiteY0" fmla="*/ 48724 h 1996515"/>
              <a:gd name="connsiteX1" fmla="*/ 3465745 w 4120362"/>
              <a:gd name="connsiteY1" fmla="*/ 74124 h 1996515"/>
              <a:gd name="connsiteX2" fmla="*/ 4030895 w 4120362"/>
              <a:gd name="connsiteY2" fmla="*/ 296374 h 1996515"/>
              <a:gd name="connsiteX3" fmla="*/ 4081695 w 4120362"/>
              <a:gd name="connsiteY3" fmla="*/ 563074 h 1996515"/>
              <a:gd name="connsiteX4" fmla="*/ 3656245 w 4120362"/>
              <a:gd name="connsiteY4" fmla="*/ 1198074 h 1996515"/>
              <a:gd name="connsiteX5" fmla="*/ 2240195 w 4120362"/>
              <a:gd name="connsiteY5" fmla="*/ 1979124 h 1996515"/>
              <a:gd name="connsiteX6" fmla="*/ 322495 w 4120362"/>
              <a:gd name="connsiteY6" fmla="*/ 1655274 h 1996515"/>
              <a:gd name="connsiteX7" fmla="*/ 170095 w 4120362"/>
              <a:gd name="connsiteY7" fmla="*/ 696424 h 1996515"/>
              <a:gd name="connsiteX8" fmla="*/ 2011595 w 4120362"/>
              <a:gd name="connsiteY8" fmla="*/ 48724 h 199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0362" h="1996515">
                <a:moveTo>
                  <a:pt x="2011595" y="48724"/>
                </a:moveTo>
                <a:cubicBezTo>
                  <a:pt x="2560870" y="-54993"/>
                  <a:pt x="3129195" y="32849"/>
                  <a:pt x="3465745" y="74124"/>
                </a:cubicBezTo>
                <a:cubicBezTo>
                  <a:pt x="3802295" y="115399"/>
                  <a:pt x="3928237" y="214882"/>
                  <a:pt x="4030895" y="296374"/>
                </a:cubicBezTo>
                <a:cubicBezTo>
                  <a:pt x="4133553" y="377866"/>
                  <a:pt x="4144137" y="412791"/>
                  <a:pt x="4081695" y="563074"/>
                </a:cubicBezTo>
                <a:cubicBezTo>
                  <a:pt x="4019253" y="713357"/>
                  <a:pt x="3963162" y="962066"/>
                  <a:pt x="3656245" y="1198074"/>
                </a:cubicBezTo>
                <a:cubicBezTo>
                  <a:pt x="3349328" y="1434082"/>
                  <a:pt x="2795820" y="1902924"/>
                  <a:pt x="2240195" y="1979124"/>
                </a:cubicBezTo>
                <a:cubicBezTo>
                  <a:pt x="1684570" y="2055324"/>
                  <a:pt x="667512" y="1869057"/>
                  <a:pt x="322495" y="1655274"/>
                </a:cubicBezTo>
                <a:cubicBezTo>
                  <a:pt x="-22522" y="1441491"/>
                  <a:pt x="-117772" y="964182"/>
                  <a:pt x="170095" y="696424"/>
                </a:cubicBezTo>
                <a:cubicBezTo>
                  <a:pt x="457962" y="428666"/>
                  <a:pt x="1462320" y="152441"/>
                  <a:pt x="2011595" y="48724"/>
                </a:cubicBezTo>
                <a:close/>
              </a:path>
            </a:pathLst>
          </a:cu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2304B2B8-6907-E556-E3BC-2EF514C506A5}"/>
              </a:ext>
            </a:extLst>
          </p:cNvPr>
          <p:cNvSpPr/>
          <p:nvPr/>
        </p:nvSpPr>
        <p:spPr>
          <a:xfrm>
            <a:off x="1210785" y="3304559"/>
            <a:ext cx="787400" cy="304736"/>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New Roman" panose="02020603050405020304" pitchFamily="18" charset="0"/>
                <a:cs typeface="Times New Roman" panose="02020603050405020304" pitchFamily="18" charset="0"/>
              </a:rPr>
              <a:t>Moist</a:t>
            </a:r>
            <a:endParaRPr lang="ru-RU" sz="2000" dirty="0">
              <a:solidFill>
                <a:schemeClr val="tx1"/>
              </a:solidFill>
              <a:latin typeface="Times New Roman" panose="02020603050405020304" pitchFamily="18" charset="0"/>
              <a:cs typeface="Times New Roman" panose="02020603050405020304" pitchFamily="18" charset="0"/>
            </a:endParaRPr>
          </a:p>
        </p:txBody>
      </p:sp>
      <p:grpSp>
        <p:nvGrpSpPr>
          <p:cNvPr id="40" name="Группа 39">
            <a:extLst>
              <a:ext uri="{FF2B5EF4-FFF2-40B4-BE49-F238E27FC236}">
                <a16:creationId xmlns:a16="http://schemas.microsoft.com/office/drawing/2014/main" id="{0CBCBA3F-52D7-EE29-6F66-F97126A3197C}"/>
              </a:ext>
            </a:extLst>
          </p:cNvPr>
          <p:cNvGrpSpPr/>
          <p:nvPr/>
        </p:nvGrpSpPr>
        <p:grpSpPr>
          <a:xfrm>
            <a:off x="6386826" y="1533248"/>
            <a:ext cx="4459249" cy="4603927"/>
            <a:chOff x="141859" y="574685"/>
            <a:chExt cx="4133119" cy="4367998"/>
          </a:xfrm>
        </p:grpSpPr>
        <p:sp>
          <p:nvSpPr>
            <p:cNvPr id="41" name="TextBox 40">
              <a:extLst>
                <a:ext uri="{FF2B5EF4-FFF2-40B4-BE49-F238E27FC236}">
                  <a16:creationId xmlns:a16="http://schemas.microsoft.com/office/drawing/2014/main" id="{8264C431-3B11-BCED-98B5-AB1E69EBC9AC}"/>
                </a:ext>
              </a:extLst>
            </p:cNvPr>
            <p:cNvSpPr txBox="1"/>
            <p:nvPr/>
          </p:nvSpPr>
          <p:spPr>
            <a:xfrm>
              <a:off x="348081" y="574685"/>
              <a:ext cx="3885914" cy="707886"/>
            </a:xfrm>
            <a:prstGeom prst="rect">
              <a:avLst/>
            </a:prstGeom>
            <a:noFill/>
          </p:spPr>
          <p:txBody>
            <a:bodyPr wrap="square" rtlCol="0">
              <a:spAutoFit/>
            </a:bodyPr>
            <a:lstStyle/>
            <a:p>
              <a:pPr algn="ctr"/>
              <a:r>
                <a:rPr lang="en-US" sz="2000" dirty="0"/>
                <a:t>CO</a:t>
              </a:r>
              <a:r>
                <a:rPr lang="en-US" sz="2000" baseline="-25000" dirty="0"/>
                <a:t>2</a:t>
              </a:r>
              <a:r>
                <a:rPr lang="en-US" sz="2000" dirty="0"/>
                <a:t> flux from soils in different palsa sites by years</a:t>
              </a:r>
              <a:endParaRPr lang="ru-RU" sz="2000" dirty="0"/>
            </a:p>
          </p:txBody>
        </p:sp>
        <p:sp>
          <p:nvSpPr>
            <p:cNvPr id="42" name="TextBox 41">
              <a:extLst>
                <a:ext uri="{FF2B5EF4-FFF2-40B4-BE49-F238E27FC236}">
                  <a16:creationId xmlns:a16="http://schemas.microsoft.com/office/drawing/2014/main" id="{A5E03D05-3DE1-55B4-E657-2E372E004977}"/>
                </a:ext>
              </a:extLst>
            </p:cNvPr>
            <p:cNvSpPr txBox="1"/>
            <p:nvPr/>
          </p:nvSpPr>
          <p:spPr>
            <a:xfrm>
              <a:off x="348081" y="4650678"/>
              <a:ext cx="1572694" cy="292005"/>
            </a:xfrm>
            <a:prstGeom prst="rect">
              <a:avLst/>
            </a:prstGeom>
            <a:noFill/>
          </p:spPr>
          <p:txBody>
            <a:bodyPr wrap="square" rtlCol="0">
              <a:spAutoFit/>
            </a:bodyPr>
            <a:lstStyle/>
            <a:p>
              <a:r>
                <a:rPr lang="ru-RU" sz="1400" i="1" dirty="0"/>
                <a:t>- </a:t>
              </a:r>
              <a:r>
                <a:rPr lang="en-US" sz="1400" i="1" dirty="0"/>
                <a:t>Standard deviation</a:t>
              </a:r>
              <a:endParaRPr lang="ru-RU" sz="1400" i="1" dirty="0"/>
            </a:p>
          </p:txBody>
        </p:sp>
        <p:graphicFrame>
          <p:nvGraphicFramePr>
            <p:cNvPr id="44" name="Диаграмма 43">
              <a:extLst>
                <a:ext uri="{FF2B5EF4-FFF2-40B4-BE49-F238E27FC236}">
                  <a16:creationId xmlns:a16="http://schemas.microsoft.com/office/drawing/2014/main" id="{49EF1047-8A85-0ECA-D46F-B100238B32E2}"/>
                </a:ext>
              </a:extLst>
            </p:cNvPr>
            <p:cNvGraphicFramePr>
              <a:graphicFrameLocks/>
            </p:cNvGraphicFramePr>
            <p:nvPr>
              <p:extLst>
                <p:ext uri="{D42A27DB-BD31-4B8C-83A1-F6EECF244321}">
                  <p14:modId xmlns:p14="http://schemas.microsoft.com/office/powerpoint/2010/main" val="3835668054"/>
                </p:ext>
              </p:extLst>
            </p:nvPr>
          </p:nvGraphicFramePr>
          <p:xfrm>
            <a:off x="141859" y="1300020"/>
            <a:ext cx="4133119" cy="3245606"/>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6" name="Группа 15">
            <a:extLst>
              <a:ext uri="{FF2B5EF4-FFF2-40B4-BE49-F238E27FC236}">
                <a16:creationId xmlns:a16="http://schemas.microsoft.com/office/drawing/2014/main" id="{AB99850F-2E49-F8C5-DED0-8D4F5569EB7B}"/>
              </a:ext>
            </a:extLst>
          </p:cNvPr>
          <p:cNvGrpSpPr/>
          <p:nvPr/>
        </p:nvGrpSpPr>
        <p:grpSpPr>
          <a:xfrm>
            <a:off x="6538089" y="5920826"/>
            <a:ext cx="142461" cy="205409"/>
            <a:chOff x="4767469" y="1533248"/>
            <a:chExt cx="284922" cy="410817"/>
          </a:xfrm>
        </p:grpSpPr>
        <p:cxnSp>
          <p:nvCxnSpPr>
            <p:cNvPr id="14" name="Прямая соединительная линия 13">
              <a:extLst>
                <a:ext uri="{FF2B5EF4-FFF2-40B4-BE49-F238E27FC236}">
                  <a16:creationId xmlns:a16="http://schemas.microsoft.com/office/drawing/2014/main" id="{CA03DE9B-48B9-EE32-43D8-E45711C0682A}"/>
                </a:ext>
              </a:extLst>
            </p:cNvPr>
            <p:cNvCxnSpPr/>
            <p:nvPr/>
          </p:nvCxnSpPr>
          <p:spPr>
            <a:xfrm>
              <a:off x="4909930" y="1533248"/>
              <a:ext cx="0" cy="394943"/>
            </a:xfrm>
            <a:prstGeom prst="line">
              <a:avLst/>
            </a:prstGeom>
            <a:ln w="12700"/>
          </p:spPr>
          <p:style>
            <a:lnRef idx="1">
              <a:schemeClr val="dk1"/>
            </a:lnRef>
            <a:fillRef idx="0">
              <a:schemeClr val="dk1"/>
            </a:fillRef>
            <a:effectRef idx="0">
              <a:schemeClr val="dk1"/>
            </a:effectRef>
            <a:fontRef idx="minor">
              <a:schemeClr val="tx1"/>
            </a:fontRef>
          </p:style>
        </p:cxnSp>
        <p:cxnSp>
          <p:nvCxnSpPr>
            <p:cNvPr id="49" name="Прямая соединительная линия 48">
              <a:extLst>
                <a:ext uri="{FF2B5EF4-FFF2-40B4-BE49-F238E27FC236}">
                  <a16:creationId xmlns:a16="http://schemas.microsoft.com/office/drawing/2014/main" id="{CB072183-7F3A-D3BE-4629-653BEF915D14}"/>
                </a:ext>
              </a:extLst>
            </p:cNvPr>
            <p:cNvCxnSpPr>
              <a:cxnSpLocks/>
            </p:cNvCxnSpPr>
            <p:nvPr/>
          </p:nvCxnSpPr>
          <p:spPr>
            <a:xfrm>
              <a:off x="4767469" y="1533248"/>
              <a:ext cx="28492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0" name="Прямая соединительная линия 49">
              <a:extLst>
                <a:ext uri="{FF2B5EF4-FFF2-40B4-BE49-F238E27FC236}">
                  <a16:creationId xmlns:a16="http://schemas.microsoft.com/office/drawing/2014/main" id="{D2E8B581-0253-AAE0-A510-4B9708987FD3}"/>
                </a:ext>
              </a:extLst>
            </p:cNvPr>
            <p:cNvCxnSpPr>
              <a:cxnSpLocks/>
            </p:cNvCxnSpPr>
            <p:nvPr/>
          </p:nvCxnSpPr>
          <p:spPr>
            <a:xfrm>
              <a:off x="4767469" y="1944065"/>
              <a:ext cx="284922" cy="0"/>
            </a:xfrm>
            <a:prstGeom prst="line">
              <a:avLst/>
            </a:prstGeom>
            <a:ln w="127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51716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F2FE12F-DFBD-0072-4783-7D884C5C4E64}"/>
              </a:ext>
            </a:extLst>
          </p:cNvPr>
          <p:cNvSpPr txBox="1"/>
          <p:nvPr/>
        </p:nvSpPr>
        <p:spPr>
          <a:xfrm>
            <a:off x="198782" y="169638"/>
            <a:ext cx="11569148" cy="769441"/>
          </a:xfrm>
          <a:prstGeom prst="rect">
            <a:avLst/>
          </a:prstGeom>
          <a:noFill/>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3</a:t>
            </a:r>
            <a:r>
              <a:rPr lang="en-US" sz="2000" b="1" dirty="0">
                <a:latin typeface="Times New Roman" panose="02020603050405020304" pitchFamily="18" charset="0"/>
                <a:cs typeface="Times New Roman" panose="02020603050405020304" pitchFamily="18" charset="0"/>
              </a:rPr>
              <a:t>. Transplantation </a:t>
            </a:r>
            <a:r>
              <a:rPr lang="en-US" sz="2400" b="1" dirty="0">
                <a:latin typeface="Times New Roman" panose="02020603050405020304" pitchFamily="18" charset="0"/>
                <a:cs typeface="Times New Roman" panose="02020603050405020304" pitchFamily="18" charset="0"/>
              </a:rPr>
              <a:t>-</a:t>
            </a:r>
            <a:r>
              <a:rPr lang="ru-RU" sz="24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measurement of CO</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flux from undisturbed peat soil of a large volume transferred from dry palsa to a wet bog. And vice versa.</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Selected plots had the </a:t>
            </a:r>
            <a:r>
              <a:rPr lang="en-US" sz="2000" b="1" dirty="0">
                <a:latin typeface="Times New Roman" panose="02020603050405020304" pitchFamily="18" charset="0"/>
                <a:cs typeface="Times New Roman" panose="02020603050405020304" pitchFamily="18" charset="0"/>
              </a:rPr>
              <a:t>same temperature</a:t>
            </a:r>
            <a:r>
              <a:rPr lang="en-US" sz="2000" dirty="0">
                <a:latin typeface="Times New Roman" panose="02020603050405020304" pitchFamily="18" charset="0"/>
                <a:cs typeface="Times New Roman" panose="02020603050405020304" pitchFamily="18" charset="0"/>
              </a:rPr>
              <a:t>.</a:t>
            </a:r>
            <a:endParaRPr lang="en-US" sz="2000" strike="sngStrike" dirty="0">
              <a:latin typeface="Times New Roman" panose="02020603050405020304" pitchFamily="18" charset="0"/>
              <a:cs typeface="Times New Roman" panose="02020603050405020304" pitchFamily="18" charset="0"/>
            </a:endParaRPr>
          </a:p>
        </p:txBody>
      </p:sp>
      <p:grpSp>
        <p:nvGrpSpPr>
          <p:cNvPr id="15" name="Группа 14">
            <a:extLst>
              <a:ext uri="{FF2B5EF4-FFF2-40B4-BE49-F238E27FC236}">
                <a16:creationId xmlns:a16="http://schemas.microsoft.com/office/drawing/2014/main" id="{431DD6FC-009B-BC29-6CD7-70FD10F55D49}"/>
              </a:ext>
            </a:extLst>
          </p:cNvPr>
          <p:cNvGrpSpPr/>
          <p:nvPr/>
        </p:nvGrpSpPr>
        <p:grpSpPr>
          <a:xfrm>
            <a:off x="107044" y="1313673"/>
            <a:ext cx="5604211" cy="4788953"/>
            <a:chOff x="2942820" y="912723"/>
            <a:chExt cx="6998134" cy="5672601"/>
          </a:xfrm>
        </p:grpSpPr>
        <p:grpSp>
          <p:nvGrpSpPr>
            <p:cNvPr id="16" name="Группа 15">
              <a:extLst>
                <a:ext uri="{FF2B5EF4-FFF2-40B4-BE49-F238E27FC236}">
                  <a16:creationId xmlns:a16="http://schemas.microsoft.com/office/drawing/2014/main" id="{5D76FC04-BBAA-90B9-B9B2-9AE9132F47C8}"/>
                </a:ext>
              </a:extLst>
            </p:cNvPr>
            <p:cNvGrpSpPr/>
            <p:nvPr/>
          </p:nvGrpSpPr>
          <p:grpSpPr>
            <a:xfrm>
              <a:off x="2942820" y="912723"/>
              <a:ext cx="6998134" cy="5672601"/>
              <a:chOff x="2942820" y="912723"/>
              <a:chExt cx="6998134" cy="5672601"/>
            </a:xfrm>
          </p:grpSpPr>
          <p:grpSp>
            <p:nvGrpSpPr>
              <p:cNvPr id="18" name="Группа 17">
                <a:extLst>
                  <a:ext uri="{FF2B5EF4-FFF2-40B4-BE49-F238E27FC236}">
                    <a16:creationId xmlns:a16="http://schemas.microsoft.com/office/drawing/2014/main" id="{6F0CC4DD-A7AF-B971-CBF1-73DE46F0701E}"/>
                  </a:ext>
                </a:extLst>
              </p:cNvPr>
              <p:cNvGrpSpPr/>
              <p:nvPr/>
            </p:nvGrpSpPr>
            <p:grpSpPr>
              <a:xfrm>
                <a:off x="2942820" y="912723"/>
                <a:ext cx="6998134" cy="5672601"/>
                <a:chOff x="367400" y="971446"/>
                <a:chExt cx="6998134" cy="5672601"/>
              </a:xfrm>
            </p:grpSpPr>
            <p:grpSp>
              <p:nvGrpSpPr>
                <p:cNvPr id="20" name="Группа 19">
                  <a:extLst>
                    <a:ext uri="{FF2B5EF4-FFF2-40B4-BE49-F238E27FC236}">
                      <a16:creationId xmlns:a16="http://schemas.microsoft.com/office/drawing/2014/main" id="{75C46C15-87A6-5A5F-5A4A-1A1F94F8A113}"/>
                    </a:ext>
                  </a:extLst>
                </p:cNvPr>
                <p:cNvGrpSpPr/>
                <p:nvPr/>
              </p:nvGrpSpPr>
              <p:grpSpPr>
                <a:xfrm>
                  <a:off x="367400" y="971446"/>
                  <a:ext cx="6998134" cy="5672601"/>
                  <a:chOff x="3665940" y="2072334"/>
                  <a:chExt cx="5267290" cy="4327162"/>
                </a:xfrm>
              </p:grpSpPr>
              <p:pic>
                <p:nvPicPr>
                  <p:cNvPr id="23" name="Рисунок 22" descr="Изображение выглядит как текст&#10;&#10;Автоматически созданное описание">
                    <a:extLst>
                      <a:ext uri="{FF2B5EF4-FFF2-40B4-BE49-F238E27FC236}">
                        <a16:creationId xmlns:a16="http://schemas.microsoft.com/office/drawing/2014/main" id="{6EB886A6-D42E-BC39-3BAC-98CDF2A3C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912971" y="3063162"/>
                    <a:ext cx="3624311" cy="2416207"/>
                  </a:xfrm>
                  <a:prstGeom prst="rect">
                    <a:avLst/>
                  </a:prstGeom>
                </p:spPr>
              </p:pic>
              <p:grpSp>
                <p:nvGrpSpPr>
                  <p:cNvPr id="24" name="Группа 23">
                    <a:extLst>
                      <a:ext uri="{FF2B5EF4-FFF2-40B4-BE49-F238E27FC236}">
                        <a16:creationId xmlns:a16="http://schemas.microsoft.com/office/drawing/2014/main" id="{A962B589-4D60-08B1-2801-86D526BB231C}"/>
                      </a:ext>
                    </a:extLst>
                  </p:cNvPr>
                  <p:cNvGrpSpPr/>
                  <p:nvPr/>
                </p:nvGrpSpPr>
                <p:grpSpPr>
                  <a:xfrm>
                    <a:off x="3665940" y="2072334"/>
                    <a:ext cx="4291504" cy="4327162"/>
                    <a:chOff x="6213050" y="2964686"/>
                    <a:chExt cx="3966661" cy="3999621"/>
                  </a:xfrm>
                </p:grpSpPr>
                <p:pic>
                  <p:nvPicPr>
                    <p:cNvPr id="25" name="Рисунок 24">
                      <a:extLst>
                        <a:ext uri="{FF2B5EF4-FFF2-40B4-BE49-F238E27FC236}">
                          <a16:creationId xmlns:a16="http://schemas.microsoft.com/office/drawing/2014/main" id="{ED3E2BB7-AFEE-0BB4-57ED-1C105D98E4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607"/>
                    <a:stretch/>
                  </p:blipFill>
                  <p:spPr>
                    <a:xfrm rot="16200000">
                      <a:off x="5696759" y="3854782"/>
                      <a:ext cx="3398233" cy="2365652"/>
                    </a:xfrm>
                    <a:prstGeom prst="rect">
                      <a:avLst/>
                    </a:prstGeom>
                  </p:spPr>
                </p:pic>
                <p:sp>
                  <p:nvSpPr>
                    <p:cNvPr id="26" name="Стрелка: изогнутая влево 25">
                      <a:extLst>
                        <a:ext uri="{FF2B5EF4-FFF2-40B4-BE49-F238E27FC236}">
                          <a16:creationId xmlns:a16="http://schemas.microsoft.com/office/drawing/2014/main" id="{A25EFC52-3C40-E08B-536B-58171ACFB178}"/>
                        </a:ext>
                      </a:extLst>
                    </p:cNvPr>
                    <p:cNvSpPr/>
                    <p:nvPr/>
                  </p:nvSpPr>
                  <p:spPr>
                    <a:xfrm rot="16200000" flipH="1">
                      <a:off x="8500777" y="5291839"/>
                      <a:ext cx="606017" cy="2738919"/>
                    </a:xfrm>
                    <a:prstGeom prst="curvedLeftArrow">
                      <a:avLst>
                        <a:gd name="adj1" fmla="val 17155"/>
                        <a:gd name="adj2" fmla="val 44110"/>
                        <a:gd name="adj3" fmla="val 38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7" name="Стрелка: изогнутая влево 26">
                      <a:extLst>
                        <a:ext uri="{FF2B5EF4-FFF2-40B4-BE49-F238E27FC236}">
                          <a16:creationId xmlns:a16="http://schemas.microsoft.com/office/drawing/2014/main" id="{CF51615C-D581-B3E3-7F8E-20FF4B213DD9}"/>
                        </a:ext>
                      </a:extLst>
                    </p:cNvPr>
                    <p:cNvSpPr/>
                    <p:nvPr/>
                  </p:nvSpPr>
                  <p:spPr>
                    <a:xfrm rot="5181090" flipH="1">
                      <a:off x="8263945" y="3199509"/>
                      <a:ext cx="915787" cy="2844151"/>
                    </a:xfrm>
                    <a:prstGeom prst="curvedLeftArrow">
                      <a:avLst>
                        <a:gd name="adj1" fmla="val 13422"/>
                        <a:gd name="adj2" fmla="val 42816"/>
                        <a:gd name="adj3" fmla="val 44319"/>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2"/>
                        </a:solidFill>
                      </a:endParaRPr>
                    </a:p>
                  </p:txBody>
                </p:sp>
                <p:sp>
                  <p:nvSpPr>
                    <p:cNvPr id="28" name="TextBox 27">
                      <a:extLst>
                        <a:ext uri="{FF2B5EF4-FFF2-40B4-BE49-F238E27FC236}">
                          <a16:creationId xmlns:a16="http://schemas.microsoft.com/office/drawing/2014/main" id="{64DA9868-8AA5-0367-F4CD-5D1C21F0E845}"/>
                        </a:ext>
                      </a:extLst>
                    </p:cNvPr>
                    <p:cNvSpPr txBox="1"/>
                    <p:nvPr/>
                  </p:nvSpPr>
                  <p:spPr>
                    <a:xfrm>
                      <a:off x="9658492" y="2964686"/>
                      <a:ext cx="521219" cy="353378"/>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Bog</a:t>
                      </a:r>
                      <a:endParaRPr lang="ru-RU" sz="2400" b="1" dirty="0"/>
                    </a:p>
                  </p:txBody>
                </p:sp>
                <p:sp>
                  <p:nvSpPr>
                    <p:cNvPr id="29" name="TextBox 28">
                      <a:extLst>
                        <a:ext uri="{FF2B5EF4-FFF2-40B4-BE49-F238E27FC236}">
                          <a16:creationId xmlns:a16="http://schemas.microsoft.com/office/drawing/2014/main" id="{A4D28DC4-2EF7-2D65-FFE8-B7AB884EBDB8}"/>
                        </a:ext>
                      </a:extLst>
                    </p:cNvPr>
                    <p:cNvSpPr txBox="1"/>
                    <p:nvPr/>
                  </p:nvSpPr>
                  <p:spPr>
                    <a:xfrm>
                      <a:off x="7130168" y="3003869"/>
                      <a:ext cx="661345" cy="353378"/>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Palsa</a:t>
                      </a:r>
                      <a:endParaRPr lang="ru-RU" sz="2400" b="1" dirty="0"/>
                    </a:p>
                  </p:txBody>
                </p:sp>
              </p:grpSp>
            </p:grpSp>
            <p:pic>
              <p:nvPicPr>
                <p:cNvPr id="21" name="Рисунок 20" descr="Пейзаж пустыни со сплошной заливкой">
                  <a:extLst>
                    <a:ext uri="{FF2B5EF4-FFF2-40B4-BE49-F238E27FC236}">
                      <a16:creationId xmlns:a16="http://schemas.microsoft.com/office/drawing/2014/main" id="{C6C0AD28-3721-3170-6BCD-551D345024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8475" y="1082591"/>
                  <a:ext cx="443882" cy="390046"/>
                </a:xfrm>
                <a:prstGeom prst="rect">
                  <a:avLst/>
                </a:prstGeom>
              </p:spPr>
            </p:pic>
            <p:pic>
              <p:nvPicPr>
                <p:cNvPr id="22" name="Рисунок 21" descr="Anemone und Clownfisch со сплошной заливкой">
                  <a:extLst>
                    <a:ext uri="{FF2B5EF4-FFF2-40B4-BE49-F238E27FC236}">
                      <a16:creationId xmlns:a16="http://schemas.microsoft.com/office/drawing/2014/main" id="{D8F27F39-4D86-09E1-B385-7D251B00C8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8806" y="1032006"/>
                  <a:ext cx="412808" cy="373205"/>
                </a:xfrm>
                <a:prstGeom prst="rect">
                  <a:avLst/>
                </a:prstGeom>
              </p:spPr>
            </p:pic>
          </p:grpSp>
          <p:pic>
            <p:nvPicPr>
              <p:cNvPr id="19" name="Рисунок 18" descr="Пейзаж пустыни со сплошной заливкой">
                <a:extLst>
                  <a:ext uri="{FF2B5EF4-FFF2-40B4-BE49-F238E27FC236}">
                    <a16:creationId xmlns:a16="http://schemas.microsoft.com/office/drawing/2014/main" id="{F59D0C73-7E37-93BC-C9DF-211BAD7D9DF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11712" y="1032477"/>
                <a:ext cx="443882" cy="390046"/>
              </a:xfrm>
              <a:prstGeom prst="rect">
                <a:avLst/>
              </a:prstGeom>
            </p:spPr>
          </p:pic>
        </p:grpSp>
        <p:pic>
          <p:nvPicPr>
            <p:cNvPr id="17" name="Рисунок 16" descr="Anemone und Clownfisch со сплошной заливкой">
              <a:extLst>
                <a:ext uri="{FF2B5EF4-FFF2-40B4-BE49-F238E27FC236}">
                  <a16:creationId xmlns:a16="http://schemas.microsoft.com/office/drawing/2014/main" id="{56698B54-CC8D-D65D-AA22-B723A7C320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30813" y="1000825"/>
              <a:ext cx="412808" cy="373205"/>
            </a:xfrm>
            <a:prstGeom prst="rect">
              <a:avLst/>
            </a:prstGeom>
          </p:spPr>
        </p:pic>
      </p:grpSp>
      <p:grpSp>
        <p:nvGrpSpPr>
          <p:cNvPr id="30" name="Группа 29">
            <a:extLst>
              <a:ext uri="{FF2B5EF4-FFF2-40B4-BE49-F238E27FC236}">
                <a16:creationId xmlns:a16="http://schemas.microsoft.com/office/drawing/2014/main" id="{42C7C347-FF94-7310-AC7B-57BE07D1ED64}"/>
              </a:ext>
            </a:extLst>
          </p:cNvPr>
          <p:cNvGrpSpPr/>
          <p:nvPr/>
        </p:nvGrpSpPr>
        <p:grpSpPr>
          <a:xfrm>
            <a:off x="5141843" y="1586660"/>
            <a:ext cx="7786296" cy="3886283"/>
            <a:chOff x="3774516" y="704026"/>
            <a:chExt cx="9236483" cy="3886283"/>
          </a:xfrm>
        </p:grpSpPr>
        <p:grpSp>
          <p:nvGrpSpPr>
            <p:cNvPr id="31" name="Группа 30">
              <a:extLst>
                <a:ext uri="{FF2B5EF4-FFF2-40B4-BE49-F238E27FC236}">
                  <a16:creationId xmlns:a16="http://schemas.microsoft.com/office/drawing/2014/main" id="{78B47327-08F2-1BB6-58BC-01C2BE14FEA5}"/>
                </a:ext>
              </a:extLst>
            </p:cNvPr>
            <p:cNvGrpSpPr/>
            <p:nvPr/>
          </p:nvGrpSpPr>
          <p:grpSpPr>
            <a:xfrm>
              <a:off x="4448328" y="1187441"/>
              <a:ext cx="4204668" cy="3298338"/>
              <a:chOff x="424961" y="1362514"/>
              <a:chExt cx="4533824" cy="3516943"/>
            </a:xfrm>
          </p:grpSpPr>
          <p:graphicFrame>
            <p:nvGraphicFramePr>
              <p:cNvPr id="46" name="Диаграмма 45">
                <a:extLst>
                  <a:ext uri="{FF2B5EF4-FFF2-40B4-BE49-F238E27FC236}">
                    <a16:creationId xmlns:a16="http://schemas.microsoft.com/office/drawing/2014/main" id="{5433CD14-3175-20FB-FA19-4630A0A6E6F2}"/>
                  </a:ext>
                </a:extLst>
              </p:cNvPr>
              <p:cNvGraphicFramePr>
                <a:graphicFrameLocks/>
              </p:cNvGraphicFramePr>
              <p:nvPr>
                <p:extLst>
                  <p:ext uri="{D42A27DB-BD31-4B8C-83A1-F6EECF244321}">
                    <p14:modId xmlns:p14="http://schemas.microsoft.com/office/powerpoint/2010/main" val="4073714009"/>
                  </p:ext>
                </p:extLst>
              </p:nvPr>
            </p:nvGraphicFramePr>
            <p:xfrm>
              <a:off x="424961" y="1854471"/>
              <a:ext cx="4207275" cy="3024986"/>
            </p:xfrm>
            <a:graphic>
              <a:graphicData uri="http://schemas.openxmlformats.org/drawingml/2006/chart">
                <c:chart xmlns:c="http://schemas.openxmlformats.org/drawingml/2006/chart" xmlns:r="http://schemas.openxmlformats.org/officeDocument/2006/relationships" r:id="rId8"/>
              </a:graphicData>
            </a:graphic>
          </p:graphicFrame>
          <p:grpSp>
            <p:nvGrpSpPr>
              <p:cNvPr id="47" name="Группа 46">
                <a:extLst>
                  <a:ext uri="{FF2B5EF4-FFF2-40B4-BE49-F238E27FC236}">
                    <a16:creationId xmlns:a16="http://schemas.microsoft.com/office/drawing/2014/main" id="{87150810-094E-CD5A-4F5E-F1E3281D5DD3}"/>
                  </a:ext>
                </a:extLst>
              </p:cNvPr>
              <p:cNvGrpSpPr/>
              <p:nvPr/>
            </p:nvGrpSpPr>
            <p:grpSpPr>
              <a:xfrm>
                <a:off x="702301" y="1362514"/>
                <a:ext cx="4256484" cy="1633299"/>
                <a:chOff x="702301" y="1362514"/>
                <a:chExt cx="4256484" cy="1633299"/>
              </a:xfrm>
            </p:grpSpPr>
            <p:sp>
              <p:nvSpPr>
                <p:cNvPr id="48" name="TextBox 47">
                  <a:extLst>
                    <a:ext uri="{FF2B5EF4-FFF2-40B4-BE49-F238E27FC236}">
                      <a16:creationId xmlns:a16="http://schemas.microsoft.com/office/drawing/2014/main" id="{4C1BB1A8-D0C5-46C1-B61C-10C3BB58CFBD}"/>
                    </a:ext>
                  </a:extLst>
                </p:cNvPr>
                <p:cNvSpPr txBox="1"/>
                <p:nvPr/>
              </p:nvSpPr>
              <p:spPr>
                <a:xfrm>
                  <a:off x="702301" y="1362514"/>
                  <a:ext cx="4256484" cy="400110"/>
                </a:xfrm>
                <a:prstGeom prst="rect">
                  <a:avLst/>
                </a:prstGeom>
                <a:noFill/>
              </p:spPr>
              <p:txBody>
                <a:bodyPr wrap="square" rtlCol="0">
                  <a:spAutoFit/>
                </a:bodyPr>
                <a:lstStyle/>
                <a:p>
                  <a:pPr algn="ctr"/>
                  <a:r>
                    <a:rPr lang="en-US" sz="2000" b="1" i="0" dirty="0">
                      <a:effectLst/>
                    </a:rPr>
                    <a:t>Variant 1</a:t>
                  </a:r>
                  <a:r>
                    <a:rPr lang="ru-RU" sz="2000" b="1" dirty="0"/>
                    <a:t>. </a:t>
                  </a:r>
                  <a:r>
                    <a:rPr lang="en-US" sz="2000" b="1" dirty="0"/>
                    <a:t>Drying</a:t>
                  </a:r>
                  <a:endParaRPr lang="ru-RU" sz="2000" b="1" dirty="0"/>
                </a:p>
              </p:txBody>
            </p:sp>
            <p:pic>
              <p:nvPicPr>
                <p:cNvPr id="49" name="Рисунок 48">
                  <a:extLst>
                    <a:ext uri="{FF2B5EF4-FFF2-40B4-BE49-F238E27FC236}">
                      <a16:creationId xmlns:a16="http://schemas.microsoft.com/office/drawing/2014/main" id="{7D74DC6A-43DC-8298-5E99-46767B70EAA1}"/>
                    </a:ext>
                  </a:extLst>
                </p:cNvPr>
                <p:cNvPicPr>
                  <a:picLocks noChangeAspect="1"/>
                </p:cNvPicPr>
                <p:nvPr/>
              </p:nvPicPr>
              <p:blipFill rotWithShape="1">
                <a:blip r:embed="rId9" cstate="screen">
                  <a:duotone>
                    <a:schemeClr val="accent2">
                      <a:shade val="45000"/>
                      <a:satMod val="135000"/>
                    </a:schemeClr>
                    <a:prstClr val="white"/>
                  </a:duotone>
                  <a:extLst>
                    <a:ext uri="{28A0092B-C50C-407E-A947-70E740481C1C}">
                      <a14:useLocalDpi xmlns:a14="http://schemas.microsoft.com/office/drawing/2010/main"/>
                    </a:ext>
                  </a:extLst>
                </a:blip>
                <a:srcRect l="2166" t="753" r="-2166" b="12888"/>
                <a:stretch/>
              </p:blipFill>
              <p:spPr>
                <a:xfrm>
                  <a:off x="4235227" y="2520471"/>
                  <a:ext cx="292190" cy="327330"/>
                </a:xfrm>
                <a:prstGeom prst="rect">
                  <a:avLst/>
                </a:prstGeom>
              </p:spPr>
            </p:pic>
            <p:pic>
              <p:nvPicPr>
                <p:cNvPr id="50" name="Рисунок 49">
                  <a:extLst>
                    <a:ext uri="{FF2B5EF4-FFF2-40B4-BE49-F238E27FC236}">
                      <a16:creationId xmlns:a16="http://schemas.microsoft.com/office/drawing/2014/main" id="{3A48535B-A4AE-78D6-D94B-F29A61FDA8D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51666" y="2659863"/>
                  <a:ext cx="240518" cy="335950"/>
                </a:xfrm>
                <a:prstGeom prst="rect">
                  <a:avLst/>
                </a:prstGeom>
              </p:spPr>
            </p:pic>
            <p:pic>
              <p:nvPicPr>
                <p:cNvPr id="51" name="Рисунок 50">
                  <a:extLst>
                    <a:ext uri="{FF2B5EF4-FFF2-40B4-BE49-F238E27FC236}">
                      <a16:creationId xmlns:a16="http://schemas.microsoft.com/office/drawing/2014/main" id="{826BEFC7-4FF2-8779-56C1-80701036964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26420" y="1940226"/>
                  <a:ext cx="240518" cy="335950"/>
                </a:xfrm>
                <a:prstGeom prst="rect">
                  <a:avLst/>
                </a:prstGeom>
              </p:spPr>
            </p:pic>
            <p:pic>
              <p:nvPicPr>
                <p:cNvPr id="52" name="Рисунок 51">
                  <a:extLst>
                    <a:ext uri="{FF2B5EF4-FFF2-40B4-BE49-F238E27FC236}">
                      <a16:creationId xmlns:a16="http://schemas.microsoft.com/office/drawing/2014/main" id="{F26BC29F-16BF-21F8-5060-606067A749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22446" y="1908213"/>
                  <a:ext cx="240518" cy="335950"/>
                </a:xfrm>
                <a:prstGeom prst="rect">
                  <a:avLst/>
                </a:prstGeom>
              </p:spPr>
            </p:pic>
            <p:pic>
              <p:nvPicPr>
                <p:cNvPr id="53" name="Рисунок 52">
                  <a:extLst>
                    <a:ext uri="{FF2B5EF4-FFF2-40B4-BE49-F238E27FC236}">
                      <a16:creationId xmlns:a16="http://schemas.microsoft.com/office/drawing/2014/main" id="{BC5F0750-59FE-6F9C-4091-41AB15C85E1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90567" y="2094085"/>
                  <a:ext cx="240518" cy="335950"/>
                </a:xfrm>
                <a:prstGeom prst="rect">
                  <a:avLst/>
                </a:prstGeom>
              </p:spPr>
            </p:pic>
            <p:pic>
              <p:nvPicPr>
                <p:cNvPr id="54" name="Рисунок 53">
                  <a:extLst>
                    <a:ext uri="{FF2B5EF4-FFF2-40B4-BE49-F238E27FC236}">
                      <a16:creationId xmlns:a16="http://schemas.microsoft.com/office/drawing/2014/main" id="{0BB6334A-D6CB-961A-7977-135D77241152}"/>
                    </a:ext>
                  </a:extLst>
                </p:cNvPr>
                <p:cNvPicPr>
                  <a:picLocks noChangeAspect="1"/>
                </p:cNvPicPr>
                <p:nvPr/>
              </p:nvPicPr>
              <p:blipFill rotWithShape="1">
                <a:blip r:embed="rId9" cstate="screen">
                  <a:duotone>
                    <a:schemeClr val="accent2">
                      <a:shade val="45000"/>
                      <a:satMod val="135000"/>
                    </a:schemeClr>
                    <a:prstClr val="white"/>
                  </a:duotone>
                  <a:extLst>
                    <a:ext uri="{28A0092B-C50C-407E-A947-70E740481C1C}">
                      <a14:useLocalDpi xmlns:a14="http://schemas.microsoft.com/office/drawing/2010/main"/>
                    </a:ext>
                  </a:extLst>
                </a:blip>
                <a:srcRect l="2166" t="753" r="-2166" b="12888"/>
                <a:stretch/>
              </p:blipFill>
              <p:spPr>
                <a:xfrm>
                  <a:off x="3430729" y="1851450"/>
                  <a:ext cx="292190" cy="327330"/>
                </a:xfrm>
                <a:prstGeom prst="rect">
                  <a:avLst/>
                </a:prstGeom>
              </p:spPr>
            </p:pic>
            <p:pic>
              <p:nvPicPr>
                <p:cNvPr id="55" name="Рисунок 54">
                  <a:extLst>
                    <a:ext uri="{FF2B5EF4-FFF2-40B4-BE49-F238E27FC236}">
                      <a16:creationId xmlns:a16="http://schemas.microsoft.com/office/drawing/2014/main" id="{8F0B4DFD-A69C-42B7-1EEF-D95FE215BF08}"/>
                    </a:ext>
                  </a:extLst>
                </p:cNvPr>
                <p:cNvPicPr>
                  <a:picLocks noChangeAspect="1"/>
                </p:cNvPicPr>
                <p:nvPr/>
              </p:nvPicPr>
              <p:blipFill rotWithShape="1">
                <a:blip r:embed="rId9" cstate="screen">
                  <a:duotone>
                    <a:schemeClr val="accent2">
                      <a:shade val="45000"/>
                      <a:satMod val="135000"/>
                    </a:schemeClr>
                    <a:prstClr val="white"/>
                  </a:duotone>
                  <a:extLst>
                    <a:ext uri="{28A0092B-C50C-407E-A947-70E740481C1C}">
                      <a14:useLocalDpi xmlns:a14="http://schemas.microsoft.com/office/drawing/2010/main"/>
                    </a:ext>
                  </a:extLst>
                </a:blip>
                <a:srcRect l="2166" t="753" r="-2166" b="12888"/>
                <a:stretch/>
              </p:blipFill>
              <p:spPr>
                <a:xfrm>
                  <a:off x="2630299" y="2157605"/>
                  <a:ext cx="292190" cy="327330"/>
                </a:xfrm>
                <a:prstGeom prst="rect">
                  <a:avLst/>
                </a:prstGeom>
              </p:spPr>
            </p:pic>
            <p:pic>
              <p:nvPicPr>
                <p:cNvPr id="56" name="Рисунок 55">
                  <a:extLst>
                    <a:ext uri="{FF2B5EF4-FFF2-40B4-BE49-F238E27FC236}">
                      <a16:creationId xmlns:a16="http://schemas.microsoft.com/office/drawing/2014/main" id="{DC370481-F09A-F1A7-06AD-04489FFCD965}"/>
                    </a:ext>
                  </a:extLst>
                </p:cNvPr>
                <p:cNvPicPr>
                  <a:picLocks noChangeAspect="1"/>
                </p:cNvPicPr>
                <p:nvPr/>
              </p:nvPicPr>
              <p:blipFill rotWithShape="1">
                <a:blip r:embed="rId9" cstate="screen">
                  <a:duotone>
                    <a:schemeClr val="accent2">
                      <a:shade val="45000"/>
                      <a:satMod val="135000"/>
                    </a:schemeClr>
                    <a:prstClr val="white"/>
                  </a:duotone>
                  <a:extLst>
                    <a:ext uri="{28A0092B-C50C-407E-A947-70E740481C1C}">
                      <a14:useLocalDpi xmlns:a14="http://schemas.microsoft.com/office/drawing/2010/main"/>
                    </a:ext>
                  </a:extLst>
                </a:blip>
                <a:srcRect l="2166" t="753" r="-2166" b="12888"/>
                <a:stretch/>
              </p:blipFill>
              <p:spPr>
                <a:xfrm>
                  <a:off x="1892184" y="2647840"/>
                  <a:ext cx="292190" cy="327330"/>
                </a:xfrm>
                <a:prstGeom prst="rect">
                  <a:avLst/>
                </a:prstGeom>
              </p:spPr>
            </p:pic>
          </p:grpSp>
        </p:grpSp>
        <p:grpSp>
          <p:nvGrpSpPr>
            <p:cNvPr id="32" name="Группа 31">
              <a:extLst>
                <a:ext uri="{FF2B5EF4-FFF2-40B4-BE49-F238E27FC236}">
                  <a16:creationId xmlns:a16="http://schemas.microsoft.com/office/drawing/2014/main" id="{36079B19-1BC6-5475-8E69-CADAAD88E150}"/>
                </a:ext>
              </a:extLst>
            </p:cNvPr>
            <p:cNvGrpSpPr/>
            <p:nvPr/>
          </p:nvGrpSpPr>
          <p:grpSpPr>
            <a:xfrm>
              <a:off x="8322105" y="1272344"/>
              <a:ext cx="3910592" cy="3317965"/>
              <a:chOff x="6225229" y="1217831"/>
              <a:chExt cx="4373463" cy="3747356"/>
            </a:xfrm>
          </p:grpSpPr>
          <p:graphicFrame>
            <p:nvGraphicFramePr>
              <p:cNvPr id="35" name="Диаграмма 34">
                <a:extLst>
                  <a:ext uri="{FF2B5EF4-FFF2-40B4-BE49-F238E27FC236}">
                    <a16:creationId xmlns:a16="http://schemas.microsoft.com/office/drawing/2014/main" id="{F4C1FAAE-118E-ABC5-89AE-D3E2735ACAB9}"/>
                  </a:ext>
                </a:extLst>
              </p:cNvPr>
              <p:cNvGraphicFramePr>
                <a:graphicFrameLocks/>
              </p:cNvGraphicFramePr>
              <p:nvPr>
                <p:extLst>
                  <p:ext uri="{D42A27DB-BD31-4B8C-83A1-F6EECF244321}">
                    <p14:modId xmlns:p14="http://schemas.microsoft.com/office/powerpoint/2010/main" val="623726753"/>
                  </p:ext>
                </p:extLst>
              </p:nvPr>
            </p:nvGraphicFramePr>
            <p:xfrm>
              <a:off x="6225229" y="1615392"/>
              <a:ext cx="4271522" cy="3349795"/>
            </p:xfrm>
            <a:graphic>
              <a:graphicData uri="http://schemas.openxmlformats.org/drawingml/2006/chart">
                <c:chart xmlns:c="http://schemas.openxmlformats.org/drawingml/2006/chart" xmlns:r="http://schemas.openxmlformats.org/officeDocument/2006/relationships" r:id="rId11"/>
              </a:graphicData>
            </a:graphic>
          </p:graphicFrame>
          <p:grpSp>
            <p:nvGrpSpPr>
              <p:cNvPr id="36" name="Группа 35">
                <a:extLst>
                  <a:ext uri="{FF2B5EF4-FFF2-40B4-BE49-F238E27FC236}">
                    <a16:creationId xmlns:a16="http://schemas.microsoft.com/office/drawing/2014/main" id="{BCC9E654-B3EF-49CD-31DA-EC8953CCB1A4}"/>
                  </a:ext>
                </a:extLst>
              </p:cNvPr>
              <p:cNvGrpSpPr/>
              <p:nvPr/>
            </p:nvGrpSpPr>
            <p:grpSpPr>
              <a:xfrm>
                <a:off x="6443397" y="1217831"/>
                <a:ext cx="4155295" cy="1798358"/>
                <a:chOff x="6446010" y="1219750"/>
                <a:chExt cx="4155295" cy="1798358"/>
              </a:xfrm>
            </p:grpSpPr>
            <p:sp>
              <p:nvSpPr>
                <p:cNvPr id="37" name="TextBox 36">
                  <a:extLst>
                    <a:ext uri="{FF2B5EF4-FFF2-40B4-BE49-F238E27FC236}">
                      <a16:creationId xmlns:a16="http://schemas.microsoft.com/office/drawing/2014/main" id="{D117A3EF-EC96-7AF4-4B70-7B485C2C9E31}"/>
                    </a:ext>
                  </a:extLst>
                </p:cNvPr>
                <p:cNvSpPr txBox="1"/>
                <p:nvPr/>
              </p:nvSpPr>
              <p:spPr>
                <a:xfrm>
                  <a:off x="6446010" y="1219750"/>
                  <a:ext cx="4155295" cy="400110"/>
                </a:xfrm>
                <a:prstGeom prst="rect">
                  <a:avLst/>
                </a:prstGeom>
                <a:noFill/>
              </p:spPr>
              <p:txBody>
                <a:bodyPr wrap="square">
                  <a:spAutoFit/>
                </a:bodyPr>
                <a:lstStyle/>
                <a:p>
                  <a:pPr algn="ctr"/>
                  <a:r>
                    <a:rPr lang="en-US" sz="2000" b="1" i="0" dirty="0">
                      <a:effectLst/>
                    </a:rPr>
                    <a:t>Variant 2.</a:t>
                  </a:r>
                  <a:r>
                    <a:rPr lang="ru-RU" sz="2000" b="1" dirty="0"/>
                    <a:t> </a:t>
                  </a:r>
                  <a:r>
                    <a:rPr lang="en-US" sz="2000" b="1" dirty="0"/>
                    <a:t>Wetting</a:t>
                  </a:r>
                  <a:endParaRPr lang="ru-RU" sz="2000" b="1" dirty="0"/>
                </a:p>
              </p:txBody>
            </p:sp>
            <p:pic>
              <p:nvPicPr>
                <p:cNvPr id="38" name="Рисунок 37">
                  <a:extLst>
                    <a:ext uri="{FF2B5EF4-FFF2-40B4-BE49-F238E27FC236}">
                      <a16:creationId xmlns:a16="http://schemas.microsoft.com/office/drawing/2014/main" id="{34AB57A6-ADC5-9BB0-DFBA-DB1BA2D4634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70609" y="2682380"/>
                  <a:ext cx="216865" cy="335728"/>
                </a:xfrm>
                <a:prstGeom prst="rect">
                  <a:avLst/>
                </a:prstGeom>
              </p:spPr>
            </p:pic>
            <p:pic>
              <p:nvPicPr>
                <p:cNvPr id="39" name="Рисунок 38">
                  <a:extLst>
                    <a:ext uri="{FF2B5EF4-FFF2-40B4-BE49-F238E27FC236}">
                      <a16:creationId xmlns:a16="http://schemas.microsoft.com/office/drawing/2014/main" id="{58ACBEB8-F6FC-B08A-50D1-185DC441014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10283" y="2139385"/>
                  <a:ext cx="240518" cy="335950"/>
                </a:xfrm>
                <a:prstGeom prst="rect">
                  <a:avLst/>
                </a:prstGeom>
              </p:spPr>
            </p:pic>
            <p:pic>
              <p:nvPicPr>
                <p:cNvPr id="40" name="Рисунок 39">
                  <a:extLst>
                    <a:ext uri="{FF2B5EF4-FFF2-40B4-BE49-F238E27FC236}">
                      <a16:creationId xmlns:a16="http://schemas.microsoft.com/office/drawing/2014/main" id="{610331E7-4534-D5F3-BE96-2D716E2B00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21689" y="2529118"/>
                  <a:ext cx="240518" cy="335950"/>
                </a:xfrm>
                <a:prstGeom prst="rect">
                  <a:avLst/>
                </a:prstGeom>
              </p:spPr>
            </p:pic>
            <p:pic>
              <p:nvPicPr>
                <p:cNvPr id="41" name="Рисунок 40">
                  <a:extLst>
                    <a:ext uri="{FF2B5EF4-FFF2-40B4-BE49-F238E27FC236}">
                      <a16:creationId xmlns:a16="http://schemas.microsoft.com/office/drawing/2014/main" id="{C7A20BEB-3D8E-7840-ACCF-B7E4155ADB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58605" y="1765581"/>
                  <a:ext cx="240518" cy="335950"/>
                </a:xfrm>
                <a:prstGeom prst="rect">
                  <a:avLst/>
                </a:prstGeom>
              </p:spPr>
            </p:pic>
            <p:pic>
              <p:nvPicPr>
                <p:cNvPr id="42" name="Рисунок 41">
                  <a:extLst>
                    <a:ext uri="{FF2B5EF4-FFF2-40B4-BE49-F238E27FC236}">
                      <a16:creationId xmlns:a16="http://schemas.microsoft.com/office/drawing/2014/main" id="{A023A4A1-BFD9-700A-B850-D5C9A98C59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40124" y="2433196"/>
                  <a:ext cx="240518" cy="335950"/>
                </a:xfrm>
                <a:prstGeom prst="rect">
                  <a:avLst/>
                </a:prstGeom>
              </p:spPr>
            </p:pic>
            <p:pic>
              <p:nvPicPr>
                <p:cNvPr id="43" name="Рисунок 42">
                  <a:extLst>
                    <a:ext uri="{FF2B5EF4-FFF2-40B4-BE49-F238E27FC236}">
                      <a16:creationId xmlns:a16="http://schemas.microsoft.com/office/drawing/2014/main" id="{4FFDA230-3EBB-2144-6CB4-F24D21593CE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34807" y="2161808"/>
                  <a:ext cx="216865" cy="335728"/>
                </a:xfrm>
                <a:prstGeom prst="rect">
                  <a:avLst/>
                </a:prstGeom>
              </p:spPr>
            </p:pic>
            <p:pic>
              <p:nvPicPr>
                <p:cNvPr id="44" name="Рисунок 43">
                  <a:extLst>
                    <a:ext uri="{FF2B5EF4-FFF2-40B4-BE49-F238E27FC236}">
                      <a16:creationId xmlns:a16="http://schemas.microsoft.com/office/drawing/2014/main" id="{4BD616DD-B103-D41B-5D46-738A8093F02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49415" y="2567789"/>
                  <a:ext cx="216865" cy="335728"/>
                </a:xfrm>
                <a:prstGeom prst="rect">
                  <a:avLst/>
                </a:prstGeom>
              </p:spPr>
            </p:pic>
            <p:pic>
              <p:nvPicPr>
                <p:cNvPr id="45" name="Рисунок 44">
                  <a:extLst>
                    <a:ext uri="{FF2B5EF4-FFF2-40B4-BE49-F238E27FC236}">
                      <a16:creationId xmlns:a16="http://schemas.microsoft.com/office/drawing/2014/main" id="{7B8167EC-1309-7F3B-8C1F-7E951DF18D6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49848" y="2433417"/>
                  <a:ext cx="216865" cy="335728"/>
                </a:xfrm>
                <a:prstGeom prst="rect">
                  <a:avLst/>
                </a:prstGeom>
              </p:spPr>
            </p:pic>
          </p:grpSp>
        </p:grpSp>
        <p:sp>
          <p:nvSpPr>
            <p:cNvPr id="33" name="TextBox 32">
              <a:extLst>
                <a:ext uri="{FF2B5EF4-FFF2-40B4-BE49-F238E27FC236}">
                  <a16:creationId xmlns:a16="http://schemas.microsoft.com/office/drawing/2014/main" id="{99B6D2A7-1471-2B82-1722-48558A7C2FBF}"/>
                </a:ext>
              </a:extLst>
            </p:cNvPr>
            <p:cNvSpPr txBox="1"/>
            <p:nvPr/>
          </p:nvSpPr>
          <p:spPr>
            <a:xfrm>
              <a:off x="3774516" y="704026"/>
              <a:ext cx="9236483" cy="400110"/>
            </a:xfrm>
            <a:prstGeom prst="rect">
              <a:avLst/>
            </a:prstGeom>
            <a:noFill/>
          </p:spPr>
          <p:txBody>
            <a:bodyPr wrap="square">
              <a:spAutoFit/>
            </a:bodyPr>
            <a:lstStyle/>
            <a:p>
              <a:pPr algn="ctr"/>
              <a:r>
                <a:rPr lang="en-US" sz="2000" dirty="0">
                  <a:latin typeface="Times New Roman" panose="02020603050405020304" pitchFamily="18" charset="0"/>
                  <a:cs typeface="Times New Roman" panose="02020603050405020304" pitchFamily="18" charset="0"/>
                </a:rPr>
                <a:t>CO</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flux on transplanted soils for different wet condition</a:t>
              </a:r>
              <a:endParaRPr lang="ru-RU" sz="2000" dirty="0"/>
            </a:p>
          </p:txBody>
        </p:sp>
      </p:grpSp>
      <p:sp>
        <p:nvSpPr>
          <p:cNvPr id="57" name="Номер слайда 5">
            <a:extLst>
              <a:ext uri="{FF2B5EF4-FFF2-40B4-BE49-F238E27FC236}">
                <a16:creationId xmlns:a16="http://schemas.microsoft.com/office/drawing/2014/main" id="{77912B08-16E2-F6F7-C4C5-46F57F9C4460}"/>
              </a:ext>
            </a:extLst>
          </p:cNvPr>
          <p:cNvSpPr txBox="1">
            <a:spLocks/>
          </p:cNvSpPr>
          <p:nvPr/>
        </p:nvSpPr>
        <p:spPr>
          <a:xfrm>
            <a:off x="10152575"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82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434D8-9FA7-4D7B-8F63-4CB12225425A}" type="slidenum">
              <a:rPr lang="ru-RU" sz="2400">
                <a:solidFill>
                  <a:schemeClr val="tx1"/>
                </a:solidFill>
              </a:rPr>
              <a:pPr/>
              <a:t>6</a:t>
            </a:fld>
            <a:endParaRPr lang="ru-RU" sz="2400" dirty="0">
              <a:solidFill>
                <a:schemeClr val="tx1"/>
              </a:solidFill>
            </a:endParaRPr>
          </a:p>
        </p:txBody>
      </p:sp>
    </p:spTree>
    <p:extLst>
      <p:ext uri="{BB962C8B-B14F-4D97-AF65-F5344CB8AC3E}">
        <p14:creationId xmlns:p14="http://schemas.microsoft.com/office/powerpoint/2010/main" val="2580463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0A484D-E6A6-4E89-BA81-E55A6CC6F82D}"/>
              </a:ext>
            </a:extLst>
          </p:cNvPr>
          <p:cNvSpPr>
            <a:spLocks noGrp="1"/>
          </p:cNvSpPr>
          <p:nvPr>
            <p:ph type="title"/>
          </p:nvPr>
        </p:nvSpPr>
        <p:spPr>
          <a:xfrm>
            <a:off x="838200" y="-240453"/>
            <a:ext cx="10515600" cy="931817"/>
          </a:xfrm>
        </p:spPr>
        <p:txBody>
          <a:bodyPr/>
          <a:lstStyle/>
          <a:p>
            <a:pPr algn="ctr"/>
            <a:r>
              <a:rPr lang="en-US" dirty="0"/>
              <a:t>SUMMARY</a:t>
            </a:r>
            <a:endParaRPr lang="ru-RU" dirty="0"/>
          </a:p>
        </p:txBody>
      </p:sp>
      <p:sp>
        <p:nvSpPr>
          <p:cNvPr id="4" name="Номер слайда 3">
            <a:extLst>
              <a:ext uri="{FF2B5EF4-FFF2-40B4-BE49-F238E27FC236}">
                <a16:creationId xmlns:a16="http://schemas.microsoft.com/office/drawing/2014/main" id="{70461C7B-527F-490A-AE78-AD50171570E2}"/>
              </a:ext>
            </a:extLst>
          </p:cNvPr>
          <p:cNvSpPr>
            <a:spLocks noGrp="1"/>
          </p:cNvSpPr>
          <p:nvPr>
            <p:ph type="sldNum" sz="quarter" idx="12"/>
          </p:nvPr>
        </p:nvSpPr>
        <p:spPr>
          <a:xfrm>
            <a:off x="10590762" y="6353750"/>
            <a:ext cx="1620253" cy="365125"/>
          </a:xfrm>
        </p:spPr>
        <p:txBody>
          <a:bodyPr/>
          <a:lstStyle/>
          <a:p>
            <a:fld id="{471434D8-9FA7-4D7B-8F63-4CB12225425A}" type="slidenum">
              <a:rPr lang="ru-RU" sz="2400">
                <a:solidFill>
                  <a:schemeClr val="tx1"/>
                </a:solidFill>
              </a:rPr>
              <a:t>7</a:t>
            </a:fld>
            <a:endParaRPr lang="ru-RU" sz="2400" dirty="0">
              <a:solidFill>
                <a:schemeClr val="tx1"/>
              </a:solidFill>
            </a:endParaRPr>
          </a:p>
        </p:txBody>
      </p:sp>
      <p:sp>
        <p:nvSpPr>
          <p:cNvPr id="5" name="TextBox 4">
            <a:extLst>
              <a:ext uri="{FF2B5EF4-FFF2-40B4-BE49-F238E27FC236}">
                <a16:creationId xmlns:a16="http://schemas.microsoft.com/office/drawing/2014/main" id="{1856CD11-6A6A-4F2D-8C80-CD52116D3B18}"/>
              </a:ext>
            </a:extLst>
          </p:cNvPr>
          <p:cNvSpPr txBox="1"/>
          <p:nvPr/>
        </p:nvSpPr>
        <p:spPr>
          <a:xfrm>
            <a:off x="104096" y="388842"/>
            <a:ext cx="11665756" cy="2535566"/>
          </a:xfrm>
          <a:prstGeom prst="rect">
            <a:avLst/>
          </a:prstGeom>
          <a:noFill/>
        </p:spPr>
        <p:txBody>
          <a:bodyPr wrap="square">
            <a:spAutoFit/>
          </a:bodyPr>
          <a:lstStyle/>
          <a:p>
            <a:pPr marL="342900" lvl="0" indent="-342900" algn="just">
              <a:lnSpc>
                <a:spcPct val="150000"/>
              </a:lnSpc>
              <a:buAutoNum type="arabicPeriod"/>
            </a:pPr>
            <a:r>
              <a:rPr lang="en-US" dirty="0">
                <a:ea typeface="Calibri" panose="020F0502020204030204" pitchFamily="34" charset="0"/>
                <a:cs typeface="Times New Roman" panose="02020603050405020304" pitchFamily="18" charset="0"/>
              </a:rPr>
              <a:t>The CO</a:t>
            </a:r>
            <a:r>
              <a:rPr lang="en-US" baseline="-25000" dirty="0">
                <a:ea typeface="Calibri" panose="020F0502020204030204" pitchFamily="34" charset="0"/>
                <a:cs typeface="Times New Roman" panose="02020603050405020304" pitchFamily="18" charset="0"/>
              </a:rPr>
              <a:t>2</a:t>
            </a:r>
            <a:r>
              <a:rPr lang="en-US" dirty="0">
                <a:ea typeface="Calibri" panose="020F0502020204030204" pitchFamily="34" charset="0"/>
                <a:cs typeface="Times New Roman" panose="02020603050405020304" pitchFamily="18" charset="0"/>
              </a:rPr>
              <a:t> flux in the areas of the bog did not differ from that of palsa.</a:t>
            </a:r>
          </a:p>
          <a:p>
            <a:pPr marL="342900" lvl="0" indent="-342900" algn="just">
              <a:lnSpc>
                <a:spcPct val="150000"/>
              </a:lnSpc>
              <a:buAutoNum type="arabicPeriod"/>
            </a:pPr>
            <a:r>
              <a:rPr lang="en-US" dirty="0">
                <a:ea typeface="Calibri" panose="020F0502020204030204" pitchFamily="34" charset="0"/>
                <a:cs typeface="Times New Roman" panose="02020603050405020304" pitchFamily="18" charset="0"/>
              </a:rPr>
              <a:t>High values of CO</a:t>
            </a:r>
            <a:r>
              <a:rPr lang="en-US" baseline="-25000" dirty="0">
                <a:ea typeface="Calibri" panose="020F0502020204030204" pitchFamily="34" charset="0"/>
                <a:cs typeface="Times New Roman" panose="02020603050405020304" pitchFamily="18" charset="0"/>
              </a:rPr>
              <a:t>2 </a:t>
            </a:r>
            <a:r>
              <a:rPr lang="en-US" dirty="0">
                <a:ea typeface="Calibri" panose="020F0502020204030204" pitchFamily="34" charset="0"/>
                <a:cs typeface="Times New Roman" panose="02020603050405020304" pitchFamily="18" charset="0"/>
              </a:rPr>
              <a:t>flux in wet areas may not be caused by the biological activity of these ecosystems, but by additional factors such as the methane oxidation value and the transport of dissolved CO</a:t>
            </a:r>
            <a:r>
              <a:rPr lang="en-US" baseline="-25000" dirty="0">
                <a:ea typeface="Calibri" panose="020F0502020204030204" pitchFamily="34" charset="0"/>
                <a:cs typeface="Times New Roman" panose="02020603050405020304" pitchFamily="18" charset="0"/>
              </a:rPr>
              <a:t>2</a:t>
            </a:r>
            <a:r>
              <a:rPr lang="en-US" dirty="0">
                <a:ea typeface="Calibri" panose="020F0502020204030204" pitchFamily="34" charset="0"/>
                <a:cs typeface="Times New Roman" panose="02020603050405020304" pitchFamily="18" charset="0"/>
              </a:rPr>
              <a:t> with liquid  over the permafrost surface of the palsa.</a:t>
            </a:r>
            <a:r>
              <a:rPr lang="ru-RU" dirty="0">
                <a:ea typeface="Calibri" panose="020F0502020204030204" pitchFamily="34" charset="0"/>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a:p>
            <a:pPr marL="342900" lvl="0" indent="-342900" algn="just">
              <a:lnSpc>
                <a:spcPct val="150000"/>
              </a:lnSpc>
              <a:buAutoNum type="arabicPeriod"/>
            </a:pPr>
            <a:r>
              <a:rPr lang="en-US" dirty="0">
                <a:ea typeface="Calibri" panose="020F0502020204030204" pitchFamily="34" charset="0"/>
                <a:cs typeface="Times New Roman" panose="02020603050405020304" pitchFamily="18" charset="0"/>
              </a:rPr>
              <a:t>A field transplantation experiment demonstrated a wide range of optimal moisture content for the biological activity of soils.</a:t>
            </a:r>
            <a:endParaRPr lang="ru-RU" dirty="0">
              <a:ea typeface="Calibri" panose="020F0502020204030204" pitchFamily="34" charset="0"/>
              <a:cs typeface="Times New Roman" panose="02020603050405020304" pitchFamily="18" charset="0"/>
            </a:endParaRPr>
          </a:p>
        </p:txBody>
      </p:sp>
      <p:grpSp>
        <p:nvGrpSpPr>
          <p:cNvPr id="7" name="Группа 6">
            <a:extLst>
              <a:ext uri="{FF2B5EF4-FFF2-40B4-BE49-F238E27FC236}">
                <a16:creationId xmlns:a16="http://schemas.microsoft.com/office/drawing/2014/main" id="{9E9387FD-EAC2-9C3D-B315-F88EDCD0C2ED}"/>
              </a:ext>
            </a:extLst>
          </p:cNvPr>
          <p:cNvGrpSpPr/>
          <p:nvPr/>
        </p:nvGrpSpPr>
        <p:grpSpPr>
          <a:xfrm>
            <a:off x="-1031814" y="3138205"/>
            <a:ext cx="13370931" cy="3285780"/>
            <a:chOff x="-1005337" y="3469062"/>
            <a:chExt cx="12823560" cy="3116495"/>
          </a:xfrm>
        </p:grpSpPr>
        <p:grpSp>
          <p:nvGrpSpPr>
            <p:cNvPr id="6" name="Группа 5">
              <a:extLst>
                <a:ext uri="{FF2B5EF4-FFF2-40B4-BE49-F238E27FC236}">
                  <a16:creationId xmlns:a16="http://schemas.microsoft.com/office/drawing/2014/main" id="{D4A5D2F9-1ECE-3EB0-4FC0-4AE1F4325627}"/>
                </a:ext>
              </a:extLst>
            </p:cNvPr>
            <p:cNvGrpSpPr/>
            <p:nvPr/>
          </p:nvGrpSpPr>
          <p:grpSpPr>
            <a:xfrm>
              <a:off x="-1005337" y="3469062"/>
              <a:ext cx="12823560" cy="3116495"/>
              <a:chOff x="-934109" y="4875033"/>
              <a:chExt cx="16285556" cy="4377850"/>
            </a:xfrm>
          </p:grpSpPr>
          <p:grpSp>
            <p:nvGrpSpPr>
              <p:cNvPr id="17" name="Группа 16">
                <a:extLst>
                  <a:ext uri="{FF2B5EF4-FFF2-40B4-BE49-F238E27FC236}">
                    <a16:creationId xmlns:a16="http://schemas.microsoft.com/office/drawing/2014/main" id="{1715030D-8CD1-D4C1-1D68-E9168685D635}"/>
                  </a:ext>
                </a:extLst>
              </p:cNvPr>
              <p:cNvGrpSpPr/>
              <p:nvPr/>
            </p:nvGrpSpPr>
            <p:grpSpPr>
              <a:xfrm>
                <a:off x="-934109" y="4891929"/>
                <a:ext cx="16285556" cy="4360954"/>
                <a:chOff x="-169708" y="4683848"/>
                <a:chExt cx="17163220" cy="4728558"/>
              </a:xfrm>
            </p:grpSpPr>
            <p:grpSp>
              <p:nvGrpSpPr>
                <p:cNvPr id="18" name="Группа 17">
                  <a:extLst>
                    <a:ext uri="{FF2B5EF4-FFF2-40B4-BE49-F238E27FC236}">
                      <a16:creationId xmlns:a16="http://schemas.microsoft.com/office/drawing/2014/main" id="{506B8D4D-F49A-9B44-475B-791315030681}"/>
                    </a:ext>
                  </a:extLst>
                </p:cNvPr>
                <p:cNvGrpSpPr/>
                <p:nvPr/>
              </p:nvGrpSpPr>
              <p:grpSpPr>
                <a:xfrm>
                  <a:off x="-169708" y="4683848"/>
                  <a:ext cx="17163220" cy="4728558"/>
                  <a:chOff x="-14670540" y="17774267"/>
                  <a:chExt cx="66511099" cy="18324151"/>
                </a:xfrm>
              </p:grpSpPr>
              <p:grpSp>
                <p:nvGrpSpPr>
                  <p:cNvPr id="21" name="Группа 20">
                    <a:extLst>
                      <a:ext uri="{FF2B5EF4-FFF2-40B4-BE49-F238E27FC236}">
                        <a16:creationId xmlns:a16="http://schemas.microsoft.com/office/drawing/2014/main" id="{28A9B707-7785-4FBC-0F66-16A41ED11940}"/>
                      </a:ext>
                    </a:extLst>
                  </p:cNvPr>
                  <p:cNvGrpSpPr/>
                  <p:nvPr/>
                </p:nvGrpSpPr>
                <p:grpSpPr>
                  <a:xfrm>
                    <a:off x="1843468" y="17774267"/>
                    <a:ext cx="49997091" cy="14739203"/>
                    <a:chOff x="1843468" y="17774267"/>
                    <a:chExt cx="49997091" cy="14739203"/>
                  </a:xfrm>
                </p:grpSpPr>
                <p:pic>
                  <p:nvPicPr>
                    <p:cNvPr id="35" name="Рисунок 34" descr="Изображение выглядит как трава, внешний, небо, поле&#10;&#10;Автоматически созданное описание">
                      <a:extLst>
                        <a:ext uri="{FF2B5EF4-FFF2-40B4-BE49-F238E27FC236}">
                          <a16:creationId xmlns:a16="http://schemas.microsoft.com/office/drawing/2014/main" id="{131D59F5-6D51-1AFD-C585-C11E52598A39}"/>
                        </a:ext>
                        <a:ext uri="{C183D7F6-B498-43B3-948B-1728B52AA6E4}">
                          <adec:decorative xmlns:adec="http://schemas.microsoft.com/office/drawing/2017/decorative" val="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020" b="1"/>
                    <a:stretch/>
                  </p:blipFill>
                  <p:spPr>
                    <a:xfrm>
                      <a:off x="15623368" y="20658584"/>
                      <a:ext cx="22085140" cy="11854886"/>
                    </a:xfrm>
                    <a:prstGeom prst="rect">
                      <a:avLst/>
                    </a:prstGeom>
                  </p:spPr>
                </p:pic>
                <p:sp>
                  <p:nvSpPr>
                    <p:cNvPr id="36" name="TextBox 35">
                      <a:extLst>
                        <a:ext uri="{FF2B5EF4-FFF2-40B4-BE49-F238E27FC236}">
                          <a16:creationId xmlns:a16="http://schemas.microsoft.com/office/drawing/2014/main" id="{6E28DBCD-0DDC-9C20-DF53-E9F047CC7933}"/>
                        </a:ext>
                      </a:extLst>
                    </p:cNvPr>
                    <p:cNvSpPr txBox="1"/>
                    <p:nvPr/>
                  </p:nvSpPr>
                  <p:spPr>
                    <a:xfrm>
                      <a:off x="1843468" y="17774267"/>
                      <a:ext cx="49997091" cy="226769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Bog</a:t>
                      </a:r>
                      <a:endParaRPr lang="ru-RU" sz="2000" dirty="0">
                        <a:latin typeface="Times New Roman" panose="02020603050405020304" pitchFamily="18" charset="0"/>
                        <a:cs typeface="Times New Roman" panose="02020603050405020304" pitchFamily="18" charset="0"/>
                      </a:endParaRPr>
                    </a:p>
                  </p:txBody>
                </p:sp>
              </p:grpSp>
              <p:grpSp>
                <p:nvGrpSpPr>
                  <p:cNvPr id="24" name="Группа 23">
                    <a:extLst>
                      <a:ext uri="{FF2B5EF4-FFF2-40B4-BE49-F238E27FC236}">
                        <a16:creationId xmlns:a16="http://schemas.microsoft.com/office/drawing/2014/main" id="{C49A6107-272D-58E4-B616-F7F07BD6572C}"/>
                      </a:ext>
                    </a:extLst>
                  </p:cNvPr>
                  <p:cNvGrpSpPr/>
                  <p:nvPr/>
                </p:nvGrpSpPr>
                <p:grpSpPr>
                  <a:xfrm>
                    <a:off x="-14670540" y="18300559"/>
                    <a:ext cx="33928999" cy="14138207"/>
                    <a:chOff x="-16278586" y="18799461"/>
                    <a:chExt cx="33726270" cy="13411461"/>
                  </a:xfrm>
                </p:grpSpPr>
                <p:pic>
                  <p:nvPicPr>
                    <p:cNvPr id="31" name="Рисунок 30">
                      <a:extLst>
                        <a:ext uri="{FF2B5EF4-FFF2-40B4-BE49-F238E27FC236}">
                          <a16:creationId xmlns:a16="http://schemas.microsoft.com/office/drawing/2014/main" id="{B59CD00C-04DF-02EC-4424-380899C1E396}"/>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503"/>
                    <a:stretch/>
                  </p:blipFill>
                  <p:spPr>
                    <a:xfrm>
                      <a:off x="-10274142" y="21106081"/>
                      <a:ext cx="20876599" cy="11104841"/>
                    </a:xfrm>
                    <a:prstGeom prst="rect">
                      <a:avLst/>
                    </a:prstGeom>
                  </p:spPr>
                </p:pic>
                <p:sp>
                  <p:nvSpPr>
                    <p:cNvPr id="32" name="TextBox 31">
                      <a:extLst>
                        <a:ext uri="{FF2B5EF4-FFF2-40B4-BE49-F238E27FC236}">
                          <a16:creationId xmlns:a16="http://schemas.microsoft.com/office/drawing/2014/main" id="{17DB7742-E4F4-72EF-892D-9D09455997EB}"/>
                        </a:ext>
                      </a:extLst>
                    </p:cNvPr>
                    <p:cNvSpPr txBox="1"/>
                    <p:nvPr/>
                  </p:nvSpPr>
                  <p:spPr>
                    <a:xfrm>
                      <a:off x="-16278586" y="18799461"/>
                      <a:ext cx="33726270" cy="2124838"/>
                    </a:xfrm>
                    <a:prstGeom prst="rect">
                      <a:avLst/>
                    </a:prstGeom>
                    <a:noFill/>
                  </p:spPr>
                  <p:txBody>
                    <a:bodyPr wrap="square" rtlCol="0">
                      <a:spAutoFit/>
                    </a:bodyPr>
                    <a:lstStyle/>
                    <a:p>
                      <a:pPr algn="ctr"/>
                      <a:r>
                        <a:rPr lang="en-US" sz="2000" dirty="0">
                          <a:solidFill>
                            <a:srgbClr val="202122"/>
                          </a:solidFill>
                          <a:latin typeface="Arial" panose="020B0604020202020204" pitchFamily="34" charset="0"/>
                        </a:rPr>
                        <a:t>Palsa</a:t>
                      </a:r>
                      <a:endParaRPr lang="ru-RU" sz="2000" dirty="0"/>
                    </a:p>
                  </p:txBody>
                </p:sp>
              </p:grpSp>
              <p:sp>
                <p:nvSpPr>
                  <p:cNvPr id="25" name="TextBox 24">
                    <a:extLst>
                      <a:ext uri="{FF2B5EF4-FFF2-40B4-BE49-F238E27FC236}">
                        <a16:creationId xmlns:a16="http://schemas.microsoft.com/office/drawing/2014/main" id="{6AD5D439-99A3-B59E-AA35-1C864E9141DA}"/>
                      </a:ext>
                    </a:extLst>
                  </p:cNvPr>
                  <p:cNvSpPr txBox="1"/>
                  <p:nvPr/>
                </p:nvSpPr>
                <p:spPr>
                  <a:xfrm>
                    <a:off x="10856784" y="32135383"/>
                    <a:ext cx="7729767" cy="3963035"/>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Permafrost thawing</a:t>
                    </a:r>
                    <a:endParaRPr lang="ru-RU" sz="2000" dirty="0">
                      <a:latin typeface="Times New Roman" panose="02020603050405020304" pitchFamily="18" charset="0"/>
                      <a:cs typeface="Times New Roman" panose="02020603050405020304" pitchFamily="18" charset="0"/>
                    </a:endParaRPr>
                  </a:p>
                </p:txBody>
              </p:sp>
              <p:sp>
                <p:nvSpPr>
                  <p:cNvPr id="27" name="Стрелка: вправо 26">
                    <a:extLst>
                      <a:ext uri="{FF2B5EF4-FFF2-40B4-BE49-F238E27FC236}">
                        <a16:creationId xmlns:a16="http://schemas.microsoft.com/office/drawing/2014/main" id="{9F75C605-A2AB-748A-00C1-97D64026EFAC}"/>
                      </a:ext>
                    </a:extLst>
                  </p:cNvPr>
                  <p:cNvSpPr/>
                  <p:nvPr/>
                </p:nvSpPr>
                <p:spPr>
                  <a:xfrm>
                    <a:off x="12493246" y="24195636"/>
                    <a:ext cx="3085825" cy="3594150"/>
                  </a:xfrm>
                  <a:prstGeom prst="rightArrow">
                    <a:avLst/>
                  </a:prstGeom>
                  <a:solidFill>
                    <a:srgbClr val="375C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solidFill>
                        <a:schemeClr val="tx1"/>
                      </a:solidFill>
                      <a:latin typeface="Times New Roman" panose="02020603050405020304" pitchFamily="18" charset="0"/>
                      <a:cs typeface="Times New Roman" panose="02020603050405020304" pitchFamily="18" charset="0"/>
                    </a:endParaRPr>
                  </a:p>
                </p:txBody>
              </p:sp>
            </p:grpSp>
            <p:pic>
              <p:nvPicPr>
                <p:cNvPr id="19" name="Рисунок 18" descr="Пейзаж пустыни со сплошной заливкой">
                  <a:extLst>
                    <a:ext uri="{FF2B5EF4-FFF2-40B4-BE49-F238E27FC236}">
                      <a16:creationId xmlns:a16="http://schemas.microsoft.com/office/drawing/2014/main" id="{5C5082A7-1C34-C39E-294A-6FEF429906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31433" y="4787142"/>
                  <a:ext cx="596313" cy="596310"/>
                </a:xfrm>
                <a:prstGeom prst="rect">
                  <a:avLst/>
                </a:prstGeom>
              </p:spPr>
            </p:pic>
            <p:pic>
              <p:nvPicPr>
                <p:cNvPr id="20" name="Рисунок 19" descr="Пейзаж пустыни со сплошной заливкой">
                  <a:extLst>
                    <a:ext uri="{FF2B5EF4-FFF2-40B4-BE49-F238E27FC236}">
                      <a16:creationId xmlns:a16="http://schemas.microsoft.com/office/drawing/2014/main" id="{B6CF5F6E-B0DE-9ADA-2F60-43ADC7F228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64182" y="4795450"/>
                  <a:ext cx="596313" cy="596310"/>
                </a:xfrm>
                <a:prstGeom prst="rect">
                  <a:avLst/>
                </a:prstGeom>
              </p:spPr>
            </p:pic>
          </p:grpSp>
          <p:pic>
            <p:nvPicPr>
              <p:cNvPr id="8" name="Рисунок 7" descr="Anemone und Clownfisch со сплошной заливкой">
                <a:extLst>
                  <a:ext uri="{FF2B5EF4-FFF2-40B4-BE49-F238E27FC236}">
                    <a16:creationId xmlns:a16="http://schemas.microsoft.com/office/drawing/2014/main" id="{B12DB979-AEC9-4074-29E4-C424C5D3AF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9938" y="4894810"/>
                <a:ext cx="526208" cy="526207"/>
              </a:xfrm>
              <a:prstGeom prst="rect">
                <a:avLst/>
              </a:prstGeom>
            </p:spPr>
          </p:pic>
          <p:pic>
            <p:nvPicPr>
              <p:cNvPr id="9" name="Рисунок 8" descr="Anemone und Clownfisch со сплошной заливкой">
                <a:extLst>
                  <a:ext uri="{FF2B5EF4-FFF2-40B4-BE49-F238E27FC236}">
                    <a16:creationId xmlns:a16="http://schemas.microsoft.com/office/drawing/2014/main" id="{EFF2587B-E9EB-412E-DC4C-BBA9166A2D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0066" y="4875033"/>
                <a:ext cx="526208" cy="526207"/>
              </a:xfrm>
              <a:prstGeom prst="rect">
                <a:avLst/>
              </a:prstGeom>
            </p:spPr>
          </p:pic>
        </p:grpSp>
        <p:sp>
          <p:nvSpPr>
            <p:cNvPr id="3" name="Равно 2">
              <a:extLst>
                <a:ext uri="{FF2B5EF4-FFF2-40B4-BE49-F238E27FC236}">
                  <a16:creationId xmlns:a16="http://schemas.microsoft.com/office/drawing/2014/main" id="{D937245E-46E3-422D-8F9E-98B02B7A1013}"/>
                </a:ext>
              </a:extLst>
            </p:cNvPr>
            <p:cNvSpPr/>
            <p:nvPr/>
          </p:nvSpPr>
          <p:spPr>
            <a:xfrm>
              <a:off x="9116877" y="4639600"/>
              <a:ext cx="594957" cy="66874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8" name="TextBox 37">
              <a:extLst>
                <a:ext uri="{FF2B5EF4-FFF2-40B4-BE49-F238E27FC236}">
                  <a16:creationId xmlns:a16="http://schemas.microsoft.com/office/drawing/2014/main" id="{21017215-B91D-1A7E-D48B-2B2B8AF53569}"/>
                </a:ext>
              </a:extLst>
            </p:cNvPr>
            <p:cNvSpPr txBox="1"/>
            <p:nvPr/>
          </p:nvSpPr>
          <p:spPr>
            <a:xfrm>
              <a:off x="9200101" y="5295826"/>
              <a:ext cx="1466832" cy="707886"/>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Soil moisture</a:t>
              </a:r>
              <a:endParaRPr lang="ru-RU" sz="2000" b="1" dirty="0">
                <a:latin typeface="Times New Roman" panose="02020603050405020304" pitchFamily="18" charset="0"/>
                <a:cs typeface="Times New Roman" panose="02020603050405020304" pitchFamily="18" charset="0"/>
              </a:endParaRPr>
            </a:p>
          </p:txBody>
        </p:sp>
        <p:sp>
          <p:nvSpPr>
            <p:cNvPr id="39" name="Стрелка: вправо 38">
              <a:extLst>
                <a:ext uri="{FF2B5EF4-FFF2-40B4-BE49-F238E27FC236}">
                  <a16:creationId xmlns:a16="http://schemas.microsoft.com/office/drawing/2014/main" id="{52D84493-2605-706E-1302-0EE9656EC94A}"/>
                </a:ext>
              </a:extLst>
            </p:cNvPr>
            <p:cNvSpPr/>
            <p:nvPr/>
          </p:nvSpPr>
          <p:spPr>
            <a:xfrm rot="16200000">
              <a:off x="9624069" y="4686688"/>
              <a:ext cx="692588" cy="426284"/>
            </a:xfrm>
            <a:prstGeom prst="rightArrow">
              <a:avLst/>
            </a:prstGeom>
            <a:solidFill>
              <a:srgbClr val="375C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56E580E6-BFD9-BBA9-C9CE-7CCF5653D5D8}"/>
                </a:ext>
              </a:extLst>
            </p:cNvPr>
            <p:cNvSpPr txBox="1"/>
            <p:nvPr/>
          </p:nvSpPr>
          <p:spPr>
            <a:xfrm>
              <a:off x="10612296" y="5270312"/>
              <a:ext cx="973651" cy="707886"/>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CO</a:t>
              </a:r>
              <a:r>
                <a:rPr lang="en-US" sz="2000" b="1" baseline="-25000" dirty="0">
                  <a:latin typeface="Times New Roman" panose="02020603050405020304" pitchFamily="18" charset="0"/>
                  <a:cs typeface="Times New Roman" panose="02020603050405020304" pitchFamily="18" charset="0"/>
                </a:rPr>
                <a:t>2</a:t>
              </a:r>
              <a:r>
                <a:rPr lang="en-US" sz="2000" b="1" dirty="0">
                  <a:latin typeface="Times New Roman" panose="02020603050405020304" pitchFamily="18" charset="0"/>
                  <a:cs typeface="Times New Roman" panose="02020603050405020304" pitchFamily="18" charset="0"/>
                </a:rPr>
                <a:t> flux</a:t>
              </a:r>
              <a:endParaRPr lang="ru-RU" sz="2000" b="1" dirty="0">
                <a:latin typeface="Times New Roman" panose="02020603050405020304" pitchFamily="18" charset="0"/>
                <a:cs typeface="Times New Roman" panose="02020603050405020304" pitchFamily="18" charset="0"/>
              </a:endParaRPr>
            </a:p>
          </p:txBody>
        </p:sp>
        <p:sp>
          <p:nvSpPr>
            <p:cNvPr id="41" name="Стрелка: вправо 40">
              <a:extLst>
                <a:ext uri="{FF2B5EF4-FFF2-40B4-BE49-F238E27FC236}">
                  <a16:creationId xmlns:a16="http://schemas.microsoft.com/office/drawing/2014/main" id="{AA925C2F-E403-890F-13BA-7DFCC297B474}"/>
                </a:ext>
              </a:extLst>
            </p:cNvPr>
            <p:cNvSpPr/>
            <p:nvPr/>
          </p:nvSpPr>
          <p:spPr>
            <a:xfrm rot="16200000">
              <a:off x="10545622" y="4619642"/>
              <a:ext cx="692588" cy="426284"/>
            </a:xfrm>
            <a:prstGeom prst="rightArrow">
              <a:avLst/>
            </a:prstGeom>
            <a:solidFill>
              <a:srgbClr val="375C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42" name="Стрелка: вправо 41">
              <a:extLst>
                <a:ext uri="{FF2B5EF4-FFF2-40B4-BE49-F238E27FC236}">
                  <a16:creationId xmlns:a16="http://schemas.microsoft.com/office/drawing/2014/main" id="{723044C6-CA53-C1C8-F536-2475108C4EEC}"/>
                </a:ext>
              </a:extLst>
            </p:cNvPr>
            <p:cNvSpPr/>
            <p:nvPr/>
          </p:nvSpPr>
          <p:spPr>
            <a:xfrm rot="5400000">
              <a:off x="10933645" y="4700617"/>
              <a:ext cx="692588" cy="426284"/>
            </a:xfrm>
            <a:prstGeom prst="rightArrow">
              <a:avLst/>
            </a:prstGeom>
            <a:solidFill>
              <a:srgbClr val="375C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C059E56C-40E0-4EE4-862E-FC70962CDD2B}"/>
                </a:ext>
              </a:extLst>
            </p:cNvPr>
            <p:cNvSpPr txBox="1"/>
            <p:nvPr/>
          </p:nvSpPr>
          <p:spPr>
            <a:xfrm>
              <a:off x="10544136" y="4169778"/>
              <a:ext cx="1045321"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No differ</a:t>
              </a:r>
              <a:endParaRPr lang="ru-RU"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25FA0809-B72A-DD97-B53D-BD8E6320296B}"/>
                </a:ext>
              </a:extLst>
            </p:cNvPr>
            <p:cNvSpPr txBox="1"/>
            <p:nvPr/>
          </p:nvSpPr>
          <p:spPr>
            <a:xfrm>
              <a:off x="10141441" y="4749120"/>
              <a:ext cx="601686" cy="37949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but</a:t>
              </a:r>
              <a:endParaRPr lang="ru-RU"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57541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78805" y="0"/>
            <a:ext cx="6143222" cy="1648496"/>
          </a:xfrm>
          <a:solidFill>
            <a:schemeClr val="bg1">
              <a:alpha val="43000"/>
            </a:schemeClr>
          </a:solidFill>
        </p:spPr>
        <p:txBody>
          <a:bodyPr rtlCol="0">
            <a:noAutofit/>
          </a:bodyPr>
          <a:lstStyle/>
          <a:p>
            <a:pPr algn="ctr">
              <a:defRPr/>
            </a:pPr>
            <a:r>
              <a:rPr lang="en-US" sz="6000" b="1" i="1" dirty="0">
                <a:latin typeface="Times New Roman" panose="02020603050405020304" pitchFamily="18" charset="0"/>
                <a:cs typeface="Times New Roman" panose="02020603050405020304" pitchFamily="18" charset="0"/>
              </a:rPr>
              <a:t>Thank you for your attention!</a:t>
            </a:r>
            <a:endParaRPr lang="ru-RU" sz="6000" b="1" i="1" dirty="0">
              <a:latin typeface="Times New Roman" panose="02020603050405020304" pitchFamily="18" charset="0"/>
              <a:cs typeface="Times New Roman" panose="02020603050405020304" pitchFamily="18" charset="0"/>
            </a:endParaRPr>
          </a:p>
        </p:txBody>
      </p:sp>
      <p:sp>
        <p:nvSpPr>
          <p:cNvPr id="3" name="Номер слайда 2">
            <a:extLst>
              <a:ext uri="{FF2B5EF4-FFF2-40B4-BE49-F238E27FC236}">
                <a16:creationId xmlns:a16="http://schemas.microsoft.com/office/drawing/2014/main" id="{D30AEDDB-752A-4523-A539-E0C51318AF89}"/>
              </a:ext>
            </a:extLst>
          </p:cNvPr>
          <p:cNvSpPr>
            <a:spLocks noGrp="1"/>
          </p:cNvSpPr>
          <p:nvPr>
            <p:ph type="sldNum" sz="quarter" idx="12"/>
          </p:nvPr>
        </p:nvSpPr>
        <p:spPr/>
        <p:txBody>
          <a:bodyPr/>
          <a:lstStyle/>
          <a:p>
            <a:fld id="{471434D8-9FA7-4D7B-8F63-4CB12225425A}" type="slidenum">
              <a:rPr lang="ru-RU" smtClean="0"/>
              <a:t>8</a:t>
            </a:fld>
            <a:endParaRPr lang="ru-RU"/>
          </a:p>
        </p:txBody>
      </p:sp>
      <p:sp>
        <p:nvSpPr>
          <p:cNvPr id="4" name="Содержимое 4">
            <a:extLst>
              <a:ext uri="{FF2B5EF4-FFF2-40B4-BE49-F238E27FC236}">
                <a16:creationId xmlns:a16="http://schemas.microsoft.com/office/drawing/2014/main" id="{72154A66-39D3-399B-17CA-B988D7DAB98A}"/>
              </a:ext>
            </a:extLst>
          </p:cNvPr>
          <p:cNvSpPr txBox="1">
            <a:spLocks/>
          </p:cNvSpPr>
          <p:nvPr/>
        </p:nvSpPr>
        <p:spPr bwMode="auto">
          <a:xfrm>
            <a:off x="8690994" y="5758070"/>
            <a:ext cx="3501005" cy="1099929"/>
          </a:xfrm>
          <a:prstGeom prst="roundRect">
            <a:avLst/>
          </a:prstGeom>
          <a:solidFill>
            <a:schemeClr val="bg1">
              <a:alpha val="54000"/>
            </a:schemeClr>
          </a:solidFill>
          <a:ln>
            <a:noFill/>
          </a:ln>
          <a:effectLst/>
        </p:spPr>
        <p:txBody>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r" eaLnBrk="1" hangingPunct="1">
              <a:spcBef>
                <a:spcPts val="0"/>
              </a:spcBef>
              <a:buNone/>
            </a:pPr>
            <a:r>
              <a:rPr lang="en-US" altLang="ru-RU" sz="2000" b="1" dirty="0"/>
              <a:t>stas.chuvanov@gmail.com</a:t>
            </a:r>
            <a:endParaRPr lang="en-US" altLang="ru-RU" sz="2000" b="1" dirty="0">
              <a:hlinkClick r:id="rId3"/>
            </a:endParaRPr>
          </a:p>
          <a:p>
            <a:pPr algn="r" eaLnBrk="1" hangingPunct="1">
              <a:spcBef>
                <a:spcPts val="0"/>
              </a:spcBef>
              <a:buNone/>
            </a:pPr>
            <a:r>
              <a:rPr lang="en-US" altLang="ru-RU" sz="2000" b="1" dirty="0">
                <a:hlinkClick r:id="rId3"/>
              </a:rPr>
              <a:t>https://www.researchgate.net/profile/Chuvanov-Stanislav</a:t>
            </a:r>
            <a:endParaRPr lang="en-US" altLang="ru-RU" sz="2000" b="1" dirty="0"/>
          </a:p>
          <a:p>
            <a:pPr algn="r" eaLnBrk="1" hangingPunct="1">
              <a:spcBef>
                <a:spcPts val="0"/>
              </a:spcBef>
              <a:buNone/>
            </a:pPr>
            <a:r>
              <a:rPr lang="en-US" altLang="ru-RU" sz="2000" b="1" dirty="0"/>
              <a:t> </a:t>
            </a:r>
            <a:endParaRPr lang="ru-RU" altLang="ru-RU" sz="2000" b="1" dirty="0"/>
          </a:p>
        </p:txBody>
      </p:sp>
    </p:spTree>
    <p:extLst>
      <p:ext uri="{BB962C8B-B14F-4D97-AF65-F5344CB8AC3E}">
        <p14:creationId xmlns:p14="http://schemas.microsoft.com/office/powerpoint/2010/main" val="2530556488"/>
      </p:ext>
    </p:extLst>
  </p:cSld>
  <p:clrMapOvr>
    <a:masterClrMapping/>
  </p:clrMapOvr>
</p:sld>
</file>

<file path=ppt/theme/theme1.xml><?xml version="1.0" encoding="utf-8"?>
<a:theme xmlns:a="http://schemas.openxmlformats.org/drawingml/2006/main" name="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30500</TotalTime>
  <Words>421</Words>
  <Application>Microsoft Office PowerPoint</Application>
  <PresentationFormat>Широкоэкранный</PresentationFormat>
  <Paragraphs>88</Paragraphs>
  <Slides>8</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8</vt:i4>
      </vt:variant>
    </vt:vector>
  </HeadingPairs>
  <TitlesOfParts>
    <vt:vector size="15" baseType="lpstr">
      <vt:lpstr>Arial</vt:lpstr>
      <vt:lpstr>Calibri</vt:lpstr>
      <vt:lpstr>Linux Libertine</vt:lpstr>
      <vt:lpstr>Times New Roman</vt:lpstr>
      <vt:lpstr>Wingdings</vt:lpstr>
      <vt:lpstr>Wingdings 2</vt:lpstr>
      <vt:lpstr>HDOfficeLightV0</vt:lpstr>
      <vt:lpstr>Permafrost thawing and changes of peat biological activity of palsa mire in Western Siberia </vt:lpstr>
      <vt:lpstr>Презентация PowerPoint</vt:lpstr>
      <vt:lpstr>Презентация PowerPoint</vt:lpstr>
      <vt:lpstr>Презентация PowerPoint</vt:lpstr>
      <vt:lpstr>Презентация PowerPoint</vt:lpstr>
      <vt:lpstr>Презентация PowerPoint</vt:lpstr>
      <vt:lpstr>SUMMARY</vt:lpstr>
      <vt:lpstr>Thank you for your attention!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MaG</dc:creator>
  <cp:lastModifiedBy>Станислав Чуванов</cp:lastModifiedBy>
  <cp:revision>675</cp:revision>
  <dcterms:created xsi:type="dcterms:W3CDTF">2017-10-09T11:08:28Z</dcterms:created>
  <dcterms:modified xsi:type="dcterms:W3CDTF">2022-05-24T08:19:12Z</dcterms:modified>
</cp:coreProperties>
</file>