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5" r:id="rId2"/>
    <p:sldId id="286" r:id="rId3"/>
    <p:sldId id="272" r:id="rId4"/>
    <p:sldId id="311" r:id="rId5"/>
    <p:sldId id="313" r:id="rId6"/>
    <p:sldId id="314" r:id="rId7"/>
    <p:sldId id="296" r:id="rId8"/>
    <p:sldId id="308" r:id="rId9"/>
    <p:sldId id="310" r:id="rId10"/>
    <p:sldId id="315" r:id="rId11"/>
    <p:sldId id="305" r:id="rId12"/>
    <p:sldId id="31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3E6AD8-836F-4D0B-92B5-874BCFD44DBC}" type="datetimeFigureOut">
              <a:rPr lang="en-US" smtClean="0"/>
              <a:t>5/20/2022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D390E-90E7-4045-A70C-52F804F72962}" type="slidenum">
              <a:rPr lang="en-US" smtClean="0"/>
              <a:t>‹#›</a:t>
            </a:fld>
            <a:endParaRPr lang="en-US"/>
          </a:p>
        </p:txBody>
      </p:sp>
    </p:spTree>
    <p:extLst>
      <p:ext uri="{BB962C8B-B14F-4D97-AF65-F5344CB8AC3E}">
        <p14:creationId xmlns:p14="http://schemas.microsoft.com/office/powerpoint/2010/main" val="2276935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524E95-79FB-445B-B237-024DDF09A2AC}" type="datetime1">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3878928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18C4C-3049-4812-8AC5-6E7745999296}" type="datetime1">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113396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D8F1-F782-4A5E-ABB2-7B3DECEA0170}" type="datetime1">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611196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3D802-481E-4A77-9446-578C4AAD70DB}" type="datetime1">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130611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33CDC0-18D5-488D-ADF9-EA366954CF2F}" type="datetime1">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144154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714E4B-69FE-4310-ADFB-EF6719F14DD6}" type="datetime1">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360631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938635-7171-497D-94A0-6969BFE93FFA}" type="datetime1">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48071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5F9DE1-3D74-4ECC-8FB6-A0FD7EA0BE21}" type="datetime1">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232171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0166A-005C-4B3B-9305-FEF10476DFA9}" type="datetime1">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128500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49512C-9053-4910-BFA6-3BB7DFCC489B}" type="datetime1">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260300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972CE53-99DE-4655-B9DD-786AE89049B3}" type="datetime1">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3F84B-A4FE-4A14-B12F-7EEDCD164B22}" type="slidenum">
              <a:rPr lang="en-US" smtClean="0"/>
              <a:t>‹#›</a:t>
            </a:fld>
            <a:endParaRPr lang="en-US"/>
          </a:p>
        </p:txBody>
      </p:sp>
    </p:spTree>
    <p:extLst>
      <p:ext uri="{BB962C8B-B14F-4D97-AF65-F5344CB8AC3E}">
        <p14:creationId xmlns:p14="http://schemas.microsoft.com/office/powerpoint/2010/main" val="4104895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C0DFE-8105-442E-8DDA-4F7199BE10B0}" type="datetime1">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3F84B-A4FE-4A14-B12F-7EEDCD164B22}" type="slidenum">
              <a:rPr lang="en-US" smtClean="0"/>
              <a:t>‹#›</a:t>
            </a:fld>
            <a:endParaRPr lang="en-US"/>
          </a:p>
        </p:txBody>
      </p:sp>
    </p:spTree>
    <p:extLst>
      <p:ext uri="{BB962C8B-B14F-4D97-AF65-F5344CB8AC3E}">
        <p14:creationId xmlns:p14="http://schemas.microsoft.com/office/powerpoint/2010/main" val="2623497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3690" y="1095568"/>
            <a:ext cx="9861213" cy="2387600"/>
          </a:xfrm>
        </p:spPr>
        <p:txBody>
          <a:bodyPr>
            <a:normAutofit fontScale="90000"/>
          </a:bodyPr>
          <a:lstStyle/>
          <a:p>
            <a:r>
              <a:rPr lang="en-US" b="1" dirty="0">
                <a:solidFill>
                  <a:schemeClr val="accent1">
                    <a:lumMod val="75000"/>
                  </a:schemeClr>
                </a:solidFill>
              </a:rPr>
              <a:t> </a:t>
            </a:r>
            <a:br>
              <a:rPr lang="en-US" b="1" dirty="0">
                <a:solidFill>
                  <a:schemeClr val="accent1">
                    <a:lumMod val="75000"/>
                  </a:schemeClr>
                </a:solidFill>
              </a:rPr>
            </a:br>
            <a:r>
              <a:rPr lang="en-US" b="1" dirty="0">
                <a:solidFill>
                  <a:schemeClr val="accent1">
                    <a:lumMod val="75000"/>
                  </a:schemeClr>
                </a:solidFill>
              </a:rPr>
              <a:t>Towards urban flood susceptibility mapping using data-driven </a:t>
            </a:r>
            <a:r>
              <a:rPr lang="en-US" b="1" dirty="0" smtClean="0">
                <a:solidFill>
                  <a:schemeClr val="accent1">
                    <a:lumMod val="75000"/>
                  </a:schemeClr>
                </a:solidFill>
              </a:rPr>
              <a:t>models: Case study Berlin</a:t>
            </a:r>
            <a:r>
              <a:rPr lang="en-US" b="1" dirty="0">
                <a:solidFill>
                  <a:schemeClr val="accent1">
                    <a:lumMod val="75000"/>
                  </a:schemeClr>
                </a:solidFill>
              </a:rPr>
              <a:t>, Germany.</a:t>
            </a:r>
          </a:p>
        </p:txBody>
      </p:sp>
      <p:sp>
        <p:nvSpPr>
          <p:cNvPr id="3" name="Subtitle 2"/>
          <p:cNvSpPr>
            <a:spLocks noGrp="1"/>
          </p:cNvSpPr>
          <p:nvPr>
            <p:ph type="subTitle" idx="1"/>
          </p:nvPr>
        </p:nvSpPr>
        <p:spPr/>
        <p:txBody>
          <a:bodyPr>
            <a:normAutofit fontScale="77500" lnSpcReduction="20000"/>
          </a:bodyPr>
          <a:lstStyle/>
          <a:p>
            <a:r>
              <a:rPr lang="en-US" dirty="0" smtClean="0"/>
              <a:t>Omar Seleem, Georgy </a:t>
            </a:r>
            <a:r>
              <a:rPr lang="en-US" dirty="0" err="1" smtClean="0"/>
              <a:t>Ayzel</a:t>
            </a:r>
            <a:r>
              <a:rPr lang="en-US" dirty="0" smtClean="0"/>
              <a:t>, Arthur Costa, Axel </a:t>
            </a:r>
            <a:r>
              <a:rPr lang="en-US" dirty="0" err="1" smtClean="0"/>
              <a:t>Bronstert</a:t>
            </a:r>
            <a:r>
              <a:rPr lang="en-US" dirty="0"/>
              <a:t> </a:t>
            </a:r>
            <a:r>
              <a:rPr lang="en-US" dirty="0" smtClean="0"/>
              <a:t>&amp; </a:t>
            </a:r>
            <a:r>
              <a:rPr lang="en-US" dirty="0" err="1"/>
              <a:t>Maik</a:t>
            </a:r>
            <a:r>
              <a:rPr lang="en-US" dirty="0"/>
              <a:t> </a:t>
            </a:r>
            <a:r>
              <a:rPr lang="en-US" dirty="0" err="1" smtClean="0"/>
              <a:t>Heistermann</a:t>
            </a:r>
            <a:endParaRPr lang="en-US" dirty="0" smtClean="0"/>
          </a:p>
          <a:p>
            <a:r>
              <a:rPr lang="en-US" dirty="0" smtClean="0"/>
              <a:t>Chair of Hydrology</a:t>
            </a:r>
          </a:p>
          <a:p>
            <a:r>
              <a:rPr lang="en-US" dirty="0" smtClean="0"/>
              <a:t>Institute of Environmental Science and Geography</a:t>
            </a:r>
          </a:p>
          <a:p>
            <a:r>
              <a:rPr lang="en-US" dirty="0" smtClean="0"/>
              <a:t>University of Potsdam  </a:t>
            </a:r>
          </a:p>
          <a:p>
            <a:r>
              <a:rPr lang="en-US" dirty="0" smtClean="0"/>
              <a:t>EGU 23-27 May 2022</a:t>
            </a:r>
            <a:endParaRPr lang="en-US" dirty="0"/>
          </a:p>
        </p:txBody>
      </p:sp>
      <p:pic>
        <p:nvPicPr>
          <p:cNvPr id="1026" name="Picture 2" descr="Universität Potsdam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48446"/>
            <a:ext cx="1209554" cy="1209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tei:DAAD Logo.svg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7561" y="5983111"/>
            <a:ext cx="2527139" cy="779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7418" y="5495541"/>
            <a:ext cx="3084582" cy="136245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688" y="6112217"/>
            <a:ext cx="1851739" cy="650754"/>
          </a:xfrm>
          <a:prstGeom prst="rect">
            <a:avLst/>
          </a:prstGeom>
        </p:spPr>
      </p:pic>
    </p:spTree>
    <p:extLst>
      <p:ext uri="{BB962C8B-B14F-4D97-AF65-F5344CB8AC3E}">
        <p14:creationId xmlns:p14="http://schemas.microsoft.com/office/powerpoint/2010/main" val="66041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12"/>
          </p:nvPr>
        </p:nvSpPr>
        <p:spPr/>
        <p:txBody>
          <a:bodyPr/>
          <a:lstStyle/>
          <a:p>
            <a:fld id="{1103F84B-A4FE-4A14-B12F-7EEDCD164B22}" type="slidenum">
              <a:rPr lang="en-US" smtClean="0"/>
              <a:t>10</a:t>
            </a:fld>
            <a:endParaRPr lang="en-US"/>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10</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909" y="76"/>
            <a:ext cx="7090695" cy="5665518"/>
          </a:xfrm>
          <a:prstGeom prst="rect">
            <a:avLst/>
          </a:prstGeom>
        </p:spPr>
      </p:pic>
      <p:sp>
        <p:nvSpPr>
          <p:cNvPr id="17"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Model Validation</a:t>
            </a:r>
            <a:endParaRPr lang="en-US" b="1"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3" name="TextBox 2"/>
              <p:cNvSpPr txBox="1"/>
              <p:nvPr/>
            </p:nvSpPr>
            <p:spPr>
              <a:xfrm>
                <a:off x="348430" y="1347984"/>
                <a:ext cx="4304850" cy="6576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𝐾𝑎𝑝𝑝𝑎</m:t>
                      </m:r>
                      <m:r>
                        <a:rPr lang="en-US" i="1" smtClean="0">
                          <a:latin typeface="Cambria Math" panose="02040503050406030204" pitchFamily="18" charset="0"/>
                        </a:rPr>
                        <m:t>=</m:t>
                      </m:r>
                      <m:f>
                        <m:fPr>
                          <m:ctrlPr>
                            <a:rPr lang="en-DE" i="1" smtClean="0">
                              <a:latin typeface="Cambria Math" panose="02040503050406030204" pitchFamily="18" charset="0"/>
                            </a:rPr>
                          </m:ctrlPr>
                        </m:fPr>
                        <m:num>
                          <m:sSub>
                            <m:sSubPr>
                              <m:ctrlPr>
                                <a:rPr lang="en-DE"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DE"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1−</m:t>
                          </m:r>
                          <m:sSub>
                            <m:sSubPr>
                              <m:ctrlPr>
                                <a:rPr lang="en-DE"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m:t>
                              </m:r>
                            </m:sub>
                          </m:sSub>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48430" y="1347984"/>
                <a:ext cx="4304850" cy="657681"/>
              </a:xfrm>
              <a:prstGeom prst="rect">
                <a:avLst/>
              </a:prstGeom>
              <a:blipFill>
                <a:blip r:embed="rId7"/>
                <a:stretch>
                  <a:fillRect/>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696474" y="3846592"/>
          <a:ext cx="4038056" cy="2132697"/>
        </p:xfrm>
        <a:graphic>
          <a:graphicData uri="http://schemas.openxmlformats.org/drawingml/2006/table">
            <a:tbl>
              <a:tblPr firstRow="1" bandRow="1">
                <a:tableStyleId>{9D7B26C5-4107-4FEC-AEDC-1716B250A1EF}</a:tableStyleId>
              </a:tblPr>
              <a:tblGrid>
                <a:gridCol w="2019028">
                  <a:extLst>
                    <a:ext uri="{9D8B030D-6E8A-4147-A177-3AD203B41FA5}">
                      <a16:colId xmlns:a16="http://schemas.microsoft.com/office/drawing/2014/main" val="3597158992"/>
                    </a:ext>
                  </a:extLst>
                </a:gridCol>
                <a:gridCol w="2019028">
                  <a:extLst>
                    <a:ext uri="{9D8B030D-6E8A-4147-A177-3AD203B41FA5}">
                      <a16:colId xmlns:a16="http://schemas.microsoft.com/office/drawing/2014/main" val="1256680264"/>
                    </a:ext>
                  </a:extLst>
                </a:gridCol>
              </a:tblGrid>
              <a:tr h="710899">
                <a:tc>
                  <a:txBody>
                    <a:bodyPr/>
                    <a:lstStyle/>
                    <a:p>
                      <a:pPr algn="ctr"/>
                      <a:r>
                        <a:rPr lang="en-US" dirty="0" smtClean="0"/>
                        <a:t>Index</a:t>
                      </a:r>
                      <a:endParaRPr lang="en-US" dirty="0"/>
                    </a:p>
                  </a:txBody>
                  <a:tcPr anchor="ctr"/>
                </a:tc>
                <a:tc>
                  <a:txBody>
                    <a:bodyPr/>
                    <a:lstStyle/>
                    <a:p>
                      <a:pPr algn="ctr"/>
                      <a:r>
                        <a:rPr lang="en-US" dirty="0" smtClean="0"/>
                        <a:t>Range</a:t>
                      </a:r>
                      <a:endParaRPr lang="en-US" dirty="0"/>
                    </a:p>
                  </a:txBody>
                  <a:tcPr anchor="ctr"/>
                </a:tc>
                <a:extLst>
                  <a:ext uri="{0D108BD9-81ED-4DB2-BD59-A6C34878D82A}">
                    <a16:rowId xmlns:a16="http://schemas.microsoft.com/office/drawing/2014/main" val="4025532263"/>
                  </a:ext>
                </a:extLst>
              </a:tr>
              <a:tr h="710899">
                <a:tc>
                  <a:txBody>
                    <a:bodyPr/>
                    <a:lstStyle/>
                    <a:p>
                      <a:pPr algn="ctr"/>
                      <a:r>
                        <a:rPr lang="en-US" sz="1800" kern="1200" dirty="0" smtClean="0">
                          <a:solidFill>
                            <a:schemeClr val="tx1"/>
                          </a:solidFill>
                          <a:latin typeface="+mn-lt"/>
                          <a:ea typeface="+mn-ea"/>
                          <a:cs typeface="+mn-cs"/>
                        </a:rPr>
                        <a:t>AUC</a:t>
                      </a:r>
                      <a:endParaRPr lang="en-US" sz="1800" kern="1200" dirty="0">
                        <a:solidFill>
                          <a:schemeClr val="tx1"/>
                        </a:solidFill>
                        <a:latin typeface="+mn-lt"/>
                        <a:ea typeface="+mn-ea"/>
                        <a:cs typeface="+mn-cs"/>
                      </a:endParaRPr>
                    </a:p>
                  </a:txBody>
                  <a:tcPr anchor="ctr">
                    <a:noFill/>
                  </a:tcPr>
                </a:tc>
                <a:tc>
                  <a:txBody>
                    <a:bodyPr/>
                    <a:lstStyle/>
                    <a:p>
                      <a:pPr algn="ctr"/>
                      <a:r>
                        <a:rPr lang="en-US" sz="1800" kern="1200" dirty="0" smtClean="0">
                          <a:solidFill>
                            <a:schemeClr val="tx1"/>
                          </a:solidFill>
                          <a:latin typeface="+mn-lt"/>
                          <a:ea typeface="+mn-ea"/>
                          <a:cs typeface="+mn-cs"/>
                        </a:rPr>
                        <a:t>0 &lt; AUC &lt; 1</a:t>
                      </a:r>
                      <a:endParaRPr lang="en-US" sz="1800" kern="1200" dirty="0">
                        <a:solidFill>
                          <a:schemeClr val="tx1"/>
                        </a:solidFill>
                        <a:latin typeface="+mn-lt"/>
                        <a:ea typeface="+mn-ea"/>
                        <a:cs typeface="+mn-cs"/>
                      </a:endParaRPr>
                    </a:p>
                  </a:txBody>
                  <a:tcPr anchor="ctr">
                    <a:noFill/>
                  </a:tcPr>
                </a:tc>
                <a:extLst>
                  <a:ext uri="{0D108BD9-81ED-4DB2-BD59-A6C34878D82A}">
                    <a16:rowId xmlns:a16="http://schemas.microsoft.com/office/drawing/2014/main" val="2630322779"/>
                  </a:ext>
                </a:extLst>
              </a:tr>
              <a:tr h="710899">
                <a:tc>
                  <a:txBody>
                    <a:bodyPr/>
                    <a:lstStyle/>
                    <a:p>
                      <a:pPr algn="ctr"/>
                      <a:r>
                        <a:rPr lang="en-US" dirty="0" smtClean="0"/>
                        <a:t>Kappa</a:t>
                      </a:r>
                      <a:endParaRPr lang="en-US" dirty="0"/>
                    </a:p>
                  </a:txBody>
                  <a:tcPr anchor="ctr"/>
                </a:tc>
                <a:tc>
                  <a:txBody>
                    <a:bodyPr/>
                    <a:lstStyle/>
                    <a:p>
                      <a:pPr algn="ctr"/>
                      <a:r>
                        <a:rPr lang="en-US" dirty="0" smtClean="0"/>
                        <a:t>-1 &lt; Kappa &lt;1</a:t>
                      </a:r>
                      <a:endParaRPr lang="en-US" dirty="0"/>
                    </a:p>
                  </a:txBody>
                  <a:tcPr anchor="ctr"/>
                </a:tc>
                <a:extLst>
                  <a:ext uri="{0D108BD9-81ED-4DB2-BD59-A6C34878D82A}">
                    <a16:rowId xmlns:a16="http://schemas.microsoft.com/office/drawing/2014/main" val="3577489688"/>
                  </a:ext>
                </a:extLst>
              </a:tr>
            </a:tbl>
          </a:graphicData>
        </a:graphic>
      </p:graphicFrame>
      <p:sp>
        <p:nvSpPr>
          <p:cNvPr id="6" name="TextBox 5"/>
          <p:cNvSpPr txBox="1"/>
          <p:nvPr/>
        </p:nvSpPr>
        <p:spPr>
          <a:xfrm>
            <a:off x="508000" y="2164080"/>
            <a:ext cx="4602480" cy="923330"/>
          </a:xfrm>
          <a:prstGeom prst="rect">
            <a:avLst/>
          </a:prstGeom>
          <a:noFill/>
        </p:spPr>
        <p:txBody>
          <a:bodyPr wrap="square" rtlCol="0">
            <a:spAutoFit/>
          </a:bodyPr>
          <a:lstStyle/>
          <a:p>
            <a:r>
              <a:rPr lang="en-US" dirty="0"/>
              <a:t>Where observed agreement </a:t>
            </a:r>
            <a:r>
              <a:rPr lang="en-US" dirty="0" smtClean="0"/>
              <a:t>(Po</a:t>
            </a:r>
            <a:r>
              <a:rPr lang="en-US" dirty="0"/>
              <a:t>) and hypothetical probability of chance agreement </a:t>
            </a:r>
            <a:r>
              <a:rPr lang="en-US" dirty="0" smtClean="0"/>
              <a:t>(</a:t>
            </a:r>
            <a:r>
              <a:rPr lang="en-US" dirty="0" err="1" smtClean="0"/>
              <a:t>Pe</a:t>
            </a:r>
            <a:r>
              <a:rPr lang="en-US" dirty="0" smtClean="0"/>
              <a:t>) </a:t>
            </a:r>
            <a:r>
              <a:rPr lang="en-US" dirty="0"/>
              <a:t>(</a:t>
            </a:r>
            <a:r>
              <a:rPr lang="en-US" dirty="0" err="1"/>
              <a:t>Viera</a:t>
            </a:r>
            <a:r>
              <a:rPr lang="en-US" dirty="0"/>
              <a:t> et al., 2005) </a:t>
            </a:r>
          </a:p>
        </p:txBody>
      </p:sp>
      <p:sp>
        <p:nvSpPr>
          <p:cNvPr id="26" name="Rectangle 25"/>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4" name="Rectangle 3"/>
          <p:cNvSpPr/>
          <p:nvPr/>
        </p:nvSpPr>
        <p:spPr>
          <a:xfrm>
            <a:off x="5156538" y="5701321"/>
            <a:ext cx="7009445" cy="1200329"/>
          </a:xfrm>
          <a:prstGeom prst="rect">
            <a:avLst/>
          </a:prstGeom>
        </p:spPr>
        <p:txBody>
          <a:bodyPr wrap="square">
            <a:spAutoFit/>
          </a:bodyPr>
          <a:lstStyle/>
          <a:p>
            <a:pPr>
              <a:spcBef>
                <a:spcPts val="1200"/>
              </a:spcBef>
              <a:spcAft>
                <a:spcPts val="0"/>
              </a:spcAft>
            </a:pPr>
            <a:r>
              <a:rPr lang="en-GB" dirty="0" smtClean="0">
                <a:ea typeface="Times New Roman" panose="02020603050405020304" pitchFamily="18" charset="0"/>
              </a:rPr>
              <a:t>Fig</a:t>
            </a:r>
            <a:r>
              <a:rPr lang="en-US" dirty="0" smtClean="0">
                <a:ea typeface="Times New Roman" panose="02020603050405020304" pitchFamily="18" charset="0"/>
              </a:rPr>
              <a:t>. </a:t>
            </a:r>
            <a:r>
              <a:rPr lang="en-US" dirty="0">
                <a:ea typeface="Times New Roman" panose="02020603050405020304" pitchFamily="18" charset="0"/>
              </a:rPr>
              <a:t>Calculated performance indices for the training dataset, testing dataset and the locations located outside training area, models are arranged horizontally in descending order according to their score for the testing dataset: (a) AUC, (b) Kappa.</a:t>
            </a:r>
          </a:p>
        </p:txBody>
      </p:sp>
    </p:spTree>
    <p:extLst>
      <p:ext uri="{BB962C8B-B14F-4D97-AF65-F5344CB8AC3E}">
        <p14:creationId xmlns:p14="http://schemas.microsoft.com/office/powerpoint/2010/main" val="3383299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2" y="3332091"/>
            <a:ext cx="11580113" cy="2044674"/>
          </a:xfrm>
          <a:prstGeom prst="rect">
            <a:avLst/>
          </a:prstGeom>
        </p:spPr>
      </p:pic>
      <p:sp>
        <p:nvSpPr>
          <p:cNvPr id="17" name="Title 1"/>
          <p:cNvSpPr txBox="1">
            <a:spLocks/>
          </p:cNvSpPr>
          <p:nvPr/>
        </p:nvSpPr>
        <p:spPr>
          <a:xfrm>
            <a:off x="116840" y="-91462"/>
            <a:ext cx="1207516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Can </a:t>
            </a:r>
            <a:r>
              <a:rPr lang="en-US" b="1" dirty="0">
                <a:solidFill>
                  <a:schemeClr val="accent1">
                    <a:lumMod val="50000"/>
                  </a:schemeClr>
                </a:solidFill>
              </a:rPr>
              <a:t>we explain the model prediction and which factors are most useful for flood susceptibility mapping ? </a:t>
            </a:r>
          </a:p>
        </p:txBody>
      </p:sp>
      <p:sp>
        <p:nvSpPr>
          <p:cNvPr id="2" name="Rectangle 1"/>
          <p:cNvSpPr/>
          <p:nvPr/>
        </p:nvSpPr>
        <p:spPr>
          <a:xfrm>
            <a:off x="223519" y="1454574"/>
            <a:ext cx="11673841" cy="1938992"/>
          </a:xfrm>
          <a:prstGeom prst="rect">
            <a:avLst/>
          </a:prstGeom>
        </p:spPr>
        <p:txBody>
          <a:bodyPr wrap="square">
            <a:spAutoFit/>
          </a:bodyPr>
          <a:lstStyle/>
          <a:p>
            <a:pPr marL="285750" indent="-285750">
              <a:lnSpc>
                <a:spcPct val="200000"/>
              </a:lnSpc>
              <a:buFont typeface="Courier New" panose="02070309020205020404" pitchFamily="49" charset="0"/>
              <a:buChar char="o"/>
            </a:pPr>
            <a:r>
              <a:rPr lang="en-US" sz="2000" dirty="0">
                <a:solidFill>
                  <a:srgbClr val="000000"/>
                </a:solidFill>
              </a:rPr>
              <a:t>SHAP (</a:t>
            </a:r>
            <a:r>
              <a:rPr lang="en-US" sz="2000" dirty="0" err="1">
                <a:solidFill>
                  <a:srgbClr val="000000"/>
                </a:solidFill>
              </a:rPr>
              <a:t>SHapley</a:t>
            </a:r>
            <a:r>
              <a:rPr lang="en-US" sz="2000" dirty="0">
                <a:solidFill>
                  <a:srgbClr val="000000"/>
                </a:solidFill>
              </a:rPr>
              <a:t> Additive </a:t>
            </a:r>
            <a:r>
              <a:rPr lang="en-US" sz="2000" dirty="0" err="1">
                <a:solidFill>
                  <a:srgbClr val="000000"/>
                </a:solidFill>
              </a:rPr>
              <a:t>exPlanations</a:t>
            </a:r>
            <a:r>
              <a:rPr lang="en-US" sz="2000" dirty="0">
                <a:solidFill>
                  <a:srgbClr val="000000"/>
                </a:solidFill>
              </a:rPr>
              <a:t>) python package (Lundberg and Lee, 2017</a:t>
            </a:r>
            <a:r>
              <a:rPr lang="en-US" sz="2000" dirty="0" smtClean="0">
                <a:solidFill>
                  <a:srgbClr val="000000"/>
                </a:solidFill>
              </a:rPr>
              <a:t>).</a:t>
            </a:r>
          </a:p>
          <a:p>
            <a:pPr marL="285750" indent="-285750">
              <a:lnSpc>
                <a:spcPct val="200000"/>
              </a:lnSpc>
              <a:buFont typeface="Courier New" panose="02070309020205020404" pitchFamily="49" charset="0"/>
              <a:buChar char="o"/>
            </a:pPr>
            <a:r>
              <a:rPr lang="en-US" sz="2000" dirty="0" smtClean="0">
                <a:latin typeface="Times New Roman" panose="02020603050405020304" pitchFamily="18" charset="0"/>
                <a:ea typeface="Times New Roman" panose="02020603050405020304" pitchFamily="18" charset="0"/>
              </a:rPr>
              <a:t>Altitude </a:t>
            </a:r>
            <a:r>
              <a:rPr lang="en-US" sz="2000" dirty="0">
                <a:latin typeface="Times New Roman" panose="02020603050405020304" pitchFamily="18" charset="0"/>
                <a:ea typeface="Times New Roman" panose="02020603050405020304" pitchFamily="18" charset="0"/>
              </a:rPr>
              <a:t>and Aspect were the most important predictors for point and image based models respectively.</a:t>
            </a:r>
          </a:p>
          <a:p>
            <a:pPr marL="285750" indent="-285750">
              <a:lnSpc>
                <a:spcPct val="200000"/>
              </a:lnSpc>
              <a:buFont typeface="Courier New" panose="02070309020205020404" pitchFamily="49" charset="0"/>
              <a:buChar char="o"/>
            </a:pPr>
            <a:endParaRPr lang="en-US" sz="2000" dirty="0"/>
          </a:p>
        </p:txBody>
      </p:sp>
      <p:sp>
        <p:nvSpPr>
          <p:cNvPr id="3" name="Rectangle 2"/>
          <p:cNvSpPr/>
          <p:nvPr/>
        </p:nvSpPr>
        <p:spPr>
          <a:xfrm>
            <a:off x="3075521" y="5427223"/>
            <a:ext cx="6780698" cy="646331"/>
          </a:xfrm>
          <a:prstGeom prst="rect">
            <a:avLst/>
          </a:prstGeom>
        </p:spPr>
        <p:txBody>
          <a:bodyPr wrap="square">
            <a:spAutoFit/>
          </a:bodyPr>
          <a:lstStyle/>
          <a:p>
            <a:r>
              <a:rPr lang="en-US" dirty="0" smtClean="0">
                <a:ea typeface="Calibri" panose="020F0502020204030204" pitchFamily="34" charset="0"/>
                <a:cs typeface="Arial" panose="020B0604020202020204" pitchFamily="34" charset="0"/>
              </a:rPr>
              <a:t>Fig. SHAP </a:t>
            </a:r>
            <a:r>
              <a:rPr lang="en-US" dirty="0">
                <a:ea typeface="Calibri" panose="020F0502020204030204" pitchFamily="34" charset="0"/>
                <a:cs typeface="Arial" panose="020B0604020202020204" pitchFamily="34" charset="0"/>
              </a:rPr>
              <a:t>values of each feature and their impact on the model </a:t>
            </a:r>
            <a:r>
              <a:rPr lang="en-US" dirty="0" smtClean="0">
                <a:ea typeface="Calibri" panose="020F0502020204030204" pitchFamily="34" charset="0"/>
                <a:cs typeface="Arial" panose="020B0604020202020204" pitchFamily="34" charset="0"/>
              </a:rPr>
              <a:t>prediction for </a:t>
            </a:r>
            <a:r>
              <a:rPr lang="en-US" dirty="0">
                <a:ea typeface="Calibri" panose="020F0502020204030204" pitchFamily="34" charset="0"/>
                <a:cs typeface="Arial" panose="020B0604020202020204" pitchFamily="34" charset="0"/>
              </a:rPr>
              <a:t>a certain location by the RF model at 2 m resolution</a:t>
            </a:r>
            <a:endParaRPr lang="en-US" dirty="0"/>
          </a:p>
        </p:txBody>
      </p:sp>
      <p:sp>
        <p:nvSpPr>
          <p:cNvPr id="27"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11</a:t>
            </a:fld>
            <a:endParaRPr lang="en-US"/>
          </a:p>
        </p:txBody>
      </p:sp>
      <p:sp>
        <p:nvSpPr>
          <p:cNvPr id="28"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11</a:t>
            </a:fld>
            <a:endParaRPr lang="en-US"/>
          </a:p>
        </p:txBody>
      </p:sp>
      <p:sp>
        <p:nvSpPr>
          <p:cNvPr id="39" name="Rectangle 38"/>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4" name="Rectangle 3"/>
          <p:cNvSpPr/>
          <p:nvPr/>
        </p:nvSpPr>
        <p:spPr>
          <a:xfrm>
            <a:off x="116840" y="5715834"/>
            <a:ext cx="1336648" cy="276999"/>
          </a:xfrm>
          <a:prstGeom prst="rect">
            <a:avLst/>
          </a:prstGeom>
        </p:spPr>
        <p:txBody>
          <a:bodyPr wrap="none">
            <a:spAutoFit/>
          </a:bodyPr>
          <a:lstStyle/>
          <a:p>
            <a:r>
              <a:rPr lang="en-US" baseline="-25000" dirty="0"/>
              <a:t>RF: Random forest</a:t>
            </a:r>
          </a:p>
        </p:txBody>
      </p:sp>
    </p:spTree>
    <p:extLst>
      <p:ext uri="{BB962C8B-B14F-4D97-AF65-F5344CB8AC3E}">
        <p14:creationId xmlns:p14="http://schemas.microsoft.com/office/powerpoint/2010/main" val="1437410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34"/>
          <p:cNvSpPr>
            <a:spLocks noGrp="1"/>
          </p:cNvSpPr>
          <p:nvPr>
            <p:ph type="sldNum" sz="quarter" idx="12"/>
          </p:nvPr>
        </p:nvSpPr>
        <p:spPr/>
        <p:txBody>
          <a:bodyPr/>
          <a:lstStyle/>
          <a:p>
            <a:fld id="{1103F84B-A4FE-4A14-B12F-7EEDCD164B22}" type="slidenum">
              <a:rPr lang="en-US" smtClean="0"/>
              <a:t>12</a:t>
            </a:fld>
            <a:endParaRPr lang="en-US"/>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12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40" y="2025435"/>
            <a:ext cx="5457576" cy="37628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420" y="1117828"/>
            <a:ext cx="5765305" cy="5074531"/>
          </a:xfrm>
          <a:prstGeom prst="rect">
            <a:avLst/>
          </a:prstGeom>
        </p:spPr>
      </p:pic>
      <p:sp>
        <p:nvSpPr>
          <p:cNvPr id="18" name="Rectangle 17"/>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21" name="Title 1"/>
          <p:cNvSpPr txBox="1">
            <a:spLocks/>
          </p:cNvSpPr>
          <p:nvPr/>
        </p:nvSpPr>
        <p:spPr>
          <a:xfrm>
            <a:off x="116840" y="-91462"/>
            <a:ext cx="1207516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Can </a:t>
            </a:r>
            <a:r>
              <a:rPr lang="en-US" b="1" dirty="0">
                <a:solidFill>
                  <a:schemeClr val="accent1">
                    <a:lumMod val="50000"/>
                  </a:schemeClr>
                </a:solidFill>
              </a:rPr>
              <a:t>we explain the model prediction and which factors are most useful for flood susceptibility mapping ? </a:t>
            </a:r>
          </a:p>
        </p:txBody>
      </p:sp>
      <p:sp>
        <p:nvSpPr>
          <p:cNvPr id="4" name="Rectangle 3"/>
          <p:cNvSpPr/>
          <p:nvPr/>
        </p:nvSpPr>
        <p:spPr>
          <a:xfrm>
            <a:off x="233680" y="5823027"/>
            <a:ext cx="6096000" cy="369332"/>
          </a:xfrm>
          <a:prstGeom prst="rect">
            <a:avLst/>
          </a:prstGeom>
        </p:spPr>
        <p:txBody>
          <a:bodyPr>
            <a:spAutoFit/>
          </a:bodyPr>
          <a:lstStyle/>
          <a:p>
            <a:r>
              <a:rPr lang="en-US" dirty="0" smtClean="0">
                <a:latin typeface="Calibri" panose="020F0502020204030204" pitchFamily="34" charset="0"/>
                <a:ea typeface="Calibri" panose="020F0502020204030204" pitchFamily="34" charset="0"/>
                <a:cs typeface="Arial" panose="020B0604020202020204" pitchFamily="34" charset="0"/>
              </a:rPr>
              <a:t>Fig. </a:t>
            </a:r>
            <a:r>
              <a:rPr lang="en-US" dirty="0">
                <a:latin typeface="Calibri" panose="020F0502020204030204" pitchFamily="34" charset="0"/>
                <a:ea typeface="Calibri" panose="020F0502020204030204" pitchFamily="34" charset="0"/>
                <a:cs typeface="Arial" panose="020B0604020202020204" pitchFamily="34" charset="0"/>
              </a:rPr>
              <a:t>SHAP values for the testing dataset using RF - 2 m model. </a:t>
            </a:r>
            <a:endParaRPr lang="en-US" dirty="0"/>
          </a:p>
        </p:txBody>
      </p:sp>
      <p:sp>
        <p:nvSpPr>
          <p:cNvPr id="5" name="Rectangle 4"/>
          <p:cNvSpPr/>
          <p:nvPr/>
        </p:nvSpPr>
        <p:spPr>
          <a:xfrm>
            <a:off x="6271260" y="6163268"/>
            <a:ext cx="6096000" cy="646331"/>
          </a:xfrm>
          <a:prstGeom prst="rect">
            <a:avLst/>
          </a:prstGeom>
        </p:spPr>
        <p:txBody>
          <a:bodyPr>
            <a:spAutoFit/>
          </a:bodyPr>
          <a:lstStyle/>
          <a:p>
            <a:r>
              <a:rPr lang="en-US" dirty="0" smtClean="0">
                <a:latin typeface="Calibri" panose="020F0502020204030204" pitchFamily="34" charset="0"/>
                <a:ea typeface="Calibri" panose="020F0502020204030204" pitchFamily="34" charset="0"/>
                <a:cs typeface="Arial" panose="020B0604020202020204" pitchFamily="34" charset="0"/>
              </a:rPr>
              <a:t>Fig. </a:t>
            </a:r>
            <a:r>
              <a:rPr lang="en-US" dirty="0">
                <a:latin typeface="Calibri" panose="020F0502020204030204" pitchFamily="34" charset="0"/>
                <a:ea typeface="Calibri" panose="020F0502020204030204" pitchFamily="34" charset="0"/>
                <a:cs typeface="Arial" panose="020B0604020202020204" pitchFamily="34" charset="0"/>
              </a:rPr>
              <a:t>Feature importance for all models based on the calculated absolute mean SHAP </a:t>
            </a:r>
            <a:r>
              <a:rPr lang="en-US" dirty="0" smtClean="0">
                <a:latin typeface="Calibri" panose="020F0502020204030204" pitchFamily="34" charset="0"/>
                <a:ea typeface="Calibri" panose="020F0502020204030204" pitchFamily="34" charset="0"/>
                <a:cs typeface="Arial" panose="020B0604020202020204" pitchFamily="34" charset="0"/>
              </a:rPr>
              <a:t>values.</a:t>
            </a:r>
            <a:endParaRPr lang="en-US" dirty="0"/>
          </a:p>
        </p:txBody>
      </p:sp>
    </p:spTree>
    <p:extLst>
      <p:ext uri="{BB962C8B-B14F-4D97-AF65-F5344CB8AC3E}">
        <p14:creationId xmlns:p14="http://schemas.microsoft.com/office/powerpoint/2010/main" val="4255195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s://www.bz-berlin.de/data/uploads/2016/06/ullstein-bild-4-01131581__2_1464884932-1920x10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3336" y="806040"/>
            <a:ext cx="9129104" cy="51351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407499" y="6538912"/>
            <a:ext cx="5039628" cy="235962"/>
          </a:xfrm>
          <a:prstGeom prst="rect">
            <a:avLst/>
          </a:prstGeom>
        </p:spPr>
        <p:txBody>
          <a:bodyPr wrap="square">
            <a:spAutoFit/>
          </a:bodyPr>
          <a:lstStyle/>
          <a:p>
            <a:r>
              <a:rPr lang="en-US" sz="1400" baseline="-25000" dirty="0" smtClean="0"/>
              <a:t>https://www.bz-berlin.de/berlin/wenns-richtig-regnet-kann-es-auch-in-berlin-hochwasser-geben</a:t>
            </a:r>
            <a:endParaRPr lang="en-US" sz="1400" baseline="-25000" dirty="0"/>
          </a:p>
        </p:txBody>
      </p:sp>
      <p:sp>
        <p:nvSpPr>
          <p:cNvPr id="22"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2</a:t>
            </a:fld>
            <a:endParaRPr lang="en-US"/>
          </a:p>
        </p:txBody>
      </p:sp>
      <p:sp>
        <p:nvSpPr>
          <p:cNvPr id="23"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2</a:t>
            </a:fld>
            <a:endParaRPr lang="en-US"/>
          </a:p>
        </p:txBody>
      </p:sp>
      <p:sp>
        <p:nvSpPr>
          <p:cNvPr id="34" name="Rectangle 33"/>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36"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Introduction</a:t>
            </a:r>
            <a:endParaRPr lang="en-US" b="1" dirty="0">
              <a:solidFill>
                <a:schemeClr val="accent1">
                  <a:lumMod val="50000"/>
                </a:schemeClr>
              </a:solidFill>
            </a:endParaRPr>
          </a:p>
        </p:txBody>
      </p:sp>
      <p:sp>
        <p:nvSpPr>
          <p:cNvPr id="20" name="TextBox 19"/>
          <p:cNvSpPr txBox="1"/>
          <p:nvPr/>
        </p:nvSpPr>
        <p:spPr>
          <a:xfrm>
            <a:off x="3738954" y="6055370"/>
            <a:ext cx="7176071" cy="369332"/>
          </a:xfrm>
          <a:prstGeom prst="rect">
            <a:avLst/>
          </a:prstGeom>
          <a:noFill/>
        </p:spPr>
        <p:txBody>
          <a:bodyPr wrap="square" rtlCol="0">
            <a:spAutoFit/>
          </a:bodyPr>
          <a:lstStyle/>
          <a:p>
            <a:r>
              <a:rPr lang="en-GB" dirty="0" smtClean="0"/>
              <a:t>Fig. Urban pluvial flooding in Berlin in Summer 1902.</a:t>
            </a:r>
            <a:endParaRPr lang="en-US" dirty="0"/>
          </a:p>
        </p:txBody>
      </p:sp>
    </p:spTree>
    <p:extLst>
      <p:ext uri="{BB962C8B-B14F-4D97-AF65-F5344CB8AC3E}">
        <p14:creationId xmlns:p14="http://schemas.microsoft.com/office/powerpoint/2010/main" val="3571808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Research Questions</a:t>
            </a:r>
            <a:endParaRPr lang="en-US" b="1" dirty="0">
              <a:solidFill>
                <a:schemeClr val="accent1">
                  <a:lumMod val="50000"/>
                </a:schemeClr>
              </a:solidFill>
            </a:endParaRPr>
          </a:p>
        </p:txBody>
      </p:sp>
      <p:sp>
        <p:nvSpPr>
          <p:cNvPr id="2" name="Rectangle 1"/>
          <p:cNvSpPr/>
          <p:nvPr/>
        </p:nvSpPr>
        <p:spPr>
          <a:xfrm>
            <a:off x="348430" y="921264"/>
            <a:ext cx="11548930" cy="4678204"/>
          </a:xfrm>
          <a:prstGeom prst="rect">
            <a:avLst/>
          </a:prstGeom>
        </p:spPr>
        <p:txBody>
          <a:bodyPr wrap="square">
            <a:spAutoFit/>
          </a:bodyPr>
          <a:lstStyle/>
          <a:p>
            <a:pPr marL="457200" indent="-457200" algn="just">
              <a:lnSpc>
                <a:spcPct val="150000"/>
              </a:lnSpc>
              <a:spcBef>
                <a:spcPts val="1200"/>
              </a:spcBef>
              <a:buFont typeface="+mj-lt"/>
              <a:buAutoNum type="arabicParenR"/>
            </a:pPr>
            <a:r>
              <a:rPr lang="en-GB" sz="2400" dirty="0" smtClean="0">
                <a:ea typeface="Times New Roman" panose="02020603050405020304" pitchFamily="18" charset="0"/>
              </a:rPr>
              <a:t>Does deep learning (CNN &amp; ANN) outperforms traditional machine learning algorithms (RF &amp; SVM) in flood susceptibility mapping?</a:t>
            </a:r>
          </a:p>
          <a:p>
            <a:pPr marL="457200" indent="-457200" algn="just">
              <a:lnSpc>
                <a:spcPct val="150000"/>
              </a:lnSpc>
              <a:spcBef>
                <a:spcPts val="1200"/>
              </a:spcBef>
              <a:buFont typeface="+mj-lt"/>
              <a:buAutoNum type="arabicParenR"/>
            </a:pPr>
            <a:r>
              <a:rPr lang="en-GB" sz="2400" dirty="0" smtClean="0">
                <a:ea typeface="Times New Roman" panose="02020603050405020304" pitchFamily="18" charset="0"/>
              </a:rPr>
              <a:t>How does the spatial </a:t>
            </a:r>
            <a:r>
              <a:rPr lang="en-GB" sz="2400" dirty="0">
                <a:ea typeface="Times New Roman" panose="02020603050405020304" pitchFamily="18" charset="0"/>
              </a:rPr>
              <a:t>resolution </a:t>
            </a:r>
            <a:r>
              <a:rPr lang="en-GB" sz="2400" dirty="0" smtClean="0">
                <a:ea typeface="Times New Roman" panose="02020603050405020304" pitchFamily="18" charset="0"/>
              </a:rPr>
              <a:t>of input </a:t>
            </a:r>
            <a:r>
              <a:rPr lang="en-GB" sz="2400" dirty="0">
                <a:ea typeface="Times New Roman" panose="02020603050405020304" pitchFamily="18" charset="0"/>
              </a:rPr>
              <a:t>data (i.e., 30, 10, 5, and 2 m) </a:t>
            </a:r>
            <a:r>
              <a:rPr lang="en-GB" sz="2400" dirty="0" smtClean="0">
                <a:ea typeface="Times New Roman" panose="02020603050405020304" pitchFamily="18" charset="0"/>
              </a:rPr>
              <a:t>impact the performance of the image-based </a:t>
            </a:r>
            <a:r>
              <a:rPr lang="en-GB" sz="2400" dirty="0">
                <a:ea typeface="Times New Roman" panose="02020603050405020304" pitchFamily="18" charset="0"/>
              </a:rPr>
              <a:t>models </a:t>
            </a:r>
            <a:r>
              <a:rPr lang="en-GB" sz="2400" dirty="0" smtClean="0">
                <a:ea typeface="Times New Roman" panose="02020603050405020304" pitchFamily="18" charset="0"/>
              </a:rPr>
              <a:t>(</a:t>
            </a:r>
            <a:r>
              <a:rPr lang="en-US" sz="2400" dirty="0" smtClean="0"/>
              <a:t>CNN</a:t>
            </a:r>
            <a:r>
              <a:rPr lang="en-GB" sz="2400" dirty="0" smtClean="0">
                <a:ea typeface="Times New Roman" panose="02020603050405020304" pitchFamily="18" charset="0"/>
              </a:rPr>
              <a:t>) </a:t>
            </a:r>
            <a:r>
              <a:rPr lang="en-GB" sz="2400" dirty="0">
                <a:ea typeface="Times New Roman" panose="02020603050405020304" pitchFamily="18" charset="0"/>
              </a:rPr>
              <a:t>and point-based models </a:t>
            </a:r>
            <a:r>
              <a:rPr lang="en-GB" sz="2400" dirty="0" smtClean="0">
                <a:ea typeface="Times New Roman" panose="02020603050405020304" pitchFamily="18" charset="0"/>
              </a:rPr>
              <a:t>(</a:t>
            </a:r>
            <a:r>
              <a:rPr lang="en-US" sz="2400" dirty="0" smtClean="0"/>
              <a:t>RF</a:t>
            </a:r>
            <a:r>
              <a:rPr lang="en-GB" sz="2400" dirty="0" smtClean="0">
                <a:ea typeface="Times New Roman" panose="02020603050405020304" pitchFamily="18" charset="0"/>
              </a:rPr>
              <a:t>, </a:t>
            </a:r>
            <a:r>
              <a:rPr lang="en-US" sz="2400" dirty="0" smtClean="0"/>
              <a:t>SVM</a:t>
            </a:r>
            <a:r>
              <a:rPr lang="en-GB" sz="2400" dirty="0" smtClean="0">
                <a:ea typeface="Times New Roman" panose="02020603050405020304" pitchFamily="18" charset="0"/>
              </a:rPr>
              <a:t> </a:t>
            </a:r>
            <a:r>
              <a:rPr lang="en-GB" sz="2400" dirty="0">
                <a:ea typeface="Times New Roman" panose="02020603050405020304" pitchFamily="18" charset="0"/>
              </a:rPr>
              <a:t>and </a:t>
            </a:r>
            <a:r>
              <a:rPr lang="en-US" sz="2400" dirty="0" smtClean="0"/>
              <a:t>ANN</a:t>
            </a:r>
            <a:r>
              <a:rPr lang="en-GB" sz="2400" dirty="0" smtClean="0">
                <a:ea typeface="Times New Roman" panose="02020603050405020304" pitchFamily="18" charset="0"/>
              </a:rPr>
              <a:t>)? </a:t>
            </a:r>
            <a:endParaRPr lang="en-US" sz="2400" dirty="0">
              <a:ea typeface="Times New Roman" panose="02020603050405020304" pitchFamily="18" charset="0"/>
            </a:endParaRPr>
          </a:p>
          <a:p>
            <a:pPr marL="457200" lvl="0" indent="-457200">
              <a:lnSpc>
                <a:spcPct val="150000"/>
              </a:lnSpc>
              <a:spcAft>
                <a:spcPts val="0"/>
              </a:spcAft>
              <a:buFont typeface="+mj-lt"/>
              <a:buAutoNum type="arabicParenR"/>
            </a:pPr>
            <a:r>
              <a:rPr lang="en-GB" sz="2400" dirty="0">
                <a:ea typeface="Times New Roman" panose="02020603050405020304" pitchFamily="18" charset="0"/>
              </a:rPr>
              <a:t>How transferable </a:t>
            </a:r>
            <a:r>
              <a:rPr lang="en-GB" sz="2400" dirty="0" smtClean="0">
                <a:ea typeface="Times New Roman" panose="02020603050405020304" pitchFamily="18" charset="0"/>
              </a:rPr>
              <a:t>are </a:t>
            </a:r>
            <a:r>
              <a:rPr lang="en-GB" sz="2400" dirty="0">
                <a:ea typeface="Times New Roman" panose="02020603050405020304" pitchFamily="18" charset="0"/>
              </a:rPr>
              <a:t>the trained models (in space) ?</a:t>
            </a:r>
            <a:endParaRPr lang="en-US" sz="2400" dirty="0">
              <a:ea typeface="Times New Roman" panose="02020603050405020304" pitchFamily="18" charset="0"/>
            </a:endParaRPr>
          </a:p>
          <a:p>
            <a:pPr marL="457200" lvl="0" indent="-457200" algn="just">
              <a:lnSpc>
                <a:spcPct val="150000"/>
              </a:lnSpc>
              <a:spcAft>
                <a:spcPts val="1200"/>
              </a:spcAft>
              <a:buFont typeface="+mj-lt"/>
              <a:buAutoNum type="arabicParenR"/>
            </a:pPr>
            <a:r>
              <a:rPr lang="en-GB" sz="2400" dirty="0" smtClean="0">
                <a:ea typeface="Times New Roman" panose="02020603050405020304" pitchFamily="18" charset="0"/>
              </a:rPr>
              <a:t>Can we explain the model prediction and which predictors are most useful for flood susceptibility mapping ? </a:t>
            </a:r>
            <a:endParaRPr lang="en-US" sz="2400" dirty="0">
              <a:ea typeface="Times New Roman" panose="02020603050405020304" pitchFamily="18" charset="0"/>
            </a:endParaRPr>
          </a:p>
        </p:txBody>
      </p:sp>
      <p:sp>
        <p:nvSpPr>
          <p:cNvPr id="7" name="TextBox 6"/>
          <p:cNvSpPr txBox="1"/>
          <p:nvPr/>
        </p:nvSpPr>
        <p:spPr>
          <a:xfrm>
            <a:off x="9227522" y="5076629"/>
            <a:ext cx="3134979" cy="913070"/>
          </a:xfrm>
          <a:prstGeom prst="rect">
            <a:avLst/>
          </a:prstGeom>
          <a:noFill/>
        </p:spPr>
        <p:txBody>
          <a:bodyPr wrap="square" rtlCol="0">
            <a:spAutoFit/>
          </a:bodyPr>
          <a:lstStyle/>
          <a:p>
            <a:r>
              <a:rPr lang="en-US" sz="2000" baseline="-25000" dirty="0" smtClean="0"/>
              <a:t>CNN: Convolutional neural network</a:t>
            </a:r>
          </a:p>
          <a:p>
            <a:r>
              <a:rPr lang="en-US" sz="2000" baseline="-25000" dirty="0" smtClean="0"/>
              <a:t>RF: Random forest</a:t>
            </a:r>
          </a:p>
          <a:p>
            <a:r>
              <a:rPr lang="en-US" sz="2000" baseline="-25000" dirty="0" smtClean="0"/>
              <a:t>SVM: Support vector machine</a:t>
            </a:r>
          </a:p>
          <a:p>
            <a:r>
              <a:rPr lang="en-US" sz="2000" baseline="-25000" dirty="0" smtClean="0"/>
              <a:t>ANN: Artificial neural network</a:t>
            </a:r>
            <a:endParaRPr lang="en-US" sz="2000" baseline="-25000" dirty="0"/>
          </a:p>
        </p:txBody>
      </p:sp>
      <p:sp>
        <p:nvSpPr>
          <p:cNvPr id="19"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3</a:t>
            </a:fld>
            <a:endParaRPr lang="en-US"/>
          </a:p>
        </p:txBody>
      </p:sp>
      <p:sp>
        <p:nvSpPr>
          <p:cNvPr id="2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3</a:t>
            </a:fld>
            <a:endParaRPr lang="en-US"/>
          </a:p>
        </p:txBody>
      </p:sp>
      <p:sp>
        <p:nvSpPr>
          <p:cNvPr id="43" name="Rectangle 42"/>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Tree>
    <p:extLst>
      <p:ext uri="{BB962C8B-B14F-4D97-AF65-F5344CB8AC3E}">
        <p14:creationId xmlns:p14="http://schemas.microsoft.com/office/powerpoint/2010/main" val="26651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890" y="820688"/>
            <a:ext cx="6179037" cy="4710589"/>
          </a:xfrm>
          <a:prstGeom prst="rect">
            <a:avLst/>
          </a:prstGeom>
        </p:spPr>
      </p:pic>
      <p:sp>
        <p:nvSpPr>
          <p:cNvPr id="2" name="Rectangle 1"/>
          <p:cNvSpPr/>
          <p:nvPr/>
        </p:nvSpPr>
        <p:spPr>
          <a:xfrm>
            <a:off x="11617960" y="117168"/>
            <a:ext cx="558800" cy="80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171053" y="2871715"/>
            <a:ext cx="879093" cy="80020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Outlook</a:t>
            </a:r>
            <a:endParaRPr lang="en-US" b="1" dirty="0">
              <a:solidFill>
                <a:schemeClr val="accent1">
                  <a:lumMod val="50000"/>
                </a:schemeClr>
              </a:solidFill>
            </a:endParaRPr>
          </a:p>
        </p:txBody>
      </p:sp>
      <p:sp>
        <p:nvSpPr>
          <p:cNvPr id="20"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4</a:t>
            </a:fld>
            <a:endParaRPr lang="en-US"/>
          </a:p>
        </p:txBody>
      </p:sp>
      <p:sp>
        <p:nvSpPr>
          <p:cNvPr id="21"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4</a:t>
            </a:fld>
            <a:endParaRPr lang="en-US"/>
          </a:p>
        </p:txBody>
      </p:sp>
      <p:sp>
        <p:nvSpPr>
          <p:cNvPr id="32" name="Rectangle 31"/>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36" name="Rectangle 35"/>
          <p:cNvSpPr/>
          <p:nvPr/>
        </p:nvSpPr>
        <p:spPr>
          <a:xfrm>
            <a:off x="5953050" y="5620648"/>
            <a:ext cx="6194191" cy="646331"/>
          </a:xfrm>
          <a:prstGeom prst="rect">
            <a:avLst/>
          </a:prstGeom>
        </p:spPr>
        <p:txBody>
          <a:bodyPr wrap="square">
            <a:spAutoFit/>
          </a:bodyPr>
          <a:lstStyle/>
          <a:p>
            <a:pPr>
              <a:spcBef>
                <a:spcPts val="1200"/>
              </a:spcBef>
              <a:spcAft>
                <a:spcPts val="0"/>
              </a:spcAft>
            </a:pPr>
            <a:r>
              <a:rPr lang="en-GB" dirty="0" smtClean="0">
                <a:ea typeface="Times New Roman" panose="02020603050405020304" pitchFamily="18" charset="0"/>
              </a:rPr>
              <a:t>Fig</a:t>
            </a:r>
            <a:r>
              <a:rPr lang="en-US" dirty="0" smtClean="0">
                <a:ea typeface="Times New Roman" panose="02020603050405020304" pitchFamily="18" charset="0"/>
              </a:rPr>
              <a:t>. </a:t>
            </a:r>
            <a:r>
              <a:rPr lang="en-US" dirty="0">
                <a:ea typeface="Times New Roman" panose="02020603050405020304" pitchFamily="18" charset="0"/>
              </a:rPr>
              <a:t>Flood susceptibility map for Berlin from RF - 2 m model (best performance model) and the reported flooded </a:t>
            </a:r>
            <a:r>
              <a:rPr lang="en-US" dirty="0" smtClean="0">
                <a:ea typeface="Times New Roman" panose="02020603050405020304" pitchFamily="18" charset="0"/>
              </a:rPr>
              <a:t>locations.</a:t>
            </a:r>
            <a:endParaRPr lang="en-US" dirty="0">
              <a:ea typeface="Times New Roman" panose="02020603050405020304" pitchFamily="18" charset="0"/>
            </a:endParaRPr>
          </a:p>
        </p:txBody>
      </p:sp>
      <p:sp>
        <p:nvSpPr>
          <p:cNvPr id="6" name="Rectangle 5"/>
          <p:cNvSpPr/>
          <p:nvPr/>
        </p:nvSpPr>
        <p:spPr>
          <a:xfrm>
            <a:off x="116839" y="752438"/>
            <a:ext cx="6644825" cy="3970318"/>
          </a:xfrm>
          <a:prstGeom prst="rect">
            <a:avLst/>
          </a:prstGeom>
        </p:spPr>
        <p:txBody>
          <a:bodyPr wrap="square">
            <a:spAutoFit/>
          </a:bodyPr>
          <a:lstStyle/>
          <a:p>
            <a:pPr marL="285750" indent="-285750" algn="just">
              <a:lnSpc>
                <a:spcPct val="200000"/>
              </a:lnSpc>
              <a:buFont typeface="Courier New" panose="02070309020205020404" pitchFamily="49" charset="0"/>
              <a:buChar char="o"/>
            </a:pPr>
            <a:r>
              <a:rPr lang="en-US" dirty="0"/>
              <a:t>RF models outperformed deep learning models (AUC =0.97)</a:t>
            </a:r>
          </a:p>
          <a:p>
            <a:pPr marL="285750" indent="-285750" algn="just">
              <a:lnSpc>
                <a:spcPct val="200000"/>
              </a:lnSpc>
              <a:buFont typeface="Courier New" panose="02070309020205020404" pitchFamily="49" charset="0"/>
              <a:buChar char="o"/>
            </a:pPr>
            <a:r>
              <a:rPr lang="en-US" dirty="0"/>
              <a:t>Spatial resolution impacts on the model performance. </a:t>
            </a:r>
          </a:p>
          <a:p>
            <a:pPr marL="285750" indent="-285750" algn="just">
              <a:lnSpc>
                <a:spcPct val="200000"/>
              </a:lnSpc>
              <a:buFont typeface="Courier New" panose="02070309020205020404" pitchFamily="49" charset="0"/>
              <a:buChar char="o"/>
            </a:pPr>
            <a:r>
              <a:rPr lang="en-US" dirty="0"/>
              <a:t>Models are transferable in space (Minimum AUC =0.8)</a:t>
            </a:r>
          </a:p>
          <a:p>
            <a:pPr marL="285750" indent="-285750" algn="just">
              <a:lnSpc>
                <a:spcPct val="200000"/>
              </a:lnSpc>
              <a:buFont typeface="Courier New" panose="02070309020205020404" pitchFamily="49" charset="0"/>
              <a:buChar char="o"/>
            </a:pPr>
            <a:r>
              <a:rPr lang="en-US" dirty="0"/>
              <a:t>Model predictions can be </a:t>
            </a:r>
            <a:r>
              <a:rPr lang="en-US" dirty="0" smtClean="0"/>
              <a:t>explained using </a:t>
            </a:r>
            <a:r>
              <a:rPr lang="en-US" dirty="0" smtClean="0">
                <a:solidFill>
                  <a:srgbClr val="000000"/>
                </a:solidFill>
              </a:rPr>
              <a:t>SHAP </a:t>
            </a:r>
            <a:r>
              <a:rPr lang="en-US" dirty="0">
                <a:solidFill>
                  <a:srgbClr val="000000"/>
                </a:solidFill>
              </a:rPr>
              <a:t>(</a:t>
            </a:r>
            <a:r>
              <a:rPr lang="en-US" dirty="0" err="1">
                <a:solidFill>
                  <a:srgbClr val="000000"/>
                </a:solidFill>
              </a:rPr>
              <a:t>SHapley</a:t>
            </a:r>
            <a:r>
              <a:rPr lang="en-US" dirty="0">
                <a:solidFill>
                  <a:srgbClr val="000000"/>
                </a:solidFill>
              </a:rPr>
              <a:t> Additive </a:t>
            </a:r>
            <a:r>
              <a:rPr lang="en-US" dirty="0" err="1">
                <a:solidFill>
                  <a:srgbClr val="000000"/>
                </a:solidFill>
              </a:rPr>
              <a:t>exPlanations</a:t>
            </a:r>
            <a:r>
              <a:rPr lang="en-US" dirty="0">
                <a:solidFill>
                  <a:srgbClr val="000000"/>
                </a:solidFill>
              </a:rPr>
              <a:t>) python package (Lundberg and Lee, 2017</a:t>
            </a:r>
            <a:r>
              <a:rPr lang="en-US" dirty="0" smtClean="0">
                <a:solidFill>
                  <a:srgbClr val="000000"/>
                </a:solidFill>
              </a:rPr>
              <a:t>).</a:t>
            </a:r>
            <a:endParaRPr lang="en-US" dirty="0"/>
          </a:p>
          <a:p>
            <a:pPr marL="285750" indent="-285750" algn="just">
              <a:lnSpc>
                <a:spcPct val="200000"/>
              </a:lnSpc>
              <a:buFont typeface="Courier New" panose="02070309020205020404" pitchFamily="49" charset="0"/>
              <a:buChar char="o"/>
            </a:pPr>
            <a:r>
              <a:rPr lang="en-US" dirty="0"/>
              <a:t>Aspect and Altitude were the most important </a:t>
            </a:r>
            <a:r>
              <a:rPr lang="en-US" dirty="0" smtClean="0"/>
              <a:t>predictors for image and point based models respectively. </a:t>
            </a:r>
            <a:endParaRPr lang="en-US" dirty="0"/>
          </a:p>
        </p:txBody>
      </p:sp>
      <p:sp>
        <p:nvSpPr>
          <p:cNvPr id="37" name="Rectangle 36"/>
          <p:cNvSpPr/>
          <p:nvPr/>
        </p:nvSpPr>
        <p:spPr>
          <a:xfrm>
            <a:off x="95543" y="5612624"/>
            <a:ext cx="5175263" cy="759182"/>
          </a:xfrm>
          <a:prstGeom prst="rect">
            <a:avLst/>
          </a:prstGeom>
        </p:spPr>
        <p:txBody>
          <a:bodyPr wrap="none">
            <a:spAutoFit/>
          </a:bodyPr>
          <a:lstStyle/>
          <a:p>
            <a:r>
              <a:rPr lang="en-US" baseline="-25000" dirty="0"/>
              <a:t>AUC: Area Under the Curve (AUC) of</a:t>
            </a:r>
            <a:r>
              <a:rPr lang="en-US" dirty="0"/>
              <a:t> </a:t>
            </a:r>
            <a:r>
              <a:rPr lang="en-US" baseline="-25000" dirty="0"/>
              <a:t>the</a:t>
            </a:r>
            <a:r>
              <a:rPr lang="en-US" dirty="0"/>
              <a:t> </a:t>
            </a:r>
            <a:r>
              <a:rPr lang="en-US" baseline="-25000" dirty="0"/>
              <a:t>Receiver Characteristic Operator (ROC</a:t>
            </a:r>
            <a:r>
              <a:rPr lang="en-US" baseline="-25000" dirty="0" smtClean="0"/>
              <a:t>)</a:t>
            </a:r>
          </a:p>
          <a:p>
            <a:r>
              <a:rPr lang="en-US" baseline="-25000" dirty="0"/>
              <a:t>RF: Random forest</a:t>
            </a:r>
          </a:p>
          <a:p>
            <a:endParaRPr lang="en-US" baseline="-25000" dirty="0"/>
          </a:p>
        </p:txBody>
      </p:sp>
    </p:spTree>
    <p:extLst>
      <p:ext uri="{BB962C8B-B14F-4D97-AF65-F5344CB8AC3E}">
        <p14:creationId xmlns:p14="http://schemas.microsoft.com/office/powerpoint/2010/main" val="229654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519" y="915078"/>
            <a:ext cx="11673841" cy="1237262"/>
          </a:xfrm>
          <a:prstGeom prst="rect">
            <a:avLst/>
          </a:prstGeom>
        </p:spPr>
        <p:txBody>
          <a:bodyPr wrap="square">
            <a:spAutoFit/>
          </a:bodyPr>
          <a:lstStyle/>
          <a:p>
            <a:pPr>
              <a:lnSpc>
                <a:spcPct val="200000"/>
              </a:lnSpc>
            </a:pPr>
            <a:endParaRPr lang="en-US" sz="2000" dirty="0">
              <a:latin typeface="Times New Roman" panose="02020603050405020304" pitchFamily="18" charset="0"/>
              <a:ea typeface="Times New Roman" panose="02020603050405020304" pitchFamily="18" charset="0"/>
            </a:endParaRPr>
          </a:p>
          <a:p>
            <a:pPr marL="285750" indent="-285750">
              <a:lnSpc>
                <a:spcPct val="200000"/>
              </a:lnSpc>
              <a:buFont typeface="Courier New" panose="02070309020205020404" pitchFamily="49" charset="0"/>
              <a:buChar char="o"/>
            </a:pPr>
            <a:endParaRPr lang="en-US" sz="2000" dirty="0"/>
          </a:p>
        </p:txBody>
      </p:sp>
      <p:sp>
        <p:nvSpPr>
          <p:cNvPr id="27"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5</a:t>
            </a:fld>
            <a:endParaRPr lang="en-US" dirty="0"/>
          </a:p>
        </p:txBody>
      </p:sp>
      <p:sp>
        <p:nvSpPr>
          <p:cNvPr id="28"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5</a:t>
            </a:fld>
            <a:endParaRPr lang="en-US"/>
          </a:p>
        </p:txBody>
      </p:sp>
      <p:sp>
        <p:nvSpPr>
          <p:cNvPr id="39" name="Rectangle 38"/>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3" name="Rectangle 2"/>
          <p:cNvSpPr/>
          <p:nvPr/>
        </p:nvSpPr>
        <p:spPr>
          <a:xfrm>
            <a:off x="223519" y="1018071"/>
            <a:ext cx="12313920" cy="1351780"/>
          </a:xfrm>
          <a:prstGeom prst="rect">
            <a:avLst/>
          </a:prstGeom>
        </p:spPr>
        <p:txBody>
          <a:bodyPr wrap="square">
            <a:spAutoFit/>
          </a:bodyPr>
          <a:lstStyle/>
          <a:p>
            <a:pPr marL="285750" indent="-285750">
              <a:lnSpc>
                <a:spcPct val="200000"/>
              </a:lnSpc>
              <a:buFont typeface="Courier New" panose="02070309020205020404" pitchFamily="49" charset="0"/>
              <a:buChar char="o"/>
            </a:pPr>
            <a:r>
              <a:rPr lang="en-US" sz="2200" dirty="0" smtClean="0"/>
              <a:t>Testing </a:t>
            </a:r>
            <a:r>
              <a:rPr lang="en-US" sz="2200" dirty="0"/>
              <a:t>transferability </a:t>
            </a:r>
            <a:r>
              <a:rPr lang="en-US" sz="2200" dirty="0" smtClean="0"/>
              <a:t>in </a:t>
            </a:r>
            <a:r>
              <a:rPr lang="en-US" sz="2200" dirty="0"/>
              <a:t>environments with different </a:t>
            </a:r>
            <a:r>
              <a:rPr lang="en-US" sz="2200" dirty="0" smtClean="0"/>
              <a:t>characteristics.</a:t>
            </a:r>
          </a:p>
          <a:p>
            <a:pPr marL="285750" indent="-285750">
              <a:lnSpc>
                <a:spcPct val="200000"/>
              </a:lnSpc>
              <a:buFont typeface="Courier New" panose="02070309020205020404" pitchFamily="49" charset="0"/>
              <a:buChar char="o"/>
            </a:pPr>
            <a:r>
              <a:rPr lang="en-US" sz="2200" dirty="0" smtClean="0"/>
              <a:t>Aspect </a:t>
            </a:r>
            <a:r>
              <a:rPr lang="en-US" sz="2200" dirty="0"/>
              <a:t>is the most important predictor by the CNN models ???</a:t>
            </a:r>
          </a:p>
        </p:txBody>
      </p:sp>
      <p:sp>
        <p:nvSpPr>
          <p:cNvPr id="4" name="Rectangle 3"/>
          <p:cNvSpPr/>
          <p:nvPr/>
        </p:nvSpPr>
        <p:spPr>
          <a:xfrm>
            <a:off x="9775222" y="5826369"/>
            <a:ext cx="2393860" cy="276999"/>
          </a:xfrm>
          <a:prstGeom prst="rect">
            <a:avLst/>
          </a:prstGeom>
        </p:spPr>
        <p:txBody>
          <a:bodyPr wrap="none">
            <a:spAutoFit/>
          </a:bodyPr>
          <a:lstStyle/>
          <a:p>
            <a:r>
              <a:rPr lang="en-US" baseline="-25000" dirty="0" smtClean="0"/>
              <a:t>CNN</a:t>
            </a:r>
            <a:r>
              <a:rPr lang="en-US" baseline="-25000" dirty="0"/>
              <a:t>: Convolutional neural </a:t>
            </a:r>
            <a:r>
              <a:rPr lang="en-US" baseline="-25000" dirty="0" smtClean="0"/>
              <a:t>network</a:t>
            </a:r>
          </a:p>
        </p:txBody>
      </p:sp>
      <p:sp>
        <p:nvSpPr>
          <p:cNvPr id="24"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Further Research</a:t>
            </a:r>
            <a:endParaRPr lang="en-US" b="1" dirty="0">
              <a:solidFill>
                <a:schemeClr val="accent1">
                  <a:lumMod val="50000"/>
                </a:schemeClr>
              </a:solidFill>
            </a:endParaRPr>
          </a:p>
        </p:txBody>
      </p:sp>
      <p:sp>
        <p:nvSpPr>
          <p:cNvPr id="5" name="TextBox 4"/>
          <p:cNvSpPr txBox="1"/>
          <p:nvPr/>
        </p:nvSpPr>
        <p:spPr>
          <a:xfrm>
            <a:off x="223519" y="4013589"/>
            <a:ext cx="11485569" cy="769441"/>
          </a:xfrm>
          <a:prstGeom prst="rect">
            <a:avLst/>
          </a:prstGeom>
          <a:noFill/>
        </p:spPr>
        <p:txBody>
          <a:bodyPr wrap="square" rtlCol="0">
            <a:spAutoFit/>
          </a:bodyPr>
          <a:lstStyle/>
          <a:p>
            <a:pPr algn="just"/>
            <a:r>
              <a:rPr lang="en-US" sz="2200" dirty="0" smtClean="0"/>
              <a:t>Seleem O, </a:t>
            </a:r>
            <a:r>
              <a:rPr lang="en-US" sz="2200" dirty="0" err="1" smtClean="0"/>
              <a:t>Ayzel</a:t>
            </a:r>
            <a:r>
              <a:rPr lang="en-US" sz="2200" dirty="0" smtClean="0"/>
              <a:t> G, Costa A, </a:t>
            </a:r>
            <a:r>
              <a:rPr lang="en-US" sz="2200" dirty="0" err="1" smtClean="0"/>
              <a:t>Bronstert</a:t>
            </a:r>
            <a:r>
              <a:rPr lang="en-US" sz="2200" dirty="0" smtClean="0"/>
              <a:t> A, </a:t>
            </a:r>
            <a:r>
              <a:rPr lang="en-US" sz="2200" dirty="0" err="1" smtClean="0"/>
              <a:t>Heistermann</a:t>
            </a:r>
            <a:r>
              <a:rPr lang="en-US" sz="2200" dirty="0" smtClean="0"/>
              <a:t> </a:t>
            </a:r>
            <a:r>
              <a:rPr lang="en-US" sz="2200" dirty="0"/>
              <a:t>M. Towards urban flood susceptibility mapping using data-driven models in Berlin, Germany</a:t>
            </a:r>
            <a:r>
              <a:rPr lang="en-US" sz="2200" dirty="0" smtClean="0"/>
              <a:t>. Geomatics, Nat. Hazards Risk (under review)  </a:t>
            </a:r>
            <a:endParaRPr lang="en-US" sz="2200" dirty="0"/>
          </a:p>
        </p:txBody>
      </p:sp>
      <p:sp>
        <p:nvSpPr>
          <p:cNvPr id="35" name="Title 1"/>
          <p:cNvSpPr txBox="1">
            <a:spLocks/>
          </p:cNvSpPr>
          <p:nvPr/>
        </p:nvSpPr>
        <p:spPr>
          <a:xfrm>
            <a:off x="223519" y="29781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Reference:</a:t>
            </a:r>
            <a:endParaRPr lang="en-US" b="1" dirty="0">
              <a:solidFill>
                <a:schemeClr val="accent1">
                  <a:lumMod val="50000"/>
                </a:schemeClr>
              </a:solidFill>
            </a:endParaRPr>
          </a:p>
        </p:txBody>
      </p:sp>
    </p:spTree>
    <p:extLst>
      <p:ext uri="{BB962C8B-B14F-4D97-AF65-F5344CB8AC3E}">
        <p14:creationId xmlns:p14="http://schemas.microsoft.com/office/powerpoint/2010/main" val="108221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507" y="0"/>
            <a:ext cx="4591493" cy="5934670"/>
          </a:xfrm>
          <a:prstGeom prst="rect">
            <a:avLst/>
          </a:prstGeom>
        </p:spPr>
      </p:pic>
      <p:sp>
        <p:nvSpPr>
          <p:cNvPr id="35" name="Slide Number Placeholder 34"/>
          <p:cNvSpPr>
            <a:spLocks noGrp="1"/>
          </p:cNvSpPr>
          <p:nvPr>
            <p:ph type="sldNum" sz="quarter" idx="12"/>
          </p:nvPr>
        </p:nvSpPr>
        <p:spPr/>
        <p:txBody>
          <a:bodyPr/>
          <a:lstStyle/>
          <a:p>
            <a:fld id="{1103F84B-A4FE-4A14-B12F-7EEDCD164B22}" type="slidenum">
              <a:rPr lang="en-US" smtClean="0"/>
              <a:t>6</a:t>
            </a:fld>
            <a:endParaRPr lang="en-US"/>
          </a:p>
        </p:txBody>
      </p:sp>
      <p:sp>
        <p:nvSpPr>
          <p:cNvPr id="1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6</a:t>
            </a:fld>
            <a:endParaRPr lang="en-US"/>
          </a:p>
        </p:txBody>
      </p:sp>
      <p:sp>
        <p:nvSpPr>
          <p:cNvPr id="2" name="Rectangle 1"/>
          <p:cNvSpPr/>
          <p:nvPr/>
        </p:nvSpPr>
        <p:spPr>
          <a:xfrm>
            <a:off x="6064964" y="1698939"/>
            <a:ext cx="558800" cy="80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Predictors</a:t>
            </a:r>
            <a:endParaRPr lang="en-US" b="1" dirty="0">
              <a:solidFill>
                <a:schemeClr val="accent1">
                  <a:lumMod val="50000"/>
                </a:schemeClr>
              </a:solidFill>
            </a:endParaRPr>
          </a:p>
        </p:txBody>
      </p:sp>
      <p:sp>
        <p:nvSpPr>
          <p:cNvPr id="29" name="Rectangle 28"/>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3" name="TextBox 2"/>
          <p:cNvSpPr txBox="1"/>
          <p:nvPr/>
        </p:nvSpPr>
        <p:spPr>
          <a:xfrm>
            <a:off x="304095" y="1089827"/>
            <a:ext cx="5450975" cy="1938992"/>
          </a:xfrm>
          <a:prstGeom prst="rect">
            <a:avLst/>
          </a:prstGeom>
          <a:noFill/>
        </p:spPr>
        <p:txBody>
          <a:bodyPr wrap="square" rtlCol="0">
            <a:spAutoFit/>
          </a:bodyPr>
          <a:lstStyle/>
          <a:p>
            <a:r>
              <a:rPr lang="en-US" sz="2000" dirty="0" smtClean="0"/>
              <a:t>Topographic:</a:t>
            </a:r>
          </a:p>
          <a:p>
            <a:pPr marL="742950" lvl="1" indent="-285750">
              <a:buFont typeface="Courier New" panose="02070309020205020404" pitchFamily="49" charset="0"/>
              <a:buChar char="o"/>
            </a:pPr>
            <a:r>
              <a:rPr lang="en-US" sz="2000" dirty="0" smtClean="0"/>
              <a:t>Altitude</a:t>
            </a:r>
          </a:p>
          <a:p>
            <a:pPr marL="742950" lvl="1" indent="-285750">
              <a:buFont typeface="Courier New" panose="02070309020205020404" pitchFamily="49" charset="0"/>
              <a:buChar char="o"/>
            </a:pPr>
            <a:r>
              <a:rPr lang="en-US" sz="2000" dirty="0" smtClean="0"/>
              <a:t>Slope</a:t>
            </a:r>
          </a:p>
          <a:p>
            <a:pPr marL="742950" lvl="1" indent="-285750">
              <a:buFont typeface="Courier New" panose="02070309020205020404" pitchFamily="49" charset="0"/>
              <a:buChar char="o"/>
            </a:pPr>
            <a:r>
              <a:rPr lang="en-US" sz="2000" dirty="0" smtClean="0"/>
              <a:t>Topographic wetness index</a:t>
            </a:r>
          </a:p>
          <a:p>
            <a:pPr marL="742950" lvl="1" indent="-285750">
              <a:buFont typeface="Courier New" panose="02070309020205020404" pitchFamily="49" charset="0"/>
              <a:buChar char="o"/>
            </a:pPr>
            <a:r>
              <a:rPr lang="en-US" sz="2000" dirty="0" smtClean="0"/>
              <a:t>Aspect</a:t>
            </a:r>
          </a:p>
          <a:p>
            <a:pPr marL="742950" lvl="1" indent="-285750">
              <a:buFont typeface="Courier New" panose="02070309020205020404" pitchFamily="49" charset="0"/>
              <a:buChar char="o"/>
            </a:pPr>
            <a:r>
              <a:rPr lang="en-US" sz="2000" dirty="0" smtClean="0"/>
              <a:t>Curvature</a:t>
            </a:r>
            <a:endParaRPr lang="en-US" sz="2000" dirty="0"/>
          </a:p>
        </p:txBody>
      </p:sp>
      <p:sp>
        <p:nvSpPr>
          <p:cNvPr id="33" name="TextBox 32"/>
          <p:cNvSpPr txBox="1"/>
          <p:nvPr/>
        </p:nvSpPr>
        <p:spPr>
          <a:xfrm>
            <a:off x="304095" y="3049533"/>
            <a:ext cx="5450975" cy="1631216"/>
          </a:xfrm>
          <a:prstGeom prst="rect">
            <a:avLst/>
          </a:prstGeom>
          <a:noFill/>
        </p:spPr>
        <p:txBody>
          <a:bodyPr wrap="square" rtlCol="0">
            <a:spAutoFit/>
          </a:bodyPr>
          <a:lstStyle/>
          <a:p>
            <a:r>
              <a:rPr lang="en-US" sz="2000" dirty="0" smtClean="0"/>
              <a:t>Infrastructural:</a:t>
            </a:r>
          </a:p>
          <a:p>
            <a:pPr marL="742950" lvl="1" indent="-285750">
              <a:buFont typeface="Courier New" panose="02070309020205020404" pitchFamily="49" charset="0"/>
              <a:buChar char="o"/>
            </a:pPr>
            <a:r>
              <a:rPr lang="en-US" sz="2000" dirty="0" smtClean="0"/>
              <a:t>Curve number (CN)</a:t>
            </a:r>
          </a:p>
          <a:p>
            <a:pPr marL="742950" lvl="1" indent="-285750">
              <a:buFont typeface="Courier New" panose="02070309020205020404" pitchFamily="49" charset="0"/>
              <a:buChar char="o"/>
            </a:pPr>
            <a:r>
              <a:rPr lang="en-US" sz="2000" dirty="0" smtClean="0"/>
              <a:t>Distance to rivers (</a:t>
            </a:r>
            <a:r>
              <a:rPr lang="en-US" sz="2000" dirty="0" err="1" smtClean="0"/>
              <a:t>DTRiver</a:t>
            </a:r>
            <a:r>
              <a:rPr lang="en-US" sz="2000" dirty="0" smtClean="0"/>
              <a:t>)</a:t>
            </a:r>
          </a:p>
          <a:p>
            <a:pPr marL="742950" lvl="1" indent="-285750">
              <a:buFont typeface="Courier New" panose="02070309020205020404" pitchFamily="49" charset="0"/>
              <a:buChar char="o"/>
            </a:pPr>
            <a:r>
              <a:rPr lang="en-US" sz="2000" dirty="0" smtClean="0"/>
              <a:t>Distance to roads (</a:t>
            </a:r>
            <a:r>
              <a:rPr lang="en-US" sz="2000" dirty="0" err="1" smtClean="0"/>
              <a:t>DTRoad</a:t>
            </a:r>
            <a:r>
              <a:rPr lang="en-US" sz="2000" dirty="0" smtClean="0"/>
              <a:t>)</a:t>
            </a:r>
          </a:p>
          <a:p>
            <a:pPr marL="742950" lvl="1" indent="-285750">
              <a:buFont typeface="Courier New" panose="02070309020205020404" pitchFamily="49" charset="0"/>
              <a:buChar char="o"/>
            </a:pPr>
            <a:r>
              <a:rPr lang="en-US" sz="2000" dirty="0" smtClean="0"/>
              <a:t>Distance to drainage system (</a:t>
            </a:r>
            <a:r>
              <a:rPr lang="en-US" sz="2000" dirty="0" err="1" smtClean="0"/>
              <a:t>DTDrainage</a:t>
            </a:r>
            <a:r>
              <a:rPr lang="en-US" sz="2000" dirty="0" smtClean="0"/>
              <a:t>) </a:t>
            </a:r>
          </a:p>
        </p:txBody>
      </p:sp>
      <p:sp>
        <p:nvSpPr>
          <p:cNvPr id="34" name="TextBox 33"/>
          <p:cNvSpPr txBox="1"/>
          <p:nvPr/>
        </p:nvSpPr>
        <p:spPr>
          <a:xfrm>
            <a:off x="304095" y="4679972"/>
            <a:ext cx="5450975" cy="1015663"/>
          </a:xfrm>
          <a:prstGeom prst="rect">
            <a:avLst/>
          </a:prstGeom>
          <a:noFill/>
        </p:spPr>
        <p:txBody>
          <a:bodyPr wrap="square" rtlCol="0">
            <a:spAutoFit/>
          </a:bodyPr>
          <a:lstStyle/>
          <a:p>
            <a:r>
              <a:rPr lang="en-US" sz="2000" dirty="0" smtClean="0"/>
              <a:t>Meteorological:</a:t>
            </a:r>
          </a:p>
          <a:p>
            <a:pPr marL="742950" lvl="1" indent="-285750">
              <a:buFont typeface="Courier New" panose="02070309020205020404" pitchFamily="49" charset="0"/>
              <a:buChar char="o"/>
            </a:pPr>
            <a:r>
              <a:rPr lang="en-US" sz="2000" dirty="0" smtClean="0"/>
              <a:t>Maximum annual daily precipitation (AP)</a:t>
            </a:r>
          </a:p>
          <a:p>
            <a:pPr marL="742950" lvl="1" indent="-285750">
              <a:buFont typeface="Courier New" panose="02070309020205020404" pitchFamily="49" charset="0"/>
              <a:buChar char="o"/>
            </a:pPr>
            <a:r>
              <a:rPr lang="en-US" sz="2000" dirty="0" smtClean="0"/>
              <a:t>Frequency of heavy precipitation (FP)</a:t>
            </a:r>
          </a:p>
        </p:txBody>
      </p:sp>
      <p:sp>
        <p:nvSpPr>
          <p:cNvPr id="4" name="Rectangle 3"/>
          <p:cNvSpPr/>
          <p:nvPr/>
        </p:nvSpPr>
        <p:spPr>
          <a:xfrm>
            <a:off x="7351776" y="5887505"/>
            <a:ext cx="4576524" cy="646331"/>
          </a:xfrm>
          <a:prstGeom prst="rect">
            <a:avLst/>
          </a:prstGeom>
        </p:spPr>
        <p:txBody>
          <a:bodyPr wrap="square">
            <a:spAutoFit/>
          </a:bodyPr>
          <a:lstStyle/>
          <a:p>
            <a:pPr>
              <a:spcBef>
                <a:spcPts val="1200"/>
              </a:spcBef>
              <a:spcAft>
                <a:spcPts val="0"/>
              </a:spcAft>
            </a:pPr>
            <a:r>
              <a:rPr lang="en-GB" dirty="0" smtClean="0">
                <a:ea typeface="Times New Roman" panose="02020603050405020304" pitchFamily="18" charset="0"/>
              </a:rPr>
              <a:t>Fig. </a:t>
            </a:r>
            <a:r>
              <a:rPr lang="en-GB" dirty="0">
                <a:ea typeface="Times New Roman" panose="02020603050405020304" pitchFamily="18" charset="0"/>
              </a:rPr>
              <a:t>Spatial distribution of flood influencing factors used to develop the models.</a:t>
            </a:r>
            <a:endParaRPr lang="en-US" dirty="0">
              <a:ea typeface="Times New Roman" panose="02020603050405020304" pitchFamily="18" charset="0"/>
            </a:endParaRPr>
          </a:p>
        </p:txBody>
      </p:sp>
    </p:spTree>
    <p:extLst>
      <p:ext uri="{BB962C8B-B14F-4D97-AF65-F5344CB8AC3E}">
        <p14:creationId xmlns:p14="http://schemas.microsoft.com/office/powerpoint/2010/main" val="480131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16840" y="-1661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Methodology</a:t>
            </a:r>
            <a:endParaRPr lang="en-US" b="1" dirty="0">
              <a:solidFill>
                <a:schemeClr val="accent1">
                  <a:lumMod val="50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356483"/>
            <a:ext cx="10058398" cy="3618570"/>
          </a:xfrm>
          <a:prstGeom prst="rect">
            <a:avLst/>
          </a:prstGeom>
        </p:spPr>
      </p:pic>
      <p:sp>
        <p:nvSpPr>
          <p:cNvPr id="53"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7</a:t>
            </a:fld>
            <a:endParaRPr lang="en-US"/>
          </a:p>
        </p:txBody>
      </p:sp>
      <p:sp>
        <p:nvSpPr>
          <p:cNvPr id="54"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7</a:t>
            </a:fld>
            <a:endParaRPr lang="en-US"/>
          </a:p>
        </p:txBody>
      </p:sp>
      <p:cxnSp>
        <p:nvCxnSpPr>
          <p:cNvPr id="55" name="Straight Connector 54"/>
          <p:cNvCxnSpPr/>
          <p:nvPr/>
        </p:nvCxnSpPr>
        <p:spPr>
          <a:xfrm>
            <a:off x="348430" y="6167819"/>
            <a:ext cx="11548930" cy="0"/>
          </a:xfrm>
          <a:prstGeom prst="line">
            <a:avLst/>
          </a:prstGeom>
          <a:ln w="12700"/>
        </p:spPr>
        <p:style>
          <a:lnRef idx="1">
            <a:schemeClr val="accent3"/>
          </a:lnRef>
          <a:fillRef idx="0">
            <a:schemeClr val="accent3"/>
          </a:fillRef>
          <a:effectRef idx="0">
            <a:schemeClr val="accent3"/>
          </a:effectRef>
          <a:fontRef idx="minor">
            <a:schemeClr val="tx1"/>
          </a:fontRef>
        </p:style>
      </p:cxnSp>
      <p:sp>
        <p:nvSpPr>
          <p:cNvPr id="56" name="Footer Placeholder 4"/>
          <p:cNvSpPr txBox="1">
            <a:spLocks/>
          </p:cNvSpPr>
          <p:nvPr/>
        </p:nvSpPr>
        <p:spPr>
          <a:xfrm>
            <a:off x="382713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Introduction – </a:t>
            </a:r>
            <a:r>
              <a:rPr lang="de-DE" b="1" dirty="0">
                <a:solidFill>
                  <a:schemeClr val="tx2"/>
                </a:solidFill>
              </a:rPr>
              <a:t>Data &amp; Methods </a:t>
            </a:r>
            <a:r>
              <a:rPr lang="de-DE" dirty="0"/>
              <a:t>– Results </a:t>
            </a:r>
            <a:r>
              <a:rPr lang="en-DE" dirty="0"/>
              <a:t>–</a:t>
            </a:r>
            <a:r>
              <a:rPr lang="de-DE" dirty="0"/>
              <a:t> Outlook</a:t>
            </a:r>
          </a:p>
        </p:txBody>
      </p:sp>
      <p:sp>
        <p:nvSpPr>
          <p:cNvPr id="57" name="Oval 56"/>
          <p:cNvSpPr/>
          <p:nvPr/>
        </p:nvSpPr>
        <p:spPr>
          <a:xfrm>
            <a:off x="4328772" y="6641207"/>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405174" y="6641207"/>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249728" y="6641207"/>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25928" y="6641207"/>
            <a:ext cx="55268" cy="77975"/>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410602" y="6641207"/>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486802" y="6641207"/>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566454" y="6641206"/>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65" name="Picture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
        <p:nvSpPr>
          <p:cNvPr id="66" name="Oval 65"/>
          <p:cNvSpPr/>
          <p:nvPr/>
        </p:nvSpPr>
        <p:spPr>
          <a:xfrm>
            <a:off x="6962694" y="6641206"/>
            <a:ext cx="55268" cy="77975"/>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886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16840" y="-138116"/>
            <a:ext cx="11780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accent1">
                    <a:lumMod val="50000"/>
                  </a:schemeClr>
                </a:solidFill>
              </a:rPr>
              <a:t>Impact </a:t>
            </a:r>
            <a:r>
              <a:rPr lang="en-US" sz="4000" b="1" dirty="0">
                <a:solidFill>
                  <a:schemeClr val="accent1">
                    <a:lumMod val="50000"/>
                  </a:schemeClr>
                </a:solidFill>
              </a:rPr>
              <a:t>of the spatial resolution of input </a:t>
            </a:r>
            <a:r>
              <a:rPr lang="en-US" sz="4000" b="1" dirty="0" smtClean="0">
                <a:solidFill>
                  <a:schemeClr val="accent1">
                    <a:lumMod val="50000"/>
                  </a:schemeClr>
                </a:solidFill>
              </a:rPr>
              <a:t>data on image and point based models </a:t>
            </a:r>
            <a:endParaRPr lang="en-US" sz="4000" b="1" dirty="0">
              <a:solidFill>
                <a:schemeClr val="accent1">
                  <a:lumMod val="50000"/>
                </a:schemeClr>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277" y="532182"/>
            <a:ext cx="5713288" cy="5084703"/>
          </a:xfrm>
          <a:prstGeom prst="rect">
            <a:avLst/>
          </a:prstGeom>
        </p:spPr>
      </p:pic>
      <p:sp>
        <p:nvSpPr>
          <p:cNvPr id="29" name="Rectangle 28"/>
          <p:cNvSpPr/>
          <p:nvPr/>
        </p:nvSpPr>
        <p:spPr>
          <a:xfrm>
            <a:off x="214189" y="1159454"/>
            <a:ext cx="4954971" cy="4401205"/>
          </a:xfrm>
          <a:prstGeom prst="rect">
            <a:avLst/>
          </a:prstGeom>
        </p:spPr>
        <p:txBody>
          <a:bodyPr wrap="square">
            <a:spAutoFit/>
          </a:bodyPr>
          <a:lstStyle/>
          <a:p>
            <a:pPr marL="285750" indent="-285750">
              <a:lnSpc>
                <a:spcPct val="200000"/>
              </a:lnSpc>
              <a:buFont typeface="Courier New" panose="02070309020205020404" pitchFamily="49" charset="0"/>
              <a:buChar char="o"/>
            </a:pPr>
            <a:r>
              <a:rPr lang="en-US" sz="2000" dirty="0" smtClean="0">
                <a:solidFill>
                  <a:srgbClr val="000000"/>
                </a:solidFill>
              </a:rPr>
              <a:t>Minimum AUC = 0.87</a:t>
            </a:r>
          </a:p>
          <a:p>
            <a:pPr marL="285750" indent="-285750">
              <a:lnSpc>
                <a:spcPct val="200000"/>
              </a:lnSpc>
              <a:buFont typeface="Courier New" panose="02070309020205020404" pitchFamily="49" charset="0"/>
              <a:buChar char="o"/>
            </a:pPr>
            <a:r>
              <a:rPr lang="en-US" sz="2000" dirty="0" smtClean="0">
                <a:solidFill>
                  <a:srgbClr val="000000"/>
                </a:solidFill>
              </a:rPr>
              <a:t>RF models outperformed the other models at all spatial resolutions.</a:t>
            </a:r>
          </a:p>
          <a:p>
            <a:pPr marL="285750" indent="-285750">
              <a:lnSpc>
                <a:spcPct val="200000"/>
              </a:lnSpc>
              <a:buFont typeface="Courier New" panose="02070309020205020404" pitchFamily="49" charset="0"/>
              <a:buChar char="o"/>
            </a:pPr>
            <a:r>
              <a:rPr lang="en-US" sz="2000" dirty="0" smtClean="0">
                <a:solidFill>
                  <a:srgbClr val="000000"/>
                </a:solidFill>
              </a:rPr>
              <a:t>RF </a:t>
            </a:r>
            <a:r>
              <a:rPr lang="en-DE" sz="2000" dirty="0" smtClean="0">
                <a:solidFill>
                  <a:srgbClr val="000000"/>
                </a:solidFill>
              </a:rPr>
              <a:t>–</a:t>
            </a:r>
            <a:r>
              <a:rPr lang="en-US" sz="2000" dirty="0" smtClean="0">
                <a:solidFill>
                  <a:srgbClr val="000000"/>
                </a:solidFill>
              </a:rPr>
              <a:t> 2m was superior for the used flood inventory and predictors (AUC = 0.97).</a:t>
            </a:r>
          </a:p>
          <a:p>
            <a:pPr marL="285750" indent="-285750">
              <a:lnSpc>
                <a:spcPct val="200000"/>
              </a:lnSpc>
              <a:buFont typeface="Courier New" panose="02070309020205020404" pitchFamily="49" charset="0"/>
              <a:buChar char="o"/>
            </a:pPr>
            <a:endParaRPr lang="en-US" sz="2000" dirty="0" smtClean="0">
              <a:solidFill>
                <a:srgbClr val="000000"/>
              </a:solidFill>
            </a:endParaRPr>
          </a:p>
          <a:p>
            <a:pPr marL="285750" indent="-285750">
              <a:lnSpc>
                <a:spcPct val="200000"/>
              </a:lnSpc>
              <a:buFont typeface="Courier New" panose="02070309020205020404" pitchFamily="49" charset="0"/>
              <a:buChar char="o"/>
            </a:pPr>
            <a:endParaRPr lang="en-US" sz="2000" dirty="0"/>
          </a:p>
        </p:txBody>
      </p:sp>
      <p:sp>
        <p:nvSpPr>
          <p:cNvPr id="2" name="Rectangle 1"/>
          <p:cNvSpPr/>
          <p:nvPr/>
        </p:nvSpPr>
        <p:spPr>
          <a:xfrm>
            <a:off x="6007100" y="5507016"/>
            <a:ext cx="6096000" cy="646331"/>
          </a:xfrm>
          <a:prstGeom prst="rect">
            <a:avLst/>
          </a:prstGeom>
        </p:spPr>
        <p:txBody>
          <a:bodyPr>
            <a:spAutoFit/>
          </a:bodyPr>
          <a:lstStyle/>
          <a:p>
            <a:pPr>
              <a:spcBef>
                <a:spcPts val="1200"/>
              </a:spcBef>
              <a:spcAft>
                <a:spcPts val="0"/>
              </a:spcAft>
            </a:pPr>
            <a:r>
              <a:rPr lang="en-GB" dirty="0" smtClean="0">
                <a:ea typeface="Times New Roman" panose="02020603050405020304" pitchFamily="18" charset="0"/>
              </a:rPr>
              <a:t>Fig.</a:t>
            </a:r>
            <a:r>
              <a:rPr lang="en-US" dirty="0" smtClean="0">
                <a:ea typeface="Times New Roman" panose="02020603050405020304" pitchFamily="18" charset="0"/>
              </a:rPr>
              <a:t> </a:t>
            </a:r>
            <a:r>
              <a:rPr lang="en-US" dirty="0">
                <a:ea typeface="Times New Roman" panose="02020603050405020304" pitchFamily="18" charset="0"/>
              </a:rPr>
              <a:t>Flood susceptibility maps from all models at different spatial resolution for </a:t>
            </a:r>
            <a:r>
              <a:rPr lang="en-US" dirty="0" smtClean="0">
                <a:ea typeface="Times New Roman" panose="02020603050405020304" pitchFamily="18" charset="0"/>
              </a:rPr>
              <a:t>a selected topographic depression (S1).</a:t>
            </a:r>
            <a:endParaRPr lang="en-US" dirty="0">
              <a:ea typeface="Times New Roman" panose="02020603050405020304" pitchFamily="18" charset="0"/>
            </a:endParaRPr>
          </a:p>
        </p:txBody>
      </p:sp>
      <p:sp>
        <p:nvSpPr>
          <p:cNvPr id="3" name="Rectangle 2"/>
          <p:cNvSpPr/>
          <p:nvPr/>
        </p:nvSpPr>
        <p:spPr>
          <a:xfrm>
            <a:off x="7711440" y="5227320"/>
            <a:ext cx="670560" cy="175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480" y="4805544"/>
            <a:ext cx="6313884" cy="1220847"/>
          </a:xfrm>
          <a:prstGeom prst="rect">
            <a:avLst/>
          </a:prstGeom>
          <a:noFill/>
        </p:spPr>
        <p:txBody>
          <a:bodyPr wrap="square" rtlCol="0">
            <a:spAutoFit/>
          </a:bodyPr>
          <a:lstStyle/>
          <a:p>
            <a:r>
              <a:rPr lang="en-US" sz="2000" baseline="-25000" dirty="0" smtClean="0"/>
              <a:t>AUC</a:t>
            </a:r>
            <a:r>
              <a:rPr lang="en-US" sz="2000" baseline="-25000" dirty="0"/>
              <a:t>: Area Under the </a:t>
            </a:r>
            <a:r>
              <a:rPr lang="en-US" sz="2000" baseline="-25000" dirty="0" smtClean="0"/>
              <a:t>Curve (</a:t>
            </a:r>
            <a:r>
              <a:rPr lang="en-US" sz="2000" baseline="-25000" dirty="0"/>
              <a:t>AUC) </a:t>
            </a:r>
            <a:r>
              <a:rPr lang="en-US" sz="2000" baseline="-25000" dirty="0" smtClean="0"/>
              <a:t>of</a:t>
            </a:r>
            <a:r>
              <a:rPr lang="en-US" sz="2000" dirty="0" smtClean="0"/>
              <a:t> </a:t>
            </a:r>
            <a:r>
              <a:rPr lang="en-US" sz="2000" baseline="-25000" dirty="0" smtClean="0"/>
              <a:t>the</a:t>
            </a:r>
            <a:r>
              <a:rPr lang="en-US" sz="2000" dirty="0" smtClean="0"/>
              <a:t> </a:t>
            </a:r>
            <a:r>
              <a:rPr lang="en-US" sz="2000" baseline="-25000" dirty="0" smtClean="0"/>
              <a:t>Receiver </a:t>
            </a:r>
            <a:r>
              <a:rPr lang="en-US" sz="2000" baseline="-25000" dirty="0"/>
              <a:t>Characteristic </a:t>
            </a:r>
            <a:r>
              <a:rPr lang="en-US" sz="2000" baseline="-25000" dirty="0" smtClean="0"/>
              <a:t>Operator</a:t>
            </a:r>
            <a:r>
              <a:rPr lang="en-US" sz="2000" baseline="-25000" dirty="0"/>
              <a:t> </a:t>
            </a:r>
            <a:r>
              <a:rPr lang="en-US" sz="2000" baseline="-25000" dirty="0" smtClean="0"/>
              <a:t>(ROC</a:t>
            </a:r>
            <a:r>
              <a:rPr lang="en-US" sz="2000" baseline="-25000" dirty="0"/>
              <a:t>)</a:t>
            </a:r>
            <a:endParaRPr lang="en-US" sz="2000" baseline="-25000" dirty="0" smtClean="0"/>
          </a:p>
          <a:p>
            <a:r>
              <a:rPr lang="en-US" sz="2000" baseline="-25000" dirty="0" smtClean="0"/>
              <a:t>CNN: Convolutional neural network</a:t>
            </a:r>
          </a:p>
          <a:p>
            <a:r>
              <a:rPr lang="en-US" sz="2000" baseline="-25000" dirty="0" smtClean="0"/>
              <a:t>RF: Random forest</a:t>
            </a:r>
          </a:p>
          <a:p>
            <a:r>
              <a:rPr lang="en-US" sz="2000" baseline="-25000" dirty="0" smtClean="0"/>
              <a:t>SVM: Support vector machine</a:t>
            </a:r>
          </a:p>
          <a:p>
            <a:r>
              <a:rPr lang="en-US" sz="2000" baseline="-25000" dirty="0" smtClean="0"/>
              <a:t>ANN: Artificial neural network</a:t>
            </a:r>
            <a:endParaRPr lang="en-US" sz="2000" baseline="-25000" dirty="0"/>
          </a:p>
        </p:txBody>
      </p:sp>
      <p:sp>
        <p:nvSpPr>
          <p:cNvPr id="31"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8</a:t>
            </a:fld>
            <a:endParaRPr lang="en-US"/>
          </a:p>
        </p:txBody>
      </p:sp>
      <p:sp>
        <p:nvSpPr>
          <p:cNvPr id="32"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8</a:t>
            </a:fld>
            <a:endParaRPr lang="en-US"/>
          </a:p>
        </p:txBody>
      </p:sp>
      <p:sp>
        <p:nvSpPr>
          <p:cNvPr id="44" name="Rectangle 43"/>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Tree>
    <p:extLst>
      <p:ext uri="{BB962C8B-B14F-4D97-AF65-F5344CB8AC3E}">
        <p14:creationId xmlns:p14="http://schemas.microsoft.com/office/powerpoint/2010/main" val="3065199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16840" y="-166109"/>
            <a:ext cx="126287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accent1">
                    <a:lumMod val="50000"/>
                  </a:schemeClr>
                </a:solidFill>
              </a:rPr>
              <a:t>How </a:t>
            </a:r>
            <a:r>
              <a:rPr lang="en-US" b="1" dirty="0">
                <a:solidFill>
                  <a:schemeClr val="accent1">
                    <a:lumMod val="50000"/>
                  </a:schemeClr>
                </a:solidFill>
              </a:rPr>
              <a:t>transferable </a:t>
            </a:r>
            <a:r>
              <a:rPr lang="en-US" b="1" dirty="0" smtClean="0">
                <a:solidFill>
                  <a:schemeClr val="accent1">
                    <a:lumMod val="50000"/>
                  </a:schemeClr>
                </a:solidFill>
              </a:rPr>
              <a:t>are </a:t>
            </a:r>
            <a:r>
              <a:rPr lang="en-US" b="1" dirty="0">
                <a:solidFill>
                  <a:schemeClr val="accent1">
                    <a:lumMod val="50000"/>
                  </a:schemeClr>
                </a:solidFill>
              </a:rPr>
              <a:t>the trained </a:t>
            </a:r>
            <a:r>
              <a:rPr lang="en-US" b="1" dirty="0" smtClean="0">
                <a:solidFill>
                  <a:schemeClr val="accent1">
                    <a:lumMod val="50000"/>
                  </a:schemeClr>
                </a:solidFill>
              </a:rPr>
              <a:t>models </a:t>
            </a:r>
            <a:r>
              <a:rPr lang="en-US" b="1" dirty="0">
                <a:solidFill>
                  <a:schemeClr val="accent1">
                    <a:lumMod val="50000"/>
                  </a:schemeClr>
                </a:solidFill>
              </a:rPr>
              <a:t>(in space</a:t>
            </a:r>
            <a:r>
              <a:rPr lang="en-US" b="1" dirty="0" smtClean="0">
                <a:solidFill>
                  <a:schemeClr val="accent1">
                    <a:lumMod val="50000"/>
                  </a:schemeClr>
                </a:solidFill>
              </a:rPr>
              <a:t>)?</a:t>
            </a:r>
            <a:endParaRPr lang="en-US" b="1" dirty="0">
              <a:solidFill>
                <a:schemeClr val="accent1">
                  <a:lumMod val="50000"/>
                </a:schemeClr>
              </a:solidFill>
            </a:endParaRPr>
          </a:p>
        </p:txBody>
      </p:sp>
      <p:pic>
        <p:nvPicPr>
          <p:cNvPr id="1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8306" y="740780"/>
            <a:ext cx="6138680" cy="4679822"/>
          </a:xfrm>
          <a:prstGeom prst="rect">
            <a:avLst/>
          </a:prstGeom>
        </p:spPr>
      </p:pic>
      <p:sp>
        <p:nvSpPr>
          <p:cNvPr id="22" name="Rectangle 21"/>
          <p:cNvSpPr/>
          <p:nvPr/>
        </p:nvSpPr>
        <p:spPr>
          <a:xfrm>
            <a:off x="195885" y="1157161"/>
            <a:ext cx="6017011" cy="2554545"/>
          </a:xfrm>
          <a:prstGeom prst="rect">
            <a:avLst/>
          </a:prstGeom>
        </p:spPr>
        <p:txBody>
          <a:bodyPr wrap="square">
            <a:spAutoFit/>
          </a:bodyPr>
          <a:lstStyle/>
          <a:p>
            <a:pPr marL="285750" indent="-285750">
              <a:lnSpc>
                <a:spcPct val="200000"/>
              </a:lnSpc>
              <a:buFont typeface="Courier New" panose="02070309020205020404" pitchFamily="49" charset="0"/>
              <a:buChar char="o"/>
            </a:pPr>
            <a:r>
              <a:rPr lang="en-GB" sz="2000" dirty="0" smtClean="0"/>
              <a:t>Minimum AUC = 0.8</a:t>
            </a:r>
          </a:p>
          <a:p>
            <a:pPr marL="285750" indent="-285750">
              <a:lnSpc>
                <a:spcPct val="200000"/>
              </a:lnSpc>
              <a:buFont typeface="Courier New" panose="02070309020205020404" pitchFamily="49" charset="0"/>
              <a:buChar char="o"/>
            </a:pPr>
            <a:r>
              <a:rPr lang="en-GB" sz="2000" dirty="0"/>
              <a:t>The RF - 2 m had the best performance (AUC = 0.92</a:t>
            </a:r>
            <a:r>
              <a:rPr lang="en-GB" sz="2000" dirty="0" smtClean="0"/>
              <a:t>).</a:t>
            </a:r>
            <a:endParaRPr lang="en-US" sz="2400" dirty="0"/>
          </a:p>
          <a:p>
            <a:pPr marL="285750" indent="-285750">
              <a:lnSpc>
                <a:spcPct val="200000"/>
              </a:lnSpc>
              <a:buFont typeface="Courier New" panose="02070309020205020404" pitchFamily="49" charset="0"/>
              <a:buChar char="o"/>
            </a:pPr>
            <a:r>
              <a:rPr lang="en-US" sz="2000" dirty="0" smtClean="0">
                <a:solidFill>
                  <a:srgbClr val="000000"/>
                </a:solidFill>
              </a:rPr>
              <a:t>Areas </a:t>
            </a:r>
            <a:r>
              <a:rPr lang="en-US" sz="2000" dirty="0">
                <a:solidFill>
                  <a:srgbClr val="000000"/>
                </a:solidFill>
              </a:rPr>
              <a:t>with high flood susceptibility coincide with the </a:t>
            </a:r>
            <a:r>
              <a:rPr lang="en-US" sz="2000" dirty="0" smtClean="0">
                <a:solidFill>
                  <a:srgbClr val="000000"/>
                </a:solidFill>
              </a:rPr>
              <a:t>reported flooded </a:t>
            </a:r>
            <a:r>
              <a:rPr lang="en-US" sz="2000" dirty="0">
                <a:solidFill>
                  <a:srgbClr val="000000"/>
                </a:solidFill>
              </a:rPr>
              <a:t>locations. </a:t>
            </a:r>
            <a:endParaRPr lang="en-US" sz="2000" dirty="0" smtClean="0">
              <a:solidFill>
                <a:srgbClr val="000000"/>
              </a:solidFill>
            </a:endParaRPr>
          </a:p>
        </p:txBody>
      </p:sp>
      <p:sp>
        <p:nvSpPr>
          <p:cNvPr id="2" name="Rectangle 1"/>
          <p:cNvSpPr/>
          <p:nvPr/>
        </p:nvSpPr>
        <p:spPr>
          <a:xfrm>
            <a:off x="5993952" y="5478842"/>
            <a:ext cx="6194191" cy="646331"/>
          </a:xfrm>
          <a:prstGeom prst="rect">
            <a:avLst/>
          </a:prstGeom>
        </p:spPr>
        <p:txBody>
          <a:bodyPr wrap="square">
            <a:spAutoFit/>
          </a:bodyPr>
          <a:lstStyle/>
          <a:p>
            <a:pPr>
              <a:spcBef>
                <a:spcPts val="1200"/>
              </a:spcBef>
              <a:spcAft>
                <a:spcPts val="0"/>
              </a:spcAft>
            </a:pPr>
            <a:r>
              <a:rPr lang="en-GB" dirty="0" smtClean="0">
                <a:ea typeface="Times New Roman" panose="02020603050405020304" pitchFamily="18" charset="0"/>
              </a:rPr>
              <a:t>Fig</a:t>
            </a:r>
            <a:r>
              <a:rPr lang="en-US" dirty="0" smtClean="0">
                <a:ea typeface="Times New Roman" panose="02020603050405020304" pitchFamily="18" charset="0"/>
              </a:rPr>
              <a:t>. </a:t>
            </a:r>
            <a:r>
              <a:rPr lang="en-US" dirty="0">
                <a:ea typeface="Times New Roman" panose="02020603050405020304" pitchFamily="18" charset="0"/>
              </a:rPr>
              <a:t>Flood susceptibility map for Berlin from RF - 2 m model (best performance model) and the reported flooded </a:t>
            </a:r>
            <a:r>
              <a:rPr lang="en-US" dirty="0" smtClean="0">
                <a:ea typeface="Times New Roman" panose="02020603050405020304" pitchFamily="18" charset="0"/>
              </a:rPr>
              <a:t>locations.</a:t>
            </a:r>
            <a:endParaRPr lang="en-US" dirty="0">
              <a:ea typeface="Times New Roman" panose="02020603050405020304" pitchFamily="18" charset="0"/>
            </a:endParaRPr>
          </a:p>
        </p:txBody>
      </p:sp>
      <p:sp>
        <p:nvSpPr>
          <p:cNvPr id="3" name="Rectangle 2"/>
          <p:cNvSpPr/>
          <p:nvPr/>
        </p:nvSpPr>
        <p:spPr>
          <a:xfrm>
            <a:off x="95543" y="5519317"/>
            <a:ext cx="5175263" cy="759182"/>
          </a:xfrm>
          <a:prstGeom prst="rect">
            <a:avLst/>
          </a:prstGeom>
        </p:spPr>
        <p:txBody>
          <a:bodyPr wrap="none">
            <a:spAutoFit/>
          </a:bodyPr>
          <a:lstStyle/>
          <a:p>
            <a:r>
              <a:rPr lang="en-US" baseline="-25000" dirty="0"/>
              <a:t>AUC: Area Under the Curve (AUC) of</a:t>
            </a:r>
            <a:r>
              <a:rPr lang="en-US" dirty="0"/>
              <a:t> </a:t>
            </a:r>
            <a:r>
              <a:rPr lang="en-US" baseline="-25000" dirty="0"/>
              <a:t>the</a:t>
            </a:r>
            <a:r>
              <a:rPr lang="en-US" dirty="0"/>
              <a:t> </a:t>
            </a:r>
            <a:r>
              <a:rPr lang="en-US" baseline="-25000" dirty="0"/>
              <a:t>Receiver Characteristic Operator (ROC</a:t>
            </a:r>
            <a:r>
              <a:rPr lang="en-US" baseline="-25000" dirty="0" smtClean="0"/>
              <a:t>)</a:t>
            </a:r>
          </a:p>
          <a:p>
            <a:r>
              <a:rPr lang="en-US" baseline="-25000" dirty="0"/>
              <a:t>RF: Random forest</a:t>
            </a:r>
          </a:p>
          <a:p>
            <a:endParaRPr lang="en-US" baseline="-25000" dirty="0"/>
          </a:p>
        </p:txBody>
      </p:sp>
      <p:sp>
        <p:nvSpPr>
          <p:cNvPr id="29" name="Slide Number Placeholder 34"/>
          <p:cNvSpPr>
            <a:spLocks noGrp="1"/>
          </p:cNvSpPr>
          <p:nvPr>
            <p:ph type="sldNum" sz="quarter" idx="12"/>
          </p:nvPr>
        </p:nvSpPr>
        <p:spPr>
          <a:xfrm>
            <a:off x="8610600" y="6356350"/>
            <a:ext cx="2743200" cy="365125"/>
          </a:xfrm>
        </p:spPr>
        <p:txBody>
          <a:bodyPr/>
          <a:lstStyle/>
          <a:p>
            <a:fld id="{1103F84B-A4FE-4A14-B12F-7EEDCD164B22}" type="slidenum">
              <a:rPr lang="en-US" smtClean="0"/>
              <a:t>9</a:t>
            </a:fld>
            <a:endParaRPr lang="en-US"/>
          </a:p>
        </p:txBody>
      </p:sp>
      <p:sp>
        <p:nvSpPr>
          <p:cNvPr id="30" name="Slide Number Placeholder 6"/>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E9ADC0-4DB5-4B47-9029-BB697866B707}" type="slidenum">
              <a:rPr lang="en-US" smtClean="0"/>
              <a:pPr/>
              <a:t>9</a:t>
            </a:fld>
            <a:endParaRPr lang="en-US"/>
          </a:p>
        </p:txBody>
      </p:sp>
      <p:sp>
        <p:nvSpPr>
          <p:cNvPr id="42" name="Rectangle 41"/>
          <p:cNvSpPr/>
          <p:nvPr/>
        </p:nvSpPr>
        <p:spPr>
          <a:xfrm>
            <a:off x="633814" y="6380627"/>
            <a:ext cx="2284600" cy="338554"/>
          </a:xfrm>
          <a:prstGeom prst="rect">
            <a:avLst/>
          </a:prstGeom>
        </p:spPr>
        <p:txBody>
          <a:bodyPr wrap="none">
            <a:spAutoFit/>
          </a:bodyPr>
          <a:lstStyle/>
          <a:p>
            <a:r>
              <a:rPr lang="de-DE" sz="1600" dirty="0" smtClean="0">
                <a:solidFill>
                  <a:schemeClr val="tx1">
                    <a:tint val="75000"/>
                  </a:schemeClr>
                </a:solidFill>
              </a:rPr>
              <a:t>seleem@uni-potsdam.de</a:t>
            </a:r>
            <a:endParaRPr lang="en-US" sz="1600" dirty="0">
              <a:solidFill>
                <a:schemeClr val="tx1">
                  <a:tint val="75000"/>
                </a:schemeClr>
              </a:solidFill>
            </a:endParaRP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680" y="6331902"/>
            <a:ext cx="380309" cy="380309"/>
          </a:xfrm>
          <a:prstGeom prst="rect">
            <a:avLst/>
          </a:prstGeom>
        </p:spPr>
      </p:pic>
    </p:spTree>
    <p:extLst>
      <p:ext uri="{BB962C8B-B14F-4D97-AF65-F5344CB8AC3E}">
        <p14:creationId xmlns:p14="http://schemas.microsoft.com/office/powerpoint/2010/main" val="487458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22840</TotalTime>
  <Words>884</Words>
  <Application>Microsoft Office PowerPoint</Application>
  <PresentationFormat>Widescreen</PresentationFormat>
  <Paragraphs>119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Courier New</vt:lpstr>
      <vt:lpstr>Times New Roman</vt:lpstr>
      <vt:lpstr>Office Theme</vt:lpstr>
      <vt:lpstr>  Towards urban flood susceptibility mapping using data-driven models: Case study Berlin,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 Potsdam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abd elwahab</dc:creator>
  <cp:lastModifiedBy>omar abd elwahab</cp:lastModifiedBy>
  <cp:revision>176</cp:revision>
  <dcterms:created xsi:type="dcterms:W3CDTF">2022-03-27T13:43:09Z</dcterms:created>
  <dcterms:modified xsi:type="dcterms:W3CDTF">2022-05-20T06:56:54Z</dcterms:modified>
</cp:coreProperties>
</file>