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1" r:id="rId3"/>
    <p:sldId id="324" r:id="rId4"/>
    <p:sldId id="326" r:id="rId5"/>
    <p:sldId id="318" r:id="rId6"/>
    <p:sldId id="317" r:id="rId7"/>
    <p:sldId id="319" r:id="rId8"/>
    <p:sldId id="323" r:id="rId9"/>
    <p:sldId id="320" r:id="rId10"/>
    <p:sldId id="276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6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66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53F4-5EF3-411D-8405-B70477D0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3CDD4-BC7A-4D8B-B347-022B8C4CB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C845C-A46D-4D3C-BE04-5FAD69962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A002C-C777-409A-9825-A3DBB507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246BB-CAF9-4719-959D-7BFA7BDD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76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2DF8-0238-46E6-BDFE-617DF4E1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23125-3C36-4A29-8070-D2C3C0685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BEE8B-25E8-4C46-BCDA-D01F4D3A3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2D53B-FA11-4A1C-ABDB-1210A03C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F9AB6-C0F9-4387-A7E1-D818CEA9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6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20209E-4D8E-4B40-8F9B-C1E16F947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9F6AA-832E-4882-995C-924C3AE98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8A354-8F4E-43A5-954A-1C4352699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AFB1-43DC-428A-9845-4CD83ED7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E8C4A-F44F-4061-9799-C7615270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16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FFCE-42F6-4FA0-9256-60202D41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90D9A-EFF5-4688-9D9A-9EA797CF9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A0086-795E-43BF-80D3-EF2CE9DB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B93F5-8ABE-4204-B3F5-361ED063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B593-0F26-4444-846A-6009AE13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54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4E25-B75F-48E9-8C33-B5A502E1D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B2655-F07A-4AE9-8C5A-D0FD5C7DD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93692-7D58-4006-9FCB-B414E006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84E1-FDCA-4661-AE39-3704D503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DC3E3-3AF8-4B39-8785-1B2A8F8EE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04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4BED-5F87-45A3-A847-C202E5C4B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30442-4559-43D3-88CA-59AB1B4F07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48F62A-A116-46AD-8257-7219A7096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D02AF-5023-4C25-B650-9CF2B582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9D1D7-BCDF-4EB0-AC6D-1BC9491A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1F948-A7E1-4EE3-9BC6-0166F661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022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7A19-F7EA-4408-BD4A-23C6748C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F60CF-4453-47F8-9026-98388DB75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64E8A-3A52-43D1-BEC7-DA81FAC23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52484-2779-453E-BA93-1E7F0AE35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98B80-D3A6-4091-A7BE-0DBA83E74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C71D9-890A-48E4-9F0C-B78F9097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4BA92-E370-4829-AD5E-A83C554C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410BD-536B-4599-8438-04251713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836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A68E-A416-4138-8BBA-76CC7420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D6744-E951-4827-8F3D-5968BDA30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ECF80-BBF5-4DD9-8366-506D99BE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140BA-9B40-439B-9FB8-D42FD3DA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52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885E6-EB84-48AA-92E5-30F06AD9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4A8C1-15E5-469E-8E30-7DDBA011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12938-80B9-4DE4-9716-3AAA88CE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232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7009E-D838-44F5-8DCA-394B03F39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4CA94-52F0-4DDC-A9B8-A5D596643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9C2A9F-A4D6-47B5-923C-BBF6D9ADD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4C582-BE63-4D6F-AB0E-6DAF5CE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EE9BD-7C24-4DF7-A277-F4F7452D5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57C07-5218-475B-890B-F171CC91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92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F194-588A-4DE5-8130-EC9E03FA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C15E9-18C4-42EA-BD8B-EC7CEA939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563D9-D5C6-4411-814F-486123A6D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92588-53EB-4304-82CB-1302F612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2095C-94A3-4AF7-9FD1-FEF5F66A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8281A-CB62-415B-9E7F-9E3CA08A8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98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4D8DA-0EFA-46D0-BFE3-86D87D50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2EC5E-23A5-47C3-8CCF-9DB4FDB01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19711-357E-4697-BF77-301D68D0B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843E-A804-47D8-B377-66407F7EE7AE}" type="datetimeFigureOut">
              <a:rPr lang="es-ES" smtClean="0"/>
              <a:t>24/05/2022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8511F-3C77-4E46-83A3-B8FBBB871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AD228-92A4-4A0B-A026-827DD25AB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82287-2333-4A54-AB3C-CDF0BFB1E5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3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.noguera@ipe.csic.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tituto Pirenaico de Ecología (CSIC) - GBIF.ES">
            <a:extLst>
              <a:ext uri="{FF2B5EF4-FFF2-40B4-BE49-F238E27FC236}">
                <a16:creationId xmlns:a16="http://schemas.microsoft.com/office/drawing/2014/main" id="{D14172B1-7EDB-4F64-8478-14170423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40" y="4527314"/>
            <a:ext cx="3092754" cy="21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rchivo:Logotipo del CSIC.svg - Wikipedia, la enciclopedia libre">
            <a:extLst>
              <a:ext uri="{FF2B5EF4-FFF2-40B4-BE49-F238E27FC236}">
                <a16:creationId xmlns:a16="http://schemas.microsoft.com/office/drawing/2014/main" id="{FFC2663B-D480-41A3-8CB7-E10384D0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8" y="5560731"/>
            <a:ext cx="3691025" cy="9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43C7E-3F16-460C-982F-4AC1F1ACCDBA}"/>
              </a:ext>
            </a:extLst>
          </p:cNvPr>
          <p:cNvSpPr txBox="1"/>
          <p:nvPr/>
        </p:nvSpPr>
        <p:spPr>
          <a:xfrm>
            <a:off x="526720" y="1670102"/>
            <a:ext cx="1113856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How does the rise of atmospheric evaporative </a:t>
            </a:r>
          </a:p>
          <a:p>
            <a:pPr algn="ctr"/>
            <a:r>
              <a:rPr lang="en-US" sz="38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demand affect flash drought development in Spain?</a:t>
            </a:r>
            <a:endParaRPr lang="es-ES" sz="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F0E92F-524D-4F63-B0A6-F4847AA45E85}"/>
              </a:ext>
            </a:extLst>
          </p:cNvPr>
          <p:cNvSpPr txBox="1"/>
          <p:nvPr/>
        </p:nvSpPr>
        <p:spPr>
          <a:xfrm>
            <a:off x="1964871" y="3547323"/>
            <a:ext cx="8262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Gill Sans MT" panose="020B0502020104020203" pitchFamily="34" charset="0"/>
              </a:rPr>
              <a:t>Iván Noguera, Fernando Domínguez-Castro, and Sergio M. Vicente-Serrano</a:t>
            </a:r>
          </a:p>
          <a:p>
            <a:endParaRPr lang="es-ES" b="1" dirty="0">
              <a:latin typeface="Gill Sans MT" panose="020B0502020104020203" pitchFamily="34" charset="0"/>
            </a:endParaRPr>
          </a:p>
          <a:p>
            <a:pPr algn="ctr"/>
            <a:r>
              <a:rPr lang="es-ES" baseline="300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Pyrenean Institute of Ecology </a:t>
            </a:r>
            <a:r>
              <a:rPr lang="es-ES" sz="2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(IPE–CSIC), Zaragoza, </a:t>
            </a:r>
            <a:r>
              <a:rPr lang="es-ES" sz="22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es-ES" sz="2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s-ES" sz="2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es-ES" sz="2200" b="1" u="sng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i.noguera@ipe.csic.es</a:t>
            </a:r>
          </a:p>
          <a:p>
            <a:pPr algn="ctr"/>
            <a:endParaRPr lang="es-ES" sz="22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709CD-C09A-0EAB-C38F-9CA438FB1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2" y="105090"/>
            <a:ext cx="46005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9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stituto Pirenaico de Ecología (CSIC) - GBIF.ES">
            <a:extLst>
              <a:ext uri="{FF2B5EF4-FFF2-40B4-BE49-F238E27FC236}">
                <a16:creationId xmlns:a16="http://schemas.microsoft.com/office/drawing/2014/main" id="{D14172B1-7EDB-4F64-8478-14170423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40" y="4527314"/>
            <a:ext cx="3092754" cy="218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rchivo:Logotipo del CSIC.svg - Wikipedia, la enciclopedia libre">
            <a:extLst>
              <a:ext uri="{FF2B5EF4-FFF2-40B4-BE49-F238E27FC236}">
                <a16:creationId xmlns:a16="http://schemas.microsoft.com/office/drawing/2014/main" id="{FFC2663B-D480-41A3-8CB7-E10384D05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8" y="5560731"/>
            <a:ext cx="3691025" cy="9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843C7E-3F16-460C-982F-4AC1F1ACCDBA}"/>
              </a:ext>
            </a:extLst>
          </p:cNvPr>
          <p:cNvSpPr txBox="1"/>
          <p:nvPr/>
        </p:nvSpPr>
        <p:spPr>
          <a:xfrm>
            <a:off x="2550837" y="1629429"/>
            <a:ext cx="70903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0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Thank</a:t>
            </a:r>
            <a:r>
              <a:rPr lang="es-ES" sz="50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ES" sz="50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you</a:t>
            </a:r>
            <a:r>
              <a:rPr lang="es-ES" sz="50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ES" sz="50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very</a:t>
            </a:r>
            <a:r>
              <a:rPr lang="es-ES" sz="50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ES" sz="50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much</a:t>
            </a:r>
            <a:endParaRPr lang="es-ES" sz="5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AAB4C-BF6E-0818-70B3-57B38DC8652C}"/>
              </a:ext>
            </a:extLst>
          </p:cNvPr>
          <p:cNvSpPr txBox="1"/>
          <p:nvPr/>
        </p:nvSpPr>
        <p:spPr>
          <a:xfrm>
            <a:off x="2550836" y="3453154"/>
            <a:ext cx="7090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rgbClr val="222222"/>
                </a:solidFill>
                <a:latin typeface="Gill Sans MT" panose="020B0502020104020203" pitchFamily="34" charset="0"/>
              </a:rPr>
              <a:t>Questions</a:t>
            </a:r>
            <a:r>
              <a:rPr lang="es-ES" sz="2800" dirty="0">
                <a:solidFill>
                  <a:srgbClr val="222222"/>
                </a:solidFill>
                <a:latin typeface="Gill Sans MT" panose="020B0502020104020203" pitchFamily="34" charset="0"/>
              </a:rPr>
              <a:t> and </a:t>
            </a:r>
            <a:r>
              <a:rPr lang="es-ES" sz="2800" dirty="0" err="1">
                <a:solidFill>
                  <a:srgbClr val="222222"/>
                </a:solidFill>
                <a:latin typeface="Gill Sans MT" panose="020B0502020104020203" pitchFamily="34" charset="0"/>
              </a:rPr>
              <a:t>comments</a:t>
            </a:r>
            <a:r>
              <a:rPr lang="es-ES" sz="2800" dirty="0">
                <a:solidFill>
                  <a:srgbClr val="222222"/>
                </a:solidFill>
                <a:latin typeface="Gill Sans MT" panose="020B0502020104020203" pitchFamily="34" charset="0"/>
              </a:rPr>
              <a:t>:</a:t>
            </a:r>
          </a:p>
          <a:p>
            <a:pPr algn="ctr"/>
            <a:r>
              <a:rPr lang="es-ES" sz="2800" dirty="0">
                <a:solidFill>
                  <a:srgbClr val="222222"/>
                </a:solidFill>
                <a:latin typeface="Gill Sans MT" panose="020B0502020104020203" pitchFamily="34" charset="0"/>
                <a:hlinkClick r:id="rId4"/>
              </a:rPr>
              <a:t>i.noguera@ipe.csic.es</a:t>
            </a:r>
            <a:endParaRPr lang="es-ES" sz="2800" dirty="0">
              <a:solidFill>
                <a:srgbClr val="22222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1BC2F5-CDA9-4226-B32E-5A3054AD7C93}"/>
              </a:ext>
            </a:extLst>
          </p:cNvPr>
          <p:cNvSpPr txBox="1"/>
          <p:nvPr/>
        </p:nvSpPr>
        <p:spPr>
          <a:xfrm>
            <a:off x="513385" y="488188"/>
            <a:ext cx="62327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Flash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drought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definition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identification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endParaRPr lang="es-E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04DBF-9D7E-48E5-8D90-FDF5D2E3263C}"/>
              </a:ext>
            </a:extLst>
          </p:cNvPr>
          <p:cNvSpPr txBox="1"/>
          <p:nvPr/>
        </p:nvSpPr>
        <p:spPr>
          <a:xfrm>
            <a:off x="273527" y="1250804"/>
            <a:ext cx="582247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222222"/>
                </a:solidFill>
                <a:latin typeface="Gill Sans MT" panose="020B0502020104020203" pitchFamily="34" charset="0"/>
              </a:rPr>
              <a:t>Generally</a:t>
            </a:r>
            <a:r>
              <a:rPr lang="es-ES" dirty="0">
                <a:solidFill>
                  <a:srgbClr val="222222"/>
                </a:solidFill>
                <a:latin typeface="Gill Sans MT" panose="020B0502020104020203" pitchFamily="34" charset="0"/>
              </a:rPr>
              <a:t> </a:t>
            </a:r>
            <a:r>
              <a:rPr lang="es-ES" dirty="0" err="1">
                <a:solidFill>
                  <a:srgbClr val="222222"/>
                </a:solidFill>
                <a:latin typeface="Gill Sans MT" panose="020B0502020104020203" pitchFamily="34" charset="0"/>
              </a:rPr>
              <a:t>driven</a:t>
            </a:r>
            <a:r>
              <a:rPr lang="es-ES" dirty="0">
                <a:solidFill>
                  <a:srgbClr val="222222"/>
                </a:solidFill>
                <a:latin typeface="Gill Sans MT" panose="020B0502020104020203" pitchFamily="34" charset="0"/>
              </a:rPr>
              <a:t> </a:t>
            </a:r>
            <a:r>
              <a:rPr lang="es-ES" dirty="0" err="1">
                <a:solidFill>
                  <a:srgbClr val="222222"/>
                </a:solidFill>
                <a:latin typeface="Gill Sans MT" panose="020B0502020104020203" pitchFamily="34" charset="0"/>
              </a:rPr>
              <a:t>by</a:t>
            </a:r>
            <a:r>
              <a:rPr lang="es-ES" dirty="0">
                <a:solidFill>
                  <a:srgbClr val="222222"/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severe precipitation deficits and/or anomalous increase in atmospheric evaporative demand (AED).</a:t>
            </a:r>
            <a:endParaRPr lang="es-E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endParaRPr lang="es-E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Drought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episodes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characterized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by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a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rapid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development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and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intensification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(a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few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weeks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),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incresing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potential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drought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impacts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.</a:t>
            </a:r>
            <a:endParaRPr lang="es-E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endParaRPr lang="en-U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Usually, flash droughts are identified based on standardized drought indices at short times scales to capture the rapid onset (i.e., development phase).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We proposed a method based on </a:t>
            </a:r>
            <a:r>
              <a:rPr lang="en-US" dirty="0" err="1">
                <a:solidFill>
                  <a:srgbClr val="222222"/>
                </a:solidFill>
                <a:latin typeface="Gill Sans MT" panose="020B0502020104020203" pitchFamily="34" charset="0"/>
              </a:rPr>
              <a:t>Standardised</a:t>
            </a: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 Precipitation Evapotranspiration Index (SPEI) at 1-month and weekly frequency: define as a decline of 2 in SPEI that results in a final value ≤ -1.28 (10-year return period) over 4 weeks.</a:t>
            </a:r>
            <a:endParaRPr lang="es-ES" dirty="0">
              <a:solidFill>
                <a:srgbClr val="222222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878AF-9A19-4B00-B53D-8B403D9B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75826"/>
            <a:ext cx="5967775" cy="26233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D0990C-08C6-45DC-9B0F-1F26FFDC3177}"/>
              </a:ext>
            </a:extLst>
          </p:cNvPr>
          <p:cNvSpPr txBox="1"/>
          <p:nvPr/>
        </p:nvSpPr>
        <p:spPr>
          <a:xfrm>
            <a:off x="7296543" y="6538109"/>
            <a:ext cx="488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Noguera et al. (2020)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Annals of the New York Academy of Sciences</a:t>
            </a:r>
            <a:endParaRPr lang="es-ES" sz="1200" b="1" dirty="0">
              <a:latin typeface="Gill Sans MT" panose="020B0502020104020203" pitchFamily="34" charset="0"/>
            </a:endParaRPr>
          </a:p>
        </p:txBody>
      </p:sp>
      <p:sp>
        <p:nvSpPr>
          <p:cNvPr id="2" name="AutoShape 2" descr="Fig. 2.">
            <a:extLst>
              <a:ext uri="{FF2B5EF4-FFF2-40B4-BE49-F238E27FC236}">
                <a16:creationId xmlns:a16="http://schemas.microsoft.com/office/drawing/2014/main" id="{8C39A67F-3F81-D4E9-2582-CF2280844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6FCD30-CFB2-FAFA-D3F5-3555250A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213" y="1714663"/>
            <a:ext cx="5967775" cy="136807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85F972B-3E9D-C2CB-1ACD-377644CD30D9}"/>
              </a:ext>
            </a:extLst>
          </p:cNvPr>
          <p:cNvCxnSpPr>
            <a:cxnSpLocks/>
          </p:cNvCxnSpPr>
          <p:nvPr/>
        </p:nvCxnSpPr>
        <p:spPr>
          <a:xfrm>
            <a:off x="6198213" y="1706925"/>
            <a:ext cx="5967775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4B52A0-E736-032A-1A78-06FD573BE66E}"/>
              </a:ext>
            </a:extLst>
          </p:cNvPr>
          <p:cNvSpPr txBox="1"/>
          <p:nvPr/>
        </p:nvSpPr>
        <p:spPr>
          <a:xfrm>
            <a:off x="8699278" y="1192100"/>
            <a:ext cx="965642" cy="51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Time</a:t>
            </a:r>
            <a:endParaRPr lang="es-E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AAA3E67-DDC9-32D3-BF6E-687F986B1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456" y="3082740"/>
            <a:ext cx="1687286" cy="7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3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004DBF-9D7E-48E5-8D90-FDF5D2E3263C}"/>
              </a:ext>
            </a:extLst>
          </p:cNvPr>
          <p:cNvSpPr txBox="1"/>
          <p:nvPr/>
        </p:nvSpPr>
        <p:spPr>
          <a:xfrm>
            <a:off x="273527" y="1259682"/>
            <a:ext cx="5670073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In Spain, 40% of all droughts events develop as flash drought.</a:t>
            </a:r>
            <a:endParaRPr lang="es-E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endParaRPr lang="es-E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There are important spatial and seasonal variations in flash drought frequency.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he north and northwest regions are the most affected by flash droughts.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Flash droughts are more frequent in spring and summer.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endParaRPr lang="es-ES" b="0" i="0" dirty="0">
              <a:solidFill>
                <a:srgbClr val="222222"/>
              </a:solidFill>
              <a:effectLst/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AutoShape 2" descr="Fig. 2.">
            <a:extLst>
              <a:ext uri="{FF2B5EF4-FFF2-40B4-BE49-F238E27FC236}">
                <a16:creationId xmlns:a16="http://schemas.microsoft.com/office/drawing/2014/main" id="{8C39A67F-3F81-D4E9-2582-CF2280844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A9D008-15E8-3828-572E-5A81CC8B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012" y="4618711"/>
            <a:ext cx="6174158" cy="17884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9D83D2-3D90-8C0C-0734-27B30E02358C}"/>
              </a:ext>
            </a:extLst>
          </p:cNvPr>
          <p:cNvSpPr txBox="1"/>
          <p:nvPr/>
        </p:nvSpPr>
        <p:spPr>
          <a:xfrm>
            <a:off x="513384" y="488188"/>
            <a:ext cx="90878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Flash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drought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Spain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characteristics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(1961-2018)</a:t>
            </a:r>
            <a:endParaRPr lang="es-E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8FCB7-A182-5061-8CEF-8372D8928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565" y="1351705"/>
            <a:ext cx="2566439" cy="2843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A809AC-0662-4EF6-520E-AA80DB01B811}"/>
              </a:ext>
            </a:extLst>
          </p:cNvPr>
          <p:cNvSpPr txBox="1"/>
          <p:nvPr/>
        </p:nvSpPr>
        <p:spPr>
          <a:xfrm>
            <a:off x="7296543" y="6538109"/>
            <a:ext cx="488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Noguera et al. (2020)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Annals of the New York Academy of Sciences</a:t>
            </a:r>
            <a:endParaRPr lang="es-ES" sz="1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7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1BC2F5-CDA9-4226-B32E-5A3054AD7C93}"/>
              </a:ext>
            </a:extLst>
          </p:cNvPr>
          <p:cNvSpPr txBox="1"/>
          <p:nvPr/>
        </p:nvSpPr>
        <p:spPr>
          <a:xfrm>
            <a:off x="513385" y="488188"/>
            <a:ext cx="82189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Precipitation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AED role in flash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drought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development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endParaRPr lang="es-E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" name="AutoShape 2" descr="Fig. 2.">
            <a:extLst>
              <a:ext uri="{FF2B5EF4-FFF2-40B4-BE49-F238E27FC236}">
                <a16:creationId xmlns:a16="http://schemas.microsoft.com/office/drawing/2014/main" id="{8C39A67F-3F81-D4E9-2582-CF2280844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937862-DF9B-5884-EFEF-04D5B91ABD8C}"/>
              </a:ext>
            </a:extLst>
          </p:cNvPr>
          <p:cNvGrpSpPr/>
          <p:nvPr/>
        </p:nvGrpSpPr>
        <p:grpSpPr>
          <a:xfrm>
            <a:off x="5672569" y="1134689"/>
            <a:ext cx="6438568" cy="4725463"/>
            <a:chOff x="3405228" y="946571"/>
            <a:chExt cx="8690140" cy="63779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81F942-8B77-22D7-AA95-FE8E60DE0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7398" y="1013246"/>
              <a:ext cx="4248150" cy="31146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05ABA3-2641-F637-0534-E784A22A8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5280" y="946571"/>
              <a:ext cx="4295775" cy="31813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328E53-03FB-82F8-7674-D33624154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05228" y="4127921"/>
              <a:ext cx="4340051" cy="31151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B4F601-2129-4248-1AB5-D7D534CB9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45279" y="4057131"/>
              <a:ext cx="4350089" cy="3267400"/>
            </a:xfrm>
            <a:prstGeom prst="rect">
              <a:avLst/>
            </a:prstGeom>
          </p:spPr>
        </p:pic>
      </p:grp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8D60A872-A4F7-85A5-CBD3-3B076CA5F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458400" y="5899038"/>
            <a:ext cx="3628927" cy="968239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8E209F-AC65-CFFF-BED3-09F9C838184B}"/>
              </a:ext>
            </a:extLst>
          </p:cNvPr>
          <p:cNvSpPr txBox="1"/>
          <p:nvPr/>
        </p:nvSpPr>
        <p:spPr>
          <a:xfrm>
            <a:off x="273528" y="1259682"/>
            <a:ext cx="503559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We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compared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SPEI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with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a “new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version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”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of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SPEI (SPEI PRE) in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which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precipitation vary according to the observed climate evolution, while the AED remained at its mean value (averaged for each week of the year over the period 1961–2018).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180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T</a:t>
            </a:r>
            <a:r>
              <a:rPr lang="en-U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he difference between zero and SPEI PRE was due to precipitation variability, while the difference between SPEI PRE and SPEI was due to AED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Method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used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in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several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studies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:</a:t>
            </a:r>
          </a:p>
          <a:p>
            <a:pPr lvl="1"/>
            <a:r>
              <a:rPr lang="da-DK" b="0" i="1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Cook et al., 2014; Scheff &amp; Frierson, 2014; Williams et al., 2015 </a:t>
            </a:r>
            <a:r>
              <a:rPr lang="da-DK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etc.</a:t>
            </a:r>
            <a:endParaRPr lang="es-ES" b="0" i="0" dirty="0">
              <a:solidFill>
                <a:srgbClr val="222222"/>
              </a:solidFill>
              <a:effectLst/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14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372E2-CAB5-F10D-0284-F87FFE90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1" y="3015343"/>
            <a:ext cx="10401038" cy="3842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A761B-C39F-76D8-B9E3-F0531B84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747" y="11955"/>
            <a:ext cx="4201038" cy="28102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489BF8-E2C1-2407-8D6D-94AEA87C4C91}"/>
              </a:ext>
            </a:extLst>
          </p:cNvPr>
          <p:cNvSpPr/>
          <p:nvPr/>
        </p:nvSpPr>
        <p:spPr>
          <a:xfrm>
            <a:off x="4046760" y="130390"/>
            <a:ext cx="1724025" cy="2390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54E885-22AE-4701-9E22-A713434DE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56" y="2931796"/>
            <a:ext cx="10355058" cy="32491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159010-6ADB-416E-0A4C-AC54E26416DB}"/>
              </a:ext>
            </a:extLst>
          </p:cNvPr>
          <p:cNvSpPr txBox="1"/>
          <p:nvPr/>
        </p:nvSpPr>
        <p:spPr>
          <a:xfrm>
            <a:off x="233268" y="345233"/>
            <a:ext cx="2967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Normally</a:t>
            </a:r>
            <a:r>
              <a:rPr lang="es-ES" b="1" dirty="0"/>
              <a:t>, </a:t>
            </a:r>
            <a:r>
              <a:rPr lang="es-ES" b="1" dirty="0" err="1"/>
              <a:t>low</a:t>
            </a:r>
            <a:r>
              <a:rPr lang="es-ES" b="1" dirty="0"/>
              <a:t> AED </a:t>
            </a:r>
            <a:r>
              <a:rPr lang="es-ES" b="1" dirty="0" err="1"/>
              <a:t>contribution</a:t>
            </a:r>
            <a:r>
              <a:rPr lang="es-ES" b="1" dirty="0"/>
              <a:t>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In </a:t>
            </a:r>
            <a:r>
              <a:rPr lang="es-ES" dirty="0" err="1"/>
              <a:t>winter</a:t>
            </a:r>
            <a:r>
              <a:rPr lang="es-ES" dirty="0"/>
              <a:t>, </a:t>
            </a:r>
            <a:r>
              <a:rPr lang="es-ES" dirty="0" err="1"/>
              <a:t>spring</a:t>
            </a:r>
            <a:r>
              <a:rPr lang="es-ES" dirty="0"/>
              <a:t> and </a:t>
            </a:r>
            <a:r>
              <a:rPr lang="es-ES" dirty="0" err="1"/>
              <a:t>autumn</a:t>
            </a:r>
            <a:r>
              <a:rPr lang="es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err="1"/>
              <a:t>Cold</a:t>
            </a:r>
            <a:r>
              <a:rPr lang="es-ES" dirty="0"/>
              <a:t> and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dry</a:t>
            </a:r>
            <a:r>
              <a:rPr lang="es-ES" dirty="0"/>
              <a:t> </a:t>
            </a:r>
            <a:r>
              <a:rPr lang="es-ES" dirty="0" err="1"/>
              <a:t>periods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683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372E2-CAB5-F10D-0284-F87FFE903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1" y="3015343"/>
            <a:ext cx="10401038" cy="3842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A761B-C39F-76D8-B9E3-F0531B84D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747" y="11955"/>
            <a:ext cx="4201038" cy="28102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489BF8-E2C1-2407-8D6D-94AEA87C4C91}"/>
              </a:ext>
            </a:extLst>
          </p:cNvPr>
          <p:cNvSpPr/>
          <p:nvPr/>
        </p:nvSpPr>
        <p:spPr>
          <a:xfrm>
            <a:off x="5690507" y="130390"/>
            <a:ext cx="1724025" cy="2390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53AD54-7A06-5928-E351-20B0C3489D91}"/>
              </a:ext>
            </a:extLst>
          </p:cNvPr>
          <p:cNvSpPr txBox="1"/>
          <p:nvPr/>
        </p:nvSpPr>
        <p:spPr>
          <a:xfrm>
            <a:off x="8070974" y="345233"/>
            <a:ext cx="29857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Normally</a:t>
            </a:r>
            <a:r>
              <a:rPr lang="es-ES" b="1" dirty="0"/>
              <a:t>, </a:t>
            </a:r>
            <a:r>
              <a:rPr lang="es-ES" b="1" dirty="0" err="1"/>
              <a:t>high</a:t>
            </a:r>
            <a:r>
              <a:rPr lang="es-ES" b="1" dirty="0"/>
              <a:t> AED </a:t>
            </a:r>
            <a:r>
              <a:rPr lang="es-ES" b="1" dirty="0" err="1"/>
              <a:t>contribution</a:t>
            </a:r>
            <a:r>
              <a:rPr lang="es-ES" b="1" dirty="0"/>
              <a:t>: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In </a:t>
            </a:r>
            <a:r>
              <a:rPr lang="es-ES" dirty="0" err="1"/>
              <a:t>summer</a:t>
            </a:r>
            <a:r>
              <a:rPr lang="es-E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Dry and very warm periods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3183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D1BC2F5-CDA9-4226-B32E-5A3054AD7C93}"/>
              </a:ext>
            </a:extLst>
          </p:cNvPr>
          <p:cNvSpPr txBox="1"/>
          <p:nvPr/>
        </p:nvSpPr>
        <p:spPr>
          <a:xfrm>
            <a:off x="513385" y="488188"/>
            <a:ext cx="99999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Precipitation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and AED role in flash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drought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development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(1961-2018) </a:t>
            </a:r>
            <a:endParaRPr lang="es-E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004DBF-9D7E-48E5-8D90-FDF5D2E3263C}"/>
              </a:ext>
            </a:extLst>
          </p:cNvPr>
          <p:cNvSpPr txBox="1"/>
          <p:nvPr/>
        </p:nvSpPr>
        <p:spPr>
          <a:xfrm>
            <a:off x="273527" y="1250804"/>
            <a:ext cx="649738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In </a:t>
            </a:r>
            <a:r>
              <a:rPr lang="es-ES" dirty="0" err="1">
                <a:solidFill>
                  <a:srgbClr val="222222"/>
                </a:solidFill>
                <a:latin typeface="Gill Sans MT" panose="020B0502020104020203" pitchFamily="34" charset="0"/>
              </a:rPr>
              <a:t>Spain</a:t>
            </a:r>
            <a:r>
              <a:rPr lang="es-ES" dirty="0">
                <a:solidFill>
                  <a:srgbClr val="222222"/>
                </a:solidFill>
                <a:latin typeface="Gill Sans MT" panose="020B0502020104020203" pitchFamily="34" charset="0"/>
              </a:rPr>
              <a:t>, </a:t>
            </a:r>
            <a:r>
              <a:rPr lang="es-ES" dirty="0" err="1">
                <a:solidFill>
                  <a:srgbClr val="222222"/>
                </a:solidFill>
                <a:latin typeface="Gill Sans MT" panose="020B0502020104020203" pitchFamily="34" charset="0"/>
              </a:rPr>
              <a:t>p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recipitation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defitis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are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the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main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driver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of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flash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drought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development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while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AED plays a key role in the water-limited regions of central and southern Spain during the summer.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There is a close relationship between average AED contribution and seasonal average precipitation.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22222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AutoShape 2" descr="Fig. 2.">
            <a:extLst>
              <a:ext uri="{FF2B5EF4-FFF2-40B4-BE49-F238E27FC236}">
                <a16:creationId xmlns:a16="http://schemas.microsoft.com/office/drawing/2014/main" id="{8C39A67F-3F81-D4E9-2582-CF2280844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58403A-F8CE-07A0-8FA8-0D0D392D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841" y="1335390"/>
            <a:ext cx="4781073" cy="5149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375A4-0679-C305-7515-33786A77F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1" y="3276600"/>
            <a:ext cx="6030393" cy="35814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0211793-7F53-DE0A-9E22-13139BD73E42}"/>
              </a:ext>
            </a:extLst>
          </p:cNvPr>
          <p:cNvSpPr/>
          <p:nvPr/>
        </p:nvSpPr>
        <p:spPr>
          <a:xfrm>
            <a:off x="7374292" y="4441380"/>
            <a:ext cx="1508448" cy="122942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B8EA79-C5C6-16F2-4004-1A1F794DECAA}"/>
              </a:ext>
            </a:extLst>
          </p:cNvPr>
          <p:cNvSpPr/>
          <p:nvPr/>
        </p:nvSpPr>
        <p:spPr>
          <a:xfrm>
            <a:off x="3971041" y="5516335"/>
            <a:ext cx="964853" cy="78182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4D3157-DC58-F533-708F-021A8C9B2352}"/>
              </a:ext>
            </a:extLst>
          </p:cNvPr>
          <p:cNvCxnSpPr>
            <a:cxnSpLocks/>
            <a:stCxn id="11" idx="6"/>
            <a:endCxn id="10" idx="2"/>
          </p:cNvCxnSpPr>
          <p:nvPr/>
        </p:nvCxnSpPr>
        <p:spPr>
          <a:xfrm flipV="1">
            <a:off x="4935894" y="5056092"/>
            <a:ext cx="2438398" cy="85115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F0F029-976F-A400-72B6-69CF8C46FCA3}"/>
              </a:ext>
            </a:extLst>
          </p:cNvPr>
          <p:cNvSpPr txBox="1"/>
          <p:nvPr/>
        </p:nvSpPr>
        <p:spPr>
          <a:xfrm>
            <a:off x="8369561" y="6538109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Noguera et al. (2022)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Geophysical Research Letters</a:t>
            </a:r>
            <a:endParaRPr lang="es-ES" sz="1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58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004DBF-9D7E-48E5-8D90-FDF5D2E3263C}"/>
              </a:ext>
            </a:extLst>
          </p:cNvPr>
          <p:cNvSpPr txBox="1"/>
          <p:nvPr/>
        </p:nvSpPr>
        <p:spPr>
          <a:xfrm>
            <a:off x="273527" y="1259682"/>
            <a:ext cx="56700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The trends show remarkable contrasts between the northern and central regions of Spain and the southern and southeastern regions.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Flash drought episodes increased significantly in summer during the last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AutoShape 2" descr="Fig. 2.">
            <a:extLst>
              <a:ext uri="{FF2B5EF4-FFF2-40B4-BE49-F238E27FC236}">
                <a16:creationId xmlns:a16="http://schemas.microsoft.com/office/drawing/2014/main" id="{8C39A67F-3F81-D4E9-2582-CF2280844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9D83D2-3D90-8C0C-0734-27B30E02358C}"/>
              </a:ext>
            </a:extLst>
          </p:cNvPr>
          <p:cNvSpPr txBox="1"/>
          <p:nvPr/>
        </p:nvSpPr>
        <p:spPr>
          <a:xfrm>
            <a:off x="513384" y="488188"/>
            <a:ext cx="90878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Flash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drought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in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Spain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: </a:t>
            </a:r>
            <a:r>
              <a:rPr lang="es-ES" sz="2500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trends</a:t>
            </a:r>
            <a:r>
              <a:rPr lang="es-E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(1961-2018)</a:t>
            </a:r>
            <a:endParaRPr lang="es-E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13D53D-92BB-D0BC-431D-123E9AAD8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08" y="3223704"/>
            <a:ext cx="6217702" cy="3618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C4C5FFF-D5B3-FEF2-130F-5A6E5D12A3AF}"/>
              </a:ext>
            </a:extLst>
          </p:cNvPr>
          <p:cNvGrpSpPr/>
          <p:nvPr/>
        </p:nvGrpSpPr>
        <p:grpSpPr>
          <a:xfrm>
            <a:off x="7603102" y="1575035"/>
            <a:ext cx="3664677" cy="3707930"/>
            <a:chOff x="972637" y="3506451"/>
            <a:chExt cx="3253444" cy="32918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DD5D5C-F3DF-6F1A-8288-9CBB479DE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637" y="3506451"/>
              <a:ext cx="3253444" cy="306324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F433F5-495A-341B-9572-D48FF5750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6913" y="6569694"/>
              <a:ext cx="2724150" cy="2286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86163C7-CA10-2E56-5DC8-F5D0695D7281}"/>
              </a:ext>
            </a:extLst>
          </p:cNvPr>
          <p:cNvSpPr txBox="1"/>
          <p:nvPr/>
        </p:nvSpPr>
        <p:spPr>
          <a:xfrm>
            <a:off x="6419465" y="6538109"/>
            <a:ext cx="488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Noguera et al. (2020)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Annals of the New York Academy of Sciences</a:t>
            </a:r>
            <a:endParaRPr lang="es-ES" sz="1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8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004DBF-9D7E-48E5-8D90-FDF5D2E3263C}"/>
              </a:ext>
            </a:extLst>
          </p:cNvPr>
          <p:cNvSpPr txBox="1"/>
          <p:nvPr/>
        </p:nvSpPr>
        <p:spPr>
          <a:xfrm>
            <a:off x="273527" y="1250804"/>
            <a:ext cx="5670073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General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increase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in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the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contribution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of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AED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to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flash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drought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es-ES" b="0" i="0" dirty="0" err="1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development</a:t>
            </a:r>
            <a:r>
              <a:rPr lang="es-ES" b="0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.</a:t>
            </a:r>
            <a:endParaRPr lang="es-E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endParaRPr lang="es-E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222222"/>
                </a:solidFill>
                <a:latin typeface="Gill Sans MT" panose="020B0502020104020203" pitchFamily="34" charset="0"/>
              </a:rPr>
              <a:t>The</a:t>
            </a:r>
            <a:r>
              <a:rPr lang="es-ES" dirty="0">
                <a:solidFill>
                  <a:srgbClr val="222222"/>
                </a:solidFill>
                <a:latin typeface="Gill Sans MT" panose="020B0502020104020203" pitchFamily="34" charset="0"/>
              </a:rPr>
              <a:t> </a:t>
            </a:r>
            <a:r>
              <a:rPr lang="es-ES" dirty="0" err="1">
                <a:solidFill>
                  <a:srgbClr val="222222"/>
                </a:solidFill>
                <a:latin typeface="Gill Sans MT" panose="020B0502020104020203" pitchFamily="34" charset="0"/>
              </a:rPr>
              <a:t>trends</a:t>
            </a:r>
            <a:r>
              <a:rPr lang="es-ES" dirty="0">
                <a:solidFill>
                  <a:srgbClr val="222222"/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in flash droughts cannot be explained without the role of the AED.</a:t>
            </a:r>
            <a:endParaRPr lang="es-E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endParaRPr lang="es-E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The increase in AED contribution is notable in summer, but also in spring and autumn.</a:t>
            </a:r>
            <a:endParaRPr lang="es-E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endParaRPr lang="es-ES" sz="2500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Gill Sans MT" panose="020B0502020104020203" pitchFamily="34" charset="0"/>
              </a:rPr>
              <a:t>AED contribution to the development of flash drought has almost doubled in the last two decades in spring, summer and autumn.</a:t>
            </a:r>
          </a:p>
          <a:p>
            <a:endParaRPr lang="en-US" dirty="0">
              <a:solidFill>
                <a:srgbClr val="222222"/>
              </a:solidFill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22222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AutoShape 2" descr="Fig. 2.">
            <a:extLst>
              <a:ext uri="{FF2B5EF4-FFF2-40B4-BE49-F238E27FC236}">
                <a16:creationId xmlns:a16="http://schemas.microsoft.com/office/drawing/2014/main" id="{8C39A67F-3F81-D4E9-2582-CF22808443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9D83D2-3D90-8C0C-0734-27B30E02358C}"/>
              </a:ext>
            </a:extLst>
          </p:cNvPr>
          <p:cNvSpPr txBox="1"/>
          <p:nvPr/>
        </p:nvSpPr>
        <p:spPr>
          <a:xfrm>
            <a:off x="513384" y="488188"/>
            <a:ext cx="94797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Implications of the rise in AED on the flash drought development</a:t>
            </a:r>
            <a:endParaRPr lang="es-ES" sz="2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9C928-F0EE-7EEB-F77C-8C1A249F7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45723"/>
            <a:ext cx="6248400" cy="37108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4B5BC58-F31C-B6CA-A833-2C9B82C1238D}"/>
              </a:ext>
            </a:extLst>
          </p:cNvPr>
          <p:cNvGrpSpPr/>
          <p:nvPr/>
        </p:nvGrpSpPr>
        <p:grpSpPr>
          <a:xfrm>
            <a:off x="6096000" y="4893656"/>
            <a:ext cx="5943600" cy="1691227"/>
            <a:chOff x="4619625" y="4606024"/>
            <a:chExt cx="7572375" cy="21546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8A23498-E677-3737-D5B0-AA4714881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625" y="4606025"/>
              <a:ext cx="1901320" cy="215468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A35C06A-9B67-6E7D-6D25-F01492D04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4491" y="4606025"/>
              <a:ext cx="1901320" cy="21546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0B5E7E2-9DDD-CE10-0839-8AFB9D46D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9357" y="4606024"/>
              <a:ext cx="1901320" cy="215468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BFAEE17-C22C-847D-75B2-D4991D5D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90680" y="4606024"/>
              <a:ext cx="1901320" cy="215468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754426B-2094-85CB-C82B-4636F2E55593}"/>
              </a:ext>
            </a:extLst>
          </p:cNvPr>
          <p:cNvSpPr txBox="1"/>
          <p:nvPr/>
        </p:nvSpPr>
        <p:spPr>
          <a:xfrm>
            <a:off x="8369561" y="6538109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i="0" dirty="0">
                <a:solidFill>
                  <a:srgbClr val="222222"/>
                </a:solidFill>
                <a:effectLst/>
                <a:latin typeface="Gill Sans MT" panose="020B0502020104020203" pitchFamily="34" charset="0"/>
              </a:rPr>
              <a:t>Noguera et al. (2022) 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Geophysical Research Letters</a:t>
            </a:r>
            <a:endParaRPr lang="es-ES" sz="1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4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7628</TotalTime>
  <Words>623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Gill Sans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Iván Noguera</dc:creator>
  <cp:lastModifiedBy>Iván Noguera</cp:lastModifiedBy>
  <cp:revision>55</cp:revision>
  <dcterms:created xsi:type="dcterms:W3CDTF">2021-10-19T21:22:46Z</dcterms:created>
  <dcterms:modified xsi:type="dcterms:W3CDTF">2022-05-25T06:14:47Z</dcterms:modified>
</cp:coreProperties>
</file>