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6" r:id="rId2"/>
    <p:sldId id="349" r:id="rId3"/>
    <p:sldId id="492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491" r:id="rId13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000099"/>
    <a:srgbClr val="3366CC"/>
    <a:srgbClr val="00A248"/>
    <a:srgbClr val="FF8810"/>
    <a:srgbClr val="D026D5"/>
    <a:srgbClr val="0000FF"/>
    <a:srgbClr val="D51CFE"/>
    <a:srgbClr val="FE1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4" autoAdjust="0"/>
    <p:restoredTop sz="76445" autoAdjust="0"/>
  </p:normalViewPr>
  <p:slideViewPr>
    <p:cSldViewPr>
      <p:cViewPr varScale="1">
        <p:scale>
          <a:sx n="51" d="100"/>
          <a:sy n="51" d="100"/>
        </p:scale>
        <p:origin x="1488" y="40"/>
      </p:cViewPr>
      <p:guideLst>
        <p:guide orient="horz" pos="22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20A0C649-07A7-4BF9-8801-A964DEA5F1E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1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9C2A6C0-E135-4450-9079-DDF324254461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48" tIns="49524" rIns="99048" bIns="49524" anchor="b"/>
          <a:lstStyle/>
          <a:p>
            <a:pPr algn="r" defTabSz="990600"/>
            <a:fld id="{7654839A-0950-41E4-885B-5EE6AD703403}" type="slidenum">
              <a:rPr lang="en-US" altLang="zh-CN" sz="1300">
                <a:latin typeface="Arial" panose="020B0604020202020204" pitchFamily="34" charset="0"/>
              </a:rPr>
              <a:t>1</a:t>
            </a:fld>
            <a:endParaRPr lang="en-US" altLang="zh-CN" sz="1300">
              <a:latin typeface="Arial" panose="020B0604020202020204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0000FF"/>
              </a:solidFill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0C649-07A7-4BF9-8801-A964DEA5F1E9}" type="slidenum">
              <a:rPr lang="en-US" altLang="zh-CN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153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09718-2C9C-47CF-BA46-73A24D001A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EA32-24E4-40BB-9A80-9B533442B2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83CB1-6D90-4F1C-8434-945DCACF3A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E02D4-FF19-4605-BE34-096C8A593F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50F87-17B6-4F25-ADE9-47F02BBBF2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F58AA-18EE-47AD-84C4-299872A95A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E6BB5-8EC7-4AF2-B40F-51E0B063C2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7D10C-2836-4A77-85B1-A93ED48BFB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279E1-FF14-47FD-85F6-54AC51881B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9E75-57AB-4DE2-824E-C1814F7FFD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0F0F3-6568-43B6-BB56-8C4859C630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fld id="{8C5E5A69-E423-4AE8-B238-94E009D7EF2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fang@mail.iap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60" name="Rectangle 24"/>
          <p:cNvSpPr>
            <a:spLocks noChangeArrowheads="1"/>
          </p:cNvSpPr>
          <p:nvPr/>
        </p:nvSpPr>
        <p:spPr bwMode="auto">
          <a:xfrm>
            <a:off x="285115" y="2785745"/>
            <a:ext cx="8496935" cy="22775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99CC"/>
                </a:solidFill>
              </a:rPr>
              <a:t>                                                              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Fang Li</a:t>
            </a:r>
            <a:endParaRPr lang="en-US" altLang="zh-CN" b="1" dirty="0"/>
          </a:p>
          <a:p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GB" altLang="zh-CN" sz="2000" b="1" dirty="0"/>
              <a:t>   Institute of Atmospheric Physics, Chinese Academy of Sciences (IAP/CAS)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                                         E-mail: </a:t>
            </a:r>
            <a:r>
              <a:rPr lang="en-US" altLang="zh-CN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lifang@mail.iap.ac.cn</a:t>
            </a:r>
            <a:r>
              <a:rPr lang="en-US" altLang="zh-CN" sz="2000" b="1" dirty="0"/>
              <a:t>         </a:t>
            </a:r>
          </a:p>
          <a:p>
            <a:endParaRPr lang="en-US" altLang="zh-CN" b="1" dirty="0"/>
          </a:p>
          <a:p>
            <a:endParaRPr lang="en-US" altLang="zh-CN" b="1" dirty="0"/>
          </a:p>
        </p:txBody>
      </p:sp>
      <p:sp>
        <p:nvSpPr>
          <p:cNvPr id="167961" name="Rectangle 25"/>
          <p:cNvSpPr>
            <a:spLocks noChangeArrowheads="1"/>
          </p:cNvSpPr>
          <p:nvPr/>
        </p:nvSpPr>
        <p:spPr bwMode="auto">
          <a:xfrm>
            <a:off x="285720" y="1928802"/>
            <a:ext cx="84963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ctr"/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Fire aerosols slow down the global water cycle</a:t>
            </a:r>
            <a:endParaRPr lang="zh-CN" alt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7964" name="Text Box 28"/>
          <p:cNvSpPr txBox="1">
            <a:spLocks noChangeArrowheads="1"/>
          </p:cNvSpPr>
          <p:nvPr/>
        </p:nvSpPr>
        <p:spPr bwMode="auto">
          <a:xfrm>
            <a:off x="277722" y="5084763"/>
            <a:ext cx="8758773" cy="960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sym typeface="+mn-ea"/>
              </a:rPr>
              <a:t> David M. Lawrence (NCAR) , </a:t>
            </a:r>
            <a:r>
              <a:rPr lang="en-US" altLang="zh-CN" sz="2000" b="1" dirty="0" err="1">
                <a:sym typeface="+mn-ea"/>
              </a:rPr>
              <a:t>Yiquan</a:t>
            </a:r>
            <a:r>
              <a:rPr lang="en-US" altLang="zh-CN" sz="2000" b="1" dirty="0">
                <a:sym typeface="+mn-ea"/>
              </a:rPr>
              <a:t> Jiang (NJU) , </a:t>
            </a:r>
            <a:r>
              <a:rPr lang="en-US" altLang="zh-CN" sz="2000" b="1" dirty="0" err="1">
                <a:sym typeface="+mn-ea"/>
              </a:rPr>
              <a:t>Xiaohong</a:t>
            </a:r>
            <a:r>
              <a:rPr lang="en-US" altLang="zh-CN" sz="2000" b="1" dirty="0">
                <a:sym typeface="+mn-ea"/>
              </a:rPr>
              <a:t>.</a:t>
            </a:r>
            <a:r>
              <a:rPr lang="zh-CN" altLang="en-US" sz="2000" b="1" dirty="0">
                <a:sym typeface="+mn-ea"/>
              </a:rPr>
              <a:t> </a:t>
            </a:r>
            <a:r>
              <a:rPr lang="en-US" altLang="zh-CN" sz="2000" b="1" dirty="0">
                <a:sym typeface="+mn-ea"/>
              </a:rPr>
              <a:t>Liu (TAMU)</a:t>
            </a:r>
            <a:r>
              <a:rPr lang="zh-CN" altLang="en-US" sz="2000" b="1" dirty="0">
                <a:sym typeface="+mn-ea"/>
              </a:rPr>
              <a:t> </a:t>
            </a:r>
            <a:r>
              <a:rPr lang="en-US" altLang="zh-CN" sz="2000" b="1" dirty="0">
                <a:sym typeface="+mn-ea"/>
              </a:rPr>
              <a:t>           </a:t>
            </a:r>
            <a:r>
              <a:rPr lang="zh-CN" altLang="en-US" sz="2000" b="1" dirty="0">
                <a:sym typeface="+mn-ea"/>
              </a:rPr>
              <a:t>   </a:t>
            </a:r>
            <a:r>
              <a:rPr lang="en-US" altLang="zh-CN" sz="2000" b="1" dirty="0">
                <a:sym typeface="+mn-ea"/>
              </a:rPr>
              <a:t>Zhongda Lin (IAP/CAS)</a:t>
            </a:r>
            <a:endParaRPr lang="en-US" altLang="zh-CN" sz="2000" b="1" dirty="0"/>
          </a:p>
        </p:txBody>
      </p:sp>
      <p:pic>
        <p:nvPicPr>
          <p:cNvPr id="10" name="Picture 2" descr="extremef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9F77805-2993-FCCA-A2D7-24ABD7A9CB90}"/>
              </a:ext>
            </a:extLst>
          </p:cNvPr>
          <p:cNvSpPr txBox="1"/>
          <p:nvPr/>
        </p:nvSpPr>
        <p:spPr>
          <a:xfrm>
            <a:off x="0" y="15007"/>
            <a:ext cx="6012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BG1.2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EGU22-4394, May 25,  2022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C8A309-9C5E-0FB9-0CFC-CC433F66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064896" cy="15862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369F2DA-9DD7-3CF8-4B46-6C312C381937}"/>
              </a:ext>
            </a:extLst>
          </p:cNvPr>
          <p:cNvSpPr txBox="1"/>
          <p:nvPr/>
        </p:nvSpPr>
        <p:spPr>
          <a:xfrm>
            <a:off x="395536" y="188640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Mechanism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3366"/>
                </a:solidFill>
              </a:rPr>
              <a:t>2</a:t>
            </a:r>
            <a:r>
              <a:rPr lang="en-US" altLang="zh-CN" sz="2400" b="1" dirty="0"/>
              <a:t>: decreased ocean E and land ET is the primary pathway for global </a:t>
            </a:r>
            <a:r>
              <a:rPr lang="en-US" altLang="zh-CN" sz="2400" b="1" dirty="0">
                <a:solidFill>
                  <a:srgbClr val="003366"/>
                </a:solidFill>
              </a:rPr>
              <a:t>precipitation</a:t>
            </a:r>
            <a:r>
              <a:rPr lang="en-US" altLang="zh-CN" sz="2400" b="1" dirty="0"/>
              <a:t> decrease.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962665-6093-2ADF-9EB8-4A9D1C78E624}"/>
              </a:ext>
            </a:extLst>
          </p:cNvPr>
          <p:cNvSpPr txBox="1"/>
          <p:nvPr/>
        </p:nvSpPr>
        <p:spPr>
          <a:xfrm>
            <a:off x="107504" y="3429000"/>
            <a:ext cx="3528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 dirty="0"/>
              <a:t>More fire aerosols in NH mid. &amp; high lat. → Inter-hemispheric energy asymmetry → Southward shift of ITCZ  → Increased </a:t>
            </a:r>
            <a:r>
              <a:rPr lang="en-US" altLang="zh-CN" b="1" dirty="0" err="1"/>
              <a:t>Pr</a:t>
            </a:r>
            <a:r>
              <a:rPr lang="en-US" altLang="zh-CN" b="1" dirty="0"/>
              <a:t> in tropical SH oceans</a:t>
            </a:r>
          </a:p>
          <a:p>
            <a:pPr algn="l"/>
            <a:endParaRPr lang="en-US" altLang="zh-CN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5A89335-7653-4E56-1863-B03065FEF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66" y="2776267"/>
            <a:ext cx="4675250" cy="40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9FA6E16-F05F-CF0B-8D12-2C3C441F0FFA}"/>
              </a:ext>
            </a:extLst>
          </p:cNvPr>
          <p:cNvSpPr txBox="1"/>
          <p:nvPr/>
        </p:nvSpPr>
        <p:spPr>
          <a:xfrm>
            <a:off x="-1" y="0"/>
            <a:ext cx="8676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Mechanism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3366"/>
                </a:solidFill>
              </a:rPr>
              <a:t>3: </a:t>
            </a:r>
            <a:r>
              <a:rPr lang="en-US" altLang="zh-CN" sz="2400" b="1" dirty="0"/>
              <a:t>Fire-aerosol-induced decrease in surface </a:t>
            </a:r>
            <a:r>
              <a:rPr lang="en-US" altLang="zh-CN" sz="2400" b="1" dirty="0">
                <a:solidFill>
                  <a:srgbClr val="003366"/>
                </a:solidFill>
              </a:rPr>
              <a:t>runoff</a:t>
            </a:r>
            <a:r>
              <a:rPr lang="en-US" altLang="zh-CN" sz="2400" b="1" dirty="0"/>
              <a:t>  and drainage mainly correspond with the changes in land </a:t>
            </a:r>
            <a:r>
              <a:rPr lang="en-US" altLang="zh-CN" sz="2400" b="1" dirty="0" err="1"/>
              <a:t>Pr</a:t>
            </a:r>
            <a:r>
              <a:rPr lang="en-US" altLang="zh-CN" sz="2400" b="1" dirty="0"/>
              <a:t> 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99D4F3-0342-0DCB-98BA-0D787D95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8" y="1041802"/>
            <a:ext cx="8275231" cy="45365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BD5F9C-5E14-55C4-0B24-AFDBD2453632}"/>
              </a:ext>
            </a:extLst>
          </p:cNvPr>
          <p:cNvSpPr txBox="1"/>
          <p:nvPr/>
        </p:nvSpPr>
        <p:spPr>
          <a:xfrm>
            <a:off x="179512" y="5561042"/>
            <a:ext cx="8496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+ High spatial correlation  among </a:t>
            </a:r>
            <a:r>
              <a:rPr lang="en-US" altLang="zh-CN" sz="2000" b="1" dirty="0" err="1"/>
              <a:t>Pr_L</a:t>
            </a:r>
            <a:r>
              <a:rPr lang="en-US" altLang="zh-CN" sz="2000" b="1" dirty="0"/>
              <a:t>, </a:t>
            </a:r>
            <a:r>
              <a:rPr lang="en-US" altLang="zh-CN" sz="2000" b="1" dirty="0" err="1"/>
              <a:t>Pr_L</a:t>
            </a:r>
            <a:r>
              <a:rPr lang="en-US" altLang="zh-CN" sz="2000" b="1" dirty="0"/>
              <a:t> reaching ground, Infiltration, Drainage and surface runoff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423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488" y="908720"/>
            <a:ext cx="808355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rgbClr val="333666"/>
                </a:solidFill>
                <a:cs typeface="Times New Roman" panose="02020603050405020304" pitchFamily="18" charset="0"/>
              </a:rPr>
              <a:t>Fire aerosols weaken the global water cycle significantly (decrease ~3%). </a:t>
            </a:r>
            <a:r>
              <a:rPr lang="en-US" altLang="zh-CN" sz="2400" b="1" i="0" u="none" strike="noStrike" baseline="0" dirty="0">
                <a:solidFill>
                  <a:srgbClr val="333666"/>
                </a:solidFill>
                <a:cs typeface="Times New Roman" panose="02020603050405020304" pitchFamily="18" charset="0"/>
              </a:rPr>
              <a:t>The impacts are most clearly seen in the tropics and the Arctic-boreal zone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charset="0"/>
              <a:buChar char="Ø"/>
            </a:pPr>
            <a:endParaRPr lang="en-US" altLang="zh-CN" sz="2400" b="1" dirty="0">
              <a:solidFill>
                <a:srgbClr val="333666"/>
              </a:solidFill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rgbClr val="333666"/>
                </a:solidFill>
                <a:cs typeface="Times New Roman" panose="02020603050405020304" pitchFamily="18" charset="0"/>
              </a:rPr>
              <a:t>Main pathway: Fire aerosols→ Surface cooling → Decrease in land ET and E →  Decrease in atm. water vapor → </a:t>
            </a:r>
            <a:r>
              <a:rPr lang="en-US" altLang="zh-CN" sz="2400" b="1" dirty="0" err="1">
                <a:solidFill>
                  <a:srgbClr val="333666"/>
                </a:solidFill>
                <a:cs typeface="Times New Roman" panose="02020603050405020304" pitchFamily="18" charset="0"/>
              </a:rPr>
              <a:t>Pr</a:t>
            </a:r>
            <a:r>
              <a:rPr lang="en-US" altLang="zh-CN" sz="2400" b="1" dirty="0">
                <a:solidFill>
                  <a:srgbClr val="333666"/>
                </a:solidFill>
                <a:cs typeface="Times New Roman" panose="02020603050405020304" pitchFamily="18" charset="0"/>
              </a:rPr>
              <a:t> decrease → Decrease in surface runoff and drainage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519263" y="5301208"/>
            <a:ext cx="3649345" cy="10147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solidFill>
                  <a:srgbClr val="FF5050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Thanks!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0A7E50-2824-6D3C-23BE-D6B90FC698D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</p:spPr>
        <p:txBody>
          <a:bodyPr lIns="90000" tIns="46800" rIns="90000" bIns="46800"/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71438"/>
            <a:ext cx="9144000" cy="620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 tIns="46800" rIns="90000" bIns="46800" anchor="ctr"/>
          <a:lstStyle/>
          <a:p>
            <a:endParaRPr lang="en-US" altLang="zh-CN" sz="3600" dirty="0">
              <a:solidFill>
                <a:srgbClr val="3366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</p:spPr>
        <p:txBody>
          <a:bodyPr lIns="90000" tIns="46800" rIns="90000" bIns="46800"/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Backgrounds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D04B3A0-1563-5F5A-127B-18055FD7ECBF}"/>
              </a:ext>
            </a:extLst>
          </p:cNvPr>
          <p:cNvSpPr txBox="1"/>
          <p:nvPr/>
        </p:nvSpPr>
        <p:spPr>
          <a:xfrm>
            <a:off x="0" y="763588"/>
            <a:ext cx="90364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Fire is the largest source of global primary carbonaceous aerosols</a:t>
            </a:r>
          </a:p>
          <a:p>
            <a:endParaRPr lang="en-US" altLang="zh-CN" sz="28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Earlier studies quantified the impact of fire aerosols on:</a:t>
            </a:r>
          </a:p>
          <a:p>
            <a:r>
              <a:rPr lang="zh-CN" altLang="en-US" sz="2400" dirty="0"/>
              <a:t>   </a:t>
            </a:r>
            <a:r>
              <a:rPr lang="en-US" altLang="zh-CN" sz="2400" dirty="0"/>
              <a:t>Radiative effect</a:t>
            </a:r>
            <a:r>
              <a:rPr lang="zh-CN" altLang="en-US" sz="2400" dirty="0"/>
              <a:t>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Raditaion</a:t>
            </a:r>
            <a:r>
              <a:rPr lang="zh-CN" altLang="en-US" sz="2400" dirty="0"/>
              <a:t> </a:t>
            </a:r>
            <a:r>
              <a:rPr lang="en-US" altLang="zh-CN" sz="2400" dirty="0"/>
              <a:t>forcing      T    Prec.      Atm. </a:t>
            </a:r>
            <a:r>
              <a:rPr lang="en-US" altLang="zh-CN" sz="2400" dirty="0" err="1"/>
              <a:t>cir.</a:t>
            </a:r>
            <a:r>
              <a:rPr lang="en-US" altLang="zh-CN" sz="2400" dirty="0"/>
              <a:t> &amp; comp.     </a:t>
            </a:r>
          </a:p>
          <a:p>
            <a:r>
              <a:rPr lang="en-US" altLang="zh-CN" sz="2400" dirty="0"/>
              <a:t>   C cycle    Air quality        Human health      Energy budget       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75DF42A-6665-7C1F-42E3-A5DA0AF7DD74}"/>
              </a:ext>
            </a:extLst>
          </p:cNvPr>
          <p:cNvSpPr txBox="1"/>
          <p:nvPr/>
        </p:nvSpPr>
        <p:spPr>
          <a:xfrm>
            <a:off x="-24586" y="3861048"/>
            <a:ext cx="8856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But it remains unknown how much and by which mechanisms fire aerosols affect the whole picture of the global water cycle</a:t>
            </a:r>
          </a:p>
          <a:p>
            <a:endParaRPr lang="zh-CN" altLang="en-US" sz="28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6F4A18-9A70-F2B5-DE31-307DAC11AEC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</p:spPr>
        <p:txBody>
          <a:bodyPr lIns="90000" tIns="46800" rIns="90000" bIns="46800"/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Aim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B33CAF-6334-6DD7-9202-C2F0E8004F15}"/>
              </a:ext>
            </a:extLst>
          </p:cNvPr>
          <p:cNvSpPr txBox="1"/>
          <p:nvPr/>
        </p:nvSpPr>
        <p:spPr>
          <a:xfrm>
            <a:off x="323528" y="764704"/>
            <a:ext cx="8820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Quantify the influence of fire aerosols on the global water cycle and identify the main influence pathway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6D5767-2F4B-20A5-D5C7-B43C9FC1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416824" cy="44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767259-1E3D-6CD2-BA71-31BB909A48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</p:spPr>
        <p:txBody>
          <a:bodyPr lIns="90000" tIns="46800" rIns="90000" bIns="46800"/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Methods and data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D42AEA-9E4C-6EBC-F13A-0D1CBCF996F6}"/>
              </a:ext>
            </a:extLst>
          </p:cNvPr>
          <p:cNvSpPr txBox="1"/>
          <p:nvPr/>
        </p:nvSpPr>
        <p:spPr>
          <a:xfrm>
            <a:off x="-36512" y="764704"/>
            <a:ext cx="92890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Model platform: </a:t>
            </a:r>
            <a:r>
              <a:rPr lang="en-US" altLang="zh-CN" sz="2800" b="1" dirty="0">
                <a:cs typeface="Times New Roman" panose="02020603050405020304" pitchFamily="18" charset="0"/>
              </a:rPr>
              <a:t>Fully coupled Earth system model CESM1.2, replace MAM3 with MAM4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b="1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b="1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Exp. Design:  </a:t>
            </a:r>
            <a:r>
              <a:rPr lang="en-US" altLang="zh-CN" sz="2800" b="1" dirty="0">
                <a:cs typeface="Times New Roman" panose="02020603050405020304" pitchFamily="18" charset="0"/>
              </a:rPr>
              <a:t>FIRE &amp; NOFIRE</a:t>
            </a:r>
          </a:p>
          <a:p>
            <a:r>
              <a:rPr lang="en-US" altLang="zh-CN" sz="2800" b="1" dirty="0">
                <a:cs typeface="Times New Roman" panose="02020603050405020304" pitchFamily="18" charset="0"/>
              </a:rPr>
              <a:t>                              (with  &amp; without fire aerosol </a:t>
            </a:r>
            <a:r>
              <a:rPr lang="en-US" altLang="zh-CN" sz="2800" b="1" dirty="0" err="1">
                <a:cs typeface="Times New Roman" panose="02020603050405020304" pitchFamily="18" charset="0"/>
              </a:rPr>
              <a:t>emis</a:t>
            </a:r>
            <a:r>
              <a:rPr lang="en-US" altLang="zh-CN" sz="2800" b="1" dirty="0">
                <a:cs typeface="Times New Roman" panose="02020603050405020304" pitchFamily="18" charset="0"/>
              </a:rPr>
              <a:t>.)</a:t>
            </a:r>
          </a:p>
          <a:p>
            <a:r>
              <a:rPr lang="en-US" altLang="zh-CN" sz="2800" b="1" dirty="0">
                <a:cs typeface="Times New Roman" panose="02020603050405020304" pitchFamily="18" charset="0"/>
              </a:rPr>
              <a:t>     Fire aerosol </a:t>
            </a:r>
            <a:r>
              <a:rPr lang="en-US" altLang="zh-CN" sz="2800" b="1" dirty="0" err="1">
                <a:cs typeface="Times New Roman" panose="02020603050405020304" pitchFamily="18" charset="0"/>
              </a:rPr>
              <a:t>emis</a:t>
            </a:r>
            <a:r>
              <a:rPr lang="en-US" altLang="zh-CN" sz="2800" b="1" dirty="0">
                <a:cs typeface="Times New Roman" panose="02020603050405020304" pitchFamily="18" charset="0"/>
              </a:rPr>
              <a:t>: 2003-2011 daily GFED3.1 </a:t>
            </a:r>
          </a:p>
          <a:p>
            <a:r>
              <a:rPr lang="en-US" altLang="zh-CN" sz="2800" b="1" dirty="0"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800" b="1" dirty="0" err="1">
                <a:cs typeface="Times New Roman" panose="02020603050405020304" pitchFamily="18" charset="0"/>
              </a:rPr>
              <a:t>AeroCom</a:t>
            </a:r>
            <a:r>
              <a:rPr lang="en-US" altLang="zh-CN" sz="2800" b="1" dirty="0">
                <a:cs typeface="Times New Roman" panose="02020603050405020304" pitchFamily="18" charset="0"/>
              </a:rPr>
              <a:t> vert. dis.</a:t>
            </a:r>
          </a:p>
          <a:p>
            <a:r>
              <a:rPr lang="en-US" altLang="zh-CN" sz="2800" b="1" dirty="0">
                <a:cs typeface="Times New Roman" panose="02020603050405020304" pitchFamily="18" charset="0"/>
              </a:rPr>
              <a:t>      Run for 99 years, the last 27 years analyzed</a:t>
            </a:r>
          </a:p>
          <a:p>
            <a:endParaRPr lang="en-US" altLang="zh-CN" sz="2400" b="1" dirty="0"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2400" b="1" dirty="0">
                <a:cs typeface="Times New Roman" panose="02020603050405020304" pitchFamily="18" charset="0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8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D28D4C4-7CF0-1E5D-EA35-13FD3F5E6B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</p:spPr>
        <p:txBody>
          <a:bodyPr lIns="90000" tIns="46800" rIns="90000" bIns="46800"/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Evaluation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108784-B797-0700-1D7B-17309B45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86270"/>
            <a:ext cx="8279242" cy="34854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94A820C-8E44-6C55-90F4-D69FF7E663E0}"/>
              </a:ext>
            </a:extLst>
          </p:cNvPr>
          <p:cNvSpPr txBox="1"/>
          <p:nvPr/>
        </p:nvSpPr>
        <p:spPr>
          <a:xfrm>
            <a:off x="16272" y="62071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Can simulate global amounts and spatial pattern of  present-day water cycle reasonably well </a:t>
            </a:r>
            <a:endParaRPr lang="zh-CN" altLang="en-US" sz="28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1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358AD59-2D3F-1098-3B42-75BF47DF23A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3366"/>
          </a:solidFill>
        </p:spPr>
        <p:txBody>
          <a:bodyPr lIns="90000" tIns="46800" rIns="90000" bIns="46800"/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B2E450-0976-63CD-2749-083FB0B9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820"/>
            <a:ext cx="6570476" cy="42177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97EC00-9177-D4E7-1886-AF3D1D75B03E}"/>
              </a:ext>
            </a:extLst>
          </p:cNvPr>
          <p:cNvSpPr txBox="1"/>
          <p:nvPr/>
        </p:nvSpPr>
        <p:spPr>
          <a:xfrm>
            <a:off x="143508" y="620713"/>
            <a:ext cx="8856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Fire aerosols and induced increase in AOD</a:t>
            </a:r>
            <a:r>
              <a:rPr lang="en-US" altLang="zh-CN" sz="2800" b="1" dirty="0">
                <a:cs typeface="Times New Roman" panose="02020603050405020304" pitchFamily="18" charset="0"/>
              </a:rPr>
              <a:t>:  peak in the tropics, also Artic-boreal zone 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F14858-9F2B-98D5-88FF-76B81008A18B}"/>
              </a:ext>
            </a:extLst>
          </p:cNvPr>
          <p:cNvSpPr txBox="1"/>
          <p:nvPr/>
        </p:nvSpPr>
        <p:spPr>
          <a:xfrm>
            <a:off x="6445398" y="2010867"/>
            <a:ext cx="27519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Globally, fire contributed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46±4 % (BC)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74±3 % (POM) 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2±1 % (Sulfate)</a:t>
            </a:r>
          </a:p>
          <a:p>
            <a:endParaRPr lang="en-US" altLang="zh-CN" sz="2000" b="1" dirty="0"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 and increased AOD by 6±2%</a:t>
            </a:r>
            <a:endParaRPr lang="zh-CN" altLang="en-U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0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797EC00-9177-D4E7-1886-AF3D1D75B03E}"/>
              </a:ext>
            </a:extLst>
          </p:cNvPr>
          <p:cNvSpPr txBox="1"/>
          <p:nvPr/>
        </p:nvSpPr>
        <p:spPr>
          <a:xfrm>
            <a:off x="683568" y="188640"/>
            <a:ext cx="8136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Fire aerosols sig. slow down the global water cycle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24655F-E8BF-0504-7C40-5ADFC8D9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4" y="711860"/>
            <a:ext cx="9025906" cy="55442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3E9287-0EA0-35F5-B905-FD5BE21DD657}"/>
              </a:ext>
            </a:extLst>
          </p:cNvPr>
          <p:cNvSpPr txBox="1"/>
          <p:nvPr/>
        </p:nvSpPr>
        <p:spPr>
          <a:xfrm>
            <a:off x="130794" y="836712"/>
            <a:ext cx="163289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FIRE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Fire effect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* P&lt;0.05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5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578791-CE95-8AD2-0213-FF797160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00" y="123730"/>
            <a:ext cx="3817643" cy="67342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2B0ED9D-DABD-5AB6-7BC2-7998CB6E6B7A}"/>
              </a:ext>
            </a:extLst>
          </p:cNvPr>
          <p:cNvSpPr txBox="1"/>
          <p:nvPr/>
        </p:nvSpPr>
        <p:spPr>
          <a:xfrm>
            <a:off x="4652743" y="548680"/>
            <a:ext cx="4311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decrease ET and evaporation over most regions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F2E1D7-345A-CF38-EE17-C3F5631986AA}"/>
              </a:ext>
            </a:extLst>
          </p:cNvPr>
          <p:cNvSpPr txBox="1"/>
          <p:nvPr/>
        </p:nvSpPr>
        <p:spPr>
          <a:xfrm>
            <a:off x="4652743" y="2564904"/>
            <a:ext cx="4311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1" dirty="0"/>
              <a:t>r</a:t>
            </a:r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educe </a:t>
            </a:r>
            <a:r>
              <a:rPr lang="en-US" altLang="zh-CN" sz="2400" b="1" i="0" u="none" strike="noStrike" baseline="0" dirty="0" err="1">
                <a:latin typeface="Times New Roman" panose="02020603050405020304" pitchFamily="18" charset="0"/>
              </a:rPr>
              <a:t>Pr</a:t>
            </a:r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, but sig. increase </a:t>
            </a:r>
            <a:r>
              <a:rPr lang="en-US" altLang="zh-CN" sz="2400" b="1" i="0" u="none" strike="noStrike" baseline="0" dirty="0" err="1">
                <a:latin typeface="Times New Roman" panose="02020603050405020304" pitchFamily="18" charset="0"/>
              </a:rPr>
              <a:t>Pr</a:t>
            </a:r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 in</a:t>
            </a:r>
            <a:r>
              <a:rPr lang="en-US" altLang="zh-CN" sz="2400" b="1" dirty="0"/>
              <a:t> some</a:t>
            </a:r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 SH tropical oceans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9F1AEA-C762-2EA6-64E7-331445328B94}"/>
              </a:ext>
            </a:extLst>
          </p:cNvPr>
          <p:cNvSpPr txBox="1"/>
          <p:nvPr/>
        </p:nvSpPr>
        <p:spPr>
          <a:xfrm>
            <a:off x="4652743" y="4941168"/>
            <a:ext cx="4491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Spatially similar to the influence on land </a:t>
            </a:r>
            <a:r>
              <a:rPr lang="en-US" altLang="zh-CN" sz="2400" b="1" dirty="0" err="1"/>
              <a:t>Pr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9382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93DDF0E-23C9-5749-5B8D-AAAEA9EB5B8B}"/>
              </a:ext>
            </a:extLst>
          </p:cNvPr>
          <p:cNvSpPr txBox="1"/>
          <p:nvPr/>
        </p:nvSpPr>
        <p:spPr>
          <a:xfrm>
            <a:off x="395536" y="116632"/>
            <a:ext cx="864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Mechanism 1: </a:t>
            </a:r>
          </a:p>
          <a:p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surface cooling is the main pathway by which fire aerosols affect</a:t>
            </a:r>
            <a:r>
              <a:rPr lang="en-US" altLang="zh-CN" sz="24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altLang="zh-CN" sz="2400" b="1" i="0" u="none" strike="noStrike" baseline="0" dirty="0">
                <a:latin typeface="Times New Roman" panose="02020603050405020304" pitchFamily="18" charset="0"/>
              </a:rPr>
              <a:t>the global </a:t>
            </a:r>
            <a:r>
              <a:rPr lang="en-US" altLang="zh-CN" sz="2400" b="1" dirty="0">
                <a:solidFill>
                  <a:srgbClr val="000099"/>
                </a:solidFill>
                <a:cs typeface="Times New Roman" panose="02020603050405020304" pitchFamily="18" charset="0"/>
              </a:rPr>
              <a:t>land ET and ocean E</a:t>
            </a:r>
            <a:endParaRPr lang="zh-CN" altLang="en-US" sz="2400" b="1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427A1B18-3490-6C04-B4E0-1832B2B3E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9" y="1316961"/>
            <a:ext cx="8954441" cy="515549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49DD6704-8DB0-66C6-EDC5-BCE877C7007C}"/>
              </a:ext>
            </a:extLst>
          </p:cNvPr>
          <p:cNvSpPr txBox="1"/>
          <p:nvPr/>
        </p:nvSpPr>
        <p:spPr>
          <a:xfrm>
            <a:off x="7115570" y="3573016"/>
            <a:ext cx="163289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Solid: +</a:t>
            </a:r>
          </a:p>
          <a:p>
            <a:r>
              <a:rPr lang="en-US" altLang="zh-CN" sz="2400" b="1" dirty="0"/>
              <a:t>Dash:  ─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7675375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496</Words>
  <Application>Microsoft Office PowerPoint</Application>
  <PresentationFormat>全屏显示(4:3)</PresentationFormat>
  <Paragraphs>61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aa</dc:creator>
  <cp:lastModifiedBy>lin zhongda</cp:lastModifiedBy>
  <cp:revision>1126</cp:revision>
  <dcterms:created xsi:type="dcterms:W3CDTF">2013-10-01T11:25:00Z</dcterms:created>
  <dcterms:modified xsi:type="dcterms:W3CDTF">2022-05-25T03:52:44Z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