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0" r:id="rId4"/>
    <p:sldId id="261" r:id="rId5"/>
    <p:sldId id="263" r:id="rId6"/>
    <p:sldId id="291" r:id="rId7"/>
    <p:sldId id="258" r:id="rId8"/>
    <p:sldId id="285" r:id="rId9"/>
    <p:sldId id="286" r:id="rId10"/>
    <p:sldId id="287" r:id="rId11"/>
    <p:sldId id="288" r:id="rId12"/>
    <p:sldId id="289" r:id="rId13"/>
    <p:sldId id="290"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68" autoAdjust="0"/>
  </p:normalViewPr>
  <p:slideViewPr>
    <p:cSldViewPr snapToGrid="0">
      <p:cViewPr>
        <p:scale>
          <a:sx n="75" d="100"/>
          <a:sy n="75" d="100"/>
        </p:scale>
        <p:origin x="704"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5B439-37A9-4FB1-876E-6E24F23EA39E}" type="datetimeFigureOut">
              <a:rPr lang="zh-CN" altLang="en-US" smtClean="0"/>
              <a:t>2022/5/23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7360D-BB48-4552-BE62-59C14783946C}" type="slidenum">
              <a:rPr lang="zh-CN" altLang="en-US" smtClean="0"/>
              <a:t>‹#›</a:t>
            </a:fld>
            <a:endParaRPr lang="zh-CN" altLang="en-US"/>
          </a:p>
        </p:txBody>
      </p:sp>
    </p:spTree>
    <p:extLst>
      <p:ext uri="{BB962C8B-B14F-4D97-AF65-F5344CB8AC3E}">
        <p14:creationId xmlns:p14="http://schemas.microsoft.com/office/powerpoint/2010/main" val="151181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pii/S0169204622000706?via%3Dihub#f001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ciencedirect.com/science/article/pii/S0169204622000706?via%3Dihub#b0300" TargetMode="External"/><Relationship Id="rId4" Type="http://schemas.openxmlformats.org/officeDocument/2006/relationships/hyperlink" Target="https://www.sciencedirect.com/science/article/pii/S0169204622000706?via%3Dihub#b01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EFD11D-D520-41C4-B455-CA6772781DF9}" type="slidenum">
              <a:rPr lang="zh-CN" altLang="en-US" smtClean="0"/>
              <a:t>1</a:t>
            </a:fld>
            <a:endParaRPr lang="zh-CN" altLang="en-US"/>
          </a:p>
        </p:txBody>
      </p:sp>
    </p:spTree>
    <p:extLst>
      <p:ext uri="{BB962C8B-B14F-4D97-AF65-F5344CB8AC3E}">
        <p14:creationId xmlns:p14="http://schemas.microsoft.com/office/powerpoint/2010/main" val="300797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previous studies mainly used a single indicator such as normalized difference vegetation index (NDVI) or vegetation coverage to evaluate </a:t>
            </a:r>
            <a:r>
              <a:rPr lang="en-US" altLang="zh-CN" dirty="0" err="1"/>
              <a:t>PAs’</a:t>
            </a:r>
            <a:r>
              <a:rPr lang="en-US" altLang="zh-CN" dirty="0"/>
              <a:t> effectiveness</a:t>
            </a:r>
            <a:endParaRPr lang="zh-CN" altLang="en-US" dirty="0"/>
          </a:p>
          <a:p>
            <a:r>
              <a:rPr lang="en-US" altLang="zh-CN" dirty="0"/>
              <a:t>These indicators are only part of vegetation’s characteristics, such as greenness or coverage, and other important parameters such as vegetation productivity are rarely considered. </a:t>
            </a:r>
            <a:endParaRPr lang="zh-CN" altLang="en-US" dirty="0"/>
          </a:p>
        </p:txBody>
      </p:sp>
      <p:sp>
        <p:nvSpPr>
          <p:cNvPr id="4" name="灯片编号占位符 3"/>
          <p:cNvSpPr>
            <a:spLocks noGrp="1"/>
          </p:cNvSpPr>
          <p:nvPr>
            <p:ph type="sldNum" sz="quarter" idx="5"/>
          </p:nvPr>
        </p:nvSpPr>
        <p:spPr/>
        <p:txBody>
          <a:bodyPr/>
          <a:lstStyle/>
          <a:p>
            <a:fld id="{B887360D-BB48-4552-BE62-59C14783946C}" type="slidenum">
              <a:rPr lang="zh-CN" altLang="en-US" smtClean="0"/>
              <a:t>4</a:t>
            </a:fld>
            <a:endParaRPr lang="zh-CN" altLang="en-US"/>
          </a:p>
        </p:txBody>
      </p:sp>
    </p:spTree>
    <p:extLst>
      <p:ext uri="{BB962C8B-B14F-4D97-AF65-F5344CB8AC3E}">
        <p14:creationId xmlns:p14="http://schemas.microsoft.com/office/powerpoint/2010/main" val="143683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797623-D628-4EEE-8B85-D8B1DAC9C874}" type="slidenum">
              <a:rPr lang="zh-CN" altLang="en-US" smtClean="0"/>
              <a:t>5</a:t>
            </a:fld>
            <a:endParaRPr lang="zh-CN" altLang="en-US"/>
          </a:p>
        </p:txBody>
      </p:sp>
    </p:spTree>
    <p:extLst>
      <p:ext uri="{BB962C8B-B14F-4D97-AF65-F5344CB8AC3E}">
        <p14:creationId xmlns:p14="http://schemas.microsoft.com/office/powerpoint/2010/main" val="342655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Guerra, C. A., Rosa, I. M. D., &amp; Pereira, H. M. (2019). Change versus stability: are protected areas particularly pressured by global land cover change? Landscape Ecology, 34(12), 2779–2790. https://doi.org/10.1007/s10980-019-00918-4</a:t>
            </a:r>
            <a:endParaRPr lang="zh-CN" altLang="en-US" dirty="0"/>
          </a:p>
        </p:txBody>
      </p:sp>
      <p:sp>
        <p:nvSpPr>
          <p:cNvPr id="4" name="灯片编号占位符 3"/>
          <p:cNvSpPr>
            <a:spLocks noGrp="1"/>
          </p:cNvSpPr>
          <p:nvPr>
            <p:ph type="sldNum" sz="quarter" idx="5"/>
          </p:nvPr>
        </p:nvSpPr>
        <p:spPr/>
        <p:txBody>
          <a:bodyPr/>
          <a:lstStyle/>
          <a:p>
            <a:fld id="{B887360D-BB48-4552-BE62-59C14783946C}" type="slidenum">
              <a:rPr lang="zh-CN" altLang="en-US" smtClean="0"/>
              <a:t>6</a:t>
            </a:fld>
            <a:endParaRPr lang="zh-CN" altLang="en-US"/>
          </a:p>
        </p:txBody>
      </p:sp>
    </p:spTree>
    <p:extLst>
      <p:ext uri="{BB962C8B-B14F-4D97-AF65-F5344CB8AC3E}">
        <p14:creationId xmlns:p14="http://schemas.microsoft.com/office/powerpoint/2010/main" val="285765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EFD11D-D520-41C4-B455-CA6772781DF9}" type="slidenum">
              <a:rPr lang="zh-CN" altLang="en-US" smtClean="0"/>
              <a:t>7</a:t>
            </a:fld>
            <a:endParaRPr lang="zh-CN" altLang="en-US"/>
          </a:p>
        </p:txBody>
      </p:sp>
    </p:spTree>
    <p:extLst>
      <p:ext uri="{BB962C8B-B14F-4D97-AF65-F5344CB8AC3E}">
        <p14:creationId xmlns:p14="http://schemas.microsoft.com/office/powerpoint/2010/main" val="291943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E2E2E"/>
                </a:solidFill>
                <a:effectLst/>
                <a:latin typeface="NexusSerif"/>
              </a:rPr>
              <a:t>We adopted a window search strategy (</a:t>
            </a:r>
            <a:r>
              <a:rPr lang="en-US" altLang="zh-CN" b="0" i="0" u="none" strike="noStrike" dirty="0">
                <a:solidFill>
                  <a:srgbClr val="0C7DBB"/>
                </a:solidFill>
                <a:effectLst/>
                <a:latin typeface="NexusSerif"/>
                <a:hlinkClick r:id="rId3"/>
              </a:rPr>
              <a:t>Fig. 2</a:t>
            </a:r>
            <a:r>
              <a:rPr lang="en-US" altLang="zh-CN" b="0" i="0" dirty="0">
                <a:solidFill>
                  <a:srgbClr val="2E2E2E"/>
                </a:solidFill>
                <a:effectLst/>
                <a:latin typeface="NexusSerif"/>
              </a:rPr>
              <a:t>b) to find all available samples following </a:t>
            </a:r>
            <a:r>
              <a:rPr lang="en-US" altLang="zh-CN" b="0" i="0" u="none" strike="noStrike" dirty="0">
                <a:solidFill>
                  <a:srgbClr val="0C7DBB"/>
                </a:solidFill>
                <a:effectLst/>
                <a:latin typeface="NexusSerif"/>
                <a:hlinkClick r:id="rId4"/>
              </a:rPr>
              <a:t>Li et al., 2015</a:t>
            </a:r>
            <a:r>
              <a:rPr lang="en-US" altLang="zh-CN" b="0" i="0" dirty="0">
                <a:solidFill>
                  <a:srgbClr val="2E2E2E"/>
                </a:solidFill>
                <a:effectLst/>
                <a:latin typeface="NexusSerif"/>
              </a:rPr>
              <a:t>, </a:t>
            </a:r>
            <a:r>
              <a:rPr lang="en-US" altLang="zh-CN" b="0" i="0" u="none" strike="noStrike" dirty="0">
                <a:solidFill>
                  <a:srgbClr val="0C7DBB"/>
                </a:solidFill>
                <a:effectLst/>
                <a:latin typeface="NexusSerif"/>
                <a:hlinkClick r:id="rId5"/>
              </a:rPr>
              <a:t>Yang et al., 2020</a:t>
            </a:r>
            <a:r>
              <a:rPr lang="en-US" altLang="zh-CN" b="0" i="0" dirty="0">
                <a:solidFill>
                  <a:srgbClr val="2E2E2E"/>
                </a:solidFill>
                <a:effectLst/>
                <a:latin typeface="NexusSerif"/>
              </a:rPr>
              <a:t>. This method’s core idea is to reflect the conservation efficiency by comparing vegetation growth inside and outside the edges of NRs. This strategy can ensure that each pair of comparison samples is close in the distance and shares a similar climate or social-economic background.</a:t>
            </a:r>
            <a:endParaRPr lang="zh-CN" altLang="en-US" dirty="0"/>
          </a:p>
        </p:txBody>
      </p:sp>
      <p:sp>
        <p:nvSpPr>
          <p:cNvPr id="4" name="灯片编号占位符 3"/>
          <p:cNvSpPr>
            <a:spLocks noGrp="1"/>
          </p:cNvSpPr>
          <p:nvPr>
            <p:ph type="sldNum" sz="quarter" idx="5"/>
          </p:nvPr>
        </p:nvSpPr>
        <p:spPr/>
        <p:txBody>
          <a:bodyPr/>
          <a:lstStyle/>
          <a:p>
            <a:fld id="{B887360D-BB48-4552-BE62-59C14783946C}" type="slidenum">
              <a:rPr lang="zh-CN" altLang="en-US" smtClean="0"/>
              <a:t>8</a:t>
            </a:fld>
            <a:endParaRPr lang="zh-CN" altLang="en-US"/>
          </a:p>
        </p:txBody>
      </p:sp>
    </p:spTree>
    <p:extLst>
      <p:ext uri="{BB962C8B-B14F-4D97-AF65-F5344CB8AC3E}">
        <p14:creationId xmlns:p14="http://schemas.microsoft.com/office/powerpoint/2010/main" val="146730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87360D-BB48-4552-BE62-59C14783946C}" type="slidenum">
              <a:rPr lang="zh-CN" altLang="en-US" smtClean="0"/>
              <a:t>9</a:t>
            </a:fld>
            <a:endParaRPr lang="zh-CN" altLang="en-US"/>
          </a:p>
        </p:txBody>
      </p:sp>
    </p:spTree>
    <p:extLst>
      <p:ext uri="{BB962C8B-B14F-4D97-AF65-F5344CB8AC3E}">
        <p14:creationId xmlns:p14="http://schemas.microsoft.com/office/powerpoint/2010/main" val="32033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can rapidly increase the vegetation greenness or cover, while productivity might not increase simultaneously</a:t>
            </a:r>
            <a:endParaRPr lang="zh-CN" altLang="en-US" dirty="0"/>
          </a:p>
        </p:txBody>
      </p:sp>
      <p:sp>
        <p:nvSpPr>
          <p:cNvPr id="4" name="灯片编号占位符 3"/>
          <p:cNvSpPr>
            <a:spLocks noGrp="1"/>
          </p:cNvSpPr>
          <p:nvPr>
            <p:ph type="sldNum" sz="quarter" idx="5"/>
          </p:nvPr>
        </p:nvSpPr>
        <p:spPr/>
        <p:txBody>
          <a:bodyPr/>
          <a:lstStyle/>
          <a:p>
            <a:fld id="{B887360D-BB48-4552-BE62-59C14783946C}" type="slidenum">
              <a:rPr lang="zh-CN" altLang="en-US" smtClean="0"/>
              <a:t>11</a:t>
            </a:fld>
            <a:endParaRPr lang="zh-CN" altLang="en-US"/>
          </a:p>
        </p:txBody>
      </p:sp>
    </p:spTree>
    <p:extLst>
      <p:ext uri="{BB962C8B-B14F-4D97-AF65-F5344CB8AC3E}">
        <p14:creationId xmlns:p14="http://schemas.microsoft.com/office/powerpoint/2010/main" val="418617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04D898-0738-E56C-22A5-87D015B15BF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5AC1B75-0CA9-10E2-73C2-35E18331E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D0E2B8-F4E6-EBB9-0928-CC33ADDA7EB0}"/>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A9CE2613-52FA-D453-212F-0A7814CF8A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82FC8F-488B-B13D-8802-CD352A37F79B}"/>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356773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8CF00C-09E8-5F18-F517-3D1E3BACB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84B594-EB13-2020-C046-5F885AA732F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A99DC87-25EA-7BF8-B22B-FDD9B8CAFACB}"/>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DCDD9297-C46E-6E8C-ACF8-1D6221D476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658E52-3A39-1EDD-EAF8-02D6894B3562}"/>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379391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EB309D-E88A-E6A7-2CF4-077F2D8F786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5D43A8E-DB12-FEA8-AC64-3D6B0D256CE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C2B4613-F26E-415E-A0EA-5A6713CBA453}"/>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9712529D-48FE-0515-27CF-3764F5857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F1B6F-A59E-BB9D-4D83-C6E6028190D6}"/>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222291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0937BA-9E48-1915-9AFD-D5738D7F58B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E4DAAA-3DAC-0D1C-D155-72D397DD206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3883F1-E3D2-F6C6-0DD8-1775F09A833F}"/>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11E4285A-27DB-5FD1-0ACA-FEDB77ACA6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569E18-B1BA-8806-0A2C-82EAEF254BFA}"/>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292365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BAE9CD-CC9A-242A-0ACF-3DAE3FFCF8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44E168F-2DEB-93E4-54FC-8B8C6A6314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FF269A1-2C90-C84C-598A-76D51D69713C}"/>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BD3B34D9-7537-5EC2-CDEC-97DE8EC91E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181C1D-BB74-E5E9-32AE-7ED8F637284D}"/>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2683879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3E8DC-D374-7649-5B90-51B1DC7A1F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BED123-F2B4-F527-2ECD-E5DC7392DDC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CB5452E-FB05-2322-48CE-2F5B85B2BA9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04DF81B-DB6D-FAE2-3119-B16757803115}"/>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2B910AB8-3C01-6BE4-F3F2-06C45BAECF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0AC8C6-08BA-A6AB-07A5-6F1F7C749DF7}"/>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354213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B9708E-C418-F7D4-83A5-819D336CA90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4A1E860-015E-F35E-7892-B17EF772F5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5817647-7764-9C42-59A2-CE810C945FA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6AE164-B2C1-9B5E-7E30-A73130C732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3F0C5E-DC04-1ADD-D978-A1B799D96E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1467C6E-9386-8814-FF5D-75FED7183C47}"/>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8" name="页脚占位符 7">
            <a:extLst>
              <a:ext uri="{FF2B5EF4-FFF2-40B4-BE49-F238E27FC236}">
                <a16:creationId xmlns:a16="http://schemas.microsoft.com/office/drawing/2014/main" id="{5A6C5626-8653-E216-53BC-B08AB2671D8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99043D-CAE3-ED00-E474-A0DCD36934C8}"/>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90245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4E6506-6FB0-4D5E-70B0-32C6F91C545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57AD2F-FB04-1B6A-B71D-2053C769E3DB}"/>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4" name="页脚占位符 3">
            <a:extLst>
              <a:ext uri="{FF2B5EF4-FFF2-40B4-BE49-F238E27FC236}">
                <a16:creationId xmlns:a16="http://schemas.microsoft.com/office/drawing/2014/main" id="{BE1FC6E3-28DC-36DD-47D4-A8C617399B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AAC4659-1ACE-3E2B-6811-AEC91F889008}"/>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274283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791023-F8C0-721B-8EFF-4E9BFED73EBA}"/>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3" name="页脚占位符 2">
            <a:extLst>
              <a:ext uri="{FF2B5EF4-FFF2-40B4-BE49-F238E27FC236}">
                <a16:creationId xmlns:a16="http://schemas.microsoft.com/office/drawing/2014/main" id="{24C5609F-A3A9-18EA-C724-BC8208ECD7B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34678EA-C3A4-5D89-EFC1-B679D72DCEC3}"/>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199438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C4661-D774-AD90-2117-246950A6EF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E391BC4-710F-D126-26EB-EF92F0A45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ACAD1C-E7F3-37D8-1C81-2158FB6B5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C683AB-31EE-DC52-684C-E31EBB4BAC5E}"/>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56A8CF1C-8B08-71C1-8277-140929EB56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92BA389-29E1-0CF0-72E4-CBAF6E58B256}"/>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10945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EB6E64-D77C-D44B-3AC1-9AD4133D8F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11B2BC-7D17-105E-A5C1-A9D23B3484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0DF12D-3C39-9AD3-3E82-B8C0AEE1A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979237-279C-5F8A-1585-F9429FD39098}"/>
              </a:ext>
            </a:extLst>
          </p:cNvPr>
          <p:cNvSpPr>
            <a:spLocks noGrp="1"/>
          </p:cNvSpPr>
          <p:nvPr>
            <p:ph type="dt" sz="half" idx="10"/>
          </p:nvPr>
        </p:nvSpPr>
        <p:spPr/>
        <p:txBody>
          <a:bodyPr/>
          <a:lstStyle/>
          <a:p>
            <a:fld id="{1C646547-F7D1-4E27-A783-820E1A8ED68B}"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624E3B8E-FE80-B6DF-5DA8-3CA2B8844F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892086-7095-5B71-BD4E-7E0317104851}"/>
              </a:ext>
            </a:extLst>
          </p:cNvPr>
          <p:cNvSpPr>
            <a:spLocks noGrp="1"/>
          </p:cNvSpPr>
          <p:nvPr>
            <p:ph type="sldNum" sz="quarter" idx="12"/>
          </p:nvPr>
        </p:nvSpPr>
        <p:spPr/>
        <p:txBody>
          <a:body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168340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146A4E7-39EB-0380-7A27-1705D66BA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34F02C5-B91F-66DC-6D45-49FCCC26FD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982466-6F52-CAE6-FC4F-2180FEF06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46547-F7D1-4E27-A783-820E1A8ED68B}"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F525AA66-6F03-8376-B0B2-AE0C0E59C0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9045F37-F49F-0D05-AA3E-B7AA5F525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3EFDC-406B-41FA-9159-5167CA9989F6}" type="slidenum">
              <a:rPr lang="zh-CN" altLang="en-US" smtClean="0"/>
              <a:t>‹#›</a:t>
            </a:fld>
            <a:endParaRPr lang="zh-CN" altLang="en-US"/>
          </a:p>
        </p:txBody>
      </p:sp>
    </p:spTree>
    <p:extLst>
      <p:ext uri="{BB962C8B-B14F-4D97-AF65-F5344CB8AC3E}">
        <p14:creationId xmlns:p14="http://schemas.microsoft.com/office/powerpoint/2010/main" val="2371706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AE3B9E-A90F-44E0-A5B0-8C40805FA54B}"/>
              </a:ext>
            </a:extLst>
          </p:cNvPr>
          <p:cNvSpPr/>
          <p:nvPr/>
        </p:nvSpPr>
        <p:spPr>
          <a:xfrm>
            <a:off x="229517" y="1247759"/>
            <a:ext cx="11429083" cy="1569660"/>
          </a:xfrm>
          <a:prstGeom prst="rect">
            <a:avLst/>
          </a:prstGeom>
        </p:spPr>
        <p:txBody>
          <a:bodyPr wrap="square">
            <a:spAutoFit/>
          </a:bodyPr>
          <a:lstStyle/>
          <a:p>
            <a:r>
              <a:rPr lang="en-US" altLang="zh-CN" sz="3200" dirty="0">
                <a:solidFill>
                  <a:srgbClr val="686868"/>
                </a:solidFill>
                <a:latin typeface="Arial" panose="020B0604020202020204" pitchFamily="34" charset="0"/>
                <a:cs typeface="Arial" panose="020B0604020202020204" pitchFamily="34" charset="0"/>
              </a:rPr>
              <a:t>Weak effectiveness on vegetation greenness, cover and productivity at the edges of protected areas on the Tibetan Plateau, China</a:t>
            </a:r>
            <a:endParaRPr lang="zh-CN" altLang="en-US" sz="3200" dirty="0">
              <a:solidFill>
                <a:srgbClr val="686868"/>
              </a:solidFill>
              <a:latin typeface="Arial" panose="020B060402020202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49602D53-CBCE-4ACD-AB77-FD4F3ABA1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85" y="0"/>
            <a:ext cx="4519715" cy="1129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
            <a:extLst>
              <a:ext uri="{FF2B5EF4-FFF2-40B4-BE49-F238E27FC236}">
                <a16:creationId xmlns:a16="http://schemas.microsoft.com/office/drawing/2014/main" id="{325C5FEB-0374-4AA6-9D93-918EB60133AA}"/>
              </a:ext>
            </a:extLst>
          </p:cNvPr>
          <p:cNvSpPr>
            <a:spLocks noChangeArrowheads="1"/>
          </p:cNvSpPr>
          <p:nvPr/>
        </p:nvSpPr>
        <p:spPr bwMode="auto">
          <a:xfrm>
            <a:off x="229517" y="3122434"/>
            <a:ext cx="75428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1" i="0" u="none" strike="noStrike" cap="none" normalizeH="0" baseline="0" dirty="0">
                <a:ln>
                  <a:noFill/>
                </a:ln>
                <a:solidFill>
                  <a:srgbClr val="686868"/>
                </a:solidFill>
                <a:effectLst/>
                <a:cs typeface="Arial" panose="020B0604020202020204" pitchFamily="34" charset="0"/>
              </a:rPr>
              <a:t>Ting Hua</a:t>
            </a:r>
            <a:r>
              <a:rPr kumimoji="0" lang="zh-CN" altLang="zh-CN" sz="2400" b="0" i="0" u="none" strike="noStrike" cap="none" normalizeH="0" baseline="0" dirty="0">
                <a:ln>
                  <a:noFill/>
                </a:ln>
                <a:solidFill>
                  <a:srgbClr val="686868"/>
                </a:solidFill>
                <a:effectLst/>
                <a:cs typeface="Arial" panose="020B0604020202020204" pitchFamily="34" charset="0"/>
              </a:rPr>
              <a:t>,</a:t>
            </a:r>
            <a:r>
              <a:rPr kumimoji="0" lang="zh-CN" altLang="zh-CN" sz="2400" b="0" i="0" u="none" strike="noStrike" cap="none" normalizeH="0" baseline="0" dirty="0">
                <a:ln>
                  <a:noFill/>
                </a:ln>
                <a:solidFill>
                  <a:srgbClr val="686868"/>
                </a:solidFill>
                <a:effectLst/>
                <a:ea typeface="Open Sans"/>
                <a:cs typeface="Arial" panose="020B0604020202020204" pitchFamily="34" charset="0"/>
              </a:rPr>
              <a:t> </a:t>
            </a:r>
            <a:r>
              <a:rPr kumimoji="0" lang="zh-CN" altLang="zh-CN" sz="2400" b="0" i="0" u="none" strike="noStrike" cap="none" normalizeH="0" baseline="0" dirty="0">
                <a:ln>
                  <a:noFill/>
                </a:ln>
                <a:solidFill>
                  <a:srgbClr val="686868"/>
                </a:solidFill>
                <a:effectLst/>
                <a:cs typeface="Arial" panose="020B0604020202020204" pitchFamily="34" charset="0"/>
              </a:rPr>
              <a:t>Wenwu Zhao,</a:t>
            </a:r>
            <a:r>
              <a:rPr kumimoji="0" lang="zh-CN" altLang="zh-CN" sz="2400" b="0" i="0" u="none" strike="noStrike" cap="none" normalizeH="0" baseline="0" dirty="0">
                <a:ln>
                  <a:noFill/>
                </a:ln>
                <a:solidFill>
                  <a:srgbClr val="686868"/>
                </a:solidFill>
                <a:effectLst/>
                <a:ea typeface="Open Sans"/>
                <a:cs typeface="Arial" panose="020B0604020202020204" pitchFamily="34" charset="0"/>
              </a:rPr>
              <a:t> </a:t>
            </a:r>
            <a:r>
              <a:rPr kumimoji="0" lang="en-US" altLang="zh-CN" sz="2400" b="0" i="0" u="none" strike="noStrike" cap="none" normalizeH="0" baseline="0" dirty="0">
                <a:ln>
                  <a:noFill/>
                </a:ln>
                <a:solidFill>
                  <a:srgbClr val="686868"/>
                </a:solidFill>
                <a:effectLst/>
                <a:ea typeface="Open Sans"/>
                <a:cs typeface="Arial" panose="020B0604020202020204" pitchFamily="34" charset="0"/>
              </a:rPr>
              <a:t>Francesco Cherubini,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err="1">
                <a:ln>
                  <a:noFill/>
                </a:ln>
                <a:solidFill>
                  <a:srgbClr val="686868"/>
                </a:solidFill>
                <a:effectLst/>
                <a:cs typeface="Arial" panose="020B0604020202020204" pitchFamily="34" charset="0"/>
              </a:rPr>
              <a:t>Xiangping</a:t>
            </a:r>
            <a:r>
              <a:rPr kumimoji="0" lang="en-US" altLang="zh-CN" sz="2400" b="0" i="0" u="none" strike="noStrike" cap="none" normalizeH="0" baseline="0" dirty="0">
                <a:ln>
                  <a:noFill/>
                </a:ln>
                <a:solidFill>
                  <a:srgbClr val="686868"/>
                </a:solidFill>
                <a:effectLst/>
                <a:cs typeface="Arial" panose="020B0604020202020204" pitchFamily="34" charset="0"/>
              </a:rPr>
              <a:t> Hu</a:t>
            </a:r>
            <a:r>
              <a:rPr lang="en-US" altLang="zh-CN" sz="2400" dirty="0">
                <a:solidFill>
                  <a:srgbClr val="686868"/>
                </a:solidFill>
                <a:cs typeface="Arial" panose="020B0604020202020204" pitchFamily="34" charset="0"/>
              </a:rPr>
              <a:t>,</a:t>
            </a:r>
            <a:r>
              <a:rPr lang="zh-CN" altLang="en-US" sz="2400" dirty="0">
                <a:solidFill>
                  <a:srgbClr val="686868"/>
                </a:solidFill>
                <a:cs typeface="Arial" panose="020B0604020202020204" pitchFamily="34" charset="0"/>
              </a:rPr>
              <a:t> </a:t>
            </a:r>
            <a:r>
              <a:rPr kumimoji="0" lang="zh-CN" altLang="zh-CN" sz="2400" b="0" i="0" u="none" strike="noStrike" cap="none" normalizeH="0" baseline="0" dirty="0">
                <a:ln>
                  <a:noFill/>
                </a:ln>
                <a:solidFill>
                  <a:srgbClr val="686868"/>
                </a:solidFill>
                <a:effectLst/>
                <a:cs typeface="Arial" panose="020B0604020202020204" pitchFamily="34" charset="0"/>
              </a:rPr>
              <a:t>Paulo Pereira</a:t>
            </a:r>
            <a:endParaRPr kumimoji="0" lang="zh-CN" altLang="zh-CN" sz="2400" b="0" i="0" u="none" strike="noStrike" cap="none" normalizeH="0" baseline="30000" dirty="0">
              <a:ln>
                <a:noFill/>
              </a:ln>
              <a:solidFill>
                <a:srgbClr val="686868"/>
              </a:solidFill>
              <a:effectLst/>
              <a:cs typeface="Arial" panose="020B0604020202020204" pitchFamily="34" charset="0"/>
            </a:endParaRPr>
          </a:p>
        </p:txBody>
      </p:sp>
      <p:sp>
        <p:nvSpPr>
          <p:cNvPr id="9" name="矩形 8">
            <a:extLst>
              <a:ext uri="{FF2B5EF4-FFF2-40B4-BE49-F238E27FC236}">
                <a16:creationId xmlns:a16="http://schemas.microsoft.com/office/drawing/2014/main" id="{12D9EF7F-82ED-4034-8315-DF150A2606DA}"/>
              </a:ext>
            </a:extLst>
          </p:cNvPr>
          <p:cNvSpPr/>
          <p:nvPr/>
        </p:nvSpPr>
        <p:spPr>
          <a:xfrm>
            <a:off x="229517" y="5025141"/>
            <a:ext cx="6874639" cy="400110"/>
          </a:xfrm>
          <a:prstGeom prst="rect">
            <a:avLst/>
          </a:prstGeom>
        </p:spPr>
        <p:txBody>
          <a:bodyPr wrap="none">
            <a:spAutoFit/>
          </a:bodyPr>
          <a:lstStyle/>
          <a:p>
            <a:r>
              <a:rPr lang="en-US" altLang="zh-CN" b="1" dirty="0">
                <a:solidFill>
                  <a:srgbClr val="686868"/>
                </a:solidFill>
                <a:latin typeface="Arial" panose="020B0604020202020204" pitchFamily="34" charset="0"/>
                <a:cs typeface="Arial" panose="020B0604020202020204" pitchFamily="34" charset="0"/>
              </a:rPr>
              <a:t>Contact for</a:t>
            </a:r>
            <a:r>
              <a:rPr lang="zh-CN" altLang="en-US" b="1" dirty="0">
                <a:solidFill>
                  <a:srgbClr val="686868"/>
                </a:solidFill>
                <a:latin typeface="Arial" panose="020B0604020202020204" pitchFamily="34" charset="0"/>
                <a:cs typeface="Arial" panose="020B0604020202020204" pitchFamily="34" charset="0"/>
              </a:rPr>
              <a:t> </a:t>
            </a:r>
            <a:r>
              <a:rPr lang="en-US" altLang="zh-CN" b="1" dirty="0">
                <a:solidFill>
                  <a:srgbClr val="686868"/>
                </a:solidFill>
                <a:latin typeface="Arial" panose="020B0604020202020204" pitchFamily="34" charset="0"/>
                <a:cs typeface="Arial" panose="020B0604020202020204" pitchFamily="34" charset="0"/>
              </a:rPr>
              <a:t>questions:</a:t>
            </a:r>
            <a:r>
              <a:rPr lang="zh-CN" altLang="en-US" b="1" dirty="0">
                <a:solidFill>
                  <a:srgbClr val="686868"/>
                </a:solidFill>
                <a:latin typeface="Arial" panose="020B0604020202020204" pitchFamily="34" charset="0"/>
                <a:cs typeface="Arial" panose="020B0604020202020204" pitchFamily="34" charset="0"/>
              </a:rPr>
              <a:t> </a:t>
            </a:r>
            <a:r>
              <a:rPr lang="en-US" altLang="zh-CN" b="1" dirty="0">
                <a:solidFill>
                  <a:srgbClr val="686868"/>
                </a:solidFill>
                <a:latin typeface="Arial" panose="020B0604020202020204" pitchFamily="34" charset="0"/>
                <a:cs typeface="Arial" panose="020B0604020202020204" pitchFamily="34" charset="0"/>
              </a:rPr>
              <a:t>Ting Hua (email:</a:t>
            </a:r>
            <a:r>
              <a:rPr lang="en-US" altLang="zh-CN" dirty="0">
                <a:solidFill>
                  <a:srgbClr val="686868"/>
                </a:solidFill>
                <a:latin typeface="Arial" panose="020B0604020202020204" pitchFamily="34" charset="0"/>
                <a:cs typeface="Arial" panose="020B0604020202020204" pitchFamily="34" charset="0"/>
              </a:rPr>
              <a:t> </a:t>
            </a:r>
            <a:r>
              <a:rPr lang="en-US" altLang="zh-CN" sz="2000" dirty="0">
                <a:solidFill>
                  <a:srgbClr val="686868"/>
                </a:solidFill>
                <a:latin typeface="Arial" panose="020B0604020202020204" pitchFamily="34" charset="0"/>
                <a:cs typeface="Arial" panose="020B0604020202020204" pitchFamily="34" charset="0"/>
              </a:rPr>
              <a:t>huatingcn</a:t>
            </a:r>
            <a:r>
              <a:rPr lang="en-US" altLang="zh-CN" dirty="0">
                <a:solidFill>
                  <a:srgbClr val="686868"/>
                </a:solidFill>
                <a:latin typeface="Arial" panose="020B0604020202020204" pitchFamily="34" charset="0"/>
                <a:cs typeface="Arial" panose="020B0604020202020204" pitchFamily="34" charset="0"/>
              </a:rPr>
              <a:t>@126.com</a:t>
            </a:r>
            <a:r>
              <a:rPr lang="en-US" altLang="zh-CN" b="1" dirty="0">
                <a:solidFill>
                  <a:srgbClr val="686868"/>
                </a:solidFill>
                <a:latin typeface="Arial" panose="020B0604020202020204" pitchFamily="34" charset="0"/>
                <a:cs typeface="Arial" panose="020B0604020202020204" pitchFamily="34" charset="0"/>
              </a:rPr>
              <a:t>)</a:t>
            </a:r>
            <a:endParaRPr lang="zh-CN" altLang="en-US" dirty="0">
              <a:solidFill>
                <a:srgbClr val="686868"/>
              </a:solidFill>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82616083-44C6-4448-9688-F807CDA1F46C}"/>
              </a:ext>
            </a:extLst>
          </p:cNvPr>
          <p:cNvSpPr>
            <a:spLocks noChangeArrowheads="1"/>
          </p:cNvSpPr>
          <p:nvPr/>
        </p:nvSpPr>
        <p:spPr bwMode="auto">
          <a:xfrm>
            <a:off x="229517" y="4383138"/>
            <a:ext cx="16802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b="1" dirty="0">
                <a:solidFill>
                  <a:srgbClr val="686868"/>
                </a:solidFill>
                <a:cs typeface="Arial" panose="020B0604020202020204" pitchFamily="34" charset="0"/>
              </a:rPr>
              <a:t>25</a:t>
            </a:r>
            <a:r>
              <a:rPr kumimoji="0" lang="en-US" altLang="zh-CN" sz="2000" b="1" i="0" u="none" strike="noStrike" cap="none" normalizeH="0" baseline="0" dirty="0">
                <a:ln>
                  <a:noFill/>
                </a:ln>
                <a:solidFill>
                  <a:srgbClr val="686868"/>
                </a:solidFill>
                <a:effectLst/>
                <a:cs typeface="Arial" panose="020B0604020202020204" pitchFamily="34" charset="0"/>
              </a:rPr>
              <a:t> May 2022</a:t>
            </a:r>
            <a:endParaRPr kumimoji="0" lang="zh-CN" altLang="zh-CN" sz="2000" b="0" i="0" u="none" strike="noStrike" cap="none" normalizeH="0" baseline="30000" dirty="0">
              <a:ln>
                <a:noFill/>
              </a:ln>
              <a:solidFill>
                <a:srgbClr val="686868"/>
              </a:solidFill>
              <a:effectLst/>
              <a:cs typeface="Arial" panose="020B0604020202020204" pitchFamily="34" charset="0"/>
            </a:endParaRPr>
          </a:p>
        </p:txBody>
      </p:sp>
      <p:pic>
        <p:nvPicPr>
          <p:cNvPr id="1027" name="Picture 3" descr="https://lufa.bnu.edu.cn/images/logo.png">
            <a:extLst>
              <a:ext uri="{FF2B5EF4-FFF2-40B4-BE49-F238E27FC236}">
                <a16:creationId xmlns:a16="http://schemas.microsoft.com/office/drawing/2014/main" id="{F780C348-154B-4212-8020-B42113DC71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07" r="72422"/>
          <a:stretch/>
        </p:blipFill>
        <p:spPr bwMode="auto">
          <a:xfrm>
            <a:off x="8029671" y="2866158"/>
            <a:ext cx="2004730" cy="1926813"/>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D207E692-9805-4378-888D-29034DA59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401" y="2866158"/>
            <a:ext cx="1750282" cy="1750282"/>
          </a:xfrm>
          <a:prstGeom prst="rect">
            <a:avLst/>
          </a:prstGeom>
        </p:spPr>
      </p:pic>
      <p:sp>
        <p:nvSpPr>
          <p:cNvPr id="13" name="矩形 12">
            <a:extLst>
              <a:ext uri="{FF2B5EF4-FFF2-40B4-BE49-F238E27FC236}">
                <a16:creationId xmlns:a16="http://schemas.microsoft.com/office/drawing/2014/main" id="{E166869F-DD39-4DB7-BDA6-84DA6DF1F03A}"/>
              </a:ext>
            </a:extLst>
          </p:cNvPr>
          <p:cNvSpPr/>
          <p:nvPr/>
        </p:nvSpPr>
        <p:spPr>
          <a:xfrm>
            <a:off x="286666" y="5425251"/>
            <a:ext cx="11314783" cy="1446550"/>
          </a:xfrm>
          <a:prstGeom prst="rect">
            <a:avLst/>
          </a:prstGeom>
        </p:spPr>
        <p:txBody>
          <a:bodyPr wrap="square">
            <a:spAutoFit/>
          </a:bodyPr>
          <a:lstStyle/>
          <a:p>
            <a:r>
              <a:rPr lang="en-US" altLang="zh-CN" b="1" dirty="0">
                <a:solidFill>
                  <a:srgbClr val="686868"/>
                </a:solidFill>
                <a:latin typeface="Arial" panose="020B0604020202020204" pitchFamily="34" charset="0"/>
                <a:cs typeface="Arial" panose="020B0604020202020204" pitchFamily="34" charset="0"/>
              </a:rPr>
              <a:t>Reference:</a:t>
            </a:r>
          </a:p>
          <a:p>
            <a:r>
              <a:rPr lang="en-US" altLang="zh-CN" dirty="0">
                <a:solidFill>
                  <a:srgbClr val="686868"/>
                </a:solidFill>
                <a:latin typeface="Arial" panose="020B0604020202020204" pitchFamily="34" charset="0"/>
                <a:cs typeface="Arial" panose="020B0604020202020204" pitchFamily="34" charset="0"/>
              </a:rPr>
              <a:t>Hua, T., Zhao, W., Cherubini, F., Hu, X., &amp; Pereira, P. (2022). Effectiveness of protected areas edges on vegetation greenness, cover and productivity on the Tibetan Plateau, China. Landscape and Urban Planning, 224, 104421. https://doi.org/10.1016/j.landurbplan.2022.104421</a:t>
            </a:r>
          </a:p>
          <a:p>
            <a:r>
              <a:rPr lang="en-US" altLang="zh-CN" sz="1600" dirty="0">
                <a:solidFill>
                  <a:srgbClr val="686868"/>
                </a:solidFill>
                <a:latin typeface="Arial" panose="020B0604020202020204" pitchFamily="34" charset="0"/>
                <a:cs typeface="Arial" panose="020B0604020202020204" pitchFamily="34" charset="0"/>
              </a:rPr>
              <a:t>.</a:t>
            </a:r>
            <a:endParaRPr lang="zh-CN" altLang="en-US" sz="1600" dirty="0">
              <a:solidFill>
                <a:srgbClr val="686868"/>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E5B7FCC6-5F5A-7B89-011F-9842579D1CEF}"/>
              </a:ext>
            </a:extLst>
          </p:cNvPr>
          <p:cNvPicPr>
            <a:picLocks noChangeAspect="1"/>
          </p:cNvPicPr>
          <p:nvPr/>
        </p:nvPicPr>
        <p:blipFill>
          <a:blip r:embed="rId6"/>
          <a:stretch>
            <a:fillRect/>
          </a:stretch>
        </p:blipFill>
        <p:spPr>
          <a:xfrm>
            <a:off x="124692" y="40122"/>
            <a:ext cx="4059382" cy="1158898"/>
          </a:xfrm>
          <a:prstGeom prst="rect">
            <a:avLst/>
          </a:prstGeom>
        </p:spPr>
      </p:pic>
    </p:spTree>
    <p:extLst>
      <p:ext uri="{BB962C8B-B14F-4D97-AF65-F5344CB8AC3E}">
        <p14:creationId xmlns:p14="http://schemas.microsoft.com/office/powerpoint/2010/main" val="29968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87704FD-6F5F-57B5-E4A2-F07B1DCDF098}"/>
              </a:ext>
            </a:extLst>
          </p:cNvPr>
          <p:cNvPicPr>
            <a:picLocks noChangeAspect="1"/>
          </p:cNvPicPr>
          <p:nvPr/>
        </p:nvPicPr>
        <p:blipFill>
          <a:blip r:embed="rId2"/>
          <a:stretch>
            <a:fillRect/>
          </a:stretch>
        </p:blipFill>
        <p:spPr>
          <a:xfrm>
            <a:off x="131936" y="928188"/>
            <a:ext cx="7871756" cy="5801843"/>
          </a:xfrm>
          <a:prstGeom prst="rect">
            <a:avLst/>
          </a:prstGeom>
        </p:spPr>
      </p:pic>
      <p:sp>
        <p:nvSpPr>
          <p:cNvPr id="4" name="文本框 3">
            <a:extLst>
              <a:ext uri="{FF2B5EF4-FFF2-40B4-BE49-F238E27FC236}">
                <a16:creationId xmlns:a16="http://schemas.microsoft.com/office/drawing/2014/main" id="{FE29C0F2-2996-3765-747B-DE320FC8F556}"/>
              </a:ext>
            </a:extLst>
          </p:cNvPr>
          <p:cNvSpPr txBox="1"/>
          <p:nvPr/>
        </p:nvSpPr>
        <p:spPr>
          <a:xfrm>
            <a:off x="8003692" y="2110825"/>
            <a:ext cx="4082294" cy="3734356"/>
          </a:xfrm>
          <a:prstGeom prst="rect">
            <a:avLst/>
          </a:prstGeom>
          <a:noFill/>
        </p:spPr>
        <p:txBody>
          <a:bodyPr wrap="square">
            <a:spAutoFit/>
          </a:bodyPr>
          <a:lstStyle/>
          <a:p>
            <a:pPr marL="342900" indent="-342900">
              <a:spcAft>
                <a:spcPts val="1000"/>
              </a:spcAft>
              <a:buFont typeface="Wingdings" panose="05000000000000000000" pitchFamily="2" charset="2"/>
              <a:buChar char="l"/>
            </a:pPr>
            <a:r>
              <a:rPr lang="en-US" altLang="zh-CN" sz="2000" b="0" i="0" dirty="0">
                <a:solidFill>
                  <a:srgbClr val="2E2E2E"/>
                </a:solidFill>
                <a:effectLst/>
                <a:latin typeface="Arial" panose="020B0604020202020204" pitchFamily="34" charset="0"/>
                <a:cs typeface="Arial" panose="020B0604020202020204" pitchFamily="34" charset="0"/>
              </a:rPr>
              <a:t>42.29% of the areas performed a different degree of </a:t>
            </a:r>
            <a:r>
              <a:rPr lang="en-US" altLang="zh-CN" sz="2000" b="1" i="0" dirty="0">
                <a:solidFill>
                  <a:schemeClr val="accent6">
                    <a:lumMod val="75000"/>
                  </a:schemeClr>
                </a:solidFill>
                <a:effectLst/>
                <a:latin typeface="Arial" panose="020B0604020202020204" pitchFamily="34" charset="0"/>
                <a:cs typeface="Arial" panose="020B0604020202020204" pitchFamily="34" charset="0"/>
              </a:rPr>
              <a:t>enhancement</a:t>
            </a:r>
            <a:r>
              <a:rPr lang="en-US" altLang="zh-CN" sz="2000" b="0" i="0" dirty="0">
                <a:solidFill>
                  <a:srgbClr val="2E2E2E"/>
                </a:solidFill>
                <a:effectLst/>
                <a:latin typeface="Arial" panose="020B0604020202020204" pitchFamily="34" charset="0"/>
                <a:cs typeface="Arial" panose="020B0604020202020204" pitchFamily="34" charset="0"/>
              </a:rPr>
              <a:t> from PAs.</a:t>
            </a:r>
          </a:p>
          <a:p>
            <a:pPr marL="342900" indent="-342900">
              <a:spcAft>
                <a:spcPts val="1000"/>
              </a:spcAft>
              <a:buFont typeface="Wingdings" panose="05000000000000000000" pitchFamily="2" charset="2"/>
              <a:buChar char="l"/>
            </a:pPr>
            <a:r>
              <a:rPr lang="en-US" altLang="zh-CN" sz="2000" b="0" i="0" dirty="0">
                <a:solidFill>
                  <a:srgbClr val="2E2E2E"/>
                </a:solidFill>
                <a:effectLst/>
                <a:latin typeface="Arial" panose="020B0604020202020204" pitchFamily="34" charset="0"/>
                <a:cs typeface="Arial" panose="020B0604020202020204" pitchFamily="34" charset="0"/>
              </a:rPr>
              <a:t>As for less than 10% of the areas, PAs had the likely </a:t>
            </a:r>
            <a:r>
              <a:rPr lang="en-US" altLang="zh-CN" sz="2000" b="1" i="0" dirty="0">
                <a:solidFill>
                  <a:srgbClr val="C00000"/>
                </a:solidFill>
                <a:effectLst/>
                <a:latin typeface="Arial" panose="020B0604020202020204" pitchFamily="34" charset="0"/>
                <a:cs typeface="Arial" panose="020B0604020202020204" pitchFamily="34" charset="0"/>
              </a:rPr>
              <a:t>degraded</a:t>
            </a:r>
            <a:r>
              <a:rPr lang="en-US" altLang="zh-CN" sz="2000" b="0" i="0" dirty="0">
                <a:solidFill>
                  <a:srgbClr val="2E2E2E"/>
                </a:solidFill>
                <a:effectLst/>
                <a:latin typeface="Arial" panose="020B0604020202020204" pitchFamily="34" charset="0"/>
                <a:cs typeface="Arial" panose="020B0604020202020204" pitchFamily="34" charset="0"/>
              </a:rPr>
              <a:t> (6.63%) or </a:t>
            </a:r>
            <a:r>
              <a:rPr lang="en-US" altLang="zh-CN" sz="2000" b="1" i="0" dirty="0">
                <a:solidFill>
                  <a:srgbClr val="C00000"/>
                </a:solidFill>
                <a:effectLst/>
                <a:latin typeface="Arial" panose="020B0604020202020204" pitchFamily="34" charset="0"/>
                <a:cs typeface="Arial" panose="020B0604020202020204" pitchFamily="34" charset="0"/>
              </a:rPr>
              <a:t>probably degraded effect </a:t>
            </a:r>
            <a:r>
              <a:rPr lang="en-US" altLang="zh-CN" sz="2000" b="0" i="0" dirty="0">
                <a:solidFill>
                  <a:srgbClr val="2E2E2E"/>
                </a:solidFill>
                <a:effectLst/>
                <a:latin typeface="Arial" panose="020B0604020202020204" pitchFamily="34" charset="0"/>
                <a:cs typeface="Arial" panose="020B0604020202020204" pitchFamily="34" charset="0"/>
              </a:rPr>
              <a:t>(3.23%). </a:t>
            </a:r>
            <a:endParaRPr lang="en-US" altLang="zh-CN" sz="2000" dirty="0">
              <a:solidFill>
                <a:srgbClr val="2E2E2E"/>
              </a:solidFill>
              <a:latin typeface="Arial" panose="020B0604020202020204" pitchFamily="34" charset="0"/>
              <a:ea typeface="黑体" panose="02010609060101010101" pitchFamily="49" charset="-122"/>
              <a:cs typeface="Arial" panose="020B0604020202020204" pitchFamily="34" charset="0"/>
            </a:endParaRPr>
          </a:p>
          <a:p>
            <a:pPr marL="342900" indent="-342900">
              <a:spcAft>
                <a:spcPts val="1000"/>
              </a:spcAft>
              <a:buFont typeface="Wingdings" panose="05000000000000000000" pitchFamily="2" charset="2"/>
              <a:buChar char="l"/>
            </a:pPr>
            <a:r>
              <a:rPr lang="en-US" altLang="zh-CN" sz="2000" dirty="0">
                <a:latin typeface="Arial" panose="020B0604020202020204" pitchFamily="34" charset="0"/>
                <a:ea typeface="黑体" panose="02010609060101010101" pitchFamily="49" charset="-122"/>
                <a:cs typeface="Arial" panose="020B0604020202020204" pitchFamily="34" charset="0"/>
              </a:rPr>
              <a:t>There was no obvious cluster pattern for the areas with different conservation possibilities</a:t>
            </a:r>
            <a:endParaRPr lang="zh-CN" sz="2000" dirty="0">
              <a:latin typeface="Arial" panose="020B0604020202020204" pitchFamily="34" charset="0"/>
              <a:ea typeface="黑体" panose="02010609060101010101" pitchFamily="49" charset="-122"/>
              <a:cs typeface="Arial" panose="020B0604020202020204" pitchFamily="34" charset="0"/>
            </a:endParaRPr>
          </a:p>
        </p:txBody>
      </p:sp>
      <p:grpSp>
        <p:nvGrpSpPr>
          <p:cNvPr id="21" name="组合 20">
            <a:extLst>
              <a:ext uri="{FF2B5EF4-FFF2-40B4-BE49-F238E27FC236}">
                <a16:creationId xmlns:a16="http://schemas.microsoft.com/office/drawing/2014/main" id="{BFCBE327-C8BB-7D22-3698-4A194BFD5684}"/>
              </a:ext>
            </a:extLst>
          </p:cNvPr>
          <p:cNvGrpSpPr/>
          <p:nvPr/>
        </p:nvGrpSpPr>
        <p:grpSpPr>
          <a:xfrm>
            <a:off x="8809730" y="563524"/>
            <a:ext cx="613670" cy="861896"/>
            <a:chOff x="8809730" y="563524"/>
            <a:chExt cx="479245" cy="861896"/>
          </a:xfrm>
        </p:grpSpPr>
        <p:sp>
          <p:nvSpPr>
            <p:cNvPr id="5" name="矩形 4">
              <a:extLst>
                <a:ext uri="{FF2B5EF4-FFF2-40B4-BE49-F238E27FC236}">
                  <a16:creationId xmlns:a16="http://schemas.microsoft.com/office/drawing/2014/main" id="{487EDD8E-4B21-B511-8C3C-8467F39013AA}"/>
                </a:ext>
              </a:extLst>
            </p:cNvPr>
            <p:cNvSpPr/>
            <p:nvPr/>
          </p:nvSpPr>
          <p:spPr>
            <a:xfrm>
              <a:off x="8809731" y="563524"/>
              <a:ext cx="479244" cy="21262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27D1461C-14D0-E666-17CF-9653AB54C6DF}"/>
                </a:ext>
              </a:extLst>
            </p:cNvPr>
            <p:cNvSpPr/>
            <p:nvPr/>
          </p:nvSpPr>
          <p:spPr>
            <a:xfrm>
              <a:off x="8809730" y="888160"/>
              <a:ext cx="479245" cy="212623"/>
            </a:xfrm>
            <a:prstGeom prst="rect">
              <a:avLst/>
            </a:prstGeom>
            <a:solidFill>
              <a:srgbClr val="98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CD7C24FA-44C6-F2AF-F7DB-EA017873FD06}"/>
                </a:ext>
              </a:extLst>
            </p:cNvPr>
            <p:cNvSpPr/>
            <p:nvPr/>
          </p:nvSpPr>
          <p:spPr>
            <a:xfrm>
              <a:off x="8809730" y="1212797"/>
              <a:ext cx="479245" cy="212623"/>
            </a:xfrm>
            <a:prstGeom prst="rect">
              <a:avLst/>
            </a:prstGeom>
            <a:solidFill>
              <a:srgbClr val="D3F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0" name="组合 19">
            <a:extLst>
              <a:ext uri="{FF2B5EF4-FFF2-40B4-BE49-F238E27FC236}">
                <a16:creationId xmlns:a16="http://schemas.microsoft.com/office/drawing/2014/main" id="{394F891A-AA85-C205-AB69-FAC34B862569}"/>
              </a:ext>
            </a:extLst>
          </p:cNvPr>
          <p:cNvGrpSpPr/>
          <p:nvPr/>
        </p:nvGrpSpPr>
        <p:grpSpPr>
          <a:xfrm>
            <a:off x="10382250" y="550401"/>
            <a:ext cx="660411" cy="861896"/>
            <a:chOff x="10553024" y="550401"/>
            <a:chExt cx="489637" cy="861896"/>
          </a:xfrm>
        </p:grpSpPr>
        <p:sp>
          <p:nvSpPr>
            <p:cNvPr id="8" name="矩形 7">
              <a:extLst>
                <a:ext uri="{FF2B5EF4-FFF2-40B4-BE49-F238E27FC236}">
                  <a16:creationId xmlns:a16="http://schemas.microsoft.com/office/drawing/2014/main" id="{96B4F45A-3091-B868-2F3E-5837336EDD10}"/>
                </a:ext>
              </a:extLst>
            </p:cNvPr>
            <p:cNvSpPr/>
            <p:nvPr/>
          </p:nvSpPr>
          <p:spPr>
            <a:xfrm>
              <a:off x="10553024" y="550401"/>
              <a:ext cx="479245" cy="212623"/>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8BC5B21D-31AF-6C4B-4470-7A28C9CFA53D}"/>
                </a:ext>
              </a:extLst>
            </p:cNvPr>
            <p:cNvSpPr/>
            <p:nvPr/>
          </p:nvSpPr>
          <p:spPr>
            <a:xfrm>
              <a:off x="10553024" y="875038"/>
              <a:ext cx="479246" cy="212623"/>
            </a:xfrm>
            <a:prstGeom prst="rect">
              <a:avLst/>
            </a:prstGeom>
            <a:solidFill>
              <a:srgbClr val="FFD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F807E8A1-66C9-BBE1-3BC2-AB9ED9B46F55}"/>
                </a:ext>
              </a:extLst>
            </p:cNvPr>
            <p:cNvSpPr/>
            <p:nvPr/>
          </p:nvSpPr>
          <p:spPr>
            <a:xfrm>
              <a:off x="10563415" y="1199674"/>
              <a:ext cx="479246" cy="212623"/>
            </a:xfrm>
            <a:prstGeom prst="rect">
              <a:avLst/>
            </a:prstGeom>
            <a:solidFill>
              <a:srgbClr val="F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a:extLst>
              <a:ext uri="{FF2B5EF4-FFF2-40B4-BE49-F238E27FC236}">
                <a16:creationId xmlns:a16="http://schemas.microsoft.com/office/drawing/2014/main" id="{6C14CC22-D0E2-C13D-70F8-219612700166}"/>
              </a:ext>
            </a:extLst>
          </p:cNvPr>
          <p:cNvSpPr txBox="1"/>
          <p:nvPr/>
        </p:nvSpPr>
        <p:spPr>
          <a:xfrm>
            <a:off x="9517576" y="482052"/>
            <a:ext cx="7429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5</a:t>
            </a:r>
            <a:r>
              <a:rPr lang="zh-CN" altLang="en-US" dirty="0">
                <a:latin typeface="Arial" panose="020B0604020202020204" pitchFamily="34" charset="0"/>
                <a:cs typeface="Arial" panose="020B0604020202020204" pitchFamily="34" charset="0"/>
              </a:rPr>
              <a:t>↑</a:t>
            </a:r>
          </a:p>
        </p:txBody>
      </p:sp>
      <p:sp>
        <p:nvSpPr>
          <p:cNvPr id="12" name="文本框 11">
            <a:extLst>
              <a:ext uri="{FF2B5EF4-FFF2-40B4-BE49-F238E27FC236}">
                <a16:creationId xmlns:a16="http://schemas.microsoft.com/office/drawing/2014/main" id="{B7631DA8-16EF-2A25-05AE-6725A042785C}"/>
              </a:ext>
            </a:extLst>
          </p:cNvPr>
          <p:cNvSpPr txBox="1"/>
          <p:nvPr/>
        </p:nvSpPr>
        <p:spPr>
          <a:xfrm>
            <a:off x="9517575" y="812096"/>
            <a:ext cx="7429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 4</a:t>
            </a:r>
            <a:r>
              <a:rPr lang="zh-CN" altLang="en-US" dirty="0">
                <a:latin typeface="Arial" panose="020B0604020202020204" pitchFamily="34" charset="0"/>
                <a:cs typeface="Arial" panose="020B0604020202020204" pitchFamily="34" charset="0"/>
              </a:rPr>
              <a:t>↑</a:t>
            </a:r>
          </a:p>
        </p:txBody>
      </p:sp>
      <p:sp>
        <p:nvSpPr>
          <p:cNvPr id="13" name="文本框 12">
            <a:extLst>
              <a:ext uri="{FF2B5EF4-FFF2-40B4-BE49-F238E27FC236}">
                <a16:creationId xmlns:a16="http://schemas.microsoft.com/office/drawing/2014/main" id="{19774ACD-C71F-A2FC-B704-D35AD9F16373}"/>
              </a:ext>
            </a:extLst>
          </p:cNvPr>
          <p:cNvSpPr txBox="1"/>
          <p:nvPr/>
        </p:nvSpPr>
        <p:spPr>
          <a:xfrm>
            <a:off x="9517575" y="1142140"/>
            <a:ext cx="7429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a:t>
            </a:r>
          </a:p>
        </p:txBody>
      </p:sp>
      <p:sp>
        <p:nvSpPr>
          <p:cNvPr id="14" name="文本框 13">
            <a:extLst>
              <a:ext uri="{FF2B5EF4-FFF2-40B4-BE49-F238E27FC236}">
                <a16:creationId xmlns:a16="http://schemas.microsoft.com/office/drawing/2014/main" id="{17EBCBC2-4AEB-0172-ED45-941B717FCDE3}"/>
              </a:ext>
            </a:extLst>
          </p:cNvPr>
          <p:cNvSpPr txBox="1"/>
          <p:nvPr/>
        </p:nvSpPr>
        <p:spPr>
          <a:xfrm>
            <a:off x="11032269" y="485151"/>
            <a:ext cx="11620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5</a:t>
            </a:r>
            <a:r>
              <a:rPr lang="zh-CN" altLang="en-US" dirty="0">
                <a:latin typeface="Arial" panose="020B0604020202020204" pitchFamily="34" charset="0"/>
                <a:cs typeface="Arial" panose="020B0604020202020204" pitchFamily="34" charset="0"/>
              </a:rPr>
              <a:t>↓</a:t>
            </a:r>
          </a:p>
        </p:txBody>
      </p:sp>
      <p:sp>
        <p:nvSpPr>
          <p:cNvPr id="15" name="文本框 14">
            <a:extLst>
              <a:ext uri="{FF2B5EF4-FFF2-40B4-BE49-F238E27FC236}">
                <a16:creationId xmlns:a16="http://schemas.microsoft.com/office/drawing/2014/main" id="{C137F2C9-B322-FC0E-D24F-D39D94350F34}"/>
              </a:ext>
            </a:extLst>
          </p:cNvPr>
          <p:cNvSpPr txBox="1"/>
          <p:nvPr/>
        </p:nvSpPr>
        <p:spPr>
          <a:xfrm>
            <a:off x="11032268" y="816348"/>
            <a:ext cx="11620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3/4</a:t>
            </a:r>
            <a:r>
              <a:rPr lang="zh-CN" altLang="en-US" dirty="0">
                <a:latin typeface="Arial" panose="020B0604020202020204" pitchFamily="34" charset="0"/>
                <a:cs typeface="Arial" panose="020B0604020202020204" pitchFamily="34" charset="0"/>
              </a:rPr>
              <a:t>↓</a:t>
            </a:r>
          </a:p>
        </p:txBody>
      </p:sp>
      <p:sp>
        <p:nvSpPr>
          <p:cNvPr id="16" name="文本框 15">
            <a:extLst>
              <a:ext uri="{FF2B5EF4-FFF2-40B4-BE49-F238E27FC236}">
                <a16:creationId xmlns:a16="http://schemas.microsoft.com/office/drawing/2014/main" id="{A01F59B9-9424-A475-B456-91217C8A6E76}"/>
              </a:ext>
            </a:extLst>
          </p:cNvPr>
          <p:cNvSpPr txBox="1"/>
          <p:nvPr/>
        </p:nvSpPr>
        <p:spPr>
          <a:xfrm>
            <a:off x="11042661" y="1145237"/>
            <a:ext cx="116205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a:t>
            </a:r>
          </a:p>
        </p:txBody>
      </p:sp>
      <p:sp>
        <p:nvSpPr>
          <p:cNvPr id="18" name="文本框 17">
            <a:extLst>
              <a:ext uri="{FF2B5EF4-FFF2-40B4-BE49-F238E27FC236}">
                <a16:creationId xmlns:a16="http://schemas.microsoft.com/office/drawing/2014/main" id="{8FC0D183-D47A-5E67-4371-7E0AB87459F0}"/>
              </a:ext>
            </a:extLst>
          </p:cNvPr>
          <p:cNvSpPr txBox="1"/>
          <p:nvPr/>
        </p:nvSpPr>
        <p:spPr>
          <a:xfrm>
            <a:off x="577839" y="482052"/>
            <a:ext cx="6096000"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Possibility assessment of conservation efficiency</a:t>
            </a:r>
            <a:endParaRPr lang="zh-CN" altLang="en-US" sz="2000"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2AB6341D-2E9A-3389-BD38-471304044CEC}"/>
              </a:ext>
            </a:extLst>
          </p:cNvPr>
          <p:cNvSpPr txBox="1"/>
          <p:nvPr/>
        </p:nvSpPr>
        <p:spPr>
          <a:xfrm>
            <a:off x="9182" y="0"/>
            <a:ext cx="4169118"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Results and Discussions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096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DFBD83-BAEF-EDD2-3D43-F312893E18FC}"/>
              </a:ext>
            </a:extLst>
          </p:cNvPr>
          <p:cNvPicPr/>
          <p:nvPr/>
        </p:nvPicPr>
        <p:blipFill>
          <a:blip r:embed="rId3">
            <a:extLst>
              <a:ext uri="{28A0092B-C50C-407E-A947-70E740481C1C}">
                <a14:useLocalDpi xmlns:a14="http://schemas.microsoft.com/office/drawing/2010/main" val="0"/>
              </a:ext>
            </a:extLst>
          </a:blip>
          <a:stretch>
            <a:fillRect/>
          </a:stretch>
        </p:blipFill>
        <p:spPr>
          <a:xfrm>
            <a:off x="293175" y="439375"/>
            <a:ext cx="5178307" cy="6285439"/>
          </a:xfrm>
          <a:prstGeom prst="rect">
            <a:avLst/>
          </a:prstGeom>
        </p:spPr>
      </p:pic>
      <p:sp>
        <p:nvSpPr>
          <p:cNvPr id="3" name="文本框 2">
            <a:extLst>
              <a:ext uri="{FF2B5EF4-FFF2-40B4-BE49-F238E27FC236}">
                <a16:creationId xmlns:a16="http://schemas.microsoft.com/office/drawing/2014/main" id="{43D8683C-3C96-6830-2EE8-7820023F31A0}"/>
              </a:ext>
            </a:extLst>
          </p:cNvPr>
          <p:cNvSpPr txBox="1"/>
          <p:nvPr/>
        </p:nvSpPr>
        <p:spPr>
          <a:xfrm>
            <a:off x="5828349" y="125066"/>
            <a:ext cx="6245117"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tLang="zh-CN" dirty="0">
                <a:latin typeface="Arial" panose="020B0604020202020204" pitchFamily="34" charset="0"/>
                <a:ea typeface="黑体" panose="02010609060101010101" pitchFamily="49" charset="-122"/>
                <a:cs typeface="Arial" panose="020B0604020202020204" pitchFamily="34" charset="0"/>
                <a:sym typeface="+mn-ea"/>
              </a:rPr>
              <a:t>Approximately 30% (20%) of the areas exhibited a </a:t>
            </a:r>
            <a:r>
              <a:rPr lang="en-US" altLang="zh-CN" b="1" dirty="0">
                <a:solidFill>
                  <a:schemeClr val="accent6">
                    <a:lumMod val="75000"/>
                  </a:schemeClr>
                </a:solidFill>
                <a:latin typeface="Arial" panose="020B0604020202020204" pitchFamily="34" charset="0"/>
                <a:ea typeface="黑体" panose="02010609060101010101" pitchFamily="49" charset="-122"/>
                <a:cs typeface="Arial" panose="020B0604020202020204" pitchFamily="34" charset="0"/>
                <a:sym typeface="+mn-ea"/>
              </a:rPr>
              <a:t>positive</a:t>
            </a:r>
            <a:r>
              <a:rPr lang="en-US" altLang="zh-CN" dirty="0">
                <a:latin typeface="Arial" panose="020B0604020202020204" pitchFamily="34" charset="0"/>
                <a:ea typeface="黑体" panose="02010609060101010101" pitchFamily="49" charset="-122"/>
                <a:cs typeface="Arial" panose="020B0604020202020204" pitchFamily="34" charset="0"/>
                <a:sym typeface="+mn-ea"/>
              </a:rPr>
              <a:t> (</a:t>
            </a: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sym typeface="+mn-ea"/>
              </a:rPr>
              <a:t>negative</a:t>
            </a:r>
            <a:r>
              <a:rPr lang="en-US" altLang="zh-CN" dirty="0">
                <a:latin typeface="Arial" panose="020B0604020202020204" pitchFamily="34" charset="0"/>
                <a:ea typeface="黑体" panose="02010609060101010101" pitchFamily="49" charset="-122"/>
                <a:cs typeface="Arial" panose="020B0604020202020204" pitchFamily="34" charset="0"/>
                <a:sym typeface="+mn-ea"/>
              </a:rPr>
              <a:t>) pattern in all aspects.</a:t>
            </a:r>
          </a:p>
          <a:p>
            <a:pPr marL="285750" indent="-285750">
              <a:spcAft>
                <a:spcPts val="600"/>
              </a:spcAft>
              <a:buFont typeface="Arial" panose="020B0604020202020204" pitchFamily="34" charset="0"/>
              <a:buChar char="•"/>
            </a:pPr>
            <a:r>
              <a:rPr lang="en-US" altLang="zh-CN" b="0" i="0" dirty="0">
                <a:solidFill>
                  <a:srgbClr val="2E2E2E"/>
                </a:solidFill>
                <a:effectLst/>
                <a:latin typeface="Arial" panose="020B0604020202020204" pitchFamily="34" charset="0"/>
                <a:cs typeface="Arial" panose="020B0604020202020204" pitchFamily="34" charset="0"/>
              </a:rPr>
              <a:t>10.51% of the samples</a:t>
            </a:r>
            <a:r>
              <a:rPr lang="en-US" altLang="zh-CN" b="0" i="0" dirty="0">
                <a:solidFill>
                  <a:srgbClr val="2E2E2E"/>
                </a:solidFill>
                <a:effectLst/>
                <a:latin typeface="Arial" panose="020B0604020202020204" pitchFamily="34" charset="0"/>
                <a:ea typeface="黑体" panose="02010609060101010101" pitchFamily="49" charset="-122"/>
                <a:cs typeface="Arial" panose="020B0604020202020204" pitchFamily="34" charset="0"/>
                <a:sym typeface="+mn-ea"/>
              </a:rPr>
              <a:t> the </a:t>
            </a:r>
            <a:r>
              <a:rPr lang="en-US" altLang="zh-CN" b="1" i="0" dirty="0">
                <a:solidFill>
                  <a:srgbClr val="2E2E2E"/>
                </a:solidFill>
                <a:effectLst/>
                <a:latin typeface="Arial" panose="020B0604020202020204" pitchFamily="34" charset="0"/>
                <a:ea typeface="黑体" panose="02010609060101010101" pitchFamily="49" charset="-122"/>
                <a:cs typeface="Arial" panose="020B0604020202020204" pitchFamily="34" charset="0"/>
                <a:sym typeface="+mn-ea"/>
              </a:rPr>
              <a:t>opposite effect </a:t>
            </a:r>
            <a:r>
              <a:rPr lang="en-US" altLang="zh-CN" b="0" i="0" dirty="0">
                <a:solidFill>
                  <a:srgbClr val="2E2E2E"/>
                </a:solidFill>
                <a:effectLst/>
                <a:latin typeface="Arial" panose="020B0604020202020204" pitchFamily="34" charset="0"/>
                <a:ea typeface="黑体" panose="02010609060101010101" pitchFamily="49" charset="-122"/>
                <a:cs typeface="Arial" panose="020B0604020202020204" pitchFamily="34" charset="0"/>
                <a:sym typeface="+mn-ea"/>
              </a:rPr>
              <a:t>on vegetation greenness, cover, and productivity, partly overlapping with </a:t>
            </a:r>
            <a:r>
              <a:rPr lang="en-US" altLang="zh-CN" b="0" i="0" dirty="0" err="1">
                <a:solidFill>
                  <a:srgbClr val="2E2E2E"/>
                </a:solidFill>
                <a:effectLst/>
                <a:latin typeface="Arial" panose="020B0604020202020204" pitchFamily="34" charset="0"/>
                <a:ea typeface="黑体" panose="02010609060101010101" pitchFamily="49" charset="-122"/>
                <a:cs typeface="Arial" panose="020B0604020202020204" pitchFamily="34" charset="0"/>
                <a:sym typeface="+mn-ea"/>
              </a:rPr>
              <a:t>PAs’</a:t>
            </a:r>
            <a:r>
              <a:rPr lang="en-US" altLang="zh-CN" b="0" i="0" dirty="0">
                <a:solidFill>
                  <a:srgbClr val="2E2E2E"/>
                </a:solidFill>
                <a:effectLst/>
                <a:latin typeface="Arial" panose="020B0604020202020204" pitchFamily="34" charset="0"/>
                <a:ea typeface="黑体" panose="02010609060101010101" pitchFamily="49" charset="-122"/>
                <a:cs typeface="Arial" panose="020B0604020202020204" pitchFamily="34" charset="0"/>
                <a:sym typeface="+mn-ea"/>
              </a:rPr>
              <a:t> experiment zones</a:t>
            </a:r>
            <a:endParaRPr lang="en-US" altLang="zh-CN" dirty="0">
              <a:latin typeface="Arial" panose="020B0604020202020204" pitchFamily="34" charset="0"/>
              <a:ea typeface="黑体" panose="02010609060101010101" pitchFamily="49" charset="-122"/>
              <a:cs typeface="Arial" panose="020B0604020202020204" pitchFamily="34" charset="0"/>
              <a:sym typeface="+mn-ea"/>
            </a:endParaRPr>
          </a:p>
        </p:txBody>
      </p:sp>
      <p:pic>
        <p:nvPicPr>
          <p:cNvPr id="4" name="图片 3">
            <a:extLst>
              <a:ext uri="{FF2B5EF4-FFF2-40B4-BE49-F238E27FC236}">
                <a16:creationId xmlns:a16="http://schemas.microsoft.com/office/drawing/2014/main" id="{065D1F5F-39FE-9753-B947-72A407DB4C42}"/>
              </a:ext>
            </a:extLst>
          </p:cNvPr>
          <p:cNvPicPr>
            <a:picLocks noChangeAspect="1"/>
          </p:cNvPicPr>
          <p:nvPr/>
        </p:nvPicPr>
        <p:blipFill>
          <a:blip r:embed="rId4"/>
          <a:stretch>
            <a:fillRect/>
          </a:stretch>
        </p:blipFill>
        <p:spPr>
          <a:xfrm>
            <a:off x="5828349" y="5177495"/>
            <a:ext cx="2214573" cy="1680505"/>
          </a:xfrm>
          <a:prstGeom prst="rect">
            <a:avLst/>
          </a:prstGeom>
        </p:spPr>
      </p:pic>
      <p:cxnSp>
        <p:nvCxnSpPr>
          <p:cNvPr id="5" name="直接连接符 4">
            <a:extLst>
              <a:ext uri="{FF2B5EF4-FFF2-40B4-BE49-F238E27FC236}">
                <a16:creationId xmlns:a16="http://schemas.microsoft.com/office/drawing/2014/main" id="{D4C9F51B-C02A-18BE-0CED-D5013B16907F}"/>
              </a:ext>
            </a:extLst>
          </p:cNvPr>
          <p:cNvCxnSpPr>
            <a:cxnSpLocks/>
          </p:cNvCxnSpPr>
          <p:nvPr/>
        </p:nvCxnSpPr>
        <p:spPr>
          <a:xfrm>
            <a:off x="6287516" y="6236838"/>
            <a:ext cx="1565240" cy="9643"/>
          </a:xfrm>
          <a:prstGeom prst="line">
            <a:avLst/>
          </a:prstGeom>
          <a:ln w="28575">
            <a:solidFill>
              <a:srgbClr val="73B273"/>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CD46296-A559-70FA-BC97-919D0B686B18}"/>
              </a:ext>
            </a:extLst>
          </p:cNvPr>
          <p:cNvCxnSpPr>
            <a:cxnSpLocks/>
            <a:endCxn id="9" idx="1"/>
          </p:cNvCxnSpPr>
          <p:nvPr/>
        </p:nvCxnSpPr>
        <p:spPr>
          <a:xfrm flipV="1">
            <a:off x="7559015" y="5971990"/>
            <a:ext cx="1169098" cy="1135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FB30DCF4-8667-8436-21A3-6AA90AE85906}"/>
              </a:ext>
            </a:extLst>
          </p:cNvPr>
          <p:cNvCxnSpPr>
            <a:cxnSpLocks/>
          </p:cNvCxnSpPr>
          <p:nvPr/>
        </p:nvCxnSpPr>
        <p:spPr>
          <a:xfrm>
            <a:off x="7204636" y="5421549"/>
            <a:ext cx="1144691" cy="0"/>
          </a:xfrm>
          <a:prstGeom prst="line">
            <a:avLst/>
          </a:prstGeom>
          <a:ln w="28575">
            <a:solidFill>
              <a:srgbClr val="D68589"/>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19299C0-612A-83C2-7C4E-486976C6C240}"/>
              </a:ext>
            </a:extLst>
          </p:cNvPr>
          <p:cNvSpPr/>
          <p:nvPr/>
        </p:nvSpPr>
        <p:spPr>
          <a:xfrm>
            <a:off x="7852756" y="6303138"/>
            <a:ext cx="1364392" cy="393016"/>
          </a:xfrm>
          <a:prstGeom prst="rect">
            <a:avLst/>
          </a:prstGeom>
        </p:spPr>
        <p:txBody>
          <a:bodyPr wrap="none">
            <a:spAutoFit/>
          </a:bodyPr>
          <a:lstStyle/>
          <a:p>
            <a:r>
              <a:rPr lang="en-US" altLang="zh-CN" sz="1600" b="1" dirty="0">
                <a:solidFill>
                  <a:srgbClr val="73B273"/>
                </a:solidFill>
                <a:latin typeface="Arial" panose="020B0604020202020204" pitchFamily="34" charset="0"/>
                <a:cs typeface="Arial" panose="020B0604020202020204" pitchFamily="34" charset="0"/>
              </a:rPr>
              <a:t>Core zone</a:t>
            </a:r>
            <a:endParaRPr lang="en-US" altLang="zh-CN" sz="1600" i="0" dirty="0">
              <a:solidFill>
                <a:srgbClr val="73B273"/>
              </a:solidFill>
              <a:effectLst/>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CF9DB3A2-82DA-F074-7072-57FB54AB94FA}"/>
              </a:ext>
            </a:extLst>
          </p:cNvPr>
          <p:cNvSpPr/>
          <p:nvPr/>
        </p:nvSpPr>
        <p:spPr>
          <a:xfrm>
            <a:off x="8728113" y="5775482"/>
            <a:ext cx="1524426" cy="393016"/>
          </a:xfrm>
          <a:prstGeom prst="rect">
            <a:avLst/>
          </a:prstGeom>
        </p:spPr>
        <p:txBody>
          <a:bodyPr wrap="none">
            <a:spAutoFit/>
          </a:bodyPr>
          <a:lstStyle/>
          <a:p>
            <a:r>
              <a:rPr lang="en-US" altLang="zh-CN" sz="1600" b="1" dirty="0">
                <a:solidFill>
                  <a:srgbClr val="FFC000"/>
                </a:solidFill>
                <a:latin typeface="Arial" panose="020B0604020202020204" pitchFamily="34" charset="0"/>
                <a:cs typeface="Arial" panose="020B0604020202020204" pitchFamily="34" charset="0"/>
              </a:rPr>
              <a:t>Buffer zone</a:t>
            </a:r>
            <a:endParaRPr lang="en-US" altLang="zh-CN" sz="1600" i="0" dirty="0">
              <a:solidFill>
                <a:srgbClr val="FFC000"/>
              </a:solidFill>
              <a:effectLst/>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CDFC8B2C-460A-1276-0CA1-898556A89A31}"/>
              </a:ext>
            </a:extLst>
          </p:cNvPr>
          <p:cNvSpPr/>
          <p:nvPr/>
        </p:nvSpPr>
        <p:spPr>
          <a:xfrm>
            <a:off x="8298891" y="5246363"/>
            <a:ext cx="2319020" cy="393016"/>
          </a:xfrm>
          <a:prstGeom prst="rect">
            <a:avLst/>
          </a:prstGeom>
        </p:spPr>
        <p:txBody>
          <a:bodyPr wrap="none">
            <a:spAutoFit/>
          </a:bodyPr>
          <a:lstStyle/>
          <a:p>
            <a:r>
              <a:rPr lang="en-US" altLang="zh-CN" sz="1600" b="1" dirty="0">
                <a:solidFill>
                  <a:srgbClr val="C00000"/>
                </a:solidFill>
                <a:latin typeface="Arial" panose="020B0604020202020204" pitchFamily="34" charset="0"/>
                <a:cs typeface="Arial" panose="020B0604020202020204" pitchFamily="34" charset="0"/>
              </a:rPr>
              <a:t>Experimental zone</a:t>
            </a:r>
            <a:endParaRPr lang="en-US" altLang="zh-CN" sz="1600" i="0" dirty="0">
              <a:solidFill>
                <a:srgbClr val="C00000"/>
              </a:solidFill>
              <a:effectLst/>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7746BE1C-11AB-0CEB-D7C3-1D01FF89E539}"/>
              </a:ext>
            </a:extLst>
          </p:cNvPr>
          <p:cNvPicPr>
            <a:picLocks noChangeAspect="1"/>
          </p:cNvPicPr>
          <p:nvPr/>
        </p:nvPicPr>
        <p:blipFill>
          <a:blip r:embed="rId5"/>
          <a:stretch>
            <a:fillRect/>
          </a:stretch>
        </p:blipFill>
        <p:spPr>
          <a:xfrm>
            <a:off x="6700163" y="2846060"/>
            <a:ext cx="3197456" cy="1383586"/>
          </a:xfrm>
          <a:prstGeom prst="rect">
            <a:avLst/>
          </a:prstGeom>
        </p:spPr>
      </p:pic>
      <p:sp>
        <p:nvSpPr>
          <p:cNvPr id="12" name="文本框 11">
            <a:extLst>
              <a:ext uri="{FF2B5EF4-FFF2-40B4-BE49-F238E27FC236}">
                <a16:creationId xmlns:a16="http://schemas.microsoft.com/office/drawing/2014/main" id="{DED3DCD5-079C-13E9-C7C3-6481DC03DE96}"/>
              </a:ext>
            </a:extLst>
          </p:cNvPr>
          <p:cNvSpPr txBox="1"/>
          <p:nvPr/>
        </p:nvSpPr>
        <p:spPr>
          <a:xfrm>
            <a:off x="5691786" y="1831661"/>
            <a:ext cx="6245117" cy="646331"/>
          </a:xfrm>
          <a:prstGeom prst="rect">
            <a:avLst/>
          </a:prstGeom>
          <a:noFill/>
        </p:spPr>
        <p:txBody>
          <a:bodyPr wrap="square" rtlCol="0">
            <a:spAutoFit/>
          </a:bodyPr>
          <a:lstStyle/>
          <a:p>
            <a:r>
              <a:rPr lang="en-US" altLang="zh-CN" dirty="0">
                <a:latin typeface="Arial" panose="020B0604020202020204" pitchFamily="34" charset="0"/>
                <a:ea typeface="黑体" panose="02010609060101010101" pitchFamily="49" charset="-122"/>
                <a:cs typeface="Arial" panose="020B0604020202020204" pitchFamily="34" charset="0"/>
              </a:rPr>
              <a:t>Reasons for inconsistent efficiency in vegetation greenness, cover, and productivity</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sp>
        <p:nvSpPr>
          <p:cNvPr id="14" name="文本框 13">
            <a:extLst>
              <a:ext uri="{FF2B5EF4-FFF2-40B4-BE49-F238E27FC236}">
                <a16:creationId xmlns:a16="http://schemas.microsoft.com/office/drawing/2014/main" id="{F7EC85F8-259A-30B4-B6FC-6F2A9F093340}"/>
              </a:ext>
            </a:extLst>
          </p:cNvPr>
          <p:cNvSpPr txBox="1"/>
          <p:nvPr/>
        </p:nvSpPr>
        <p:spPr>
          <a:xfrm>
            <a:off x="9182" y="0"/>
            <a:ext cx="4169118"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Results and Discussions</a:t>
            </a:r>
            <a:endParaRPr lang="zh-CN" altLang="en-US" sz="2000" b="1"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A24068BF-0719-15A3-E06F-1A895753A094}"/>
              </a:ext>
            </a:extLst>
          </p:cNvPr>
          <p:cNvSpPr txBox="1"/>
          <p:nvPr/>
        </p:nvSpPr>
        <p:spPr>
          <a:xfrm>
            <a:off x="5828349" y="2420071"/>
            <a:ext cx="6125632" cy="369332"/>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1)</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Vegetation growth biophysical process </a:t>
            </a:r>
            <a:endParaRPr lang="zh-CN" altLang="en-US" b="1"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02DD80E8-6FC9-8F26-C67D-CE9BA92FCEAA}"/>
              </a:ext>
            </a:extLst>
          </p:cNvPr>
          <p:cNvSpPr txBox="1"/>
          <p:nvPr/>
        </p:nvSpPr>
        <p:spPr>
          <a:xfrm>
            <a:off x="5886615" y="4843868"/>
            <a:ext cx="7834964" cy="369332"/>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2) </a:t>
            </a:r>
            <a:r>
              <a:rPr lang="en-US" altLang="zh-CN" b="1" dirty="0" err="1">
                <a:latin typeface="Arial" panose="020B0604020202020204" pitchFamily="34" charset="0"/>
                <a:cs typeface="Arial" panose="020B0604020202020204" pitchFamily="34" charset="0"/>
              </a:rPr>
              <a:t>PAs’</a:t>
            </a:r>
            <a:r>
              <a:rPr lang="en-US" altLang="zh-CN" b="1" dirty="0">
                <a:latin typeface="Arial" panose="020B0604020202020204" pitchFamily="34" charset="0"/>
                <a:cs typeface="Arial" panose="020B0604020202020204" pitchFamily="34" charset="0"/>
              </a:rPr>
              <a:t> structure</a:t>
            </a:r>
            <a:endParaRPr lang="zh-CN" altLang="en-US"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233985E1-5D15-E32A-AB44-3A83CD13A282}"/>
              </a:ext>
            </a:extLst>
          </p:cNvPr>
          <p:cNvSpPr txBox="1"/>
          <p:nvPr/>
        </p:nvSpPr>
        <p:spPr>
          <a:xfrm>
            <a:off x="5828349" y="4234258"/>
            <a:ext cx="6896500" cy="646331"/>
          </a:xfrm>
          <a:prstGeom prst="rect">
            <a:avLst/>
          </a:prstGeom>
          <a:noFill/>
        </p:spPr>
        <p:txBody>
          <a:bodyPr wrap="square">
            <a:spAutoFit/>
          </a:bodyPr>
          <a:lstStyle/>
          <a:p>
            <a:r>
              <a:rPr lang="en-US" altLang="zh-CN" b="0" i="0" dirty="0">
                <a:solidFill>
                  <a:srgbClr val="2E2E2E"/>
                </a:solidFill>
                <a:effectLst/>
                <a:latin typeface="Arial" panose="020B0604020202020204" pitchFamily="34" charset="0"/>
                <a:cs typeface="Arial" panose="020B0604020202020204" pitchFamily="34" charset="0"/>
              </a:rPr>
              <a:t>self-shadowing and nutrient limitation</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plant light-use efficiency and carbon-use efficiency</a:t>
            </a:r>
            <a:endParaRPr lang="zh-CN" altLang="en-US"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357A1E69-CAE6-C71B-0573-9F091D4C64DF}"/>
              </a:ext>
            </a:extLst>
          </p:cNvPr>
          <p:cNvSpPr txBox="1"/>
          <p:nvPr/>
        </p:nvSpPr>
        <p:spPr>
          <a:xfrm>
            <a:off x="10252539" y="5648415"/>
            <a:ext cx="3013403"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restorations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17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5F9C588-B4BE-273A-AC64-4C1BEB4C22A8}"/>
              </a:ext>
            </a:extLst>
          </p:cNvPr>
          <p:cNvSpPr txBox="1"/>
          <p:nvPr/>
        </p:nvSpPr>
        <p:spPr>
          <a:xfrm>
            <a:off x="748147" y="4688409"/>
            <a:ext cx="10283920" cy="1591461"/>
          </a:xfrm>
          <a:prstGeom prst="rect">
            <a:avLst/>
          </a:prstGeom>
          <a:noFill/>
        </p:spPr>
        <p:txBody>
          <a:bodyPr wrap="square" rtlCol="0">
            <a:spAutoFit/>
          </a:bodyPr>
          <a:lstStyle/>
          <a:p>
            <a:pPr marL="285750" indent="-285750">
              <a:lnSpc>
                <a:spcPts val="3000"/>
              </a:lnSpc>
              <a:buSzPct val="60000"/>
              <a:buFont typeface="Wingdings" panose="05000000000000000000" charset="0"/>
              <a:buChar char="l"/>
            </a:pPr>
            <a:r>
              <a:rPr lang="en-US" altLang="zh-CN" dirty="0">
                <a:latin typeface="Arial" panose="020B0604020202020204" pitchFamily="34" charset="0"/>
                <a:ea typeface="黑体" panose="02010609060101010101" pitchFamily="49" charset="-122"/>
                <a:cs typeface="Arial" panose="020B0604020202020204" pitchFamily="34" charset="0"/>
              </a:rPr>
              <a:t>Compared to geographic background factors, the correlation between </a:t>
            </a:r>
            <a:r>
              <a:rPr lang="en-US" altLang="zh-CN" dirty="0">
                <a:solidFill>
                  <a:schemeClr val="accent1"/>
                </a:solidFill>
                <a:latin typeface="Arial" panose="020B0604020202020204" pitchFamily="34" charset="0"/>
                <a:ea typeface="黑体" panose="02010609060101010101" pitchFamily="49" charset="-122"/>
                <a:cs typeface="Arial" panose="020B0604020202020204" pitchFamily="34" charset="0"/>
              </a:rPr>
              <a:t>structural composition and spatial configuration of landforms and land cover</a:t>
            </a:r>
            <a:r>
              <a:rPr lang="en-US" altLang="zh-CN" dirty="0">
                <a:latin typeface="Arial" panose="020B0604020202020204" pitchFamily="34" charset="0"/>
                <a:ea typeface="黑体" panose="02010609060101010101" pitchFamily="49" charset="-122"/>
                <a:cs typeface="Arial" panose="020B0604020202020204" pitchFamily="34" charset="0"/>
              </a:rPr>
              <a:t>, and conservation efficiency were stronger</a:t>
            </a:r>
          </a:p>
          <a:p>
            <a:pPr marL="285750" indent="-285750">
              <a:lnSpc>
                <a:spcPts val="3000"/>
              </a:lnSpc>
              <a:buSzPct val="60000"/>
              <a:buFont typeface="Wingdings" panose="05000000000000000000" charset="0"/>
              <a:buChar char="l"/>
            </a:pPr>
            <a:r>
              <a:rPr lang="en-US" altLang="zh-CN" dirty="0">
                <a:solidFill>
                  <a:schemeClr val="accent1"/>
                </a:solidFill>
                <a:latin typeface="Arial" panose="020B0604020202020204" pitchFamily="34" charset="0"/>
                <a:ea typeface="黑体" panose="02010609060101010101" pitchFamily="49" charset="-122"/>
                <a:cs typeface="Arial" panose="020B0604020202020204" pitchFamily="34" charset="0"/>
              </a:rPr>
              <a:t>A non-significant </a:t>
            </a:r>
            <a:r>
              <a:rPr lang="en-US" altLang="zh-CN" dirty="0">
                <a:latin typeface="Arial" panose="020B0604020202020204" pitchFamily="34" charset="0"/>
                <a:ea typeface="黑体" panose="02010609060101010101" pitchFamily="49" charset="-122"/>
                <a:cs typeface="Arial" panose="020B0604020202020204" pitchFamily="34" charset="0"/>
              </a:rPr>
              <a:t>correlation was observed between </a:t>
            </a:r>
            <a:r>
              <a:rPr lang="en-US" altLang="zh-CN" dirty="0">
                <a:solidFill>
                  <a:schemeClr val="accent1"/>
                </a:solidFill>
                <a:latin typeface="Arial" panose="020B0604020202020204" pitchFamily="34" charset="0"/>
                <a:ea typeface="黑体" panose="02010609060101010101" pitchFamily="49" charset="-122"/>
                <a:cs typeface="Arial" panose="020B0604020202020204" pitchFamily="34" charset="0"/>
              </a:rPr>
              <a:t>conservation efficiency and grazing intensity</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a:solidFill>
                  <a:srgbClr val="2E2E2E"/>
                </a:solidFill>
                <a:latin typeface="Arial" panose="020B0604020202020204" pitchFamily="34" charset="0"/>
                <a:ea typeface="黑体" panose="02010609060101010101" pitchFamily="49" charset="-122"/>
                <a:cs typeface="Arial" panose="020B0604020202020204" pitchFamily="34" charset="0"/>
              </a:rPr>
              <a:t>G</a:t>
            </a:r>
            <a:r>
              <a:rPr lang="en-US" altLang="zh-CN" b="0" i="0" dirty="0">
                <a:solidFill>
                  <a:srgbClr val="2E2E2E"/>
                </a:solidFill>
                <a:effectLst/>
                <a:latin typeface="Arial" panose="020B0604020202020204" pitchFamily="34" charset="0"/>
                <a:cs typeface="Arial" panose="020B0604020202020204" pitchFamily="34" charset="0"/>
              </a:rPr>
              <a:t>razing exclusion using fences also declines soil fertility, negatively affecting vegetation.</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4" name="文本框 3">
            <a:extLst>
              <a:ext uri="{FF2B5EF4-FFF2-40B4-BE49-F238E27FC236}">
                <a16:creationId xmlns:a16="http://schemas.microsoft.com/office/drawing/2014/main" id="{961B2F6E-C7AC-7A2D-02CA-BB86465E98C1}"/>
              </a:ext>
            </a:extLst>
          </p:cNvPr>
          <p:cNvSpPr txBox="1"/>
          <p:nvPr/>
        </p:nvSpPr>
        <p:spPr>
          <a:xfrm>
            <a:off x="9182" y="0"/>
            <a:ext cx="4169118"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Results and Discussions</a:t>
            </a:r>
            <a:endParaRPr lang="zh-CN" altLang="en-US" sz="2000" b="1"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86A8CE4C-18B6-2112-7E40-2B5E1364A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21" y="573773"/>
            <a:ext cx="11942357" cy="36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8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39AC15-AA54-4D75-9845-AB270A0875CD}"/>
              </a:ext>
            </a:extLst>
          </p:cNvPr>
          <p:cNvSpPr txBox="1"/>
          <p:nvPr/>
        </p:nvSpPr>
        <p:spPr>
          <a:xfrm>
            <a:off x="2656259" y="1856966"/>
            <a:ext cx="9653838" cy="769441"/>
          </a:xfrm>
          <a:prstGeom prst="rect">
            <a:avLst/>
          </a:prstGeom>
          <a:noFill/>
        </p:spPr>
        <p:txBody>
          <a:bodyPr wrap="square" rtlCol="0">
            <a:spAutoFit/>
          </a:bodyPr>
          <a:lstStyle/>
          <a:p>
            <a:r>
              <a:rPr lang="en-US" altLang="zh-CN" sz="4400" dirty="0">
                <a:latin typeface="Arial" panose="020B0604020202020204" pitchFamily="34" charset="0"/>
                <a:cs typeface="Arial" panose="020B0604020202020204" pitchFamily="34" charset="0"/>
              </a:rPr>
              <a:t>Thank you for your attention</a:t>
            </a:r>
          </a:p>
        </p:txBody>
      </p:sp>
      <p:pic>
        <p:nvPicPr>
          <p:cNvPr id="3" name="Picture 1">
            <a:extLst>
              <a:ext uri="{FF2B5EF4-FFF2-40B4-BE49-F238E27FC236}">
                <a16:creationId xmlns:a16="http://schemas.microsoft.com/office/drawing/2014/main" id="{3388390B-F114-490D-97EB-8C47CC4CF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4715004"/>
            <a:ext cx="12176125" cy="2128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385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3194638-7F1E-D136-01BD-B704B9B6346A}"/>
              </a:ext>
            </a:extLst>
          </p:cNvPr>
          <p:cNvSpPr txBox="1"/>
          <p:nvPr/>
        </p:nvSpPr>
        <p:spPr>
          <a:xfrm rot="10800000" flipV="1">
            <a:off x="4958948" y="5375797"/>
            <a:ext cx="5814575" cy="338554"/>
          </a:xfrm>
          <a:prstGeom prst="rect">
            <a:avLst/>
          </a:prstGeom>
          <a:noFill/>
        </p:spPr>
        <p:txBody>
          <a:bodyPr wrap="square" rtlCol="0">
            <a:spAutoFit/>
          </a:bodyPr>
          <a:lstStyle>
            <a:defPPr>
              <a:defRPr lang="en-US"/>
            </a:defPPr>
            <a:lvl1pPr algn="ctr">
              <a:defRPr sz="1100">
                <a:latin typeface="Times New Roman" panose="02020603050405020304" pitchFamily="18" charset="0"/>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(Wolf </a:t>
            </a:r>
            <a:r>
              <a:rPr kumimoji="0" lang="en-US" altLang="zh-CN" sz="16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et al., Nat. Ecol. </a:t>
            </a:r>
            <a:r>
              <a:rPr kumimoji="0" lang="en-US" altLang="zh-CN" sz="1600" b="0" i="1"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mn-cs"/>
              </a:rPr>
              <a:t>Evol</a:t>
            </a:r>
            <a:r>
              <a:rPr kumimoji="0" lang="en-US" altLang="zh-CN" sz="16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2021;Yang </a:t>
            </a:r>
            <a:r>
              <a:rPr kumimoji="0" lang="en-US" altLang="zh-CN" sz="16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et al., STOTEN,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2021)</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5" name="矩形 4">
            <a:extLst>
              <a:ext uri="{FF2B5EF4-FFF2-40B4-BE49-F238E27FC236}">
                <a16:creationId xmlns:a16="http://schemas.microsoft.com/office/drawing/2014/main" id="{9620D0D1-8B2E-5E58-F12E-1CB0F1CA5210}"/>
              </a:ext>
            </a:extLst>
          </p:cNvPr>
          <p:cNvSpPr/>
          <p:nvPr/>
        </p:nvSpPr>
        <p:spPr>
          <a:xfrm>
            <a:off x="616104" y="5727859"/>
            <a:ext cx="10959790" cy="1301638"/>
          </a:xfrm>
          <a:prstGeom prst="rect">
            <a:avLst/>
          </a:prstGeom>
        </p:spPr>
        <p:txBody>
          <a:bodyPr wrap="square">
            <a:spAutoFit/>
          </a:bodyPr>
          <a:lstStyle/>
          <a:p>
            <a:pPr marL="342900" marR="0" lvl="0" indent="-342900" algn="just" defTabSz="457200" rtl="0" eaLnBrk="1" fontAlgn="auto" latinLnBrk="0" hangingPunct="1">
              <a:lnSpc>
                <a:spcPct val="114000"/>
              </a:lnSpc>
              <a:spcBef>
                <a:spcPct val="0"/>
              </a:spcBef>
              <a:spcAft>
                <a:spcPts val="60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Protected areas (PAs) are the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critical societal tool to preserve global vegetation growth</a:t>
            </a:r>
          </a:p>
          <a:p>
            <a:pPr marL="342900" indent="-342900" algn="just" defTabSz="457200">
              <a:lnSpc>
                <a:spcPct val="114000"/>
              </a:lnSpc>
              <a:spcBef>
                <a:spcPct val="0"/>
              </a:spcBef>
              <a:spcAft>
                <a:spcPts val="600"/>
              </a:spcAf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71.4% global PAs have contributed to reducing forest loss, reducing deforestation rates by 41%</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342900" marR="0" lvl="0" indent="-342900" algn="just" defTabSz="457200" rtl="0" eaLnBrk="1" fontAlgn="auto" latinLnBrk="0" hangingPunct="1">
              <a:lnSpc>
                <a:spcPct val="114000"/>
              </a:lnSpc>
              <a:spcBef>
                <a:spcPct val="0"/>
              </a:spcBef>
              <a:spcAft>
                <a:spcPts val="600"/>
              </a:spcAft>
              <a:buClrTx/>
              <a:buSzTx/>
              <a:buFontTx/>
              <a:buNone/>
              <a:tabLst/>
              <a:defRPr/>
            </a:pPr>
            <a:endPar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nvGrpSpPr>
          <p:cNvPr id="7" name="组合 6">
            <a:extLst>
              <a:ext uri="{FF2B5EF4-FFF2-40B4-BE49-F238E27FC236}">
                <a16:creationId xmlns:a16="http://schemas.microsoft.com/office/drawing/2014/main" id="{C1D4AEFC-83A1-20AB-742C-536F7B21879E}"/>
              </a:ext>
            </a:extLst>
          </p:cNvPr>
          <p:cNvGrpSpPr/>
          <p:nvPr/>
        </p:nvGrpSpPr>
        <p:grpSpPr>
          <a:xfrm>
            <a:off x="1754024" y="267777"/>
            <a:ext cx="8683951" cy="5081444"/>
            <a:chOff x="995777" y="1623267"/>
            <a:chExt cx="7036370" cy="4117356"/>
          </a:xfrm>
        </p:grpSpPr>
        <p:pic>
          <p:nvPicPr>
            <p:cNvPr id="8" name="图片 7">
              <a:extLst>
                <a:ext uri="{FF2B5EF4-FFF2-40B4-BE49-F238E27FC236}">
                  <a16:creationId xmlns:a16="http://schemas.microsoft.com/office/drawing/2014/main" id="{64F14029-38AB-E49A-0D79-02FBE5C62F22}"/>
                </a:ext>
              </a:extLst>
            </p:cNvPr>
            <p:cNvPicPr>
              <a:picLocks noChangeAspect="1"/>
            </p:cNvPicPr>
            <p:nvPr/>
          </p:nvPicPr>
          <p:blipFill rotWithShape="1">
            <a:blip r:embed="rId2">
              <a:extLst>
                <a:ext uri="{28A0092B-C50C-407E-A947-70E740481C1C}">
                  <a14:useLocalDpi xmlns:a14="http://schemas.microsoft.com/office/drawing/2010/main" val="0"/>
                </a:ext>
              </a:extLst>
            </a:blip>
            <a:srcRect r="28791"/>
            <a:stretch/>
          </p:blipFill>
          <p:spPr>
            <a:xfrm>
              <a:off x="995777" y="1623267"/>
              <a:ext cx="7036370" cy="4014150"/>
            </a:xfrm>
            <a:prstGeom prst="rect">
              <a:avLst/>
            </a:prstGeom>
          </p:spPr>
        </p:pic>
        <p:pic>
          <p:nvPicPr>
            <p:cNvPr id="9" name="图片 8">
              <a:extLst>
                <a:ext uri="{FF2B5EF4-FFF2-40B4-BE49-F238E27FC236}">
                  <a16:creationId xmlns:a16="http://schemas.microsoft.com/office/drawing/2014/main" id="{05CCBEF1-AD57-663F-BC4D-A32CFD1AD99A}"/>
                </a:ext>
              </a:extLst>
            </p:cNvPr>
            <p:cNvPicPr>
              <a:picLocks noChangeAspect="1"/>
            </p:cNvPicPr>
            <p:nvPr/>
          </p:nvPicPr>
          <p:blipFill rotWithShape="1">
            <a:blip r:embed="rId3"/>
            <a:srcRect t="1985"/>
            <a:stretch/>
          </p:blipFill>
          <p:spPr>
            <a:xfrm>
              <a:off x="3512370" y="1930067"/>
              <a:ext cx="4519777" cy="3810556"/>
            </a:xfrm>
            <a:prstGeom prst="rect">
              <a:avLst/>
            </a:prstGeom>
          </p:spPr>
        </p:pic>
      </p:grpSp>
      <p:sp>
        <p:nvSpPr>
          <p:cNvPr id="13" name="文本框 12">
            <a:extLst>
              <a:ext uri="{FF2B5EF4-FFF2-40B4-BE49-F238E27FC236}">
                <a16:creationId xmlns:a16="http://schemas.microsoft.com/office/drawing/2014/main" id="{7DDC0866-9EFD-80DE-E18F-81C2DD037061}"/>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Background</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48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1791A-D656-A4E5-CCD0-D2F481E48CD2}"/>
              </a:ext>
            </a:extLst>
          </p:cNvPr>
          <p:cNvPicPr>
            <a:picLocks noChangeAspect="1"/>
          </p:cNvPicPr>
          <p:nvPr/>
        </p:nvPicPr>
        <p:blipFill>
          <a:blip r:embed="rId2"/>
          <a:stretch>
            <a:fillRect/>
          </a:stretch>
        </p:blipFill>
        <p:spPr>
          <a:xfrm>
            <a:off x="1281917" y="858872"/>
            <a:ext cx="4814083" cy="4170586"/>
          </a:xfrm>
          <a:prstGeom prst="rect">
            <a:avLst/>
          </a:prstGeom>
          <a:ln w="19050">
            <a:solidFill>
              <a:schemeClr val="tx1"/>
            </a:solidFill>
          </a:ln>
        </p:spPr>
      </p:pic>
      <p:pic>
        <p:nvPicPr>
          <p:cNvPr id="5" name="图片 4">
            <a:extLst>
              <a:ext uri="{FF2B5EF4-FFF2-40B4-BE49-F238E27FC236}">
                <a16:creationId xmlns:a16="http://schemas.microsoft.com/office/drawing/2014/main" id="{774A3495-55FD-467A-9B05-963B74FD5548}"/>
              </a:ext>
            </a:extLst>
          </p:cNvPr>
          <p:cNvPicPr>
            <a:picLocks noChangeAspect="1"/>
          </p:cNvPicPr>
          <p:nvPr/>
        </p:nvPicPr>
        <p:blipFill>
          <a:blip r:embed="rId3"/>
          <a:stretch>
            <a:fillRect/>
          </a:stretch>
        </p:blipFill>
        <p:spPr>
          <a:xfrm>
            <a:off x="6614875" y="858872"/>
            <a:ext cx="4171926" cy="5411188"/>
          </a:xfrm>
          <a:prstGeom prst="rect">
            <a:avLst/>
          </a:prstGeom>
          <a:ln w="19050">
            <a:solidFill>
              <a:schemeClr val="tx1"/>
            </a:solidFill>
          </a:ln>
        </p:spPr>
      </p:pic>
      <p:sp>
        <p:nvSpPr>
          <p:cNvPr id="6" name="TextBox 6">
            <a:extLst>
              <a:ext uri="{FF2B5EF4-FFF2-40B4-BE49-F238E27FC236}">
                <a16:creationId xmlns:a16="http://schemas.microsoft.com/office/drawing/2014/main" id="{CDD47EB5-9767-A582-B545-626EA48C310F}"/>
              </a:ext>
            </a:extLst>
          </p:cNvPr>
          <p:cNvSpPr txBox="1">
            <a:spLocks noChangeArrowheads="1"/>
          </p:cNvSpPr>
          <p:nvPr/>
        </p:nvSpPr>
        <p:spPr bwMode="auto">
          <a:xfrm>
            <a:off x="900757" y="276849"/>
            <a:ext cx="11428236" cy="4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algn="just" defTabSz="457200" rtl="0" eaLnBrk="1" fontAlgn="auto" latinLnBrk="0" hangingPunct="1">
              <a:lnSpc>
                <a:spcPct val="114000"/>
              </a:lnSpc>
              <a:spcBef>
                <a:spcPct val="0"/>
              </a:spcBef>
              <a:spcAft>
                <a:spcPts val="600"/>
              </a:spcAft>
              <a:buClrTx/>
              <a:buSzTx/>
              <a:buNone/>
              <a:tabLst/>
              <a:defRPr/>
            </a:pPr>
            <a:r>
              <a:rPr lang="en-US" altLang="zh-CN" sz="2000" b="0" i="0" dirty="0">
                <a:solidFill>
                  <a:srgbClr val="333333"/>
                </a:solidFill>
                <a:effectLst/>
                <a:latin typeface="Arial" panose="020B0604020202020204" pitchFamily="34" charset="0"/>
                <a:cs typeface="Arial" panose="020B0604020202020204" pitchFamily="34" charset="0"/>
              </a:rPr>
              <a:t>Climate change, intensified human activities are challenging the effectiveness of PAs  </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7" name="矩形 6">
            <a:extLst>
              <a:ext uri="{FF2B5EF4-FFF2-40B4-BE49-F238E27FC236}">
                <a16:creationId xmlns:a16="http://schemas.microsoft.com/office/drawing/2014/main" id="{0FF227A4-120C-EB65-32AD-16955464983E}"/>
              </a:ext>
            </a:extLst>
          </p:cNvPr>
          <p:cNvSpPr/>
          <p:nvPr/>
        </p:nvSpPr>
        <p:spPr>
          <a:xfrm>
            <a:off x="609600" y="5258497"/>
            <a:ext cx="5813423" cy="1277273"/>
          </a:xfrm>
          <a:prstGeom prst="rect">
            <a:avLst/>
          </a:prstGeom>
          <a:solidFill>
            <a:schemeClr val="accent1">
              <a:lumMod val="20000"/>
              <a:lumOff val="80000"/>
            </a:schemeClr>
          </a:solidFill>
          <a:ln w="19050">
            <a:noFill/>
          </a:ln>
        </p:spPr>
        <p:txBody>
          <a:bodyPr wrap="square">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About a third of the global PAs are under intense human pressure</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b="0" i="0" dirty="0">
                <a:solidFill>
                  <a:srgbClr val="333333"/>
                </a:solidFill>
                <a:effectLst/>
                <a:latin typeface="Arial" panose="020B0604020202020204" pitchFamily="34" charset="0"/>
                <a:cs typeface="Arial" panose="020B0604020202020204" pitchFamily="34" charset="0"/>
              </a:rPr>
              <a:t>About 27% of global PA</a:t>
            </a:r>
            <a:r>
              <a:rPr lang="en-US" altLang="zh-CN" dirty="0">
                <a:solidFill>
                  <a:srgbClr val="333333"/>
                </a:solidFill>
                <a:latin typeface="Arial" panose="020B0604020202020204" pitchFamily="34" charset="0"/>
                <a:cs typeface="Arial" panose="020B0604020202020204" pitchFamily="34" charset="0"/>
              </a:rPr>
              <a:t>s</a:t>
            </a:r>
            <a:r>
              <a:rPr lang="en-US" altLang="zh-CN" b="0" i="0" dirty="0">
                <a:solidFill>
                  <a:srgbClr val="333333"/>
                </a:solidFill>
                <a:effectLst/>
                <a:latin typeface="Arial" panose="020B0604020202020204" pitchFamily="34" charset="0"/>
                <a:cs typeface="Arial" panose="020B0604020202020204" pitchFamily="34" charset="0"/>
              </a:rPr>
              <a:t> are expected to experience rapid climate change and land use change by 2050  </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0E189585-F33C-BE18-8538-3F828DD72C7D}"/>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Background</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a:extLst>
              <a:ext uri="{FF2B5EF4-FFF2-40B4-BE49-F238E27FC236}">
                <a16:creationId xmlns:a16="http://schemas.microsoft.com/office/drawing/2014/main" id="{F87F58CE-4EE0-11A8-01F0-723C222C7825}"/>
              </a:ext>
            </a:extLst>
          </p:cNvPr>
          <p:cNvGrpSpPr/>
          <p:nvPr/>
        </p:nvGrpSpPr>
        <p:grpSpPr>
          <a:xfrm>
            <a:off x="563371" y="973666"/>
            <a:ext cx="11418890" cy="3498265"/>
            <a:chOff x="1443907" y="0"/>
            <a:chExt cx="9180330" cy="2812465"/>
          </a:xfrm>
        </p:grpSpPr>
        <p:pic>
          <p:nvPicPr>
            <p:cNvPr id="27" name="Picture 2" descr="https://ars.els-cdn.com/content/image/1-s2.0-S0006320719301004-gr4_lrg.jpg">
              <a:extLst>
                <a:ext uri="{FF2B5EF4-FFF2-40B4-BE49-F238E27FC236}">
                  <a16:creationId xmlns:a16="http://schemas.microsoft.com/office/drawing/2014/main" id="{1CE64CF8-0D0F-BD50-4C53-64C027AF2A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401"/>
            <a:stretch/>
          </p:blipFill>
          <p:spPr bwMode="auto">
            <a:xfrm>
              <a:off x="1443907" y="136386"/>
              <a:ext cx="3107476" cy="2483453"/>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00E395BE-7962-6F44-A214-F5E995952A33}"/>
                </a:ext>
              </a:extLst>
            </p:cNvPr>
            <p:cNvPicPr>
              <a:picLocks noChangeAspect="1"/>
            </p:cNvPicPr>
            <p:nvPr/>
          </p:nvPicPr>
          <p:blipFill>
            <a:blip r:embed="rId4"/>
            <a:stretch>
              <a:fillRect/>
            </a:stretch>
          </p:blipFill>
          <p:spPr>
            <a:xfrm>
              <a:off x="4611275" y="0"/>
              <a:ext cx="3805099" cy="2812465"/>
            </a:xfrm>
            <a:prstGeom prst="rect">
              <a:avLst/>
            </a:prstGeom>
          </p:spPr>
        </p:pic>
        <p:sp>
          <p:nvSpPr>
            <p:cNvPr id="31" name="文本框 11">
              <a:extLst>
                <a:ext uri="{FF2B5EF4-FFF2-40B4-BE49-F238E27FC236}">
                  <a16:creationId xmlns:a16="http://schemas.microsoft.com/office/drawing/2014/main" id="{94FA3E28-DF94-6925-7F45-A52F29FF4B76}"/>
                </a:ext>
              </a:extLst>
            </p:cNvPr>
            <p:cNvSpPr txBox="1"/>
            <p:nvPr/>
          </p:nvSpPr>
          <p:spPr>
            <a:xfrm rot="10800000" flipV="1">
              <a:off x="2816595" y="2486222"/>
              <a:ext cx="3546208"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a:t>
              </a:r>
              <a:r>
                <a:rPr lang="en-US" altLang="zh-CN" sz="1200" dirty="0" err="1">
                  <a:latin typeface="Arial" panose="020B0604020202020204" pitchFamily="34" charset="0"/>
                  <a:cs typeface="Arial" panose="020B0604020202020204" pitchFamily="34" charset="0"/>
                </a:rPr>
                <a:t>Leberger</a:t>
              </a:r>
              <a:r>
                <a:rPr lang="en-US" altLang="zh-CN" sz="1200" dirty="0">
                  <a:latin typeface="Arial" panose="020B0604020202020204" pitchFamily="34" charset="0"/>
                  <a:cs typeface="Arial" panose="020B0604020202020204" pitchFamily="34" charset="0"/>
                </a:rPr>
                <a:t> </a:t>
              </a:r>
              <a:r>
                <a:rPr lang="en-US" altLang="zh-CN" sz="1200" i="1" dirty="0">
                  <a:latin typeface="Arial" panose="020B0604020202020204" pitchFamily="34" charset="0"/>
                  <a:cs typeface="Arial" panose="020B0604020202020204" pitchFamily="34" charset="0"/>
                </a:rPr>
                <a:t>et al., BC, 2020</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60E1150A-7B2C-6E59-9687-96B9D3183CB4}"/>
                </a:ext>
              </a:extLst>
            </p:cNvPr>
            <p:cNvSpPr txBox="1"/>
            <p:nvPr/>
          </p:nvSpPr>
          <p:spPr>
            <a:xfrm rot="10800000" flipV="1">
              <a:off x="5231367" y="2342840"/>
              <a:ext cx="3874168" cy="276999"/>
            </a:xfrm>
            <a:prstGeom prst="rect">
              <a:avLst/>
            </a:prstGeom>
            <a:noFill/>
          </p:spPr>
          <p:txBody>
            <a:bodyPr wrap="square" rtlCol="0">
              <a:spAutoFit/>
            </a:bodyPr>
            <a:lstStyle>
              <a:defPPr>
                <a:defRPr lang="en-US"/>
              </a:defPPr>
              <a:lvl1pPr algn="ctr">
                <a:defRPr sz="1100">
                  <a:latin typeface="Times New Roman" panose="02020603050405020304" pitchFamily="18" charset="0"/>
                  <a:ea typeface="黑体" panose="02010609060101010101" pitchFamily="49" charset="-122"/>
                </a:defRPr>
              </a:lvl1pPr>
            </a:lstStyle>
            <a:p>
              <a:r>
                <a:rPr lang="en-US" altLang="zh-CN" sz="1200" dirty="0"/>
                <a:t>(Gonçalves-Souza </a:t>
              </a:r>
              <a:r>
                <a:rPr lang="en-US" altLang="zh-CN" sz="1200" i="1" dirty="0"/>
                <a:t>et al., Sci. Adv.</a:t>
              </a:r>
              <a:r>
                <a:rPr lang="en-US" altLang="zh-CN" sz="1200" dirty="0"/>
                <a:t>, 2021)</a:t>
              </a:r>
              <a:endParaRPr lang="zh-CN" altLang="en-US" sz="1200" dirty="0"/>
            </a:p>
          </p:txBody>
        </p:sp>
        <p:pic>
          <p:nvPicPr>
            <p:cNvPr id="33" name="图片 32">
              <a:extLst>
                <a:ext uri="{FF2B5EF4-FFF2-40B4-BE49-F238E27FC236}">
                  <a16:creationId xmlns:a16="http://schemas.microsoft.com/office/drawing/2014/main" id="{4606DD78-5206-812A-D711-9A629447B86D}"/>
                </a:ext>
              </a:extLst>
            </p:cNvPr>
            <p:cNvPicPr>
              <a:picLocks noChangeAspect="1"/>
            </p:cNvPicPr>
            <p:nvPr/>
          </p:nvPicPr>
          <p:blipFill>
            <a:blip r:embed="rId5"/>
            <a:stretch>
              <a:fillRect/>
            </a:stretch>
          </p:blipFill>
          <p:spPr>
            <a:xfrm>
              <a:off x="8439941" y="40342"/>
              <a:ext cx="2083990" cy="2218744"/>
            </a:xfrm>
            <a:prstGeom prst="rect">
              <a:avLst/>
            </a:prstGeom>
          </p:spPr>
        </p:pic>
        <p:sp>
          <p:nvSpPr>
            <p:cNvPr id="34" name="文本框 33">
              <a:extLst>
                <a:ext uri="{FF2B5EF4-FFF2-40B4-BE49-F238E27FC236}">
                  <a16:creationId xmlns:a16="http://schemas.microsoft.com/office/drawing/2014/main" id="{7FA36AF4-40D6-4B72-FDEA-63996F45AC2C}"/>
                </a:ext>
              </a:extLst>
            </p:cNvPr>
            <p:cNvSpPr txBox="1"/>
            <p:nvPr/>
          </p:nvSpPr>
          <p:spPr>
            <a:xfrm rot="10800000" flipV="1">
              <a:off x="8339635" y="2342840"/>
              <a:ext cx="2284602" cy="276999"/>
            </a:xfrm>
            <a:prstGeom prst="rect">
              <a:avLst/>
            </a:prstGeom>
            <a:noFill/>
          </p:spPr>
          <p:txBody>
            <a:bodyPr wrap="square" rtlCol="0">
              <a:spAutoFit/>
            </a:bodyPr>
            <a:lstStyle>
              <a:defPPr>
                <a:defRPr lang="en-US"/>
              </a:defPPr>
              <a:lvl1pPr algn="ctr">
                <a:defRPr sz="1100">
                  <a:latin typeface="Times New Roman" panose="02020603050405020304" pitchFamily="18" charset="0"/>
                  <a:ea typeface="黑体" panose="02010609060101010101" pitchFamily="49" charset="-122"/>
                </a:defRPr>
              </a:lvl1pPr>
            </a:lstStyle>
            <a:p>
              <a:r>
                <a:rPr lang="en-US" altLang="zh-CN" sz="1200" dirty="0"/>
                <a:t>(</a:t>
              </a:r>
              <a:r>
                <a:rPr lang="zh-CN" altLang="en-US" sz="1200" dirty="0"/>
                <a:t>张镱锂等</a:t>
              </a:r>
              <a:r>
                <a:rPr lang="en-US" altLang="zh-CN" sz="1200" i="1" dirty="0"/>
                <a:t>, </a:t>
              </a:r>
              <a:r>
                <a:rPr lang="zh-CN" altLang="en-US" sz="1200" i="1" dirty="0"/>
                <a:t>地理学报</a:t>
              </a:r>
              <a:r>
                <a:rPr lang="en-US" altLang="zh-CN" sz="1200" dirty="0"/>
                <a:t>, 2015)</a:t>
              </a:r>
              <a:endParaRPr lang="zh-CN" altLang="en-US" sz="1200" dirty="0"/>
            </a:p>
          </p:txBody>
        </p:sp>
      </p:grpSp>
      <p:sp>
        <p:nvSpPr>
          <p:cNvPr id="53" name="文本框 52">
            <a:extLst>
              <a:ext uri="{FF2B5EF4-FFF2-40B4-BE49-F238E27FC236}">
                <a16:creationId xmlns:a16="http://schemas.microsoft.com/office/drawing/2014/main" id="{E4E25B74-6C7C-A4B1-06C0-134299ABFD5F}"/>
              </a:ext>
            </a:extLst>
          </p:cNvPr>
          <p:cNvSpPr txBox="1"/>
          <p:nvPr/>
        </p:nvSpPr>
        <p:spPr>
          <a:xfrm>
            <a:off x="666560" y="4824642"/>
            <a:ext cx="1131570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Arial" panose="020B0604020202020204" pitchFamily="34" charset="0"/>
                <a:cs typeface="Arial" panose="020B0604020202020204" pitchFamily="34" charset="0"/>
              </a:rPr>
              <a:t>Previous studies mainly used a single indicator such as NDVI or vegetation coverage to evaluate </a:t>
            </a:r>
            <a:r>
              <a:rPr lang="en-US" altLang="zh-CN" sz="2000" dirty="0" err="1">
                <a:latin typeface="Arial" panose="020B0604020202020204" pitchFamily="34" charset="0"/>
                <a:cs typeface="Arial" panose="020B0604020202020204" pitchFamily="34" charset="0"/>
              </a:rPr>
              <a:t>PAs’</a:t>
            </a:r>
            <a:r>
              <a:rPr lang="en-US" altLang="zh-CN" sz="2000" dirty="0">
                <a:latin typeface="Arial" panose="020B0604020202020204" pitchFamily="34" charset="0"/>
                <a:cs typeface="Arial" panose="020B0604020202020204" pitchFamily="34" charset="0"/>
              </a:rPr>
              <a:t> effectiveness,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however,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are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only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part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vegetation’s characteristics.</a:t>
            </a:r>
            <a:endParaRPr lang="zh-CN" altLang="en-US" sz="2000" dirty="0">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520C37E6-69EF-B1AA-92D8-37DC4501EE95}"/>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Knowledge gaps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48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D34FCC89-2A74-CCB2-52E7-4109C4AD55DE}"/>
              </a:ext>
            </a:extLst>
          </p:cNvPr>
          <p:cNvPicPr>
            <a:picLocks noChangeAspect="1"/>
          </p:cNvPicPr>
          <p:nvPr/>
        </p:nvPicPr>
        <p:blipFill>
          <a:blip r:embed="rId3"/>
          <a:stretch>
            <a:fillRect/>
          </a:stretch>
        </p:blipFill>
        <p:spPr>
          <a:xfrm>
            <a:off x="134955" y="3936877"/>
            <a:ext cx="7489902" cy="2865911"/>
          </a:xfrm>
          <a:prstGeom prst="rect">
            <a:avLst/>
          </a:prstGeom>
        </p:spPr>
      </p:pic>
      <p:pic>
        <p:nvPicPr>
          <p:cNvPr id="20" name="图片 19">
            <a:extLst>
              <a:ext uri="{FF2B5EF4-FFF2-40B4-BE49-F238E27FC236}">
                <a16:creationId xmlns:a16="http://schemas.microsoft.com/office/drawing/2014/main" id="{56FCC0FD-C2DD-4937-A38E-6CDE3301BA2E}"/>
              </a:ext>
            </a:extLst>
          </p:cNvPr>
          <p:cNvPicPr>
            <a:picLocks noChangeAspect="1"/>
          </p:cNvPicPr>
          <p:nvPr/>
        </p:nvPicPr>
        <p:blipFill>
          <a:blip r:embed="rId4"/>
          <a:stretch>
            <a:fillRect/>
          </a:stretch>
        </p:blipFill>
        <p:spPr>
          <a:xfrm>
            <a:off x="9842798" y="240690"/>
            <a:ext cx="2109786" cy="2188014"/>
          </a:xfrm>
          <a:prstGeom prst="rect">
            <a:avLst/>
          </a:prstGeom>
        </p:spPr>
      </p:pic>
      <p:pic>
        <p:nvPicPr>
          <p:cNvPr id="7" name="图片 6">
            <a:extLst>
              <a:ext uri="{FF2B5EF4-FFF2-40B4-BE49-F238E27FC236}">
                <a16:creationId xmlns:a16="http://schemas.microsoft.com/office/drawing/2014/main" id="{D5459C69-29ED-4563-80F6-06DDD0932560}"/>
              </a:ext>
            </a:extLst>
          </p:cNvPr>
          <p:cNvPicPr>
            <a:picLocks noChangeAspect="1"/>
          </p:cNvPicPr>
          <p:nvPr/>
        </p:nvPicPr>
        <p:blipFill>
          <a:blip r:embed="rId5"/>
          <a:stretch>
            <a:fillRect/>
          </a:stretch>
        </p:blipFill>
        <p:spPr>
          <a:xfrm>
            <a:off x="9182" y="461313"/>
            <a:ext cx="5861600" cy="3414361"/>
          </a:xfrm>
          <a:prstGeom prst="rect">
            <a:avLst/>
          </a:prstGeom>
        </p:spPr>
      </p:pic>
      <p:sp>
        <p:nvSpPr>
          <p:cNvPr id="8" name="文本框 7">
            <a:extLst>
              <a:ext uri="{FF2B5EF4-FFF2-40B4-BE49-F238E27FC236}">
                <a16:creationId xmlns:a16="http://schemas.microsoft.com/office/drawing/2014/main" id="{1A6911E0-F180-40B8-A76B-C9F75013878D}"/>
              </a:ext>
            </a:extLst>
          </p:cNvPr>
          <p:cNvSpPr txBox="1"/>
          <p:nvPr/>
        </p:nvSpPr>
        <p:spPr>
          <a:xfrm>
            <a:off x="2237721" y="3754732"/>
            <a:ext cx="4381725"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(Zhu et al., Nature climate change, 2016)</a:t>
            </a:r>
            <a:endParaRPr lang="zh-CN" altLang="en-US" sz="1600"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BE6FE787-EFDF-4E7E-8985-12CDAB616DDA}"/>
              </a:ext>
            </a:extLst>
          </p:cNvPr>
          <p:cNvSpPr/>
          <p:nvPr/>
        </p:nvSpPr>
        <p:spPr>
          <a:xfrm>
            <a:off x="7624857" y="4093286"/>
            <a:ext cx="4312102" cy="2185214"/>
          </a:xfrm>
          <a:prstGeom prst="rect">
            <a:avLst/>
          </a:prstGeom>
          <a:solidFill>
            <a:schemeClr val="accent1">
              <a:lumMod val="20000"/>
              <a:lumOff val="80000"/>
            </a:schemeClr>
          </a:solidFill>
        </p:spPr>
        <p:txBody>
          <a:bodyPr wrap="square">
            <a:spAutoFit/>
          </a:bodyPr>
          <a:lstStyle/>
          <a:p>
            <a:pPr marL="285750" indent="-285750" algn="just">
              <a:spcAft>
                <a:spcPts val="1200"/>
              </a:spcAft>
              <a:buFont typeface="Arial" panose="020B0604020202020204" pitchFamily="34" charset="0"/>
              <a:buChar char="•"/>
            </a:pPr>
            <a:r>
              <a:rPr lang="en-US" altLang="zh-CN" b="0" i="0" dirty="0">
                <a:solidFill>
                  <a:srgbClr val="231F20"/>
                </a:solidFill>
                <a:effectLst/>
                <a:latin typeface="Arial" panose="020B0604020202020204" pitchFamily="34" charset="0"/>
                <a:cs typeface="Arial" panose="020B0604020202020204" pitchFamily="34" charset="0"/>
              </a:rPr>
              <a:t>An increase in NDVI </a:t>
            </a:r>
            <a:r>
              <a:rPr lang="en-US" altLang="zh-CN" b="1" i="0" dirty="0">
                <a:solidFill>
                  <a:srgbClr val="231F20"/>
                </a:solidFill>
                <a:effectLst/>
                <a:latin typeface="Arial" panose="020B0604020202020204" pitchFamily="34" charset="0"/>
                <a:cs typeface="Arial" panose="020B0604020202020204" pitchFamily="34" charset="0"/>
              </a:rPr>
              <a:t>does not necessarily</a:t>
            </a:r>
            <a:r>
              <a:rPr lang="en-US" altLang="zh-CN" b="0" i="0" dirty="0">
                <a:solidFill>
                  <a:srgbClr val="231F20"/>
                </a:solidFill>
                <a:effectLst/>
                <a:latin typeface="Arial" panose="020B0604020202020204" pitchFamily="34" charset="0"/>
                <a:cs typeface="Arial" panose="020B0604020202020204" pitchFamily="34" charset="0"/>
              </a:rPr>
              <a:t> lead to an increase in NPP</a:t>
            </a:r>
            <a:endParaRPr lang="en-US" altLang="zh-CN" dirty="0">
              <a:solidFill>
                <a:srgbClr val="231F20"/>
              </a:solidFill>
              <a:latin typeface="Arial" panose="020B0604020202020204" pitchFamily="34" charset="0"/>
              <a:cs typeface="Arial" panose="020B0604020202020204" pitchFamily="34" charset="0"/>
            </a:endParaRPr>
          </a:p>
          <a:p>
            <a:pPr marL="285750" indent="-285750" algn="just">
              <a:spcAft>
                <a:spcPts val="1200"/>
              </a:spcAft>
              <a:buFont typeface="Arial" panose="020B0604020202020204" pitchFamily="34" charset="0"/>
              <a:buChar char="•"/>
            </a:pPr>
            <a:r>
              <a:rPr lang="en-US" altLang="zh-CN" sz="1800" b="0" i="0" u="none" strike="noStrike" baseline="0" dirty="0">
                <a:latin typeface="Arial" panose="020B0604020202020204" pitchFamily="34" charset="0"/>
                <a:cs typeface="Arial" panose="020B0604020202020204" pitchFamily="34" charset="0"/>
              </a:rPr>
              <a:t>2000-2015</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o</a:t>
            </a:r>
            <a:r>
              <a:rPr lang="en-US" altLang="zh-CN" sz="1800" b="1" i="0" u="none" strike="noStrike" baseline="0" dirty="0">
                <a:latin typeface="Arial" panose="020B0604020202020204" pitchFamily="34" charset="0"/>
                <a:cs typeface="Arial" panose="020B0604020202020204" pitchFamily="34" charset="0"/>
              </a:rPr>
              <a:t>nly 5.4% </a:t>
            </a:r>
            <a:r>
              <a:rPr lang="en-US" altLang="zh-CN" sz="1800" b="0" i="0" u="none" strike="noStrike" baseline="0" dirty="0">
                <a:latin typeface="Arial" panose="020B0604020202020204" pitchFamily="34" charset="0"/>
                <a:cs typeface="Arial" panose="020B0604020202020204" pitchFamily="34" charset="0"/>
              </a:rPr>
              <a:t>of global vegetated area exhibited </a:t>
            </a:r>
            <a:r>
              <a:rPr lang="en-US" altLang="zh-CN" sz="1800" b="0" i="0" u="none" strike="noStrike" baseline="0" dirty="0" err="1">
                <a:latin typeface="Arial" panose="020B0604020202020204" pitchFamily="34" charset="0"/>
                <a:cs typeface="Arial" panose="020B0604020202020204" pitchFamily="34" charset="0"/>
              </a:rPr>
              <a:t>consistant</a:t>
            </a:r>
            <a:r>
              <a:rPr lang="en-US" altLang="zh-CN" sz="1800" b="0" i="0" u="none" strike="noStrike" baseline="0" dirty="0">
                <a:latin typeface="Arial" panose="020B0604020202020204" pitchFamily="34" charset="0"/>
                <a:cs typeface="Arial" panose="020B0604020202020204" pitchFamily="34" charset="0"/>
              </a:rPr>
              <a:t> trends in greenness, cover and productivity</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0CA6E2B2-178B-47E0-AE98-E346E2CD222F}"/>
              </a:ext>
            </a:extLst>
          </p:cNvPr>
          <p:cNvSpPr txBox="1"/>
          <p:nvPr/>
        </p:nvSpPr>
        <p:spPr>
          <a:xfrm>
            <a:off x="5825347" y="2791778"/>
            <a:ext cx="752535"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LAI</a:t>
            </a:r>
          </a:p>
          <a:p>
            <a:r>
              <a:rPr lang="en-US" altLang="zh-CN" dirty="0">
                <a:latin typeface="Arial" panose="020B0604020202020204" pitchFamily="34" charset="0"/>
                <a:cs typeface="Arial" panose="020B0604020202020204" pitchFamily="34" charset="0"/>
              </a:rPr>
              <a:t>NDVI</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C542AC27-18A6-4179-B431-924FDC7460FF}"/>
              </a:ext>
            </a:extLst>
          </p:cNvPr>
          <p:cNvSpPr txBox="1"/>
          <p:nvPr/>
        </p:nvSpPr>
        <p:spPr>
          <a:xfrm>
            <a:off x="7801566" y="2872401"/>
            <a:ext cx="2663301"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NPP</a:t>
            </a:r>
            <a:endParaRPr lang="zh-CN" altLang="en-US" dirty="0">
              <a:latin typeface="Arial" panose="020B0604020202020204" pitchFamily="34" charset="0"/>
              <a:cs typeface="Arial" panose="020B0604020202020204" pitchFamily="34" charset="0"/>
            </a:endParaRPr>
          </a:p>
        </p:txBody>
      </p:sp>
      <p:sp>
        <p:nvSpPr>
          <p:cNvPr id="12" name="箭头: 下 11">
            <a:extLst>
              <a:ext uri="{FF2B5EF4-FFF2-40B4-BE49-F238E27FC236}">
                <a16:creationId xmlns:a16="http://schemas.microsoft.com/office/drawing/2014/main" id="{46F51C72-6D59-4387-82F2-3EB137419A50}"/>
              </a:ext>
            </a:extLst>
          </p:cNvPr>
          <p:cNvSpPr/>
          <p:nvPr/>
        </p:nvSpPr>
        <p:spPr>
          <a:xfrm rot="10800000">
            <a:off x="6577882" y="2726452"/>
            <a:ext cx="176709" cy="64633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 name="箭头: 右 12">
            <a:extLst>
              <a:ext uri="{FF2B5EF4-FFF2-40B4-BE49-F238E27FC236}">
                <a16:creationId xmlns:a16="http://schemas.microsoft.com/office/drawing/2014/main" id="{2343AE3B-E24F-4CFA-9106-2062344092D3}"/>
              </a:ext>
            </a:extLst>
          </p:cNvPr>
          <p:cNvSpPr/>
          <p:nvPr/>
        </p:nvSpPr>
        <p:spPr>
          <a:xfrm>
            <a:off x="6994081" y="2851450"/>
            <a:ext cx="495821" cy="39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 name="箭头: 下 14">
            <a:extLst>
              <a:ext uri="{FF2B5EF4-FFF2-40B4-BE49-F238E27FC236}">
                <a16:creationId xmlns:a16="http://schemas.microsoft.com/office/drawing/2014/main" id="{202E45B0-A6DA-4A54-9EAD-459C24AD2CF7}"/>
              </a:ext>
            </a:extLst>
          </p:cNvPr>
          <p:cNvSpPr/>
          <p:nvPr/>
        </p:nvSpPr>
        <p:spPr>
          <a:xfrm rot="10800000">
            <a:off x="7624857" y="2722968"/>
            <a:ext cx="176709" cy="64633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B3DD12C6-C06A-4CF9-A941-127F87923EAA}"/>
              </a:ext>
            </a:extLst>
          </p:cNvPr>
          <p:cNvSpPr txBox="1"/>
          <p:nvPr/>
        </p:nvSpPr>
        <p:spPr>
          <a:xfrm>
            <a:off x="8296279" y="2872401"/>
            <a:ext cx="126132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6E422877-5AF3-400C-8B3B-EA50AFD2CFAF}"/>
              </a:ext>
            </a:extLst>
          </p:cNvPr>
          <p:cNvPicPr>
            <a:picLocks noChangeAspect="1"/>
          </p:cNvPicPr>
          <p:nvPr/>
        </p:nvPicPr>
        <p:blipFill>
          <a:blip r:embed="rId6"/>
          <a:stretch>
            <a:fillRect/>
          </a:stretch>
        </p:blipFill>
        <p:spPr>
          <a:xfrm>
            <a:off x="5892641" y="415459"/>
            <a:ext cx="3764371" cy="1897188"/>
          </a:xfrm>
          <a:prstGeom prst="rect">
            <a:avLst/>
          </a:prstGeom>
        </p:spPr>
      </p:pic>
      <p:sp>
        <p:nvSpPr>
          <p:cNvPr id="23" name="文本框 22">
            <a:extLst>
              <a:ext uri="{FF2B5EF4-FFF2-40B4-BE49-F238E27FC236}">
                <a16:creationId xmlns:a16="http://schemas.microsoft.com/office/drawing/2014/main" id="{BFF980E3-B7C7-4B09-A445-16F4A1399A7F}"/>
              </a:ext>
            </a:extLst>
          </p:cNvPr>
          <p:cNvSpPr txBox="1"/>
          <p:nvPr/>
        </p:nvSpPr>
        <p:spPr>
          <a:xfrm>
            <a:off x="8823897" y="2358500"/>
            <a:ext cx="4381725"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(Chen et al., Nature </a:t>
            </a:r>
            <a:r>
              <a:rPr lang="en-US" altLang="zh-CN" sz="1600" dirty="0" err="1">
                <a:latin typeface="Arial" panose="020B0604020202020204" pitchFamily="34" charset="0"/>
                <a:cs typeface="Arial" panose="020B0604020202020204" pitchFamily="34" charset="0"/>
              </a:rPr>
              <a:t>Sust</a:t>
            </a:r>
            <a:r>
              <a:rPr lang="en-US" altLang="zh-CN" sz="1600" dirty="0">
                <a:latin typeface="Arial" panose="020B0604020202020204" pitchFamily="34" charset="0"/>
                <a:cs typeface="Arial" panose="020B0604020202020204" pitchFamily="34" charset="0"/>
              </a:rPr>
              <a:t>, 2018)</a:t>
            </a:r>
            <a:endParaRPr lang="zh-CN" altLang="en-US" sz="16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8C453E5D-3315-9E99-EE2B-A9A80D4266A1}"/>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Knowledge gaps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75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F525B94-5D1C-A5D4-14A6-DED169DB9592}"/>
              </a:ext>
            </a:extLst>
          </p:cNvPr>
          <p:cNvGrpSpPr/>
          <p:nvPr/>
        </p:nvGrpSpPr>
        <p:grpSpPr>
          <a:xfrm>
            <a:off x="896139" y="3174893"/>
            <a:ext cx="4465510" cy="3604661"/>
            <a:chOff x="-28651" y="4049664"/>
            <a:chExt cx="3253976" cy="2626683"/>
          </a:xfrm>
        </p:grpSpPr>
        <p:pic>
          <p:nvPicPr>
            <p:cNvPr id="5" name="图片 4">
              <a:extLst>
                <a:ext uri="{FF2B5EF4-FFF2-40B4-BE49-F238E27FC236}">
                  <a16:creationId xmlns:a16="http://schemas.microsoft.com/office/drawing/2014/main" id="{41BF4272-170D-AF6E-1B10-891192839591}"/>
                </a:ext>
              </a:extLst>
            </p:cNvPr>
            <p:cNvPicPr>
              <a:picLocks noChangeAspect="1"/>
            </p:cNvPicPr>
            <p:nvPr/>
          </p:nvPicPr>
          <p:blipFill>
            <a:blip r:embed="rId3"/>
            <a:stretch>
              <a:fillRect/>
            </a:stretch>
          </p:blipFill>
          <p:spPr>
            <a:xfrm>
              <a:off x="-28651" y="4821541"/>
              <a:ext cx="2450718" cy="1854806"/>
            </a:xfrm>
            <a:prstGeom prst="rect">
              <a:avLst/>
            </a:prstGeom>
          </p:spPr>
        </p:pic>
        <p:pic>
          <p:nvPicPr>
            <p:cNvPr id="6" name="图片 5">
              <a:extLst>
                <a:ext uri="{FF2B5EF4-FFF2-40B4-BE49-F238E27FC236}">
                  <a16:creationId xmlns:a16="http://schemas.microsoft.com/office/drawing/2014/main" id="{65D62376-50D0-AD3C-115C-8ED7A4795165}"/>
                </a:ext>
              </a:extLst>
            </p:cNvPr>
            <p:cNvPicPr>
              <a:picLocks noChangeAspect="1"/>
            </p:cNvPicPr>
            <p:nvPr/>
          </p:nvPicPr>
          <p:blipFill>
            <a:blip r:embed="rId4"/>
            <a:stretch>
              <a:fillRect/>
            </a:stretch>
          </p:blipFill>
          <p:spPr>
            <a:xfrm>
              <a:off x="35261" y="4049664"/>
              <a:ext cx="2370066" cy="835987"/>
            </a:xfrm>
            <a:prstGeom prst="rect">
              <a:avLst/>
            </a:prstGeom>
          </p:spPr>
        </p:pic>
        <p:grpSp>
          <p:nvGrpSpPr>
            <p:cNvPr id="7" name="组合 6">
              <a:extLst>
                <a:ext uri="{FF2B5EF4-FFF2-40B4-BE49-F238E27FC236}">
                  <a16:creationId xmlns:a16="http://schemas.microsoft.com/office/drawing/2014/main" id="{878A2F3D-2750-09AA-ABDF-6D81464A2F21}"/>
                </a:ext>
              </a:extLst>
            </p:cNvPr>
            <p:cNvGrpSpPr/>
            <p:nvPr/>
          </p:nvGrpSpPr>
          <p:grpSpPr>
            <a:xfrm>
              <a:off x="2462227" y="4125864"/>
              <a:ext cx="763098" cy="2398762"/>
              <a:chOff x="2462226" y="4125863"/>
              <a:chExt cx="814477" cy="2560269"/>
            </a:xfrm>
          </p:grpSpPr>
          <p:pic>
            <p:nvPicPr>
              <p:cNvPr id="8" name="图片 7">
                <a:extLst>
                  <a:ext uri="{FF2B5EF4-FFF2-40B4-BE49-F238E27FC236}">
                    <a16:creationId xmlns:a16="http://schemas.microsoft.com/office/drawing/2014/main" id="{B4DFC2DC-6E55-374C-9519-F74277EE39F0}"/>
                  </a:ext>
                </a:extLst>
              </p:cNvPr>
              <p:cNvPicPr>
                <a:picLocks noChangeAspect="1"/>
              </p:cNvPicPr>
              <p:nvPr/>
            </p:nvPicPr>
            <p:blipFill>
              <a:blip r:embed="rId5"/>
              <a:stretch>
                <a:fillRect/>
              </a:stretch>
            </p:blipFill>
            <p:spPr>
              <a:xfrm>
                <a:off x="2465517" y="4125863"/>
                <a:ext cx="807895" cy="613662"/>
              </a:xfrm>
              <a:prstGeom prst="rect">
                <a:avLst/>
              </a:prstGeom>
            </p:spPr>
          </p:pic>
          <p:pic>
            <p:nvPicPr>
              <p:cNvPr id="9" name="图片 8">
                <a:extLst>
                  <a:ext uri="{FF2B5EF4-FFF2-40B4-BE49-F238E27FC236}">
                    <a16:creationId xmlns:a16="http://schemas.microsoft.com/office/drawing/2014/main" id="{AFDB8917-E0AC-9DDB-6DBC-4A52FDD04991}"/>
                  </a:ext>
                </a:extLst>
              </p:cNvPr>
              <p:cNvPicPr>
                <a:picLocks noChangeAspect="1"/>
              </p:cNvPicPr>
              <p:nvPr/>
            </p:nvPicPr>
            <p:blipFill>
              <a:blip r:embed="rId6"/>
              <a:stretch>
                <a:fillRect/>
              </a:stretch>
            </p:blipFill>
            <p:spPr>
              <a:xfrm>
                <a:off x="2475267" y="4766738"/>
                <a:ext cx="788394" cy="613662"/>
              </a:xfrm>
              <a:prstGeom prst="rect">
                <a:avLst/>
              </a:prstGeom>
            </p:spPr>
          </p:pic>
          <p:pic>
            <p:nvPicPr>
              <p:cNvPr id="10" name="图片 9">
                <a:extLst>
                  <a:ext uri="{FF2B5EF4-FFF2-40B4-BE49-F238E27FC236}">
                    <a16:creationId xmlns:a16="http://schemas.microsoft.com/office/drawing/2014/main" id="{3A32CC8B-7E8A-E384-E7AF-79C910C20535}"/>
                  </a:ext>
                </a:extLst>
              </p:cNvPr>
              <p:cNvPicPr>
                <a:picLocks noChangeAspect="1"/>
              </p:cNvPicPr>
              <p:nvPr/>
            </p:nvPicPr>
            <p:blipFill>
              <a:blip r:embed="rId7"/>
              <a:stretch>
                <a:fillRect/>
              </a:stretch>
            </p:blipFill>
            <p:spPr>
              <a:xfrm>
                <a:off x="2465517" y="5407613"/>
                <a:ext cx="807895" cy="620372"/>
              </a:xfrm>
              <a:prstGeom prst="rect">
                <a:avLst/>
              </a:prstGeom>
            </p:spPr>
          </p:pic>
          <p:pic>
            <p:nvPicPr>
              <p:cNvPr id="11" name="图片 10">
                <a:extLst>
                  <a:ext uri="{FF2B5EF4-FFF2-40B4-BE49-F238E27FC236}">
                    <a16:creationId xmlns:a16="http://schemas.microsoft.com/office/drawing/2014/main" id="{36DB54F4-5C84-9079-ED1D-B7118FFDDD70}"/>
                  </a:ext>
                </a:extLst>
              </p:cNvPr>
              <p:cNvPicPr>
                <a:picLocks noChangeAspect="1"/>
              </p:cNvPicPr>
              <p:nvPr/>
            </p:nvPicPr>
            <p:blipFill>
              <a:blip r:embed="rId8"/>
              <a:stretch>
                <a:fillRect/>
              </a:stretch>
            </p:blipFill>
            <p:spPr>
              <a:xfrm>
                <a:off x="2462226" y="6055199"/>
                <a:ext cx="814477" cy="630933"/>
              </a:xfrm>
              <a:prstGeom prst="rect">
                <a:avLst/>
              </a:prstGeom>
            </p:spPr>
          </p:pic>
        </p:grpSp>
      </p:grpSp>
      <p:sp>
        <p:nvSpPr>
          <p:cNvPr id="12" name="文本框 11">
            <a:extLst>
              <a:ext uri="{FF2B5EF4-FFF2-40B4-BE49-F238E27FC236}">
                <a16:creationId xmlns:a16="http://schemas.microsoft.com/office/drawing/2014/main" id="{0BD43460-8F77-9AD2-A36C-D463410FCED1}"/>
              </a:ext>
            </a:extLst>
          </p:cNvPr>
          <p:cNvSpPr txBox="1"/>
          <p:nvPr/>
        </p:nvSpPr>
        <p:spPr>
          <a:xfrm rot="10800000" flipV="1">
            <a:off x="3618556" y="6591935"/>
            <a:ext cx="3546208"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t>(Joppa </a:t>
            </a:r>
            <a:r>
              <a:rPr lang="en-US" altLang="zh-CN" sz="1200" i="1" dirty="0"/>
              <a:t>et al., PNAS, 2008</a:t>
            </a:r>
            <a:r>
              <a:rPr lang="en-US" altLang="zh-CN" sz="1200" dirty="0"/>
              <a:t>)</a:t>
            </a:r>
            <a:endParaRPr lang="zh-CN" altLang="en-US" sz="1200" dirty="0"/>
          </a:p>
        </p:txBody>
      </p:sp>
      <p:sp>
        <p:nvSpPr>
          <p:cNvPr id="13" name="文本框 12">
            <a:extLst>
              <a:ext uri="{FF2B5EF4-FFF2-40B4-BE49-F238E27FC236}">
                <a16:creationId xmlns:a16="http://schemas.microsoft.com/office/drawing/2014/main" id="{DD0244C8-B20B-6241-3A08-E718C83C53C4}"/>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Knowledge gaps</a:t>
            </a:r>
            <a:endParaRPr lang="zh-CN" altLang="en-US" sz="2000" b="1"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768A2AEA-1A61-878B-22F8-C67B42D4574B}"/>
              </a:ext>
            </a:extLst>
          </p:cNvPr>
          <p:cNvPicPr>
            <a:picLocks noChangeAspect="1"/>
          </p:cNvPicPr>
          <p:nvPr/>
        </p:nvPicPr>
        <p:blipFill>
          <a:blip r:embed="rId9"/>
          <a:stretch>
            <a:fillRect/>
          </a:stretch>
        </p:blipFill>
        <p:spPr>
          <a:xfrm>
            <a:off x="1000615" y="550725"/>
            <a:ext cx="4361034" cy="2525930"/>
          </a:xfrm>
          <a:prstGeom prst="rect">
            <a:avLst/>
          </a:prstGeom>
        </p:spPr>
      </p:pic>
      <p:sp>
        <p:nvSpPr>
          <p:cNvPr id="16" name="文本框 15">
            <a:extLst>
              <a:ext uri="{FF2B5EF4-FFF2-40B4-BE49-F238E27FC236}">
                <a16:creationId xmlns:a16="http://schemas.microsoft.com/office/drawing/2014/main" id="{E3232F50-F1C5-89CB-FB51-FC4C4BB03872}"/>
              </a:ext>
            </a:extLst>
          </p:cNvPr>
          <p:cNvSpPr txBox="1"/>
          <p:nvPr/>
        </p:nvSpPr>
        <p:spPr>
          <a:xfrm rot="10800000" flipV="1">
            <a:off x="3966735" y="2987275"/>
            <a:ext cx="3546208"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t>(Shen </a:t>
            </a:r>
            <a:r>
              <a:rPr lang="en-US" altLang="zh-CN" sz="1200" i="1" dirty="0"/>
              <a:t>et al., 2021</a:t>
            </a:r>
            <a:r>
              <a:rPr lang="en-US" altLang="zh-CN" sz="1200" dirty="0"/>
              <a:t>)</a:t>
            </a:r>
            <a:endParaRPr lang="zh-CN" altLang="en-US" sz="1200" dirty="0"/>
          </a:p>
        </p:txBody>
      </p:sp>
      <p:pic>
        <p:nvPicPr>
          <p:cNvPr id="18" name="图片 17">
            <a:extLst>
              <a:ext uri="{FF2B5EF4-FFF2-40B4-BE49-F238E27FC236}">
                <a16:creationId xmlns:a16="http://schemas.microsoft.com/office/drawing/2014/main" id="{B9B278B5-D60F-9720-F49D-2CE4DEEC06AB}"/>
              </a:ext>
            </a:extLst>
          </p:cNvPr>
          <p:cNvPicPr>
            <a:picLocks noChangeAspect="1"/>
          </p:cNvPicPr>
          <p:nvPr/>
        </p:nvPicPr>
        <p:blipFill>
          <a:blip r:embed="rId10"/>
          <a:stretch>
            <a:fillRect/>
          </a:stretch>
        </p:blipFill>
        <p:spPr>
          <a:xfrm>
            <a:off x="5452270" y="527119"/>
            <a:ext cx="5908205" cy="5620585"/>
          </a:xfrm>
          <a:prstGeom prst="rect">
            <a:avLst/>
          </a:prstGeom>
        </p:spPr>
      </p:pic>
      <p:sp>
        <p:nvSpPr>
          <p:cNvPr id="19" name="文本框 18">
            <a:extLst>
              <a:ext uri="{FF2B5EF4-FFF2-40B4-BE49-F238E27FC236}">
                <a16:creationId xmlns:a16="http://schemas.microsoft.com/office/drawing/2014/main" id="{5DC3BDA5-F31A-1619-BE0C-E4425EF7FE5B}"/>
              </a:ext>
            </a:extLst>
          </p:cNvPr>
          <p:cNvSpPr txBox="1"/>
          <p:nvPr/>
        </p:nvSpPr>
        <p:spPr>
          <a:xfrm rot="10800000" flipV="1">
            <a:off x="9810045" y="6092820"/>
            <a:ext cx="3546208"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t>(Guerra </a:t>
            </a:r>
            <a:r>
              <a:rPr lang="en-US" altLang="zh-CN" sz="1200" i="1" dirty="0"/>
              <a:t>et al., 2019</a:t>
            </a:r>
            <a:r>
              <a:rPr lang="en-US" altLang="zh-CN" sz="1200" dirty="0"/>
              <a:t>)</a:t>
            </a:r>
            <a:endParaRPr lang="zh-CN" altLang="en-US" sz="1200" dirty="0"/>
          </a:p>
        </p:txBody>
      </p:sp>
    </p:spTree>
    <p:extLst>
      <p:ext uri="{BB962C8B-B14F-4D97-AF65-F5344CB8AC3E}">
        <p14:creationId xmlns:p14="http://schemas.microsoft.com/office/powerpoint/2010/main" val="390091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294232-BB5D-4F7D-A9D2-CB3259B232C8}"/>
              </a:ext>
            </a:extLst>
          </p:cNvPr>
          <p:cNvPicPr>
            <a:picLocks noChangeAspect="1"/>
          </p:cNvPicPr>
          <p:nvPr/>
        </p:nvPicPr>
        <p:blipFill>
          <a:blip r:embed="rId3"/>
          <a:stretch>
            <a:fillRect/>
          </a:stretch>
        </p:blipFill>
        <p:spPr>
          <a:xfrm>
            <a:off x="1041400" y="526800"/>
            <a:ext cx="9220413" cy="4885645"/>
          </a:xfrm>
          <a:prstGeom prst="rect">
            <a:avLst/>
          </a:prstGeom>
        </p:spPr>
      </p:pic>
      <p:pic>
        <p:nvPicPr>
          <p:cNvPr id="7" name="图片 6">
            <a:extLst>
              <a:ext uri="{FF2B5EF4-FFF2-40B4-BE49-F238E27FC236}">
                <a16:creationId xmlns:a16="http://schemas.microsoft.com/office/drawing/2014/main" id="{136749CC-C2FF-4433-BAC7-93B8CA79EFAF}"/>
              </a:ext>
            </a:extLst>
          </p:cNvPr>
          <p:cNvPicPr>
            <a:picLocks noChangeAspect="1"/>
          </p:cNvPicPr>
          <p:nvPr/>
        </p:nvPicPr>
        <p:blipFill rotWithShape="1">
          <a:blip r:embed="rId4">
            <a:extLst>
              <a:ext uri="{28A0092B-C50C-407E-A947-70E740481C1C}">
                <a14:useLocalDpi xmlns:a14="http://schemas.microsoft.com/office/drawing/2010/main" val="0"/>
              </a:ext>
            </a:extLst>
          </a:blip>
          <a:srcRect l="-147" t="831" r="19248" b="8628"/>
          <a:stretch/>
        </p:blipFill>
        <p:spPr>
          <a:xfrm>
            <a:off x="9550954" y="1887337"/>
            <a:ext cx="2641046" cy="1657455"/>
          </a:xfrm>
          <a:prstGeom prst="rect">
            <a:avLst/>
          </a:prstGeom>
        </p:spPr>
      </p:pic>
      <p:pic>
        <p:nvPicPr>
          <p:cNvPr id="8" name="图片 7">
            <a:extLst>
              <a:ext uri="{FF2B5EF4-FFF2-40B4-BE49-F238E27FC236}">
                <a16:creationId xmlns:a16="http://schemas.microsoft.com/office/drawing/2014/main" id="{2B239018-B9F6-444C-AE98-EEE661613E10}"/>
              </a:ext>
            </a:extLst>
          </p:cNvPr>
          <p:cNvPicPr>
            <a:picLocks noChangeAspect="1"/>
          </p:cNvPicPr>
          <p:nvPr/>
        </p:nvPicPr>
        <p:blipFill rotWithShape="1">
          <a:blip r:embed="rId5">
            <a:extLst>
              <a:ext uri="{28A0092B-C50C-407E-A947-70E740481C1C}">
                <a14:useLocalDpi xmlns:a14="http://schemas.microsoft.com/office/drawing/2010/main" val="0"/>
              </a:ext>
            </a:extLst>
          </a:blip>
          <a:srcRect l="21821" b="2223"/>
          <a:stretch/>
        </p:blipFill>
        <p:spPr>
          <a:xfrm>
            <a:off x="9550954" y="124178"/>
            <a:ext cx="2641046" cy="1550428"/>
          </a:xfrm>
          <a:prstGeom prst="rect">
            <a:avLst/>
          </a:prstGeom>
        </p:spPr>
      </p:pic>
      <p:pic>
        <p:nvPicPr>
          <p:cNvPr id="9" name="图片 8">
            <a:extLst>
              <a:ext uri="{FF2B5EF4-FFF2-40B4-BE49-F238E27FC236}">
                <a16:creationId xmlns:a16="http://schemas.microsoft.com/office/drawing/2014/main" id="{184479A7-FD27-4E23-BC71-7177256C1B3F}"/>
              </a:ext>
            </a:extLst>
          </p:cNvPr>
          <p:cNvPicPr>
            <a:picLocks noChangeAspect="1"/>
          </p:cNvPicPr>
          <p:nvPr/>
        </p:nvPicPr>
        <p:blipFill rotWithShape="1">
          <a:blip r:embed="rId6"/>
          <a:srcRect t="67115" r="3120"/>
          <a:stretch/>
        </p:blipFill>
        <p:spPr>
          <a:xfrm>
            <a:off x="9550954" y="3779231"/>
            <a:ext cx="2641046" cy="1600346"/>
          </a:xfrm>
          <a:prstGeom prst="rect">
            <a:avLst/>
          </a:prstGeom>
        </p:spPr>
      </p:pic>
      <p:sp>
        <p:nvSpPr>
          <p:cNvPr id="3" name="椭圆 2">
            <a:extLst>
              <a:ext uri="{FF2B5EF4-FFF2-40B4-BE49-F238E27FC236}">
                <a16:creationId xmlns:a16="http://schemas.microsoft.com/office/drawing/2014/main" id="{A9AFE4B4-5A0B-44A7-B235-AF22F7D07747}"/>
              </a:ext>
            </a:extLst>
          </p:cNvPr>
          <p:cNvSpPr/>
          <p:nvPr/>
        </p:nvSpPr>
        <p:spPr>
          <a:xfrm>
            <a:off x="6222169" y="1431152"/>
            <a:ext cx="2583543" cy="1291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022E69B-B4E5-4947-A0DC-82E9FE37FAD5}"/>
              </a:ext>
            </a:extLst>
          </p:cNvPr>
          <p:cNvSpPr txBox="1"/>
          <p:nvPr/>
        </p:nvSpPr>
        <p:spPr>
          <a:xfrm>
            <a:off x="9011444" y="5426849"/>
            <a:ext cx="3019261"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Arial" panose="020B0604020202020204" pitchFamily="34" charset="0"/>
                <a:ea typeface="等线" panose="02010600030101010101" pitchFamily="2" charset="-122"/>
                <a:cs typeface="Arial" panose="020B0604020202020204" pitchFamily="34" charset="0"/>
              </a:rPr>
              <a:t>T</a:t>
            </a:r>
            <a:r>
              <a:rPr lang="en-US" altLang="zh-CN" sz="2000" dirty="0">
                <a:effectLst/>
                <a:latin typeface="Arial" panose="020B0604020202020204" pitchFamily="34" charset="0"/>
                <a:ea typeface="等线" panose="02010600030101010101" pitchFamily="2" charset="-122"/>
                <a:cs typeface="Arial" panose="020B0604020202020204" pitchFamily="34" charset="0"/>
              </a:rPr>
              <a:t>he Roof of the World</a:t>
            </a:r>
            <a:endParaRPr lang="zh-CN" altLang="en-US" sz="200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F156A5DA-BDC6-4645-B91D-C72A8C2BCD5F}"/>
              </a:ext>
            </a:extLst>
          </p:cNvPr>
          <p:cNvSpPr txBox="1"/>
          <p:nvPr/>
        </p:nvSpPr>
        <p:spPr>
          <a:xfrm>
            <a:off x="9011443" y="5895619"/>
            <a:ext cx="2711391" cy="400110"/>
          </a:xfrm>
          <a:prstGeom prst="rect">
            <a:avLst/>
          </a:prstGeom>
          <a:noFill/>
        </p:spPr>
        <p:txBody>
          <a:bodyPr wrap="square">
            <a:spAutoFit/>
          </a:bodyPr>
          <a:lstStyle/>
          <a:p>
            <a:pPr marL="342900" lvl="0" indent="-342900">
              <a:buFont typeface="Wingdings" panose="05000000000000000000" pitchFamily="2" charset="2"/>
              <a:buChar char="l"/>
            </a:pPr>
            <a:r>
              <a:rPr lang="en-US" altLang="zh-CN" sz="2000" b="0" i="0" dirty="0">
                <a:latin typeface="Arial" panose="020B0604020202020204" pitchFamily="34" charset="0"/>
                <a:cs typeface="Arial" panose="020B0604020202020204" pitchFamily="34" charset="0"/>
              </a:rPr>
              <a:t>Ecological barrier</a:t>
            </a:r>
            <a:endParaRPr lang="zh-CN" altLang="en-US" sz="20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9B209FBB-78D8-445A-8EEC-5E073716DAF1}"/>
              </a:ext>
            </a:extLst>
          </p:cNvPr>
          <p:cNvSpPr txBox="1"/>
          <p:nvPr/>
        </p:nvSpPr>
        <p:spPr>
          <a:xfrm>
            <a:off x="9011443" y="6330573"/>
            <a:ext cx="6094562" cy="400110"/>
          </a:xfrm>
          <a:prstGeom prst="rect">
            <a:avLst/>
          </a:prstGeom>
          <a:noFill/>
        </p:spPr>
        <p:txBody>
          <a:bodyPr wrap="square">
            <a:spAutoFit/>
          </a:bodyPr>
          <a:lstStyle/>
          <a:p>
            <a:pPr marL="342900" lvl="0" indent="-342900">
              <a:buFont typeface="Wingdings" panose="05000000000000000000" pitchFamily="2" charset="2"/>
              <a:buChar char="l"/>
            </a:pPr>
            <a:r>
              <a:rPr lang="en-US" altLang="zh-CN" sz="2000" b="0" i="0" dirty="0">
                <a:latin typeface="Arial" panose="020B0604020202020204" pitchFamily="34" charset="0"/>
                <a:cs typeface="Arial" panose="020B0604020202020204" pitchFamily="34" charset="0"/>
              </a:rPr>
              <a:t>Asia water tower</a:t>
            </a:r>
            <a:endParaRPr lang="zh-CN" altLang="en-US" sz="20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57ED7C5D-9D3A-4F8C-8AFC-E16F5887CD50}"/>
              </a:ext>
            </a:extLst>
          </p:cNvPr>
          <p:cNvSpPr txBox="1"/>
          <p:nvPr/>
        </p:nvSpPr>
        <p:spPr>
          <a:xfrm>
            <a:off x="3361353" y="5535893"/>
            <a:ext cx="5782647" cy="1015663"/>
          </a:xfrm>
          <a:prstGeom prst="rect">
            <a:avLst/>
          </a:prstGeom>
          <a:noFill/>
        </p:spPr>
        <p:txBody>
          <a:bodyPr wrap="square">
            <a:spAutoFit/>
          </a:bodyPr>
          <a:lstStyle/>
          <a:p>
            <a:pPr algn="just">
              <a:lnSpc>
                <a:spcPts val="2400"/>
              </a:lnSpc>
            </a:pPr>
            <a:r>
              <a:rPr lang="en-US" altLang="zh-CN" sz="2000" dirty="0">
                <a:effectLst/>
                <a:latin typeface="Arial" panose="020B0604020202020204" pitchFamily="34" charset="0"/>
                <a:ea typeface="等线" panose="02010600030101010101" pitchFamily="2" charset="-122"/>
                <a:cs typeface="Arial" panose="020B0604020202020204" pitchFamily="34" charset="0"/>
              </a:rPr>
              <a:t>Source for several major Asian rivers such as the Yellow River, the Yangtze River to supply water for more than a billion people downstream</a:t>
            </a:r>
            <a:endParaRPr lang="zh-CN" altLang="en-US" sz="2000"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F61A3698-F0F6-EA02-731F-46B842D967BC}"/>
              </a:ext>
            </a:extLst>
          </p:cNvPr>
          <p:cNvPicPr>
            <a:picLocks noChangeAspect="1"/>
          </p:cNvPicPr>
          <p:nvPr/>
        </p:nvPicPr>
        <p:blipFill>
          <a:blip r:embed="rId7"/>
          <a:stretch>
            <a:fillRect/>
          </a:stretch>
        </p:blipFill>
        <p:spPr>
          <a:xfrm>
            <a:off x="23138" y="5016504"/>
            <a:ext cx="3338215" cy="1758229"/>
          </a:xfrm>
          <a:prstGeom prst="rect">
            <a:avLst/>
          </a:prstGeom>
        </p:spPr>
      </p:pic>
      <p:sp>
        <p:nvSpPr>
          <p:cNvPr id="16" name="文本框 15">
            <a:extLst>
              <a:ext uri="{FF2B5EF4-FFF2-40B4-BE49-F238E27FC236}">
                <a16:creationId xmlns:a16="http://schemas.microsoft.com/office/drawing/2014/main" id="{4B3F4A08-CB2E-CE4E-050E-476635E58635}"/>
              </a:ext>
            </a:extLst>
          </p:cNvPr>
          <p:cNvSpPr txBox="1"/>
          <p:nvPr/>
        </p:nvSpPr>
        <p:spPr>
          <a:xfrm>
            <a:off x="9182" y="0"/>
            <a:ext cx="2735704"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Study area</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672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680926-94B1-7E3E-20C4-10C48002522E}"/>
              </a:ext>
            </a:extLst>
          </p:cNvPr>
          <p:cNvPicPr/>
          <p:nvPr/>
        </p:nvPicPr>
        <p:blipFill>
          <a:blip r:embed="rId3"/>
          <a:stretch>
            <a:fillRect/>
          </a:stretch>
        </p:blipFill>
        <p:spPr>
          <a:xfrm>
            <a:off x="522896" y="247294"/>
            <a:ext cx="11146207" cy="6509106"/>
          </a:xfrm>
          <a:prstGeom prst="rect">
            <a:avLst/>
          </a:prstGeom>
        </p:spPr>
      </p:pic>
      <p:sp>
        <p:nvSpPr>
          <p:cNvPr id="5" name="文本框 4">
            <a:extLst>
              <a:ext uri="{FF2B5EF4-FFF2-40B4-BE49-F238E27FC236}">
                <a16:creationId xmlns:a16="http://schemas.microsoft.com/office/drawing/2014/main" id="{5D0160F5-542E-B8EC-3839-8ED7318086B7}"/>
              </a:ext>
            </a:extLst>
          </p:cNvPr>
          <p:cNvSpPr txBox="1"/>
          <p:nvPr/>
        </p:nvSpPr>
        <p:spPr>
          <a:xfrm>
            <a:off x="9182" y="0"/>
            <a:ext cx="4169118"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Methods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85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0905A80-5CD4-8B3A-A7DE-C2387ECBC649}"/>
              </a:ext>
            </a:extLst>
          </p:cNvPr>
          <p:cNvPicPr/>
          <p:nvPr/>
        </p:nvPicPr>
        <p:blipFill>
          <a:blip r:embed="rId3">
            <a:extLst>
              <a:ext uri="{28A0092B-C50C-407E-A947-70E740481C1C}">
                <a14:useLocalDpi xmlns:a14="http://schemas.microsoft.com/office/drawing/2010/main" val="0"/>
              </a:ext>
            </a:extLst>
          </a:blip>
          <a:stretch>
            <a:fillRect/>
          </a:stretch>
        </p:blipFill>
        <p:spPr>
          <a:xfrm>
            <a:off x="998345" y="545559"/>
            <a:ext cx="4889344" cy="6150376"/>
          </a:xfrm>
          <a:prstGeom prst="rect">
            <a:avLst/>
          </a:prstGeom>
        </p:spPr>
      </p:pic>
      <p:graphicFrame>
        <p:nvGraphicFramePr>
          <p:cNvPr id="5" name="表格 9">
            <a:extLst>
              <a:ext uri="{FF2B5EF4-FFF2-40B4-BE49-F238E27FC236}">
                <a16:creationId xmlns:a16="http://schemas.microsoft.com/office/drawing/2014/main" id="{0B4AC7F6-517F-7D8E-FBFF-8F1A84787045}"/>
              </a:ext>
            </a:extLst>
          </p:cNvPr>
          <p:cNvGraphicFramePr>
            <a:graphicFrameLocks noGrp="1"/>
          </p:cNvGraphicFramePr>
          <p:nvPr>
            <p:extLst>
              <p:ext uri="{D42A27DB-BD31-4B8C-83A1-F6EECF244321}">
                <p14:modId xmlns:p14="http://schemas.microsoft.com/office/powerpoint/2010/main" val="1004156642"/>
              </p:ext>
            </p:extLst>
          </p:nvPr>
        </p:nvGraphicFramePr>
        <p:xfrm>
          <a:off x="5887689" y="545559"/>
          <a:ext cx="6079871" cy="3163592"/>
        </p:xfrm>
        <a:graphic>
          <a:graphicData uri="http://schemas.openxmlformats.org/drawingml/2006/table">
            <a:tbl>
              <a:tblPr firstRow="1" bandRow="1">
                <a:tableStyleId>{2D5ABB26-0587-4C30-8999-92F81FD0307C}</a:tableStyleId>
              </a:tblPr>
              <a:tblGrid>
                <a:gridCol w="684899">
                  <a:extLst>
                    <a:ext uri="{9D8B030D-6E8A-4147-A177-3AD203B41FA5}">
                      <a16:colId xmlns:a16="http://schemas.microsoft.com/office/drawing/2014/main" val="685178707"/>
                    </a:ext>
                  </a:extLst>
                </a:gridCol>
                <a:gridCol w="1052207">
                  <a:extLst>
                    <a:ext uri="{9D8B030D-6E8A-4147-A177-3AD203B41FA5}">
                      <a16:colId xmlns:a16="http://schemas.microsoft.com/office/drawing/2014/main" val="3498395443"/>
                    </a:ext>
                  </a:extLst>
                </a:gridCol>
                <a:gridCol w="868553">
                  <a:extLst>
                    <a:ext uri="{9D8B030D-6E8A-4147-A177-3AD203B41FA5}">
                      <a16:colId xmlns:a16="http://schemas.microsoft.com/office/drawing/2014/main" val="398145184"/>
                    </a:ext>
                  </a:extLst>
                </a:gridCol>
                <a:gridCol w="868553">
                  <a:extLst>
                    <a:ext uri="{9D8B030D-6E8A-4147-A177-3AD203B41FA5}">
                      <a16:colId xmlns:a16="http://schemas.microsoft.com/office/drawing/2014/main" val="461359780"/>
                    </a:ext>
                  </a:extLst>
                </a:gridCol>
                <a:gridCol w="868553">
                  <a:extLst>
                    <a:ext uri="{9D8B030D-6E8A-4147-A177-3AD203B41FA5}">
                      <a16:colId xmlns:a16="http://schemas.microsoft.com/office/drawing/2014/main" val="2750644319"/>
                    </a:ext>
                  </a:extLst>
                </a:gridCol>
                <a:gridCol w="868553">
                  <a:extLst>
                    <a:ext uri="{9D8B030D-6E8A-4147-A177-3AD203B41FA5}">
                      <a16:colId xmlns:a16="http://schemas.microsoft.com/office/drawing/2014/main" val="2610448725"/>
                    </a:ext>
                  </a:extLst>
                </a:gridCol>
                <a:gridCol w="868553">
                  <a:extLst>
                    <a:ext uri="{9D8B030D-6E8A-4147-A177-3AD203B41FA5}">
                      <a16:colId xmlns:a16="http://schemas.microsoft.com/office/drawing/2014/main" val="2008970203"/>
                    </a:ext>
                  </a:extLst>
                </a:gridCol>
              </a:tblGrid>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NDVI</a:t>
                      </a: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EVI</a:t>
                      </a: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LAI</a:t>
                      </a: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NPP</a:t>
                      </a: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GPP</a:t>
                      </a:r>
                      <a:endParaRPr lang="zh-CN" altLang="en-US" sz="1600" dirty="0">
                        <a:latin typeface="Arial" panose="020B0604020202020204" pitchFamily="34" charset="0"/>
                        <a:cs typeface="Arial" panose="020B0604020202020204" pitchFamily="34" charset="0"/>
                      </a:endParaRPr>
                    </a:p>
                  </a:txBody>
                  <a:tcPr marL="68399" marR="68399" marT="34200" marB="3420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002375"/>
                  </a:ext>
                </a:extLst>
              </a:tr>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600" dirty="0">
                          <a:latin typeface="Arial" panose="020B0604020202020204" pitchFamily="34" charset="0"/>
                          <a:cs typeface="Arial" panose="020B0604020202020204" pitchFamily="34" charset="0"/>
                        </a:rPr>
                        <a:t>15%</a:t>
                      </a:r>
                      <a:endParaRPr lang="zh-CN" altLang="en-US" sz="1600" dirty="0">
                        <a:latin typeface="Arial" panose="020B0604020202020204" pitchFamily="34" charset="0"/>
                        <a:cs typeface="Arial" panose="020B0604020202020204" pitchFamily="34" charset="0"/>
                      </a:endParaRP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5.076</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5.435</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11.361</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5.697</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7.982</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80791969"/>
                  </a:ext>
                </a:extLst>
              </a:tr>
              <a:tr h="314657">
                <a:tc>
                  <a:txBody>
                    <a:bodyPr/>
                    <a:lstStyle/>
                    <a:p>
                      <a:pPr algn="ctr"/>
                      <a:r>
                        <a:rPr lang="en-US" altLang="zh-CN" sz="1600" dirty="0">
                          <a:latin typeface="Arial" panose="020B0604020202020204" pitchFamily="34" charset="0"/>
                          <a:cs typeface="Arial" panose="020B0604020202020204" pitchFamily="34" charset="0"/>
                        </a:rPr>
                        <a:t>30km</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600" dirty="0">
                          <a:latin typeface="Arial" panose="020B0604020202020204" pitchFamily="34" charset="0"/>
                          <a:cs typeface="Arial" panose="020B0604020202020204" pitchFamily="34" charset="0"/>
                        </a:rPr>
                        <a:t>20%</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5.267</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5.632</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11.598</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5.783</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8.018</a:t>
                      </a:r>
                      <a:r>
                        <a:rPr lang="zh-CN" altLang="en-US" sz="1300" dirty="0">
                          <a:latin typeface="Arial" panose="020B0604020202020204" pitchFamily="34" charset="0"/>
                          <a:cs typeface="Arial" panose="020B0604020202020204" pitchFamily="34" charset="0"/>
                        </a:rPr>
                        <a:t>**</a:t>
                      </a:r>
                    </a:p>
                  </a:txBody>
                  <a:tcPr marL="68399" marR="68399" marT="34200" marB="34200"/>
                </a:tc>
                <a:extLst>
                  <a:ext uri="{0D108BD9-81ED-4DB2-BD59-A6C34878D82A}">
                    <a16:rowId xmlns:a16="http://schemas.microsoft.com/office/drawing/2014/main" val="1356495313"/>
                  </a:ext>
                </a:extLst>
              </a:tr>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600" dirty="0">
                          <a:latin typeface="Arial" panose="020B0604020202020204" pitchFamily="34" charset="0"/>
                          <a:cs typeface="Arial" panose="020B0604020202020204" pitchFamily="34" charset="0"/>
                        </a:rPr>
                        <a:t>25%</a:t>
                      </a:r>
                      <a:endParaRPr lang="zh-CN" altLang="en-US" sz="1600" dirty="0">
                        <a:latin typeface="Arial" panose="020B0604020202020204" pitchFamily="34" charset="0"/>
                        <a:cs typeface="Arial" panose="020B0604020202020204" pitchFamily="34" charset="0"/>
                      </a:endParaRP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5.693</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5.938</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12.034</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5.947</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8.310</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937002"/>
                  </a:ext>
                </a:extLst>
              </a:tr>
              <a:tr h="331679">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600" dirty="0">
                          <a:latin typeface="Arial" panose="020B0604020202020204" pitchFamily="34" charset="0"/>
                          <a:cs typeface="Arial" panose="020B0604020202020204" pitchFamily="34" charset="0"/>
                        </a:rPr>
                        <a:t>15%</a:t>
                      </a:r>
                      <a:endParaRPr lang="zh-CN" altLang="en-US" sz="1600" dirty="0">
                        <a:latin typeface="Arial" panose="020B0604020202020204" pitchFamily="34" charset="0"/>
                        <a:cs typeface="Arial" panose="020B0604020202020204" pitchFamily="34" charset="0"/>
                      </a:endParaRP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6.024</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5.988</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11.953</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5.873</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8.241</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58658713"/>
                  </a:ext>
                </a:extLst>
              </a:tr>
              <a:tr h="314657">
                <a:tc>
                  <a:txBody>
                    <a:bodyPr/>
                    <a:lstStyle/>
                    <a:p>
                      <a:pPr algn="ctr"/>
                      <a:r>
                        <a:rPr lang="en-US" altLang="zh-CN" sz="1600" dirty="0">
                          <a:latin typeface="Arial" panose="020B0604020202020204" pitchFamily="34" charset="0"/>
                          <a:cs typeface="Arial" panose="020B0604020202020204" pitchFamily="34" charset="0"/>
                        </a:rPr>
                        <a:t>40km</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600" dirty="0">
                          <a:latin typeface="Arial" panose="020B0604020202020204" pitchFamily="34" charset="0"/>
                          <a:cs typeface="Arial" panose="020B0604020202020204" pitchFamily="34" charset="0"/>
                        </a:rPr>
                        <a:t>20%</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6.166</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6.147</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12.081</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6.508</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8.531</a:t>
                      </a:r>
                      <a:r>
                        <a:rPr lang="zh-CN" altLang="en-US" sz="1300" dirty="0">
                          <a:latin typeface="Arial" panose="020B0604020202020204" pitchFamily="34" charset="0"/>
                          <a:cs typeface="Arial" panose="020B0604020202020204" pitchFamily="34" charset="0"/>
                        </a:rPr>
                        <a:t>**</a:t>
                      </a:r>
                    </a:p>
                  </a:txBody>
                  <a:tcPr marL="68399" marR="68399" marT="34200" marB="34200"/>
                </a:tc>
                <a:extLst>
                  <a:ext uri="{0D108BD9-81ED-4DB2-BD59-A6C34878D82A}">
                    <a16:rowId xmlns:a16="http://schemas.microsoft.com/office/drawing/2014/main" val="279634945"/>
                  </a:ext>
                </a:extLst>
              </a:tr>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B w="12700" cap="flat" cmpd="sng" algn="ctr">
                      <a:no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25%</a:t>
                      </a:r>
                      <a:endParaRPr lang="zh-CN" altLang="en-US" sz="1600" dirty="0">
                        <a:latin typeface="Arial" panose="020B0604020202020204" pitchFamily="34" charset="0"/>
                        <a:cs typeface="Arial" panose="020B0604020202020204" pitchFamily="34" charset="0"/>
                      </a:endParaRP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6.252</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6.321</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12.595</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6.994</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8.862</a:t>
                      </a:r>
                      <a:r>
                        <a:rPr lang="zh-CN" altLang="en-US" sz="1300" dirty="0">
                          <a:latin typeface="Arial" panose="020B0604020202020204" pitchFamily="34" charset="0"/>
                          <a:cs typeface="Arial" panose="020B0604020202020204" pitchFamily="34" charset="0"/>
                        </a:rPr>
                        <a:t>**</a:t>
                      </a:r>
                    </a:p>
                  </a:txBody>
                  <a:tcPr marL="68399" marR="68399" marT="34200" marB="342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747338"/>
                  </a:ext>
                </a:extLst>
              </a:tr>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T w="12700" cap="flat" cmpd="sng" algn="ctr">
                      <a:noFill/>
                      <a:prstDash val="solid"/>
                      <a:round/>
                      <a:headEnd type="none" w="med" len="med"/>
                      <a:tailEnd type="none" w="med" len="med"/>
                    </a:lnT>
                  </a:tcPr>
                </a:tc>
                <a:tc>
                  <a:txBody>
                    <a:bodyPr/>
                    <a:lstStyle/>
                    <a:p>
                      <a:pPr algn="ctr"/>
                      <a:r>
                        <a:rPr lang="en-US" altLang="zh-CN" sz="1600" dirty="0">
                          <a:latin typeface="Arial" panose="020B0604020202020204" pitchFamily="34" charset="0"/>
                          <a:cs typeface="Arial" panose="020B0604020202020204" pitchFamily="34" charset="0"/>
                        </a:rPr>
                        <a:t>15%</a:t>
                      </a:r>
                      <a:endParaRPr lang="zh-CN" altLang="en-US" sz="1600" dirty="0">
                        <a:latin typeface="Arial" panose="020B0604020202020204" pitchFamily="34" charset="0"/>
                        <a:cs typeface="Arial" panose="020B0604020202020204" pitchFamily="34" charset="0"/>
                      </a:endParaRP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7.014</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5.988</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11.791</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6.013</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tc>
                  <a:txBody>
                    <a:bodyPr/>
                    <a:lstStyle/>
                    <a:p>
                      <a:pPr algn="ctr"/>
                      <a:r>
                        <a:rPr lang="en-US" altLang="zh-CN" sz="1300" dirty="0">
                          <a:latin typeface="Arial" panose="020B0604020202020204" pitchFamily="34" charset="0"/>
                          <a:cs typeface="Arial" panose="020B0604020202020204" pitchFamily="34" charset="0"/>
                        </a:rPr>
                        <a:t>8.034</a:t>
                      </a:r>
                      <a:r>
                        <a:rPr lang="zh-CN" altLang="en-US" sz="1300" dirty="0">
                          <a:latin typeface="Arial" panose="020B0604020202020204" pitchFamily="34" charset="0"/>
                          <a:cs typeface="Arial" panose="020B0604020202020204" pitchFamily="34" charset="0"/>
                        </a:rPr>
                        <a:t>**</a:t>
                      </a:r>
                    </a:p>
                  </a:txBody>
                  <a:tcPr marL="68399" marR="68399" marT="34200" marB="342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7282901"/>
                  </a:ext>
                </a:extLst>
              </a:tr>
              <a:tr h="314657">
                <a:tc>
                  <a:txBody>
                    <a:bodyPr/>
                    <a:lstStyle/>
                    <a:p>
                      <a:pPr algn="ctr"/>
                      <a:r>
                        <a:rPr lang="en-US" altLang="zh-CN" sz="1600" dirty="0">
                          <a:latin typeface="Arial" panose="020B0604020202020204" pitchFamily="34" charset="0"/>
                          <a:cs typeface="Arial" panose="020B0604020202020204" pitchFamily="34" charset="0"/>
                        </a:rPr>
                        <a:t>50km</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600" dirty="0">
                          <a:latin typeface="Arial" panose="020B0604020202020204" pitchFamily="34" charset="0"/>
                          <a:cs typeface="Arial" panose="020B0604020202020204" pitchFamily="34" charset="0"/>
                        </a:rPr>
                        <a:t>20%</a:t>
                      </a:r>
                      <a:endParaRPr lang="zh-CN" altLang="en-US" sz="1600" dirty="0">
                        <a:latin typeface="Arial" panose="020B0604020202020204" pitchFamily="34" charset="0"/>
                        <a:cs typeface="Arial" panose="020B0604020202020204" pitchFamily="34" charset="0"/>
                      </a:endParaRP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6.551</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6.301</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11.956</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6.218</a:t>
                      </a:r>
                      <a:r>
                        <a:rPr lang="zh-CN" altLang="en-US" sz="1300" dirty="0">
                          <a:latin typeface="Arial" panose="020B0604020202020204" pitchFamily="34" charset="0"/>
                          <a:cs typeface="Arial" panose="020B0604020202020204" pitchFamily="34" charset="0"/>
                        </a:rPr>
                        <a:t>**</a:t>
                      </a:r>
                    </a:p>
                  </a:txBody>
                  <a:tcPr marL="68399" marR="68399" marT="34200" marB="34200"/>
                </a:tc>
                <a:tc>
                  <a:txBody>
                    <a:bodyPr/>
                    <a:lstStyle/>
                    <a:p>
                      <a:pPr algn="ctr"/>
                      <a:r>
                        <a:rPr lang="en-US" altLang="zh-CN" sz="1300" dirty="0">
                          <a:latin typeface="Arial" panose="020B0604020202020204" pitchFamily="34" charset="0"/>
                          <a:cs typeface="Arial" panose="020B0604020202020204" pitchFamily="34" charset="0"/>
                        </a:rPr>
                        <a:t>8.249</a:t>
                      </a:r>
                      <a:r>
                        <a:rPr lang="zh-CN" altLang="en-US" sz="1300" dirty="0">
                          <a:latin typeface="Arial" panose="020B0604020202020204" pitchFamily="34" charset="0"/>
                          <a:cs typeface="Arial" panose="020B0604020202020204" pitchFamily="34" charset="0"/>
                        </a:rPr>
                        <a:t>**</a:t>
                      </a:r>
                    </a:p>
                  </a:txBody>
                  <a:tcPr marL="68399" marR="68399" marT="34200" marB="34200"/>
                </a:tc>
                <a:extLst>
                  <a:ext uri="{0D108BD9-81ED-4DB2-BD59-A6C34878D82A}">
                    <a16:rowId xmlns:a16="http://schemas.microsoft.com/office/drawing/2014/main" val="412946810"/>
                  </a:ext>
                </a:extLst>
              </a:tr>
              <a:tr h="314657">
                <a:tc>
                  <a:txBody>
                    <a:bodyPr/>
                    <a:lstStyle/>
                    <a:p>
                      <a:pPr algn="ctr"/>
                      <a:endParaRPr lang="zh-CN" altLang="en-US" sz="1600" dirty="0">
                        <a:latin typeface="Arial" panose="020B0604020202020204" pitchFamily="34" charset="0"/>
                        <a:cs typeface="Arial" panose="020B0604020202020204" pitchFamily="34" charset="0"/>
                      </a:endParaRP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600" dirty="0">
                          <a:latin typeface="Arial" panose="020B0604020202020204" pitchFamily="34" charset="0"/>
                          <a:cs typeface="Arial" panose="020B0604020202020204" pitchFamily="34" charset="0"/>
                        </a:rPr>
                        <a:t>25%</a:t>
                      </a:r>
                      <a:endParaRPr lang="zh-CN" altLang="en-US" sz="1600" dirty="0">
                        <a:latin typeface="Arial" panose="020B0604020202020204" pitchFamily="34" charset="0"/>
                        <a:cs typeface="Arial" panose="020B0604020202020204" pitchFamily="34" charset="0"/>
                      </a:endParaRP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7.208</a:t>
                      </a:r>
                      <a:r>
                        <a:rPr lang="zh-CN" altLang="en-US" sz="1300" dirty="0">
                          <a:latin typeface="Arial" panose="020B0604020202020204" pitchFamily="34" charset="0"/>
                          <a:cs typeface="Arial" panose="020B0604020202020204" pitchFamily="34" charset="0"/>
                        </a:rPr>
                        <a:t>**</a:t>
                      </a: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6.575</a:t>
                      </a:r>
                      <a:r>
                        <a:rPr lang="zh-CN" altLang="en-US" sz="1300" dirty="0">
                          <a:latin typeface="Arial" panose="020B0604020202020204" pitchFamily="34" charset="0"/>
                          <a:cs typeface="Arial" panose="020B0604020202020204" pitchFamily="34" charset="0"/>
                        </a:rPr>
                        <a:t>**</a:t>
                      </a: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12.081</a:t>
                      </a:r>
                      <a:r>
                        <a:rPr lang="zh-CN" altLang="en-US" sz="1300" dirty="0">
                          <a:latin typeface="Arial" panose="020B0604020202020204" pitchFamily="34" charset="0"/>
                          <a:cs typeface="Arial" panose="020B0604020202020204" pitchFamily="34" charset="0"/>
                        </a:rPr>
                        <a:t>**</a:t>
                      </a: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6.547</a:t>
                      </a:r>
                      <a:r>
                        <a:rPr lang="zh-CN" altLang="en-US" sz="1300" dirty="0">
                          <a:latin typeface="Arial" panose="020B0604020202020204" pitchFamily="34" charset="0"/>
                          <a:cs typeface="Arial" panose="020B0604020202020204" pitchFamily="34" charset="0"/>
                        </a:rPr>
                        <a:t>**</a:t>
                      </a:r>
                    </a:p>
                  </a:txBody>
                  <a:tcPr marL="68399" marR="68399" marT="34200" marB="34200">
                    <a:lnB w="6350" cap="flat" cmpd="sng" algn="ctr">
                      <a:solidFill>
                        <a:schemeClr val="tx1"/>
                      </a:solidFill>
                      <a:prstDash val="solid"/>
                      <a:round/>
                      <a:headEnd type="none" w="med" len="med"/>
                      <a:tailEnd type="none" w="med" len="med"/>
                    </a:lnB>
                  </a:tcPr>
                </a:tc>
                <a:tc>
                  <a:txBody>
                    <a:bodyPr/>
                    <a:lstStyle/>
                    <a:p>
                      <a:pPr algn="ctr"/>
                      <a:r>
                        <a:rPr lang="en-US" altLang="zh-CN" sz="1300" dirty="0">
                          <a:latin typeface="Arial" panose="020B0604020202020204" pitchFamily="34" charset="0"/>
                          <a:cs typeface="Arial" panose="020B0604020202020204" pitchFamily="34" charset="0"/>
                        </a:rPr>
                        <a:t>8.918</a:t>
                      </a:r>
                      <a:r>
                        <a:rPr lang="zh-CN" altLang="en-US" sz="1300" dirty="0">
                          <a:latin typeface="Arial" panose="020B0604020202020204" pitchFamily="34" charset="0"/>
                          <a:cs typeface="Arial" panose="020B0604020202020204" pitchFamily="34" charset="0"/>
                        </a:rPr>
                        <a:t>**</a:t>
                      </a:r>
                    </a:p>
                  </a:txBody>
                  <a:tcPr marL="68399" marR="68399" marT="34200" marB="34200">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3875406"/>
                  </a:ext>
                </a:extLst>
              </a:tr>
            </a:tbl>
          </a:graphicData>
        </a:graphic>
      </p:graphicFrame>
      <p:sp>
        <p:nvSpPr>
          <p:cNvPr id="6" name="文本框 5">
            <a:extLst>
              <a:ext uri="{FF2B5EF4-FFF2-40B4-BE49-F238E27FC236}">
                <a16:creationId xmlns:a16="http://schemas.microsoft.com/office/drawing/2014/main" id="{F51CB61F-A569-80A0-3D1F-7E82DA8C87C4}"/>
              </a:ext>
            </a:extLst>
          </p:cNvPr>
          <p:cNvSpPr txBox="1"/>
          <p:nvPr/>
        </p:nvSpPr>
        <p:spPr>
          <a:xfrm>
            <a:off x="6095999" y="3857839"/>
            <a:ext cx="5452533" cy="240065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zh-CN" sz="2000" b="0" i="0" dirty="0">
                <a:effectLst/>
                <a:latin typeface="Arial" panose="020B0604020202020204" pitchFamily="34" charset="0"/>
                <a:cs typeface="Arial" panose="020B0604020202020204" pitchFamily="34" charset="0"/>
              </a:rPr>
              <a:t>Approximately 58% of the samples have a positive effect for various vegetation indices, showing </a:t>
            </a:r>
            <a:r>
              <a:rPr lang="en-US" altLang="zh-CN" sz="2000" b="0" i="0" dirty="0">
                <a:solidFill>
                  <a:schemeClr val="accent1"/>
                </a:solidFill>
                <a:effectLst/>
                <a:latin typeface="Arial" panose="020B0604020202020204" pitchFamily="34" charset="0"/>
                <a:cs typeface="Arial" panose="020B0604020202020204" pitchFamily="34" charset="0"/>
              </a:rPr>
              <a:t>that the positive effect at the edges of PAs is evident but not prevalent</a:t>
            </a:r>
          </a:p>
          <a:p>
            <a:pPr marL="342900" indent="-342900">
              <a:spcBef>
                <a:spcPts val="1200"/>
              </a:spcBef>
              <a:buFont typeface="Arial" panose="020B0604020202020204" pitchFamily="34" charset="0"/>
              <a:buChar char="•"/>
            </a:pPr>
            <a:r>
              <a:rPr lang="en-US" altLang="zh-CN" sz="2000" dirty="0">
                <a:latin typeface="Arial" panose="020B0604020202020204" pitchFamily="34" charset="0"/>
                <a:ea typeface="黑体" panose="02010609060101010101" pitchFamily="49" charset="-122"/>
                <a:cs typeface="Arial" panose="020B0604020202020204" pitchFamily="34" charset="0"/>
                <a:sym typeface="+mn-ea"/>
              </a:rPr>
              <a:t>With different parameters, sensitivity tests showed </a:t>
            </a:r>
            <a:r>
              <a:rPr lang="en-US" altLang="zh-CN" sz="2000" dirty="0">
                <a:solidFill>
                  <a:schemeClr val="accent1"/>
                </a:solidFill>
                <a:latin typeface="Arial" panose="020B0604020202020204" pitchFamily="34" charset="0"/>
                <a:ea typeface="黑体" panose="02010609060101010101" pitchFamily="49" charset="-122"/>
                <a:cs typeface="Arial" panose="020B0604020202020204" pitchFamily="34" charset="0"/>
                <a:sym typeface="+mn-ea"/>
              </a:rPr>
              <a:t>a weak but significant positive effect </a:t>
            </a:r>
            <a:r>
              <a:rPr lang="en-US" altLang="zh-CN" sz="2000" dirty="0">
                <a:latin typeface="Arial" panose="020B0604020202020204" pitchFamily="34" charset="0"/>
                <a:ea typeface="黑体" panose="02010609060101010101" pitchFamily="49" charset="-122"/>
                <a:cs typeface="Arial" panose="020B0604020202020204" pitchFamily="34" charset="0"/>
                <a:sym typeface="+mn-ea"/>
              </a:rPr>
              <a:t>on the five vegetation indices</a:t>
            </a:r>
          </a:p>
        </p:txBody>
      </p:sp>
      <p:sp>
        <p:nvSpPr>
          <p:cNvPr id="8" name="文本框 7">
            <a:extLst>
              <a:ext uri="{FF2B5EF4-FFF2-40B4-BE49-F238E27FC236}">
                <a16:creationId xmlns:a16="http://schemas.microsoft.com/office/drawing/2014/main" id="{15224EB7-F3A7-73FD-409D-EF878578A8AF}"/>
              </a:ext>
            </a:extLst>
          </p:cNvPr>
          <p:cNvSpPr txBox="1"/>
          <p:nvPr/>
        </p:nvSpPr>
        <p:spPr>
          <a:xfrm>
            <a:off x="9182" y="0"/>
            <a:ext cx="4169118"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Results and Discussions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36244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992</Words>
  <Application>Microsoft Office PowerPoint</Application>
  <PresentationFormat>宽屏</PresentationFormat>
  <Paragraphs>145</Paragraphs>
  <Slides>13</Slides>
  <Notes>8</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NexusSerif</vt:lpstr>
      <vt:lpstr>等线</vt:lpstr>
      <vt:lpstr>等线 Light</vt:lpstr>
      <vt:lpstr>Arial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dc:creator>
  <cp:lastModifiedBy>HT</cp:lastModifiedBy>
  <cp:revision>10</cp:revision>
  <dcterms:created xsi:type="dcterms:W3CDTF">2022-05-23T07:16:53Z</dcterms:created>
  <dcterms:modified xsi:type="dcterms:W3CDTF">2022-05-23T13:48:57Z</dcterms:modified>
</cp:coreProperties>
</file>