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3"/>
  </p:notesMasterIdLst>
  <p:sldIdLst>
    <p:sldId id="256" r:id="rId2"/>
    <p:sldId id="275" r:id="rId3"/>
    <p:sldId id="277" r:id="rId4"/>
    <p:sldId id="276" r:id="rId5"/>
    <p:sldId id="258" r:id="rId6"/>
    <p:sldId id="268" r:id="rId7"/>
    <p:sldId id="260" r:id="rId8"/>
    <p:sldId id="271" r:id="rId9"/>
    <p:sldId id="270" r:id="rId10"/>
    <p:sldId id="280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E0136C-0758-4C73-A80F-19A794812C1B}" v="581" dt="2021-10-22T13:58:41.079"/>
    <p1510:client id="{180DAAD1-1F5B-4F63-BC94-F2C0FC4988DC}" v="186" dt="2022-01-13T13:44:11.011"/>
    <p1510:client id="{3C5DB612-F6F8-40DB-9237-A367488481EA}" v="161" dt="2021-11-04T09:31:11.674"/>
    <p1510:client id="{41643793-83EB-42A2-8424-7B6F146FAFAF}" v="40" dt="2022-01-14T14:27:07.933"/>
    <p1510:client id="{577E8276-9130-4FAD-BEED-78609441A19D}" v="716" dt="2021-11-01T11:25:15.041"/>
    <p1510:client id="{5CBE6F99-F257-4FFD-85DD-6AB3E65F483D}" v="13" dt="2021-11-08T06:44:55.592"/>
    <p1510:client id="{6049B227-DDCB-43F0-849F-231D96A63BDB}" v="922" dt="2022-05-11T14:00:40.507"/>
    <p1510:client id="{64769150-7CFB-41B2-AA42-AD98C1B09046}" v="15" dt="2021-11-02T15:42:52.166"/>
    <p1510:client id="{6D5E454F-DA4F-42F6-9F6E-C40D2DE1A60A}" v="48" dt="2021-11-05T08:13:57.499"/>
    <p1510:client id="{913D8E72-22ED-4A85-9457-E1BEAD934506}" v="143" dt="2022-01-17T10:16:42.728"/>
    <p1510:client id="{B45F6A26-1D56-47C8-98C4-9AF7477745A4}" v="26" dt="2022-01-12T08:47:41.507"/>
    <p1510:client id="{C5A331EE-2699-4EDD-801F-B3D00A9D53B8}" v="1" dt="2022-01-12T08:34:51.878"/>
    <p1510:client id="{C7D71BEB-6DE8-4B5B-9FC6-24F6BC2E8C78}" v="3" dt="2022-01-03T12:21:44.009"/>
    <p1510:client id="{CB262258-9B48-4DF5-BCD2-AA4E34EFEED5}" v="20" dt="2022-01-03T13:43:23.035"/>
    <p1510:client id="{E6A5F860-698A-498C-8222-48B49660A546}" v="1" dt="2022-05-25T06:29:42.846"/>
    <p1510:client id="{EAA1C78C-459F-4257-B972-BE2054DEF266}" v="97" dt="2022-01-05T07:33:56.965"/>
    <p1510:client id="{F8605369-A61B-4E51-BA79-54186E771345}" v="1" dt="2021-11-23T09:29:27.003"/>
    <p1510:client id="{FBF8B30F-4CB2-41AB-9751-D050F2166204}" v="46" dt="2021-11-06T06:10:11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9913B-B5F0-4B60-8B78-A7208D613810}" type="datetimeFigureOut">
              <a:rPr lang="en-US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06D90-7B0B-48E8-8F41-59573A2BE79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8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Good morning/afternoon.</a:t>
            </a:r>
          </a:p>
          <a:p>
            <a:r>
              <a:rPr lang="en-US">
                <a:cs typeface="Calibri"/>
              </a:rPr>
              <a:t>My name is Josiah Ensing.</a:t>
            </a:r>
          </a:p>
          <a:p>
            <a:r>
              <a:rPr lang="en-US">
                <a:cs typeface="Calibri"/>
              </a:rPr>
              <a:t>I work at AstroCeNT in Poland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I recently completed a work exchange at GSSI, l'Aquila looking into wind and seismic noise at Sos Enattos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6D90-7B0B-48E8-8F41-59573A2BE792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8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Wind can move buildings and trees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Door slamming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Wind can excite structures at their resonant frequencies</a:t>
            </a:r>
          </a:p>
          <a:p>
            <a:r>
              <a:rPr lang="en-US">
                <a:cs typeface="Calibri"/>
              </a:rPr>
              <a:t>Wind can couple with the ground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With trees and buildings of different heights and geometries, wind can generate vibrations at a range of frequencies.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6D90-7B0B-48E8-8F41-59573A2BE79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1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Wind can move buildings and trees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Door slamming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Wind can excite structures at their resonant frequencies</a:t>
            </a:r>
          </a:p>
          <a:p>
            <a:r>
              <a:rPr lang="en-US">
                <a:cs typeface="Calibri"/>
              </a:rPr>
              <a:t>Wind can couple with the ground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With trees and buildings of different heights and geometries, wind can generate vibrations at a range of frequencies.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6D90-7B0B-48E8-8F41-59573A2BE79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37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Wind can move buildings and trees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Door slamming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Wind can excite structures at their resonant frequencies</a:t>
            </a:r>
          </a:p>
          <a:p>
            <a:r>
              <a:rPr lang="en-US">
                <a:cs typeface="Calibri"/>
              </a:rPr>
              <a:t>Wind can couple with the ground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With trees and buildings of different heights and geometries, wind can generate vibrations at a range of frequencies.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6D90-7B0B-48E8-8F41-59573A2BE79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99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Higher wind speeds tend to occur between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6D90-7B0B-48E8-8F41-59573A2BE792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5/24/2022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sz="7200" dirty="0"/>
              <a:t>ind Generates</a:t>
            </a:r>
            <a:r>
              <a:rPr lang="en-US" dirty="0"/>
              <a:t> </a:t>
            </a:r>
            <a:br>
              <a:rPr lang="en-US" dirty="0"/>
            </a:br>
            <a:r>
              <a:rPr lang="en-US" sz="7200" dirty="0"/>
              <a:t>Seismic Noise</a:t>
            </a:r>
            <a:br>
              <a:rPr lang="en-US" sz="7200" dirty="0">
                <a:latin typeface="Rockwell Condensed"/>
              </a:rPr>
            </a:br>
            <a:r>
              <a:rPr lang="en-US" sz="7200" dirty="0">
                <a:latin typeface="Rockwell Condensed"/>
              </a:rPr>
              <a:t>at</a:t>
            </a:r>
            <a:r>
              <a:rPr lang="en-US" dirty="0">
                <a:latin typeface="Rockwell Condensed"/>
              </a:rPr>
              <a:t> S</a:t>
            </a:r>
            <a:r>
              <a:rPr lang="en-US" sz="7200" dirty="0">
                <a:latin typeface="Rockwell Condensed"/>
              </a:rPr>
              <a:t>os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E</a:t>
            </a:r>
            <a:r>
              <a:rPr lang="en-US" sz="7200" dirty="0" err="1">
                <a:latin typeface="Rockwell Condensed"/>
              </a:rPr>
              <a:t>nattos</a:t>
            </a:r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4D9600A-7755-4FAA-8149-59A666ECA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510" y="5557202"/>
            <a:ext cx="2304789" cy="50348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4C22952-5C3B-464C-8D1B-1EAA9C838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654" y="5417702"/>
            <a:ext cx="2390775" cy="657225"/>
          </a:xfrm>
          <a:prstGeom prst="rect">
            <a:avLst/>
          </a:prstGeom>
        </p:spPr>
      </p:pic>
      <p:pic>
        <p:nvPicPr>
          <p:cNvPr id="8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8C6E423-6F73-4DF9-9757-BD0E098B3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08" y="5391998"/>
            <a:ext cx="1271654" cy="666881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5D91D470-9E99-4588-8586-1960153E8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3520" y="169991"/>
            <a:ext cx="5125961" cy="40815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318EB2-9365-4293-B196-599491B9463D}"/>
              </a:ext>
            </a:extLst>
          </p:cNvPr>
          <p:cNvSpPr txBox="1"/>
          <p:nvPr/>
        </p:nvSpPr>
        <p:spPr>
          <a:xfrm>
            <a:off x="9505167" y="5204564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Josiah Ensing</a:t>
            </a:r>
          </a:p>
        </p:txBody>
      </p:sp>
      <p:pic>
        <p:nvPicPr>
          <p:cNvPr id="6" name="Picture 9" descr="Text&#10;&#10;Description automatically generated">
            <a:extLst>
              <a:ext uri="{FF2B5EF4-FFF2-40B4-BE49-F238E27FC236}">
                <a16:creationId xmlns:a16="http://schemas.microsoft.com/office/drawing/2014/main" id="{F155D12B-2F05-267C-7C6D-C6361578AA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82" y="6107266"/>
            <a:ext cx="13238019" cy="67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53BD-331D-4B67-AB81-BDE9D5980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573" y="111697"/>
            <a:ext cx="10058400" cy="1609344"/>
          </a:xfrm>
        </p:spPr>
        <p:txBody>
          <a:bodyPr/>
          <a:lstStyle/>
          <a:p>
            <a:r>
              <a:rPr lang="en-US">
                <a:latin typeface="Rockwell Condensed"/>
              </a:rPr>
              <a:t>Probablistic Power Spectral Density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8CF73-43AE-4C8D-BFFB-F9D579D2D175}"/>
              </a:ext>
            </a:extLst>
          </p:cNvPr>
          <p:cNvSpPr txBox="1"/>
          <p:nvPr/>
        </p:nvSpPr>
        <p:spPr>
          <a:xfrm>
            <a:off x="9002735" y="3131601"/>
            <a:ext cx="37348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SOE2 (111m below surface)</a:t>
            </a:r>
          </a:p>
        </p:txBody>
      </p:sp>
      <p:pic>
        <p:nvPicPr>
          <p:cNvPr id="4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291E0A12-19B6-45D9-8623-0DA7D717D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2" y="3317370"/>
            <a:ext cx="4188757" cy="2808424"/>
          </a:xfrm>
          <a:prstGeom prst="rect">
            <a:avLst/>
          </a:prstGeom>
        </p:spPr>
      </p:pic>
      <p:pic>
        <p:nvPicPr>
          <p:cNvPr id="5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DDC4276B-E5EC-4539-847C-B6A6D4D66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519" y="3294958"/>
            <a:ext cx="4188757" cy="28084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137724-1276-4A7A-9902-C038751253AA}"/>
              </a:ext>
            </a:extLst>
          </p:cNvPr>
          <p:cNvSpPr txBox="1"/>
          <p:nvPr/>
        </p:nvSpPr>
        <p:spPr>
          <a:xfrm>
            <a:off x="4890176" y="3232454"/>
            <a:ext cx="37348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SOE1 (86m below surface)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5B33E7-88E6-44EA-865C-FA91F273BB88}"/>
              </a:ext>
            </a:extLst>
          </p:cNvPr>
          <p:cNvSpPr txBox="1"/>
          <p:nvPr/>
        </p:nvSpPr>
        <p:spPr>
          <a:xfrm>
            <a:off x="936289" y="323654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SOE0 (surface)</a:t>
            </a:r>
          </a:p>
        </p:txBody>
      </p:sp>
      <p:pic>
        <p:nvPicPr>
          <p:cNvPr id="7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D866BA7C-0D40-4B8D-8CB9-7305B8021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725" y="3502862"/>
            <a:ext cx="3594845" cy="2739996"/>
          </a:xfrm>
          <a:prstGeom prst="rect">
            <a:avLst/>
          </a:prstGeom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6085636F-440A-3D6A-61A2-54C31F6C69F9}"/>
              </a:ext>
            </a:extLst>
          </p:cNvPr>
          <p:cNvSpPr txBox="1"/>
          <p:nvPr/>
        </p:nvSpPr>
        <p:spPr>
          <a:xfrm>
            <a:off x="819510" y="1619755"/>
            <a:ext cx="10800844" cy="138499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800" dirty="0">
                <a:cs typeface="Arial"/>
              </a:rPr>
              <a:t>Amplitude decreases with depth (esp. at high-f)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Arial"/>
              </a:rPr>
              <a:t>ET will be built 100-200m underground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Arial"/>
              </a:rPr>
              <a:t>Local wind generated seismic noise will be low</a:t>
            </a:r>
          </a:p>
        </p:txBody>
      </p:sp>
    </p:spTree>
    <p:extLst>
      <p:ext uri="{BB962C8B-B14F-4D97-AF65-F5344CB8AC3E}">
        <p14:creationId xmlns:p14="http://schemas.microsoft.com/office/powerpoint/2010/main" val="1943228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>
                <a:latin typeface="Rockwell Condensed"/>
              </a:rPr>
              <a:t>T</a:t>
            </a:r>
            <a:r>
              <a:rPr lang="en-US" sz="4800">
                <a:latin typeface="Rockwell Condensed"/>
              </a:rPr>
              <a:t>hank you for listening</a:t>
            </a:r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4D9600A-7755-4FAA-8149-59A666ECA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10" y="5557202"/>
            <a:ext cx="2304789" cy="503484"/>
          </a:xfrm>
          <a:prstGeom prst="rect">
            <a:avLst/>
          </a:prstGeom>
        </p:spPr>
      </p:pic>
      <p:pic>
        <p:nvPicPr>
          <p:cNvPr id="6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4DBB0A9-3450-4406-9B78-E48961007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636" y="5328845"/>
            <a:ext cx="2040699" cy="75143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4C22952-5C3B-464C-8D1B-1EAA9C838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654" y="5417702"/>
            <a:ext cx="2390775" cy="657225"/>
          </a:xfrm>
          <a:prstGeom prst="rect">
            <a:avLst/>
          </a:prstGeom>
        </p:spPr>
      </p:pic>
      <p:pic>
        <p:nvPicPr>
          <p:cNvPr id="8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8C6E423-6F73-4DF9-9757-BD0E098B3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08" y="5391998"/>
            <a:ext cx="1271654" cy="666881"/>
          </a:xfrm>
          <a:prstGeom prst="rect">
            <a:avLst/>
          </a:prstGeom>
        </p:spPr>
      </p:pic>
      <p:pic>
        <p:nvPicPr>
          <p:cNvPr id="3" name="Picture 8" descr="Text&#10;&#10;Description automatically generated">
            <a:extLst>
              <a:ext uri="{FF2B5EF4-FFF2-40B4-BE49-F238E27FC236}">
                <a16:creationId xmlns:a16="http://schemas.microsoft.com/office/drawing/2014/main" id="{08D1FC70-C783-4739-B39C-4CE686D652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46" y="6141903"/>
            <a:ext cx="13272653" cy="6817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0148C1-90A6-9E0B-240B-2DE1FA714DB5}"/>
              </a:ext>
            </a:extLst>
          </p:cNvPr>
          <p:cNvSpPr txBox="1"/>
          <p:nvPr/>
        </p:nvSpPr>
        <p:spPr>
          <a:xfrm>
            <a:off x="9505167" y="5204564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Josiah Ensing</a:t>
            </a:r>
          </a:p>
        </p:txBody>
      </p:sp>
    </p:spTree>
    <p:extLst>
      <p:ext uri="{BB962C8B-B14F-4D97-AF65-F5344CB8AC3E}">
        <p14:creationId xmlns:p14="http://schemas.microsoft.com/office/powerpoint/2010/main" val="336123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05FB6-F619-4C9E-B323-2ABFAAF8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958" y="-89478"/>
            <a:ext cx="10058400" cy="1609344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Rockwell Condensed"/>
              </a:rPr>
              <a:t>Einstein Telescope</a:t>
            </a:r>
            <a:endParaRPr lang="en-US" sz="3100" dirty="0">
              <a:latin typeface="Rockwell Condensed"/>
            </a:endParaRPr>
          </a:p>
        </p:txBody>
      </p:sp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B12192F1-9E0C-4DEA-A17E-D08F0682A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18" y="1295453"/>
            <a:ext cx="12178947" cy="556435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6CE768-CF39-261D-0973-15EEC0831497}"/>
              </a:ext>
            </a:extLst>
          </p:cNvPr>
          <p:cNvSpPr txBox="1"/>
          <p:nvPr/>
        </p:nvSpPr>
        <p:spPr>
          <a:xfrm>
            <a:off x="6906491" y="290946"/>
            <a:ext cx="534092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A proposed underground 3rd-generation, gravitational-wave observatory.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05FB6-F619-4C9E-B323-2ABFAAF8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958" y="-89478"/>
            <a:ext cx="10058400" cy="1609344"/>
          </a:xfrm>
        </p:spPr>
        <p:txBody>
          <a:bodyPr/>
          <a:lstStyle/>
          <a:p>
            <a:r>
              <a:rPr lang="en-US" sz="4800" dirty="0">
                <a:latin typeface="Rockwell Condensed"/>
              </a:rPr>
              <a:t>Seismic Noise</a:t>
            </a:r>
          </a:p>
        </p:txBody>
      </p:sp>
      <p:pic>
        <p:nvPicPr>
          <p:cNvPr id="6" name="Picture 6" descr="Chart&#10;&#10;Description automatically generated">
            <a:extLst>
              <a:ext uri="{FF2B5EF4-FFF2-40B4-BE49-F238E27FC236}">
                <a16:creationId xmlns:a16="http://schemas.microsoft.com/office/drawing/2014/main" id="{D52ED961-0CC6-468F-8A30-A9DA03121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1" y="1964468"/>
            <a:ext cx="12070935" cy="47913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1012CD-EB3C-DBAE-F72A-2C953B518808}"/>
              </a:ext>
            </a:extLst>
          </p:cNvPr>
          <p:cNvSpPr txBox="1"/>
          <p:nvPr/>
        </p:nvSpPr>
        <p:spPr>
          <a:xfrm>
            <a:off x="429492" y="1110673"/>
            <a:ext cx="1121756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+mn-lt"/>
                <a:cs typeface="+mn-lt"/>
              </a:rPr>
              <a:t>Increasing sensitivity  will require the suppression of various noise sources.</a:t>
            </a:r>
          </a:p>
          <a:p>
            <a:r>
              <a:rPr lang="en-US" sz="2400" dirty="0"/>
              <a:t>Seismic waves will be one of these noise sources.</a:t>
            </a:r>
          </a:p>
        </p:txBody>
      </p:sp>
    </p:spTree>
    <p:extLst>
      <p:ext uri="{BB962C8B-B14F-4D97-AF65-F5344CB8AC3E}">
        <p14:creationId xmlns:p14="http://schemas.microsoft.com/office/powerpoint/2010/main" val="114073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05FB6-F619-4C9E-B323-2ABFAAF8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958" y="-89478"/>
            <a:ext cx="10058400" cy="1609344"/>
          </a:xfrm>
        </p:spPr>
        <p:txBody>
          <a:bodyPr/>
          <a:lstStyle/>
          <a:p>
            <a:r>
              <a:rPr lang="en-US" sz="4800" dirty="0">
                <a:latin typeface="Rockwell Condensed"/>
              </a:rPr>
              <a:t>Newtonian Noise</a:t>
            </a:r>
          </a:p>
        </p:txBody>
      </p:sp>
      <p:pic>
        <p:nvPicPr>
          <p:cNvPr id="3" name="Picture 3" descr="A picture containing text, hanger, lamp&#10;&#10;Description automatically generated">
            <a:extLst>
              <a:ext uri="{FF2B5EF4-FFF2-40B4-BE49-F238E27FC236}">
                <a16:creationId xmlns:a16="http://schemas.microsoft.com/office/drawing/2014/main" id="{185B420D-EDB2-4CDE-81F5-89FD404C1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501" y="3903526"/>
            <a:ext cx="11906901" cy="2845625"/>
          </a:xfrm>
        </p:spPr>
      </p:pic>
      <p:pic>
        <p:nvPicPr>
          <p:cNvPr id="4" name="Picture 5" descr="Diagram&#10;&#10;Description automatically generated">
            <a:extLst>
              <a:ext uri="{FF2B5EF4-FFF2-40B4-BE49-F238E27FC236}">
                <a16:creationId xmlns:a16="http://schemas.microsoft.com/office/drawing/2014/main" id="{20FB27E0-7B0B-46CA-ABDC-50CC6A9E4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304" y="380668"/>
            <a:ext cx="4298514" cy="29860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3870BC-965F-410D-B971-A25E29F13877}"/>
              </a:ext>
            </a:extLst>
          </p:cNvPr>
          <p:cNvSpPr txBox="1"/>
          <p:nvPr/>
        </p:nvSpPr>
        <p:spPr>
          <a:xfrm>
            <a:off x="8816236" y="6488482"/>
            <a:ext cx="35573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Figures from Pitkin et al. (2011)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58FBF6-899E-C72D-9D19-A255AF7E5DC8}"/>
              </a:ext>
            </a:extLst>
          </p:cNvPr>
          <p:cNvSpPr txBox="1"/>
          <p:nvPr/>
        </p:nvSpPr>
        <p:spPr>
          <a:xfrm>
            <a:off x="429492" y="1064491"/>
            <a:ext cx="6149106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Result of density fluctuations of the surrounding geology. 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Density fluctuations occur when the ground is displaced by seismic waves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Unaffected by seismic isolation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20172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05FB6-F619-4C9E-B323-2ABFAAF8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030" y="1421"/>
            <a:ext cx="10058400" cy="1609344"/>
          </a:xfrm>
        </p:spPr>
        <p:txBody>
          <a:bodyPr/>
          <a:lstStyle/>
          <a:p>
            <a:pPr algn="ctr"/>
            <a:r>
              <a:rPr lang="en-US" dirty="0"/>
              <a:t>D</a:t>
            </a:r>
            <a:r>
              <a:rPr lang="en-US" sz="4800" dirty="0"/>
              <a:t>ata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7440CE-2575-4FD5-87D1-B32C8CF34F81}"/>
              </a:ext>
            </a:extLst>
          </p:cNvPr>
          <p:cNvSpPr txBox="1">
            <a:spLocks/>
          </p:cNvSpPr>
          <p:nvPr/>
        </p:nvSpPr>
        <p:spPr>
          <a:xfrm>
            <a:off x="6629316" y="1356770"/>
            <a:ext cx="4880977" cy="40716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ea typeface="+mn-lt"/>
                <a:cs typeface="+mn-lt"/>
              </a:rPr>
              <a:t>June 2020 - March 2021</a:t>
            </a:r>
          </a:p>
          <a:p>
            <a:pPr>
              <a:buClr>
                <a:srgbClr val="9E3611"/>
              </a:buClr>
            </a:pPr>
            <a:r>
              <a:rPr lang="en-US" sz="2800" dirty="0"/>
              <a:t>Wind speed and direction recorded every 30 minutes</a:t>
            </a:r>
          </a:p>
          <a:p>
            <a:pPr>
              <a:buClr>
                <a:srgbClr val="9E3611"/>
              </a:buClr>
            </a:pPr>
            <a:r>
              <a:rPr lang="en-US" sz="2800" dirty="0">
                <a:ea typeface="+mn-lt"/>
                <a:cs typeface="+mn-lt"/>
              </a:rPr>
              <a:t>Three trilliums SOE0 (240s, at the surface), SOE1 (120 Horizon, 86~m below surface), and SOE2 (240s, 111~m below surface).</a:t>
            </a:r>
          </a:p>
          <a:p>
            <a:pPr>
              <a:buClr>
                <a:srgbClr val="9E3611"/>
              </a:buClr>
            </a:pPr>
            <a:r>
              <a:rPr lang="en-US" sz="2800" dirty="0"/>
              <a:t>324 days for the surface seismometer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4270A86-DD72-9D1A-E325-8B7570ABA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514" y="1519244"/>
            <a:ext cx="5186219" cy="40507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Clr>
                <a:srgbClr val="9E3611"/>
              </a:buClr>
              <a:buNone/>
            </a:pPr>
            <a:r>
              <a:rPr lang="en-US" sz="3200" dirty="0"/>
              <a:t>Wind can generate seismic noise by moving </a:t>
            </a:r>
            <a:endParaRPr lang="en-US" dirty="0"/>
          </a:p>
          <a:p>
            <a:pPr marL="457200" indent="-457200"/>
            <a:r>
              <a:rPr lang="en-US" sz="3200" dirty="0"/>
              <a:t>Water</a:t>
            </a:r>
            <a:endParaRPr lang="en-US" dirty="0"/>
          </a:p>
          <a:p>
            <a:pPr marL="457200" indent="-457200">
              <a:buClr>
                <a:srgbClr val="9E3611"/>
              </a:buClr>
            </a:pPr>
            <a:r>
              <a:rPr lang="en-US" sz="3200" dirty="0"/>
              <a:t>Trees</a:t>
            </a:r>
            <a:endParaRPr lang="en-US" dirty="0"/>
          </a:p>
          <a:p>
            <a:pPr marL="457200" indent="-457200">
              <a:buClr>
                <a:srgbClr val="9E3611"/>
              </a:buClr>
            </a:pPr>
            <a:r>
              <a:rPr lang="en-US" sz="3200" dirty="0"/>
              <a:t>Buildings</a:t>
            </a:r>
            <a:endParaRPr lang="en-US" dirty="0"/>
          </a:p>
          <a:p>
            <a:pPr marL="457200" indent="-457200">
              <a:buClr>
                <a:srgbClr val="9E3611"/>
              </a:buClr>
            </a:pPr>
            <a:r>
              <a:rPr lang="en-US" sz="3200" dirty="0"/>
              <a:t>Bridges</a:t>
            </a:r>
            <a:endParaRPr lang="en-US" dirty="0"/>
          </a:p>
          <a:p>
            <a:pPr marL="457200" indent="-457200">
              <a:buClr>
                <a:srgbClr val="9E3611"/>
              </a:buClr>
            </a:pPr>
            <a:r>
              <a:rPr lang="en-US" sz="3200" dirty="0"/>
              <a:t>The ground itself.</a:t>
            </a:r>
            <a:endParaRPr lang="en-US"/>
          </a:p>
          <a:p>
            <a:pPr marL="457200" indent="-457200">
              <a:buClr>
                <a:srgbClr val="9E3611"/>
              </a:buClr>
            </a:pPr>
            <a:r>
              <a:rPr lang="en-US" sz="3200" dirty="0"/>
              <a:t>Etc.</a:t>
            </a:r>
          </a:p>
          <a:p>
            <a:pPr>
              <a:buClr>
                <a:srgbClr val="9E3611"/>
              </a:buClr>
            </a:pP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F1CAF3-921B-CC6C-6EFF-6320613E868B}"/>
              </a:ext>
            </a:extLst>
          </p:cNvPr>
          <p:cNvSpPr txBox="1">
            <a:spLocks/>
          </p:cNvSpPr>
          <p:nvPr/>
        </p:nvSpPr>
        <p:spPr>
          <a:xfrm>
            <a:off x="469484" y="-277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Rockwell Condensed"/>
              </a:rPr>
              <a:t>WInd</a:t>
            </a:r>
            <a:r>
              <a:rPr lang="en-US" sz="4800" dirty="0">
                <a:latin typeface="Rockwell Condensed"/>
              </a:rPr>
              <a:t> and Seismic Noise</a:t>
            </a:r>
          </a:p>
        </p:txBody>
      </p:sp>
      <p:pic>
        <p:nvPicPr>
          <p:cNvPr id="11" name="Picture 4" descr="Logo&#10;&#10;Description automatically generated">
            <a:extLst>
              <a:ext uri="{FF2B5EF4-FFF2-40B4-BE49-F238E27FC236}">
                <a16:creationId xmlns:a16="http://schemas.microsoft.com/office/drawing/2014/main" id="{5B563D65-906B-1196-93C1-77814102A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052" y="4547168"/>
            <a:ext cx="1564482" cy="2034419"/>
          </a:xfrm>
          <a:prstGeom prst="rect">
            <a:avLst/>
          </a:prstGeom>
        </p:spPr>
      </p:pic>
      <p:pic>
        <p:nvPicPr>
          <p:cNvPr id="13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7F86246-4A48-CBDD-8056-65FDC057D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259" y="5203921"/>
            <a:ext cx="1564482" cy="11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78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6EA92849-5188-036D-2E64-795C299B7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391" y="963616"/>
            <a:ext cx="9922152" cy="578910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305FB6-F619-4C9E-B323-2ABFAAF8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3" y="-315468"/>
            <a:ext cx="10058400" cy="1609344"/>
          </a:xfrm>
        </p:spPr>
        <p:txBody>
          <a:bodyPr>
            <a:normAutofit/>
          </a:bodyPr>
          <a:lstStyle/>
          <a:p>
            <a:r>
              <a:rPr lang="en-US" sz="4800" dirty="0"/>
              <a:t>Sos </a:t>
            </a:r>
            <a:r>
              <a:rPr lang="en-US" sz="4800" dirty="0" err="1"/>
              <a:t>Enattos</a:t>
            </a:r>
            <a:r>
              <a:rPr lang="en-US" sz="4800" dirty="0"/>
              <a:t>, Sardinia</a:t>
            </a:r>
          </a:p>
        </p:txBody>
      </p:sp>
    </p:spTree>
    <p:extLst>
      <p:ext uri="{BB962C8B-B14F-4D97-AF65-F5344CB8AC3E}">
        <p14:creationId xmlns:p14="http://schemas.microsoft.com/office/powerpoint/2010/main" val="1175256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05FB6-F619-4C9E-B323-2ABFAAF8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629" y="-3524"/>
            <a:ext cx="10058400" cy="1609344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Diurnal </a:t>
            </a:r>
            <a:r>
              <a:rPr lang="en-US" sz="4800" dirty="0" err="1">
                <a:ea typeface="+mj-lt"/>
                <a:cs typeface="+mj-lt"/>
              </a:rPr>
              <a:t>WInd</a:t>
            </a:r>
            <a:endParaRPr lang="en-US" sz="4800" dirty="0" err="1"/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DEB0E8E8-8E19-407C-948A-E97D0A60F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759" y="1321271"/>
            <a:ext cx="4852987" cy="5210174"/>
          </a:xfr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0466E01-C99B-4B8E-E9A4-E6572D9F2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3248" y="3259879"/>
            <a:ext cx="5402245" cy="3596890"/>
          </a:xfrm>
          <a:prstGeom prst="rect">
            <a:avLst/>
          </a:prstGeom>
        </p:spPr>
      </p:pic>
      <p:pic>
        <p:nvPicPr>
          <p:cNvPr id="5" name="Graphic 5">
            <a:extLst>
              <a:ext uri="{FF2B5EF4-FFF2-40B4-BE49-F238E27FC236}">
                <a16:creationId xmlns:a16="http://schemas.microsoft.com/office/drawing/2014/main" id="{2CA1C65B-ECD2-4103-AA6F-BC3CB2381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90214" y="15430"/>
            <a:ext cx="5394053" cy="360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21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05FB6-F619-4C9E-B323-2ABFAAF8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99" y="96515"/>
            <a:ext cx="10058400" cy="1609344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Seasonal </a:t>
            </a:r>
            <a:r>
              <a:rPr lang="en-US" sz="4800" dirty="0" err="1">
                <a:ea typeface="+mj-lt"/>
                <a:cs typeface="+mj-lt"/>
              </a:rPr>
              <a:t>WInd</a:t>
            </a:r>
            <a:endParaRPr lang="en-US" sz="4800" dirty="0" err="1"/>
          </a:p>
        </p:txBody>
      </p:sp>
      <p:pic>
        <p:nvPicPr>
          <p:cNvPr id="6" name="Picture 8" descr="Chart, radar chart&#10;&#10;Description automatically generated">
            <a:extLst>
              <a:ext uri="{FF2B5EF4-FFF2-40B4-BE49-F238E27FC236}">
                <a16:creationId xmlns:a16="http://schemas.microsoft.com/office/drawing/2014/main" id="{9FD64C2E-3B36-2C9D-F43F-3FF6D0159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89604" y="2096"/>
            <a:ext cx="6217231" cy="6848760"/>
          </a:xfr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C6C911F7-CB49-F8C2-903B-563622B3A918}"/>
              </a:ext>
            </a:extLst>
          </p:cNvPr>
          <p:cNvSpPr txBox="1"/>
          <p:nvPr/>
        </p:nvSpPr>
        <p:spPr>
          <a:xfrm>
            <a:off x="510310" y="1803400"/>
            <a:ext cx="4844472" cy="267765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400" dirty="0"/>
              <a:t>The strongest winds occurred most often in spring or winter.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No wind speeds above 4m/s occurred during Summer. 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Gentle night land-breezes occur least frequently and weakest in winter. </a:t>
            </a:r>
          </a:p>
        </p:txBody>
      </p:sp>
    </p:spTree>
    <p:extLst>
      <p:ext uri="{BB962C8B-B14F-4D97-AF65-F5344CB8AC3E}">
        <p14:creationId xmlns:p14="http://schemas.microsoft.com/office/powerpoint/2010/main" val="2497432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53BD-331D-4B67-AB81-BDE9D5980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027" y="-142303"/>
            <a:ext cx="10058400" cy="1609344"/>
          </a:xfrm>
        </p:spPr>
        <p:txBody>
          <a:bodyPr/>
          <a:lstStyle/>
          <a:p>
            <a:r>
              <a:rPr lang="en-US">
                <a:latin typeface="Rockwell Condensed"/>
              </a:rPr>
              <a:t>Probablistic Power Spectral Density</a:t>
            </a:r>
          </a:p>
        </p:txBody>
      </p:sp>
      <p:pic>
        <p:nvPicPr>
          <p:cNvPr id="3" name="Picture 3" descr="Chart, line chart, histogram&#10;&#10;Description automatically generated">
            <a:extLst>
              <a:ext uri="{FF2B5EF4-FFF2-40B4-BE49-F238E27FC236}">
                <a16:creationId xmlns:a16="http://schemas.microsoft.com/office/drawing/2014/main" id="{AACD16DF-239A-45C3-B984-70B677BF0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690" y="1448908"/>
            <a:ext cx="7705560" cy="53987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5B33E7-88E6-44EA-865C-FA91F273BB88}"/>
              </a:ext>
            </a:extLst>
          </p:cNvPr>
          <p:cNvSpPr txBox="1"/>
          <p:nvPr/>
        </p:nvSpPr>
        <p:spPr>
          <a:xfrm>
            <a:off x="5658041" y="134852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SOE0 (surface)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085636F-440A-3D6A-61A2-54C31F6C69F9}"/>
              </a:ext>
            </a:extLst>
          </p:cNvPr>
          <p:cNvSpPr txBox="1"/>
          <p:nvPr/>
        </p:nvSpPr>
        <p:spPr>
          <a:xfrm>
            <a:off x="265328" y="2612664"/>
            <a:ext cx="3977481" cy="181588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cs typeface="Arial"/>
              </a:rPr>
              <a:t>Higher wind speeds increase seismic noise across a broad range of frequencies</a:t>
            </a:r>
            <a:endParaRPr lang="en-US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57279C-08EC-FD28-828D-D21118548A0A}"/>
              </a:ext>
            </a:extLst>
          </p:cNvPr>
          <p:cNvSpPr txBox="1"/>
          <p:nvPr/>
        </p:nvSpPr>
        <p:spPr>
          <a:xfrm rot="-5400000">
            <a:off x="3579859" y="265316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/>
              <a:t>s</a:t>
            </a:r>
            <a:r>
              <a:rPr lang="en-US" baseline="30000" dirty="0"/>
              <a:t>-2</a:t>
            </a:r>
            <a:r>
              <a:rPr lang="en-US" dirty="0"/>
              <a:t>/Hz</a:t>
            </a:r>
          </a:p>
        </p:txBody>
      </p:sp>
    </p:spTree>
    <p:extLst>
      <p:ext uri="{BB962C8B-B14F-4D97-AF65-F5344CB8AC3E}">
        <p14:creationId xmlns:p14="http://schemas.microsoft.com/office/powerpoint/2010/main" val="2620253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Application>Microsoft Office PowerPoint</Application>
  <PresentationFormat>Widescreen</PresentationFormat>
  <Slides>11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Wood Type</vt:lpstr>
      <vt:lpstr>Wind Generates  Seismic Noise at Sos Enattos</vt:lpstr>
      <vt:lpstr>Einstein Telescope</vt:lpstr>
      <vt:lpstr>Seismic Noise</vt:lpstr>
      <vt:lpstr>Newtonian Noise</vt:lpstr>
      <vt:lpstr>Data</vt:lpstr>
      <vt:lpstr>Sos Enattos, Sardinia</vt:lpstr>
      <vt:lpstr>Diurnal WInd</vt:lpstr>
      <vt:lpstr>Seasonal WInd</vt:lpstr>
      <vt:lpstr>Probablistic Power Spectral Density</vt:lpstr>
      <vt:lpstr>Probablistic Power Spectral Density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</dc:title>
  <dc:creator/>
  <cp:revision>636</cp:revision>
  <dcterms:created xsi:type="dcterms:W3CDTF">2021-10-22T12:01:12Z</dcterms:created>
  <dcterms:modified xsi:type="dcterms:W3CDTF">2022-05-25T06:30:11Z</dcterms:modified>
</cp:coreProperties>
</file>