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1" r:id="rId2"/>
    <p:sldId id="259" r:id="rId3"/>
    <p:sldId id="257" r:id="rId4"/>
    <p:sldId id="264" r:id="rId5"/>
    <p:sldId id="263" r:id="rId6"/>
    <p:sldId id="265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4AA11B-C931-41A6-8215-FBA6BE6E0026}" v="58" dt="2022-05-19T08:21:11.2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9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9F68C-6DE5-497D-91D3-CD382A77D403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DD65E-08F1-4DED-8F09-E19A8C2A5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740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DD65E-08F1-4DED-8F09-E19A8C2A5FB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494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reservoir catchments, simulated flow is often unable to recreate observed timeseries where models miss vital aspects of streamflow behaviour </a:t>
            </a:r>
          </a:p>
          <a:p>
            <a:endParaRPr lang="en-GB" dirty="0"/>
          </a:p>
          <a:p>
            <a:r>
              <a:rPr lang="en-GB" dirty="0"/>
              <a:t>To overcome this, in this study… such that we can inform the development of hydrological models contribute to advancing national-scale water resource management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DD65E-08F1-4DED-8F09-E19A8C2A5FB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087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Signatures are designed to capture the full range of reservoir impacts, and have the capability to diagnose upstream operational rules </a:t>
            </a:r>
          </a:p>
          <a:p>
            <a:endParaRPr lang="en-GB" dirty="0"/>
          </a:p>
          <a:p>
            <a:r>
              <a:rPr lang="en-GB" dirty="0"/>
              <a:t>To demonstrate this, on the right you see a plot detailed the water balance signature. Here we link US abstraction to deficits in the WB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DD65E-08F1-4DED-8F09-E19A8C2A5FB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181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Quantifying the signature by calculating the deviation in the runoff coefficient from a closed water balance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DD65E-08F1-4DED-8F09-E19A8C2A5FB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690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For each signature we define thresholds based on benchmark variability which help to identify which catchments are experiencing significant flow alteration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DD65E-08F1-4DED-8F09-E19A8C2A5FB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229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Throughout the study we also use 2 catchment descriptors to describe reservoir catchments</a:t>
            </a:r>
          </a:p>
          <a:p>
            <a:endParaRPr lang="en-GB" dirty="0"/>
          </a:p>
          <a:p>
            <a:r>
              <a:rPr lang="en-GB" dirty="0"/>
              <a:t>You can see here that abstractions are leading to large deficits in the WB, particularly in catchments with high contributing area.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DD65E-08F1-4DED-8F09-E19A8C2A5FB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064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For all 4 signatures, we find higher values associated with those catchments with higher contributing area, suggesting that the descriptor can be used to explain and predict the magnitude of flow alteration. </a:t>
            </a:r>
          </a:p>
          <a:p>
            <a:endParaRPr lang="en-GB" dirty="0"/>
          </a:p>
          <a:p>
            <a:r>
              <a:rPr lang="en-GB" dirty="0"/>
              <a:t>As well as the impacts of abstractions on the WB, we also see the significant influence of compensation flow and pre-defined releases on the low flow regime and flow duration curve </a:t>
            </a:r>
          </a:p>
          <a:p>
            <a:endParaRPr lang="en-GB" dirty="0"/>
          </a:p>
          <a:p>
            <a:r>
              <a:rPr lang="en-GB" dirty="0"/>
              <a:t>We hope that the diagnostic component of these signatures can help define and evaluate reservoir functions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DD65E-08F1-4DED-8F09-E19A8C2A5FB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894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D2251-7F16-462F-BE3A-9A5F2DB6C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4AA599-3170-478C-BDC9-4DA85DCC1B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222A0-5A70-41D1-87AC-C9413C672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17CB6-9BD3-45EB-B0A3-4CC10F8F4C33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3024E-BF99-49B4-8D85-D971F6116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5376F-4398-48DB-A649-569F51473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17F5-BDB1-4117-B489-351F74291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010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A0042-EAA6-4305-AB79-A2D1339D7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EB2B18-4255-40B2-885E-021DA193B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FD327-7BB8-42AF-9291-345543F5D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17CB6-9BD3-45EB-B0A3-4CC10F8F4C33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72E80-067A-4B1D-B4C0-50B48A429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CF9B3-9D15-4A67-A548-C93D01BB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17F5-BDB1-4117-B489-351F74291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214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AC548A-AED4-4D2D-BD94-ABB613785F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37630D-0D0C-43AA-BC21-31BFCFB5FF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3A4BA-5FB6-4777-AFA9-5D5294709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17CB6-9BD3-45EB-B0A3-4CC10F8F4C33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4630F-15EE-4A6A-9582-9C1AD102C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6C300-2825-45DF-B551-01F0E4E3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17F5-BDB1-4117-B489-351F74291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437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A42FF-A64A-453A-ADC4-B5E7DB020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C2A30-D266-4D27-9C52-F3A4E725B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5A2C4-B568-459E-8DF5-57937CA26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17CB6-9BD3-45EB-B0A3-4CC10F8F4C33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85584-519F-4C49-872A-469D379D8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505E0-B207-451B-AB9F-744F2481D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17F5-BDB1-4117-B489-351F74291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180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B4D88-A494-4109-B52A-4F8B0674E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1EF020-7C61-48D1-81A8-5D533370D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666E3-91C5-4726-A611-232F95336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17CB6-9BD3-45EB-B0A3-4CC10F8F4C33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9427A-4129-4953-BC7C-9F2198BDB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83EF2-9D3A-4CA9-9A75-F70062731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17F5-BDB1-4117-B489-351F74291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233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46EE0-9F14-4DD3-85E0-50A74F8C0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0477E-FFDE-4C09-87DD-64B45B91D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068E40-E205-46C9-BCE1-EFA17BDD7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902D43-42AC-4AC1-972A-CA8CDB270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17CB6-9BD3-45EB-B0A3-4CC10F8F4C33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A6EBD4-3177-479D-92BA-D3AA496AE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2514C-D18B-4826-AEE5-D8E22EEF4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17F5-BDB1-4117-B489-351F74291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623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7940A-53EB-4D29-978C-046F8657F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A76BF6-8FD2-4757-BE44-266BB49FB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B3E0B-C008-4111-9F5E-CF57C2CE21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B8A389-8F23-41A9-AB56-18FD441DE6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AD6311-D720-40BC-A052-2907883E08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F9BA13-5BAB-4D25-B6AB-1AB0B5EA4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17CB6-9BD3-45EB-B0A3-4CC10F8F4C33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63B2C7-191C-48EB-9B72-7FFC190AD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619E74-5B83-4DDB-B1AF-340960375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17F5-BDB1-4117-B489-351F74291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457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2CFCF-48A6-47F5-8ADA-FB8FB7C5D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176867-1314-4D4A-A202-A7246FD8F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17CB6-9BD3-45EB-B0A3-4CC10F8F4C33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A2D3F4-07D0-4415-B2EA-4D6AF9964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EFB9ED-FB9C-4C7B-898A-D538A79A3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17F5-BDB1-4117-B489-351F74291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50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4AA15C-FE84-47EA-8F34-305F3E5E6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17CB6-9BD3-45EB-B0A3-4CC10F8F4C33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E886F8-E34E-4298-8F85-E751A89A2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F07361-C502-4D50-9A43-A51660BD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17F5-BDB1-4117-B489-351F74291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436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19354-578A-4E29-8A5D-E148FC8A6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B7A1B-F4C8-483E-9C90-0879EC2BE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7F1220-720E-47C2-8CBE-1FA3229CC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47173F-F988-43FF-BA22-244DA4DAC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17CB6-9BD3-45EB-B0A3-4CC10F8F4C33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907C8D-CF5D-4B55-806B-64E639666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3DF188-98A4-418A-AB0A-9264BD48F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17F5-BDB1-4117-B489-351F74291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305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5F1C9-FA11-4FA3-B660-FD30E6AA6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7D83BA-ECCB-4CC3-BC66-2EFB3B57ED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1B0FA5-8C73-4938-A911-43350A04B2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F82998-A12A-4378-B11D-BC1814A29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17CB6-9BD3-45EB-B0A3-4CC10F8F4C33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F94624-0D30-4EC3-B9E7-57D60F259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956EF0-F2F7-48BD-861C-8222933E4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17F5-BDB1-4117-B489-351F74291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155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87772B-0B91-4CA6-B28A-FD33887A4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C05636-693F-4816-97EE-B3BD26C3F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8846A-F8E9-4809-8D96-08F7C628B3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17CB6-9BD3-45EB-B0A3-4CC10F8F4C33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5C702-37FD-44FE-B2C5-13A6FB7FF5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7078B-BC1D-466F-BFEF-6E62F8DE6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617F5-BDB1-4117-B489-351F74291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092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EC45B-123B-4B6B-93FD-8DE550D2F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8658"/>
            <a:ext cx="9144000" cy="2387600"/>
          </a:xfrm>
        </p:spPr>
        <p:txBody>
          <a:bodyPr/>
          <a:lstStyle/>
          <a:p>
            <a:r>
              <a:rPr lang="en-GB" sz="4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Identifying the influence of reservoirs on the flow regime across Great Britain 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709FFD-8501-4B08-9EB9-FA8173BC10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3351" y="2309521"/>
            <a:ext cx="5746480" cy="3434054"/>
          </a:xfrm>
        </p:spPr>
        <p:txBody>
          <a:bodyPr>
            <a:normAutofit fontScale="92500"/>
          </a:bodyPr>
          <a:lstStyle/>
          <a:p>
            <a:r>
              <a:rPr lang="en-GB" b="1" dirty="0"/>
              <a:t>Saskia Salwey</a:t>
            </a:r>
            <a:r>
              <a:rPr lang="en-US" sz="2400" baseline="30000" dirty="0">
                <a:effectLst/>
                <a:ea typeface="Times New Roman" panose="02020603050405020304" pitchFamily="18" charset="0"/>
              </a:rPr>
              <a:t> 1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</a:p>
          <a:p>
            <a:endParaRPr lang="en-GB" b="1" dirty="0"/>
          </a:p>
          <a:p>
            <a:r>
              <a:rPr lang="en-GB" dirty="0"/>
              <a:t> G. Coxon</a:t>
            </a:r>
            <a:r>
              <a:rPr lang="en-US" sz="2400" baseline="30000" dirty="0">
                <a:effectLst/>
                <a:ea typeface="Times New Roman" panose="02020603050405020304" pitchFamily="18" charset="0"/>
              </a:rPr>
              <a:t> 1,3</a:t>
            </a:r>
            <a:r>
              <a:rPr lang="en-GB" dirty="0"/>
              <a:t>, F. Pianosi</a:t>
            </a:r>
            <a:r>
              <a:rPr lang="en-US" sz="2400" baseline="30000" dirty="0">
                <a:effectLst/>
                <a:ea typeface="Times New Roman" panose="02020603050405020304" pitchFamily="18" charset="0"/>
              </a:rPr>
              <a:t> 2,3</a:t>
            </a:r>
            <a:r>
              <a:rPr lang="en-GB" dirty="0"/>
              <a:t>, M. Singer</a:t>
            </a:r>
            <a:r>
              <a:rPr lang="en-US" sz="2400" baseline="30000" dirty="0">
                <a:effectLst/>
                <a:ea typeface="Times New Roman" panose="02020603050405020304" pitchFamily="18" charset="0"/>
              </a:rPr>
              <a:t> 4</a:t>
            </a:r>
            <a:r>
              <a:rPr lang="en-GB" dirty="0"/>
              <a:t>, C. Hutton</a:t>
            </a:r>
            <a:r>
              <a:rPr lang="en-US" sz="2400" baseline="30000" dirty="0">
                <a:effectLst/>
                <a:ea typeface="Times New Roman" panose="02020603050405020304" pitchFamily="18" charset="0"/>
              </a:rPr>
              <a:t> 5</a:t>
            </a:r>
            <a:r>
              <a:rPr lang="en-GB" dirty="0"/>
              <a:t> 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pPr>
              <a:spcBef>
                <a:spcPts val="600"/>
              </a:spcBef>
            </a:pPr>
            <a:r>
              <a:rPr lang="en-US" sz="1200" baseline="30000" dirty="0">
                <a:effectLst/>
                <a:ea typeface="Times New Roman" panose="02020603050405020304" pitchFamily="18" charset="0"/>
              </a:rPr>
              <a:t>1</a:t>
            </a:r>
            <a:r>
              <a:rPr lang="en-US" sz="1200" dirty="0">
                <a:effectLst/>
                <a:ea typeface="Times New Roman" panose="02020603050405020304" pitchFamily="18" charset="0"/>
              </a:rPr>
              <a:t> School of Geographical Sciences, University of Bristol, Bristol, United Kingdom</a:t>
            </a:r>
            <a:endParaRPr lang="en-GB" sz="1200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1200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sz="1200" dirty="0">
                <a:effectLst/>
                <a:ea typeface="Times New Roman" panose="02020603050405020304" pitchFamily="18" charset="0"/>
              </a:rPr>
              <a:t> Department of Civil Engineering, University of Bristol, Bristol United Kingdom </a:t>
            </a:r>
            <a:endParaRPr lang="en-GB" sz="1200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1200" baseline="30000" dirty="0">
                <a:effectLst/>
                <a:ea typeface="Times New Roman" panose="02020603050405020304" pitchFamily="18" charset="0"/>
              </a:rPr>
              <a:t>3</a:t>
            </a:r>
            <a:r>
              <a:rPr lang="en-US" sz="1200" dirty="0">
                <a:effectLst/>
                <a:ea typeface="Times New Roman" panose="02020603050405020304" pitchFamily="18" charset="0"/>
              </a:rPr>
              <a:t> Cabot Institute, University of Bristol, Bristol, United Kingdom </a:t>
            </a:r>
            <a:endParaRPr lang="en-GB" sz="1200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1200" baseline="30000" dirty="0">
                <a:effectLst/>
                <a:ea typeface="Times New Roman" panose="02020603050405020304" pitchFamily="18" charset="0"/>
              </a:rPr>
              <a:t>4 </a:t>
            </a:r>
            <a:r>
              <a:rPr lang="en-US" sz="1200" dirty="0">
                <a:effectLst/>
                <a:ea typeface="Times New Roman" panose="02020603050405020304" pitchFamily="18" charset="0"/>
              </a:rPr>
              <a:t>School of Earth and Environmental Sciences, Cardiff University, Cardiff, United Kingdom </a:t>
            </a:r>
            <a:endParaRPr lang="en-GB" sz="1200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1200" baseline="30000" dirty="0">
                <a:effectLst/>
                <a:ea typeface="Times New Roman" panose="02020603050405020304" pitchFamily="18" charset="0"/>
              </a:rPr>
              <a:t>5</a:t>
            </a:r>
            <a:r>
              <a:rPr lang="en-US" sz="1200" dirty="0">
                <a:effectLst/>
                <a:ea typeface="Times New Roman" panose="02020603050405020304" pitchFamily="18" charset="0"/>
              </a:rPr>
              <a:t> Wessex Water Services Ltd, Bath, United Kingdom </a:t>
            </a:r>
            <a:endParaRPr lang="en-GB" sz="1200" dirty="0">
              <a:effectLst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A2C405-858F-42D5-A327-02D4182F49A8}"/>
              </a:ext>
            </a:extLst>
          </p:cNvPr>
          <p:cNvSpPr txBox="1"/>
          <p:nvPr/>
        </p:nvSpPr>
        <p:spPr>
          <a:xfrm>
            <a:off x="287079" y="6262577"/>
            <a:ext cx="6921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saskia.salwey@bristol.ac.uk</a:t>
            </a:r>
          </a:p>
        </p:txBody>
      </p:sp>
      <p:pic>
        <p:nvPicPr>
          <p:cNvPr id="7" name="Picture 2" descr="University of Bristol logo - The Science Council ~ : The Science Council ~">
            <a:extLst>
              <a:ext uri="{FF2B5EF4-FFF2-40B4-BE49-F238E27FC236}">
                <a16:creationId xmlns:a16="http://schemas.microsoft.com/office/drawing/2014/main" id="{136B3C4E-CBF0-449A-A7C0-C997FE770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8440" y="6085941"/>
            <a:ext cx="1813560" cy="77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NERC GW4+">
            <a:extLst>
              <a:ext uri="{FF2B5EF4-FFF2-40B4-BE49-F238E27FC236}">
                <a16:creationId xmlns:a16="http://schemas.microsoft.com/office/drawing/2014/main" id="{A7586296-8596-4D04-B423-101303CD3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831" y="5914949"/>
            <a:ext cx="1526657" cy="107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DBD13C49-0EF1-466E-B70D-96A680D81C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99"/>
          <a:stretch/>
        </p:blipFill>
        <p:spPr bwMode="auto">
          <a:xfrm>
            <a:off x="7823863" y="6205503"/>
            <a:ext cx="1165968" cy="53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AF942171-58AC-4899-855E-02F041815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939" y="6169249"/>
            <a:ext cx="2085975" cy="55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erson wearing a helmet and riding a bicycle by a body of water&#10;&#10;Description automatically generated with medium confidence">
            <a:extLst>
              <a:ext uri="{FF2B5EF4-FFF2-40B4-BE49-F238E27FC236}">
                <a16:creationId xmlns:a16="http://schemas.microsoft.com/office/drawing/2014/main" id="{124ACEEC-F463-49B4-BAEC-1195EDAFAB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74" y="3889030"/>
            <a:ext cx="2701226" cy="20259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2B1557F-536F-41EA-AC31-EED73299DB4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3" r="7296"/>
          <a:stretch/>
        </p:blipFill>
        <p:spPr>
          <a:xfrm>
            <a:off x="8930048" y="3887917"/>
            <a:ext cx="2764244" cy="202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860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B510C-9DD5-4B13-BE8B-80DDBA121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Reservoirs are key drivers of flow alteration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D0AB69-C1C2-430B-A260-AA8183B03F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9" t="5257" r="2530" b="5854"/>
          <a:stretch/>
        </p:blipFill>
        <p:spPr>
          <a:xfrm>
            <a:off x="838200" y="4949679"/>
            <a:ext cx="10575636" cy="1117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B03AEB-FC60-4CC3-82BE-736195EEF253}"/>
              </a:ext>
            </a:extLst>
          </p:cNvPr>
          <p:cNvSpPr txBox="1"/>
          <p:nvPr/>
        </p:nvSpPr>
        <p:spPr>
          <a:xfrm>
            <a:off x="1085571" y="3447680"/>
            <a:ext cx="10020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Most pre-existing research has </a:t>
            </a:r>
            <a:r>
              <a:rPr lang="en-GB" b="1" dirty="0"/>
              <a:t>high data requirements </a:t>
            </a:r>
            <a:r>
              <a:rPr lang="en-GB" dirty="0"/>
              <a:t>and is usually applied on </a:t>
            </a:r>
            <a:r>
              <a:rPr lang="en-GB" b="1" dirty="0"/>
              <a:t>small scales</a:t>
            </a:r>
          </a:p>
          <a:p>
            <a:pPr algn="ctr"/>
            <a:endParaRPr lang="en-GB" b="1" dirty="0"/>
          </a:p>
          <a:p>
            <a:pPr algn="ctr"/>
            <a:r>
              <a:rPr lang="en-GB" dirty="0"/>
              <a:t>We seek to understand the influence of reservoirs on the flow regime at a </a:t>
            </a:r>
            <a:r>
              <a:rPr lang="en-GB" b="1" dirty="0"/>
              <a:t>large-scale </a:t>
            </a:r>
            <a:r>
              <a:rPr lang="en-GB" dirty="0"/>
              <a:t>across Great Britain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D72E98-8109-4C59-A74C-1C924B6C4A3E}"/>
              </a:ext>
            </a:extLst>
          </p:cNvPr>
          <p:cNvSpPr txBox="1"/>
          <p:nvPr/>
        </p:nvSpPr>
        <p:spPr>
          <a:xfrm>
            <a:off x="838200" y="1852656"/>
            <a:ext cx="4497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ea typeface="Calibri" panose="020F0502020204030204" pitchFamily="34" charset="0"/>
              </a:rPr>
              <a:t>Many m</a:t>
            </a:r>
            <a:r>
              <a:rPr lang="en-US" sz="1800" dirty="0">
                <a:effectLst/>
                <a:ea typeface="Calibri" panose="020F0502020204030204" pitchFamily="34" charset="0"/>
              </a:rPr>
              <a:t>etrics and techniques have been used to quantify and characterize the influence of reservoirs on the flow regime</a:t>
            </a:r>
            <a:endParaRPr lang="en-GB" sz="2000" dirty="0"/>
          </a:p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C2263A-053E-443D-8146-F6153C616078}"/>
              </a:ext>
            </a:extLst>
          </p:cNvPr>
          <p:cNvSpPr txBox="1"/>
          <p:nvPr/>
        </p:nvSpPr>
        <p:spPr>
          <a:xfrm>
            <a:off x="7060018" y="1615674"/>
            <a:ext cx="2998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Indicators of Hydrologic Alteration (IHA)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5B8F7B-3C33-4479-8B68-CB46FF721738}"/>
              </a:ext>
            </a:extLst>
          </p:cNvPr>
          <p:cNvSpPr txBox="1"/>
          <p:nvPr/>
        </p:nvSpPr>
        <p:spPr>
          <a:xfrm>
            <a:off x="7060018" y="2306669"/>
            <a:ext cx="2923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Paired Catchment Analysis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0EEF00-242A-4D12-A3C7-00CB800B743D}"/>
              </a:ext>
            </a:extLst>
          </p:cNvPr>
          <p:cNvSpPr txBox="1"/>
          <p:nvPr/>
        </p:nvSpPr>
        <p:spPr>
          <a:xfrm>
            <a:off x="7060018" y="2721971"/>
            <a:ext cx="2923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Model Based Studies 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AAFABE8-FBB0-41BA-BEDE-2E081AF69095}"/>
              </a:ext>
            </a:extLst>
          </p:cNvPr>
          <p:cNvSpPr/>
          <p:nvPr/>
        </p:nvSpPr>
        <p:spPr>
          <a:xfrm>
            <a:off x="5784555" y="1868998"/>
            <a:ext cx="622890" cy="181971"/>
          </a:xfrm>
          <a:prstGeom prst="rightArrow">
            <a:avLst/>
          </a:prstGeom>
          <a:solidFill>
            <a:srgbClr val="085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882DA2-58AF-4DD1-910E-45E172E9DFC6}"/>
              </a:ext>
            </a:extLst>
          </p:cNvPr>
          <p:cNvSpPr txBox="1"/>
          <p:nvPr/>
        </p:nvSpPr>
        <p:spPr>
          <a:xfrm>
            <a:off x="287079" y="6262577"/>
            <a:ext cx="6921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saskia.salwey@bristol.ac.uk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7234A3-4953-4431-ACEE-7A9FA137576C}"/>
              </a:ext>
            </a:extLst>
          </p:cNvPr>
          <p:cNvSpPr txBox="1"/>
          <p:nvPr/>
        </p:nvSpPr>
        <p:spPr>
          <a:xfrm>
            <a:off x="9763181" y="4600365"/>
            <a:ext cx="1743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Coxon et al. (2019)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401F49-6FB1-4789-8320-C56D55C60B82}"/>
              </a:ext>
            </a:extLst>
          </p:cNvPr>
          <p:cNvSpPr txBox="1"/>
          <p:nvPr/>
        </p:nvSpPr>
        <p:spPr>
          <a:xfrm>
            <a:off x="7304570" y="5407158"/>
            <a:ext cx="1888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Simulated Flow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0CA781-E577-4E8C-B4E9-2360C48B864D}"/>
              </a:ext>
            </a:extLst>
          </p:cNvPr>
          <p:cNvSpPr txBox="1"/>
          <p:nvPr/>
        </p:nvSpPr>
        <p:spPr>
          <a:xfrm>
            <a:off x="2668770" y="5407158"/>
            <a:ext cx="2218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575757"/>
                </a:solidFill>
              </a:rPr>
              <a:t>Observed Flow</a:t>
            </a:r>
            <a:r>
              <a:rPr lang="en-GB" dirty="0"/>
              <a:t> 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FAAAC4FC-A8C1-4D7E-966F-41402C3D90C0}"/>
              </a:ext>
            </a:extLst>
          </p:cNvPr>
          <p:cNvSpPr/>
          <p:nvPr/>
        </p:nvSpPr>
        <p:spPr>
          <a:xfrm>
            <a:off x="5784555" y="2306669"/>
            <a:ext cx="622890" cy="181971"/>
          </a:xfrm>
          <a:prstGeom prst="rightArrow">
            <a:avLst/>
          </a:prstGeom>
          <a:solidFill>
            <a:srgbClr val="085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3E6C2D6E-2292-44BA-822F-B091202E4E09}"/>
              </a:ext>
            </a:extLst>
          </p:cNvPr>
          <p:cNvSpPr/>
          <p:nvPr/>
        </p:nvSpPr>
        <p:spPr>
          <a:xfrm>
            <a:off x="5784555" y="2791976"/>
            <a:ext cx="622890" cy="181971"/>
          </a:xfrm>
          <a:prstGeom prst="rightArrow">
            <a:avLst/>
          </a:prstGeom>
          <a:solidFill>
            <a:srgbClr val="085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DAD6FF6-0754-4CCC-BAD6-134725FCA61E}"/>
              </a:ext>
            </a:extLst>
          </p:cNvPr>
          <p:cNvSpPr txBox="1"/>
          <p:nvPr/>
        </p:nvSpPr>
        <p:spPr>
          <a:xfrm rot="16200000">
            <a:off x="-178714" y="5251421"/>
            <a:ext cx="1320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Discharge (mm/day)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4A18C67-6462-413F-BCCA-2F53E4FBDE5A}"/>
              </a:ext>
            </a:extLst>
          </p:cNvPr>
          <p:cNvSpPr txBox="1"/>
          <p:nvPr/>
        </p:nvSpPr>
        <p:spPr>
          <a:xfrm rot="5400000">
            <a:off x="11112718" y="5246869"/>
            <a:ext cx="1496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Precipitation (mm/day)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282D74A-ADD2-4532-93C2-41CBE4C7AB88}"/>
              </a:ext>
            </a:extLst>
          </p:cNvPr>
          <p:cNvSpPr txBox="1"/>
          <p:nvPr/>
        </p:nvSpPr>
        <p:spPr>
          <a:xfrm>
            <a:off x="638418" y="577649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FC5D0D9-F463-45CD-B735-124BB6D33D7F}"/>
              </a:ext>
            </a:extLst>
          </p:cNvPr>
          <p:cNvSpPr txBox="1"/>
          <p:nvPr/>
        </p:nvSpPr>
        <p:spPr>
          <a:xfrm>
            <a:off x="592733" y="496628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30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419A657-62F1-489F-B884-372C69AD7F14}"/>
              </a:ext>
            </a:extLst>
          </p:cNvPr>
          <p:cNvSpPr txBox="1"/>
          <p:nvPr/>
        </p:nvSpPr>
        <p:spPr>
          <a:xfrm>
            <a:off x="11358511" y="492594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F3DFA4C-1ABA-4828-8125-68E4ED06DACD}"/>
              </a:ext>
            </a:extLst>
          </p:cNvPr>
          <p:cNvSpPr txBox="1"/>
          <p:nvPr/>
        </p:nvSpPr>
        <p:spPr>
          <a:xfrm>
            <a:off x="11353800" y="560737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60</a:t>
            </a:r>
          </a:p>
        </p:txBody>
      </p:sp>
      <p:pic>
        <p:nvPicPr>
          <p:cNvPr id="32" name="Picture 2" descr="University of Bristol logo - The Science Council ~ : The Science Council ~">
            <a:extLst>
              <a:ext uri="{FF2B5EF4-FFF2-40B4-BE49-F238E27FC236}">
                <a16:creationId xmlns:a16="http://schemas.microsoft.com/office/drawing/2014/main" id="{11E6E3CD-C6E9-478D-BFE2-7B521749E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024" y="6264990"/>
            <a:ext cx="1392975" cy="59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NERC GW4+">
            <a:extLst>
              <a:ext uri="{FF2B5EF4-FFF2-40B4-BE49-F238E27FC236}">
                <a16:creationId xmlns:a16="http://schemas.microsoft.com/office/drawing/2014/main" id="{920EB4AB-849B-4B5F-954C-896A6F094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460" y="6160907"/>
            <a:ext cx="1172608" cy="82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9E11F09C-0651-49F5-B95D-3555E82739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99"/>
          <a:stretch/>
        </p:blipFill>
        <p:spPr bwMode="auto">
          <a:xfrm>
            <a:off x="8722606" y="6392538"/>
            <a:ext cx="895567" cy="40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>
            <a:extLst>
              <a:ext uri="{FF2B5EF4-FFF2-40B4-BE49-F238E27FC236}">
                <a16:creationId xmlns:a16="http://schemas.microsoft.com/office/drawing/2014/main" id="{4A4746B4-68A8-4DDE-8F1F-92191C80E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910" y="6362125"/>
            <a:ext cx="1602214" cy="42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53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DC2C42D7-8AE8-4F9C-8668-BE139467AF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6" t="23930" r="4334" b="11257"/>
          <a:stretch/>
        </p:blipFill>
        <p:spPr>
          <a:xfrm>
            <a:off x="1483114" y="1709894"/>
            <a:ext cx="3384366" cy="4553953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BA878AE5-B188-4D1A-B963-DB74D0CAC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40440" cy="1325563"/>
          </a:xfrm>
        </p:spPr>
        <p:txBody>
          <a:bodyPr>
            <a:normAutofit/>
          </a:bodyPr>
          <a:lstStyle/>
          <a:p>
            <a:r>
              <a:rPr lang="en-GB" dirty="0"/>
              <a:t>Hydrological signatures </a:t>
            </a:r>
            <a:r>
              <a:rPr lang="en-GB" sz="4400" dirty="0"/>
              <a:t>can infer upstream reservoir operation from downstream flow</a:t>
            </a:r>
            <a:endParaRPr lang="en-GB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E694BDD-B02D-4D30-8132-5438B83FEF0F}"/>
              </a:ext>
            </a:extLst>
          </p:cNvPr>
          <p:cNvSpPr txBox="1"/>
          <p:nvPr/>
        </p:nvSpPr>
        <p:spPr>
          <a:xfrm>
            <a:off x="287079" y="6262577"/>
            <a:ext cx="6921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saskia.salwey@bristol.ac.uk</a:t>
            </a:r>
          </a:p>
        </p:txBody>
      </p:sp>
      <p:pic>
        <p:nvPicPr>
          <p:cNvPr id="33" name="Picture 2" descr="University of Bristol logo - The Science Council ~ : The Science Council ~">
            <a:extLst>
              <a:ext uri="{FF2B5EF4-FFF2-40B4-BE49-F238E27FC236}">
                <a16:creationId xmlns:a16="http://schemas.microsoft.com/office/drawing/2014/main" id="{3FA2DD0E-64E0-4058-B151-855A2AC94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024" y="6264990"/>
            <a:ext cx="1392975" cy="59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NERC GW4+">
            <a:extLst>
              <a:ext uri="{FF2B5EF4-FFF2-40B4-BE49-F238E27FC236}">
                <a16:creationId xmlns:a16="http://schemas.microsoft.com/office/drawing/2014/main" id="{CA0520BF-9A12-46DF-8622-9DD64FF5F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460" y="6160907"/>
            <a:ext cx="1172608" cy="82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hart, scatter chart&#10;&#10;Description automatically generated">
            <a:extLst>
              <a:ext uri="{FF2B5EF4-FFF2-40B4-BE49-F238E27FC236}">
                <a16:creationId xmlns:a16="http://schemas.microsoft.com/office/drawing/2014/main" id="{840961DC-0983-4110-8AA7-B5B00E29595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t="87324" r="24431" b="4398"/>
          <a:stretch/>
        </p:blipFill>
        <p:spPr>
          <a:xfrm>
            <a:off x="6256089" y="5530395"/>
            <a:ext cx="5149875" cy="6305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50F95F-F7D4-4EFE-974A-ECD2E508ADF6}"/>
              </a:ext>
            </a:extLst>
          </p:cNvPr>
          <p:cNvSpPr txBox="1"/>
          <p:nvPr/>
        </p:nvSpPr>
        <p:spPr>
          <a:xfrm>
            <a:off x="3353537" y="1885950"/>
            <a:ext cx="199463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Benchmark (111) </a:t>
            </a:r>
          </a:p>
          <a:p>
            <a:r>
              <a:rPr lang="en-GB" b="1" dirty="0">
                <a:solidFill>
                  <a:srgbClr val="FF0000"/>
                </a:solidFill>
              </a:rPr>
              <a:t>Reservoir (186)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A2BDD6-D8C7-457E-B22D-541A433E1A2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4" b="18130"/>
          <a:stretch/>
        </p:blipFill>
        <p:spPr>
          <a:xfrm>
            <a:off x="6096000" y="1601172"/>
            <a:ext cx="5553075" cy="39849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5203FF5-191A-4E79-98FA-9EB9D336B533}"/>
              </a:ext>
            </a:extLst>
          </p:cNvPr>
          <p:cNvSpPr txBox="1"/>
          <p:nvPr/>
        </p:nvSpPr>
        <p:spPr>
          <a:xfrm>
            <a:off x="7208874" y="4722819"/>
            <a:ext cx="2504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Water Balance Deficit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039C75-6949-46E1-B439-9C0E1B395129}"/>
              </a:ext>
            </a:extLst>
          </p:cNvPr>
          <p:cNvSpPr txBox="1"/>
          <p:nvPr/>
        </p:nvSpPr>
        <p:spPr>
          <a:xfrm>
            <a:off x="8572725" y="2135375"/>
            <a:ext cx="1943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Water Balance Surplus</a:t>
            </a: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2B4A5F22-CBDA-403A-A7BB-5E283E1171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99"/>
          <a:stretch/>
        </p:blipFill>
        <p:spPr bwMode="auto">
          <a:xfrm>
            <a:off x="8722606" y="6392538"/>
            <a:ext cx="895567" cy="40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DE93A134-7B2C-4A9A-9F69-A88003B62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910" y="6362125"/>
            <a:ext cx="1602214" cy="42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430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B54B0232-A06C-4326-AD8B-2FEB8BF39F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4" b="18130"/>
          <a:stretch/>
        </p:blipFill>
        <p:spPr>
          <a:xfrm>
            <a:off x="6096000" y="1601172"/>
            <a:ext cx="5553075" cy="3984970"/>
          </a:xfrm>
          <a:prstGeom prst="rect">
            <a:avLst/>
          </a:prstGeom>
        </p:spPr>
      </p:pic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DC2C42D7-8AE8-4F9C-8668-BE139467AF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6" t="23930" r="4334" b="11257"/>
          <a:stretch/>
        </p:blipFill>
        <p:spPr>
          <a:xfrm>
            <a:off x="1483114" y="1709894"/>
            <a:ext cx="3384366" cy="4553953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BA878AE5-B188-4D1A-B963-DB74D0CAC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40440" cy="1325563"/>
          </a:xfrm>
        </p:spPr>
        <p:txBody>
          <a:bodyPr>
            <a:normAutofit/>
          </a:bodyPr>
          <a:lstStyle/>
          <a:p>
            <a:r>
              <a:rPr lang="en-GB" dirty="0"/>
              <a:t>Hydrological signatures </a:t>
            </a:r>
            <a:r>
              <a:rPr lang="en-GB" sz="4400" dirty="0"/>
              <a:t>can infer upstream reservoir operation from downstream flow</a:t>
            </a:r>
            <a:endParaRPr lang="en-GB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E694BDD-B02D-4D30-8132-5438B83FEF0F}"/>
              </a:ext>
            </a:extLst>
          </p:cNvPr>
          <p:cNvSpPr txBox="1"/>
          <p:nvPr/>
        </p:nvSpPr>
        <p:spPr>
          <a:xfrm>
            <a:off x="287079" y="6262577"/>
            <a:ext cx="6921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saskia.salwey@bristol.ac.uk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50F95F-F7D4-4EFE-974A-ECD2E508ADF6}"/>
              </a:ext>
            </a:extLst>
          </p:cNvPr>
          <p:cNvSpPr txBox="1"/>
          <p:nvPr/>
        </p:nvSpPr>
        <p:spPr>
          <a:xfrm>
            <a:off x="3353537" y="1885950"/>
            <a:ext cx="199463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Benchmark (111) </a:t>
            </a:r>
          </a:p>
          <a:p>
            <a:r>
              <a:rPr lang="en-GB" b="1" dirty="0">
                <a:solidFill>
                  <a:srgbClr val="FF0000"/>
                </a:solidFill>
              </a:rPr>
              <a:t>Reservoir (186)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580FA0E-E164-48B2-9EC6-F56467FF29B9}"/>
              </a:ext>
            </a:extLst>
          </p:cNvPr>
          <p:cNvCxnSpPr>
            <a:cxnSpLocks/>
          </p:cNvCxnSpPr>
          <p:nvPr/>
        </p:nvCxnSpPr>
        <p:spPr>
          <a:xfrm>
            <a:off x="7558206" y="2629468"/>
            <a:ext cx="0" cy="1783308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5ACF375-4553-4AE2-B123-E42543FF312B}"/>
              </a:ext>
            </a:extLst>
          </p:cNvPr>
          <p:cNvCxnSpPr>
            <a:cxnSpLocks/>
          </p:cNvCxnSpPr>
          <p:nvPr/>
        </p:nvCxnSpPr>
        <p:spPr>
          <a:xfrm flipH="1" flipV="1">
            <a:off x="9507940" y="2838734"/>
            <a:ext cx="7847" cy="1467919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97B737E-140E-494C-A33D-538BF1CC1A91}"/>
              </a:ext>
            </a:extLst>
          </p:cNvPr>
          <p:cNvSpPr txBox="1"/>
          <p:nvPr/>
        </p:nvSpPr>
        <p:spPr>
          <a:xfrm>
            <a:off x="7053382" y="4371605"/>
            <a:ext cx="57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-0.6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81E9E4-7184-4283-AE49-D4972C54E805}"/>
              </a:ext>
            </a:extLst>
          </p:cNvPr>
          <p:cNvSpPr txBox="1"/>
          <p:nvPr/>
        </p:nvSpPr>
        <p:spPr>
          <a:xfrm>
            <a:off x="9555950" y="2757126"/>
            <a:ext cx="707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0.5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1ADF4B-7DE4-420A-A3B6-FE9274D12BEF}"/>
              </a:ext>
            </a:extLst>
          </p:cNvPr>
          <p:cNvSpPr txBox="1"/>
          <p:nvPr/>
        </p:nvSpPr>
        <p:spPr>
          <a:xfrm>
            <a:off x="7208874" y="4722819"/>
            <a:ext cx="2504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Water Balance Deficit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944A35-CAA5-4BAA-B0B0-9CD6202972EC}"/>
              </a:ext>
            </a:extLst>
          </p:cNvPr>
          <p:cNvSpPr txBox="1"/>
          <p:nvPr/>
        </p:nvSpPr>
        <p:spPr>
          <a:xfrm>
            <a:off x="8572725" y="2135375"/>
            <a:ext cx="1943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Water Balance Surplus</a:t>
            </a:r>
          </a:p>
        </p:txBody>
      </p:sp>
      <p:pic>
        <p:nvPicPr>
          <p:cNvPr id="29" name="Picture 28" descr="Chart, scatter chart&#10;&#10;Description automatically generated">
            <a:extLst>
              <a:ext uri="{FF2B5EF4-FFF2-40B4-BE49-F238E27FC236}">
                <a16:creationId xmlns:a16="http://schemas.microsoft.com/office/drawing/2014/main" id="{457A790D-6829-410E-ADAD-BCCE5697E9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t="87324" r="24431" b="4398"/>
          <a:stretch/>
        </p:blipFill>
        <p:spPr>
          <a:xfrm>
            <a:off x="6256089" y="5530395"/>
            <a:ext cx="5149875" cy="630512"/>
          </a:xfrm>
          <a:prstGeom prst="rect">
            <a:avLst/>
          </a:prstGeom>
        </p:spPr>
      </p:pic>
      <p:pic>
        <p:nvPicPr>
          <p:cNvPr id="35" name="Picture 2" descr="University of Bristol logo - The Science Council ~ : The Science Council ~">
            <a:extLst>
              <a:ext uri="{FF2B5EF4-FFF2-40B4-BE49-F238E27FC236}">
                <a16:creationId xmlns:a16="http://schemas.microsoft.com/office/drawing/2014/main" id="{E157D804-0FAC-44A1-A5F9-EB8A94FF7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024" y="6264990"/>
            <a:ext cx="1392975" cy="59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NERC GW4+">
            <a:extLst>
              <a:ext uri="{FF2B5EF4-FFF2-40B4-BE49-F238E27FC236}">
                <a16:creationId xmlns:a16="http://schemas.microsoft.com/office/drawing/2014/main" id="{DC81F931-B6B0-4258-A9FD-27D94147F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460" y="6160907"/>
            <a:ext cx="1172608" cy="82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B7D89449-4C00-4080-BC11-7A31C37AC7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99"/>
          <a:stretch/>
        </p:blipFill>
        <p:spPr bwMode="auto">
          <a:xfrm>
            <a:off x="8722606" y="6392538"/>
            <a:ext cx="895567" cy="40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>
            <a:extLst>
              <a:ext uri="{FF2B5EF4-FFF2-40B4-BE49-F238E27FC236}">
                <a16:creationId xmlns:a16="http://schemas.microsoft.com/office/drawing/2014/main" id="{25CFDA84-A39A-4C3B-95CA-E6AE3039A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910" y="6362125"/>
            <a:ext cx="1602214" cy="42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744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98D6379C-343F-4041-8F73-E82B8D80F1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4" b="18130"/>
          <a:stretch/>
        </p:blipFill>
        <p:spPr>
          <a:xfrm>
            <a:off x="6096000" y="1601172"/>
            <a:ext cx="5553075" cy="3984970"/>
          </a:xfrm>
          <a:prstGeom prst="rect">
            <a:avLst/>
          </a:prstGeom>
        </p:spPr>
      </p:pic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DC2C42D7-8AE8-4F9C-8668-BE139467AF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6" t="23930" r="4334" b="11257"/>
          <a:stretch/>
        </p:blipFill>
        <p:spPr>
          <a:xfrm>
            <a:off x="1483114" y="1709894"/>
            <a:ext cx="3384366" cy="4553953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BA878AE5-B188-4D1A-B963-DB74D0CAC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40440" cy="1325563"/>
          </a:xfrm>
        </p:spPr>
        <p:txBody>
          <a:bodyPr>
            <a:normAutofit/>
          </a:bodyPr>
          <a:lstStyle/>
          <a:p>
            <a:r>
              <a:rPr lang="en-GB" dirty="0"/>
              <a:t>Hydrological signatures </a:t>
            </a:r>
            <a:r>
              <a:rPr lang="en-GB" sz="4400" dirty="0"/>
              <a:t>can infer upstream reservoir operation from downstream flow</a:t>
            </a:r>
            <a:endParaRPr lang="en-GB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E694BDD-B02D-4D30-8132-5438B83FEF0F}"/>
              </a:ext>
            </a:extLst>
          </p:cNvPr>
          <p:cNvSpPr txBox="1"/>
          <p:nvPr/>
        </p:nvSpPr>
        <p:spPr>
          <a:xfrm>
            <a:off x="287079" y="6262577"/>
            <a:ext cx="6921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saskia.salwey@bristol.ac.uk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50F95F-F7D4-4EFE-974A-ECD2E508ADF6}"/>
              </a:ext>
            </a:extLst>
          </p:cNvPr>
          <p:cNvSpPr txBox="1"/>
          <p:nvPr/>
        </p:nvSpPr>
        <p:spPr>
          <a:xfrm>
            <a:off x="3353537" y="1885950"/>
            <a:ext cx="199463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Benchmark (111) </a:t>
            </a:r>
          </a:p>
          <a:p>
            <a:r>
              <a:rPr lang="en-GB" b="1" dirty="0">
                <a:solidFill>
                  <a:srgbClr val="FF0000"/>
                </a:solidFill>
              </a:rPr>
              <a:t>Reservoir (186)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7A1A9D7-6335-41B9-8D22-4AA66B1481B5}"/>
              </a:ext>
            </a:extLst>
          </p:cNvPr>
          <p:cNvSpPr/>
          <p:nvPr/>
        </p:nvSpPr>
        <p:spPr>
          <a:xfrm>
            <a:off x="7194170" y="2232105"/>
            <a:ext cx="3123974" cy="2536745"/>
          </a:xfrm>
          <a:custGeom>
            <a:avLst/>
            <a:gdLst>
              <a:gd name="connsiteX0" fmla="*/ 19430 w 3123974"/>
              <a:gd name="connsiteY0" fmla="*/ 47545 h 2536861"/>
              <a:gd name="connsiteX1" fmla="*/ 540130 w 3123974"/>
              <a:gd name="connsiteY1" fmla="*/ 60245 h 2536861"/>
              <a:gd name="connsiteX2" fmla="*/ 1295780 w 3123974"/>
              <a:gd name="connsiteY2" fmla="*/ 320595 h 2536861"/>
              <a:gd name="connsiteX3" fmla="*/ 2197480 w 3123974"/>
              <a:gd name="connsiteY3" fmla="*/ 879395 h 2536861"/>
              <a:gd name="connsiteX4" fmla="*/ 2978530 w 3123974"/>
              <a:gd name="connsiteY4" fmla="*/ 1736645 h 2536861"/>
              <a:gd name="connsiteX5" fmla="*/ 3105530 w 3123974"/>
              <a:gd name="connsiteY5" fmla="*/ 2295445 h 2536861"/>
              <a:gd name="connsiteX6" fmla="*/ 2743580 w 3123974"/>
              <a:gd name="connsiteY6" fmla="*/ 2536745 h 2536861"/>
              <a:gd name="connsiteX7" fmla="*/ 1892680 w 3123974"/>
              <a:gd name="connsiteY7" fmla="*/ 2270045 h 2536861"/>
              <a:gd name="connsiteX8" fmla="*/ 1575180 w 3123974"/>
              <a:gd name="connsiteY8" fmla="*/ 1831895 h 2536861"/>
              <a:gd name="connsiteX9" fmla="*/ 724280 w 3123974"/>
              <a:gd name="connsiteY9" fmla="*/ 1057195 h 2536861"/>
              <a:gd name="connsiteX10" fmla="*/ 171830 w 3123974"/>
              <a:gd name="connsiteY10" fmla="*/ 599995 h 2536861"/>
              <a:gd name="connsiteX11" fmla="*/ 19430 w 3123974"/>
              <a:gd name="connsiteY11" fmla="*/ 47545 h 2536861"/>
              <a:gd name="connsiteX0" fmla="*/ 19430 w 3123974"/>
              <a:gd name="connsiteY0" fmla="*/ 47545 h 2537179"/>
              <a:gd name="connsiteX1" fmla="*/ 540130 w 3123974"/>
              <a:gd name="connsiteY1" fmla="*/ 60245 h 2537179"/>
              <a:gd name="connsiteX2" fmla="*/ 1295780 w 3123974"/>
              <a:gd name="connsiteY2" fmla="*/ 320595 h 2537179"/>
              <a:gd name="connsiteX3" fmla="*/ 2197480 w 3123974"/>
              <a:gd name="connsiteY3" fmla="*/ 879395 h 2537179"/>
              <a:gd name="connsiteX4" fmla="*/ 2978530 w 3123974"/>
              <a:gd name="connsiteY4" fmla="*/ 1736645 h 2537179"/>
              <a:gd name="connsiteX5" fmla="*/ 3105530 w 3123974"/>
              <a:gd name="connsiteY5" fmla="*/ 2295445 h 2537179"/>
              <a:gd name="connsiteX6" fmla="*/ 2743580 w 3123974"/>
              <a:gd name="connsiteY6" fmla="*/ 2536745 h 2537179"/>
              <a:gd name="connsiteX7" fmla="*/ 2127630 w 3123974"/>
              <a:gd name="connsiteY7" fmla="*/ 2244645 h 2537179"/>
              <a:gd name="connsiteX8" fmla="*/ 1575180 w 3123974"/>
              <a:gd name="connsiteY8" fmla="*/ 1831895 h 2537179"/>
              <a:gd name="connsiteX9" fmla="*/ 724280 w 3123974"/>
              <a:gd name="connsiteY9" fmla="*/ 1057195 h 2537179"/>
              <a:gd name="connsiteX10" fmla="*/ 171830 w 3123974"/>
              <a:gd name="connsiteY10" fmla="*/ 599995 h 2537179"/>
              <a:gd name="connsiteX11" fmla="*/ 19430 w 3123974"/>
              <a:gd name="connsiteY11" fmla="*/ 47545 h 2537179"/>
              <a:gd name="connsiteX0" fmla="*/ 19430 w 3123974"/>
              <a:gd name="connsiteY0" fmla="*/ 47545 h 2537179"/>
              <a:gd name="connsiteX1" fmla="*/ 540130 w 3123974"/>
              <a:gd name="connsiteY1" fmla="*/ 60245 h 2537179"/>
              <a:gd name="connsiteX2" fmla="*/ 1295780 w 3123974"/>
              <a:gd name="connsiteY2" fmla="*/ 320595 h 2537179"/>
              <a:gd name="connsiteX3" fmla="*/ 2197480 w 3123974"/>
              <a:gd name="connsiteY3" fmla="*/ 879395 h 2537179"/>
              <a:gd name="connsiteX4" fmla="*/ 2978530 w 3123974"/>
              <a:gd name="connsiteY4" fmla="*/ 1736645 h 2537179"/>
              <a:gd name="connsiteX5" fmla="*/ 3105530 w 3123974"/>
              <a:gd name="connsiteY5" fmla="*/ 2295445 h 2537179"/>
              <a:gd name="connsiteX6" fmla="*/ 2743580 w 3123974"/>
              <a:gd name="connsiteY6" fmla="*/ 2536745 h 2537179"/>
              <a:gd name="connsiteX7" fmla="*/ 2127630 w 3123974"/>
              <a:gd name="connsiteY7" fmla="*/ 2244645 h 2537179"/>
              <a:gd name="connsiteX8" fmla="*/ 1556130 w 3123974"/>
              <a:gd name="connsiteY8" fmla="*/ 1869995 h 2537179"/>
              <a:gd name="connsiteX9" fmla="*/ 724280 w 3123974"/>
              <a:gd name="connsiteY9" fmla="*/ 1057195 h 2537179"/>
              <a:gd name="connsiteX10" fmla="*/ 171830 w 3123974"/>
              <a:gd name="connsiteY10" fmla="*/ 599995 h 2537179"/>
              <a:gd name="connsiteX11" fmla="*/ 19430 w 3123974"/>
              <a:gd name="connsiteY11" fmla="*/ 47545 h 2537179"/>
              <a:gd name="connsiteX0" fmla="*/ 19430 w 3123974"/>
              <a:gd name="connsiteY0" fmla="*/ 47545 h 2536745"/>
              <a:gd name="connsiteX1" fmla="*/ 540130 w 3123974"/>
              <a:gd name="connsiteY1" fmla="*/ 60245 h 2536745"/>
              <a:gd name="connsiteX2" fmla="*/ 1295780 w 3123974"/>
              <a:gd name="connsiteY2" fmla="*/ 320595 h 2536745"/>
              <a:gd name="connsiteX3" fmla="*/ 2197480 w 3123974"/>
              <a:gd name="connsiteY3" fmla="*/ 879395 h 2536745"/>
              <a:gd name="connsiteX4" fmla="*/ 2978530 w 3123974"/>
              <a:gd name="connsiteY4" fmla="*/ 1736645 h 2536745"/>
              <a:gd name="connsiteX5" fmla="*/ 3105530 w 3123974"/>
              <a:gd name="connsiteY5" fmla="*/ 2295445 h 2536745"/>
              <a:gd name="connsiteX6" fmla="*/ 2743580 w 3123974"/>
              <a:gd name="connsiteY6" fmla="*/ 2536745 h 2536745"/>
              <a:gd name="connsiteX7" fmla="*/ 2121280 w 3123974"/>
              <a:gd name="connsiteY7" fmla="*/ 2295445 h 2536745"/>
              <a:gd name="connsiteX8" fmla="*/ 1556130 w 3123974"/>
              <a:gd name="connsiteY8" fmla="*/ 1869995 h 2536745"/>
              <a:gd name="connsiteX9" fmla="*/ 724280 w 3123974"/>
              <a:gd name="connsiteY9" fmla="*/ 1057195 h 2536745"/>
              <a:gd name="connsiteX10" fmla="*/ 171830 w 3123974"/>
              <a:gd name="connsiteY10" fmla="*/ 599995 h 2536745"/>
              <a:gd name="connsiteX11" fmla="*/ 19430 w 3123974"/>
              <a:gd name="connsiteY11" fmla="*/ 47545 h 2536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23974" h="2536745">
                <a:moveTo>
                  <a:pt x="19430" y="47545"/>
                </a:moveTo>
                <a:cubicBezTo>
                  <a:pt x="80813" y="-42413"/>
                  <a:pt x="327405" y="14737"/>
                  <a:pt x="540130" y="60245"/>
                </a:cubicBezTo>
                <a:cubicBezTo>
                  <a:pt x="752855" y="105753"/>
                  <a:pt x="1019555" y="184070"/>
                  <a:pt x="1295780" y="320595"/>
                </a:cubicBezTo>
                <a:cubicBezTo>
                  <a:pt x="1572005" y="457120"/>
                  <a:pt x="1917022" y="643387"/>
                  <a:pt x="2197480" y="879395"/>
                </a:cubicBezTo>
                <a:cubicBezTo>
                  <a:pt x="2477938" y="1115403"/>
                  <a:pt x="2827188" y="1500637"/>
                  <a:pt x="2978530" y="1736645"/>
                </a:cubicBezTo>
                <a:cubicBezTo>
                  <a:pt x="3129872" y="1972653"/>
                  <a:pt x="3144688" y="2162095"/>
                  <a:pt x="3105530" y="2295445"/>
                </a:cubicBezTo>
                <a:cubicBezTo>
                  <a:pt x="3066372" y="2428795"/>
                  <a:pt x="2907622" y="2536745"/>
                  <a:pt x="2743580" y="2536745"/>
                </a:cubicBezTo>
                <a:cubicBezTo>
                  <a:pt x="2579538" y="2536745"/>
                  <a:pt x="2319188" y="2406570"/>
                  <a:pt x="2121280" y="2295445"/>
                </a:cubicBezTo>
                <a:cubicBezTo>
                  <a:pt x="1923372" y="2184320"/>
                  <a:pt x="1788963" y="2076370"/>
                  <a:pt x="1556130" y="1869995"/>
                </a:cubicBezTo>
                <a:cubicBezTo>
                  <a:pt x="1323297" y="1663620"/>
                  <a:pt x="958172" y="1262512"/>
                  <a:pt x="724280" y="1057195"/>
                </a:cubicBezTo>
                <a:cubicBezTo>
                  <a:pt x="490388" y="851878"/>
                  <a:pt x="292480" y="768270"/>
                  <a:pt x="171830" y="599995"/>
                </a:cubicBezTo>
                <a:cubicBezTo>
                  <a:pt x="51180" y="431720"/>
                  <a:pt x="-41953" y="137503"/>
                  <a:pt x="19430" y="47545"/>
                </a:cubicBezTo>
                <a:close/>
              </a:path>
            </a:pathLst>
          </a:custGeom>
          <a:solidFill>
            <a:schemeClr val="bg2">
              <a:alpha val="52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088887-D79D-4E72-9D8B-9A38675D9AEB}"/>
              </a:ext>
            </a:extLst>
          </p:cNvPr>
          <p:cNvSpPr txBox="1"/>
          <p:nvPr/>
        </p:nvSpPr>
        <p:spPr>
          <a:xfrm>
            <a:off x="9314138" y="2769796"/>
            <a:ext cx="1622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Threshold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511609-CD4F-470C-B87B-84F6AB6855BC}"/>
              </a:ext>
            </a:extLst>
          </p:cNvPr>
          <p:cNvSpPr txBox="1"/>
          <p:nvPr/>
        </p:nvSpPr>
        <p:spPr>
          <a:xfrm>
            <a:off x="7208874" y="4722819"/>
            <a:ext cx="2504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Water Balance Deficit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BFE9D9-46B0-458D-A450-0D26AAAC38AC}"/>
              </a:ext>
            </a:extLst>
          </p:cNvPr>
          <p:cNvSpPr txBox="1"/>
          <p:nvPr/>
        </p:nvSpPr>
        <p:spPr>
          <a:xfrm>
            <a:off x="8572725" y="2135375"/>
            <a:ext cx="1943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Water Balance Surplus</a:t>
            </a:r>
          </a:p>
        </p:txBody>
      </p:sp>
      <p:pic>
        <p:nvPicPr>
          <p:cNvPr id="20" name="Picture 19" descr="Chart, scatter chart&#10;&#10;Description automatically generated">
            <a:extLst>
              <a:ext uri="{FF2B5EF4-FFF2-40B4-BE49-F238E27FC236}">
                <a16:creationId xmlns:a16="http://schemas.microsoft.com/office/drawing/2014/main" id="{C5903895-BBC8-46A3-8CF8-FD376771C7B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t="87324" r="24431" b="4398"/>
          <a:stretch/>
        </p:blipFill>
        <p:spPr>
          <a:xfrm>
            <a:off x="6256089" y="5530395"/>
            <a:ext cx="5149875" cy="630512"/>
          </a:xfrm>
          <a:prstGeom prst="rect">
            <a:avLst/>
          </a:prstGeom>
        </p:spPr>
      </p:pic>
      <p:pic>
        <p:nvPicPr>
          <p:cNvPr id="25" name="Picture 2" descr="University of Bristol logo - The Science Council ~ : The Science Council ~">
            <a:extLst>
              <a:ext uri="{FF2B5EF4-FFF2-40B4-BE49-F238E27FC236}">
                <a16:creationId xmlns:a16="http://schemas.microsoft.com/office/drawing/2014/main" id="{41D95AB2-BD5B-40E0-80FE-B49C26583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024" y="6264990"/>
            <a:ext cx="1392975" cy="59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NERC GW4+">
            <a:extLst>
              <a:ext uri="{FF2B5EF4-FFF2-40B4-BE49-F238E27FC236}">
                <a16:creationId xmlns:a16="http://schemas.microsoft.com/office/drawing/2014/main" id="{9C00E1E1-B8CC-4541-A414-FD62A6BAC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460" y="6160907"/>
            <a:ext cx="1172608" cy="82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888D91EC-9BCA-46EC-BB9E-D302B3CFB3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99"/>
          <a:stretch/>
        </p:blipFill>
        <p:spPr bwMode="auto">
          <a:xfrm>
            <a:off x="8722606" y="6392538"/>
            <a:ext cx="895567" cy="40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>
            <a:extLst>
              <a:ext uri="{FF2B5EF4-FFF2-40B4-BE49-F238E27FC236}">
                <a16:creationId xmlns:a16="http://schemas.microsoft.com/office/drawing/2014/main" id="{AA38F245-1EE2-4C14-B71E-A0B4B1D8D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910" y="6362125"/>
            <a:ext cx="1602214" cy="42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894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98D6379C-343F-4041-8F73-E82B8D80F1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4" b="18130"/>
          <a:stretch/>
        </p:blipFill>
        <p:spPr>
          <a:xfrm>
            <a:off x="6096000" y="1601172"/>
            <a:ext cx="5553075" cy="3984970"/>
          </a:xfrm>
          <a:prstGeom prst="rect">
            <a:avLst/>
          </a:prstGeom>
        </p:spPr>
      </p:pic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DC2C42D7-8AE8-4F9C-8668-BE139467AF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6" t="23930" r="4334" b="11257"/>
          <a:stretch/>
        </p:blipFill>
        <p:spPr>
          <a:xfrm>
            <a:off x="1483114" y="1709894"/>
            <a:ext cx="3384366" cy="4553953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BA878AE5-B188-4D1A-B963-DB74D0CAC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40440" cy="1325563"/>
          </a:xfrm>
        </p:spPr>
        <p:txBody>
          <a:bodyPr>
            <a:normAutofit/>
          </a:bodyPr>
          <a:lstStyle/>
          <a:p>
            <a:r>
              <a:rPr lang="en-GB" dirty="0"/>
              <a:t>Hydrological signatures </a:t>
            </a:r>
            <a:r>
              <a:rPr lang="en-GB" sz="4400" dirty="0"/>
              <a:t>can infer upstream reservoir operation from downstream flow</a:t>
            </a:r>
            <a:endParaRPr lang="en-GB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E694BDD-B02D-4D30-8132-5438B83FEF0F}"/>
              </a:ext>
            </a:extLst>
          </p:cNvPr>
          <p:cNvSpPr txBox="1"/>
          <p:nvPr/>
        </p:nvSpPr>
        <p:spPr>
          <a:xfrm>
            <a:off x="287079" y="6262577"/>
            <a:ext cx="6921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saskia.salwey@bristol.ac.uk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50F95F-F7D4-4EFE-974A-ECD2E508ADF6}"/>
              </a:ext>
            </a:extLst>
          </p:cNvPr>
          <p:cNvSpPr txBox="1"/>
          <p:nvPr/>
        </p:nvSpPr>
        <p:spPr>
          <a:xfrm>
            <a:off x="3353537" y="1885950"/>
            <a:ext cx="199463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Benchmark (111) </a:t>
            </a:r>
          </a:p>
          <a:p>
            <a:r>
              <a:rPr lang="en-GB" b="1" dirty="0">
                <a:solidFill>
                  <a:srgbClr val="FF0000"/>
                </a:solidFill>
              </a:rPr>
              <a:t>Reservoir (186)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7A1A9D7-6335-41B9-8D22-4AA66B1481B5}"/>
              </a:ext>
            </a:extLst>
          </p:cNvPr>
          <p:cNvSpPr/>
          <p:nvPr/>
        </p:nvSpPr>
        <p:spPr>
          <a:xfrm>
            <a:off x="7194170" y="2232105"/>
            <a:ext cx="3123974" cy="2536745"/>
          </a:xfrm>
          <a:custGeom>
            <a:avLst/>
            <a:gdLst>
              <a:gd name="connsiteX0" fmla="*/ 19430 w 3123974"/>
              <a:gd name="connsiteY0" fmla="*/ 47545 h 2536861"/>
              <a:gd name="connsiteX1" fmla="*/ 540130 w 3123974"/>
              <a:gd name="connsiteY1" fmla="*/ 60245 h 2536861"/>
              <a:gd name="connsiteX2" fmla="*/ 1295780 w 3123974"/>
              <a:gd name="connsiteY2" fmla="*/ 320595 h 2536861"/>
              <a:gd name="connsiteX3" fmla="*/ 2197480 w 3123974"/>
              <a:gd name="connsiteY3" fmla="*/ 879395 h 2536861"/>
              <a:gd name="connsiteX4" fmla="*/ 2978530 w 3123974"/>
              <a:gd name="connsiteY4" fmla="*/ 1736645 h 2536861"/>
              <a:gd name="connsiteX5" fmla="*/ 3105530 w 3123974"/>
              <a:gd name="connsiteY5" fmla="*/ 2295445 h 2536861"/>
              <a:gd name="connsiteX6" fmla="*/ 2743580 w 3123974"/>
              <a:gd name="connsiteY6" fmla="*/ 2536745 h 2536861"/>
              <a:gd name="connsiteX7" fmla="*/ 1892680 w 3123974"/>
              <a:gd name="connsiteY7" fmla="*/ 2270045 h 2536861"/>
              <a:gd name="connsiteX8" fmla="*/ 1575180 w 3123974"/>
              <a:gd name="connsiteY8" fmla="*/ 1831895 h 2536861"/>
              <a:gd name="connsiteX9" fmla="*/ 724280 w 3123974"/>
              <a:gd name="connsiteY9" fmla="*/ 1057195 h 2536861"/>
              <a:gd name="connsiteX10" fmla="*/ 171830 w 3123974"/>
              <a:gd name="connsiteY10" fmla="*/ 599995 h 2536861"/>
              <a:gd name="connsiteX11" fmla="*/ 19430 w 3123974"/>
              <a:gd name="connsiteY11" fmla="*/ 47545 h 2536861"/>
              <a:gd name="connsiteX0" fmla="*/ 19430 w 3123974"/>
              <a:gd name="connsiteY0" fmla="*/ 47545 h 2537179"/>
              <a:gd name="connsiteX1" fmla="*/ 540130 w 3123974"/>
              <a:gd name="connsiteY1" fmla="*/ 60245 h 2537179"/>
              <a:gd name="connsiteX2" fmla="*/ 1295780 w 3123974"/>
              <a:gd name="connsiteY2" fmla="*/ 320595 h 2537179"/>
              <a:gd name="connsiteX3" fmla="*/ 2197480 w 3123974"/>
              <a:gd name="connsiteY3" fmla="*/ 879395 h 2537179"/>
              <a:gd name="connsiteX4" fmla="*/ 2978530 w 3123974"/>
              <a:gd name="connsiteY4" fmla="*/ 1736645 h 2537179"/>
              <a:gd name="connsiteX5" fmla="*/ 3105530 w 3123974"/>
              <a:gd name="connsiteY5" fmla="*/ 2295445 h 2537179"/>
              <a:gd name="connsiteX6" fmla="*/ 2743580 w 3123974"/>
              <a:gd name="connsiteY6" fmla="*/ 2536745 h 2537179"/>
              <a:gd name="connsiteX7" fmla="*/ 2127630 w 3123974"/>
              <a:gd name="connsiteY7" fmla="*/ 2244645 h 2537179"/>
              <a:gd name="connsiteX8" fmla="*/ 1575180 w 3123974"/>
              <a:gd name="connsiteY8" fmla="*/ 1831895 h 2537179"/>
              <a:gd name="connsiteX9" fmla="*/ 724280 w 3123974"/>
              <a:gd name="connsiteY9" fmla="*/ 1057195 h 2537179"/>
              <a:gd name="connsiteX10" fmla="*/ 171830 w 3123974"/>
              <a:gd name="connsiteY10" fmla="*/ 599995 h 2537179"/>
              <a:gd name="connsiteX11" fmla="*/ 19430 w 3123974"/>
              <a:gd name="connsiteY11" fmla="*/ 47545 h 2537179"/>
              <a:gd name="connsiteX0" fmla="*/ 19430 w 3123974"/>
              <a:gd name="connsiteY0" fmla="*/ 47545 h 2537179"/>
              <a:gd name="connsiteX1" fmla="*/ 540130 w 3123974"/>
              <a:gd name="connsiteY1" fmla="*/ 60245 h 2537179"/>
              <a:gd name="connsiteX2" fmla="*/ 1295780 w 3123974"/>
              <a:gd name="connsiteY2" fmla="*/ 320595 h 2537179"/>
              <a:gd name="connsiteX3" fmla="*/ 2197480 w 3123974"/>
              <a:gd name="connsiteY3" fmla="*/ 879395 h 2537179"/>
              <a:gd name="connsiteX4" fmla="*/ 2978530 w 3123974"/>
              <a:gd name="connsiteY4" fmla="*/ 1736645 h 2537179"/>
              <a:gd name="connsiteX5" fmla="*/ 3105530 w 3123974"/>
              <a:gd name="connsiteY5" fmla="*/ 2295445 h 2537179"/>
              <a:gd name="connsiteX6" fmla="*/ 2743580 w 3123974"/>
              <a:gd name="connsiteY6" fmla="*/ 2536745 h 2537179"/>
              <a:gd name="connsiteX7" fmla="*/ 2127630 w 3123974"/>
              <a:gd name="connsiteY7" fmla="*/ 2244645 h 2537179"/>
              <a:gd name="connsiteX8" fmla="*/ 1556130 w 3123974"/>
              <a:gd name="connsiteY8" fmla="*/ 1869995 h 2537179"/>
              <a:gd name="connsiteX9" fmla="*/ 724280 w 3123974"/>
              <a:gd name="connsiteY9" fmla="*/ 1057195 h 2537179"/>
              <a:gd name="connsiteX10" fmla="*/ 171830 w 3123974"/>
              <a:gd name="connsiteY10" fmla="*/ 599995 h 2537179"/>
              <a:gd name="connsiteX11" fmla="*/ 19430 w 3123974"/>
              <a:gd name="connsiteY11" fmla="*/ 47545 h 2537179"/>
              <a:gd name="connsiteX0" fmla="*/ 19430 w 3123974"/>
              <a:gd name="connsiteY0" fmla="*/ 47545 h 2536745"/>
              <a:gd name="connsiteX1" fmla="*/ 540130 w 3123974"/>
              <a:gd name="connsiteY1" fmla="*/ 60245 h 2536745"/>
              <a:gd name="connsiteX2" fmla="*/ 1295780 w 3123974"/>
              <a:gd name="connsiteY2" fmla="*/ 320595 h 2536745"/>
              <a:gd name="connsiteX3" fmla="*/ 2197480 w 3123974"/>
              <a:gd name="connsiteY3" fmla="*/ 879395 h 2536745"/>
              <a:gd name="connsiteX4" fmla="*/ 2978530 w 3123974"/>
              <a:gd name="connsiteY4" fmla="*/ 1736645 h 2536745"/>
              <a:gd name="connsiteX5" fmla="*/ 3105530 w 3123974"/>
              <a:gd name="connsiteY5" fmla="*/ 2295445 h 2536745"/>
              <a:gd name="connsiteX6" fmla="*/ 2743580 w 3123974"/>
              <a:gd name="connsiteY6" fmla="*/ 2536745 h 2536745"/>
              <a:gd name="connsiteX7" fmla="*/ 2121280 w 3123974"/>
              <a:gd name="connsiteY7" fmla="*/ 2295445 h 2536745"/>
              <a:gd name="connsiteX8" fmla="*/ 1556130 w 3123974"/>
              <a:gd name="connsiteY8" fmla="*/ 1869995 h 2536745"/>
              <a:gd name="connsiteX9" fmla="*/ 724280 w 3123974"/>
              <a:gd name="connsiteY9" fmla="*/ 1057195 h 2536745"/>
              <a:gd name="connsiteX10" fmla="*/ 171830 w 3123974"/>
              <a:gd name="connsiteY10" fmla="*/ 599995 h 2536745"/>
              <a:gd name="connsiteX11" fmla="*/ 19430 w 3123974"/>
              <a:gd name="connsiteY11" fmla="*/ 47545 h 2536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23974" h="2536745">
                <a:moveTo>
                  <a:pt x="19430" y="47545"/>
                </a:moveTo>
                <a:cubicBezTo>
                  <a:pt x="80813" y="-42413"/>
                  <a:pt x="327405" y="14737"/>
                  <a:pt x="540130" y="60245"/>
                </a:cubicBezTo>
                <a:cubicBezTo>
                  <a:pt x="752855" y="105753"/>
                  <a:pt x="1019555" y="184070"/>
                  <a:pt x="1295780" y="320595"/>
                </a:cubicBezTo>
                <a:cubicBezTo>
                  <a:pt x="1572005" y="457120"/>
                  <a:pt x="1917022" y="643387"/>
                  <a:pt x="2197480" y="879395"/>
                </a:cubicBezTo>
                <a:cubicBezTo>
                  <a:pt x="2477938" y="1115403"/>
                  <a:pt x="2827188" y="1500637"/>
                  <a:pt x="2978530" y="1736645"/>
                </a:cubicBezTo>
                <a:cubicBezTo>
                  <a:pt x="3129872" y="1972653"/>
                  <a:pt x="3144688" y="2162095"/>
                  <a:pt x="3105530" y="2295445"/>
                </a:cubicBezTo>
                <a:cubicBezTo>
                  <a:pt x="3066372" y="2428795"/>
                  <a:pt x="2907622" y="2536745"/>
                  <a:pt x="2743580" y="2536745"/>
                </a:cubicBezTo>
                <a:cubicBezTo>
                  <a:pt x="2579538" y="2536745"/>
                  <a:pt x="2319188" y="2406570"/>
                  <a:pt x="2121280" y="2295445"/>
                </a:cubicBezTo>
                <a:cubicBezTo>
                  <a:pt x="1923372" y="2184320"/>
                  <a:pt x="1788963" y="2076370"/>
                  <a:pt x="1556130" y="1869995"/>
                </a:cubicBezTo>
                <a:cubicBezTo>
                  <a:pt x="1323297" y="1663620"/>
                  <a:pt x="958172" y="1262512"/>
                  <a:pt x="724280" y="1057195"/>
                </a:cubicBezTo>
                <a:cubicBezTo>
                  <a:pt x="490388" y="851878"/>
                  <a:pt x="292480" y="768270"/>
                  <a:pt x="171830" y="599995"/>
                </a:cubicBezTo>
                <a:cubicBezTo>
                  <a:pt x="51180" y="431720"/>
                  <a:pt x="-41953" y="137503"/>
                  <a:pt x="19430" y="47545"/>
                </a:cubicBezTo>
                <a:close/>
              </a:path>
            </a:pathLst>
          </a:custGeom>
          <a:solidFill>
            <a:schemeClr val="bg2">
              <a:alpha val="52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088887-D79D-4E72-9D8B-9A38675D9AEB}"/>
              </a:ext>
            </a:extLst>
          </p:cNvPr>
          <p:cNvSpPr txBox="1"/>
          <p:nvPr/>
        </p:nvSpPr>
        <p:spPr>
          <a:xfrm>
            <a:off x="9314138" y="2769796"/>
            <a:ext cx="1622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Threshold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511609-CD4F-470C-B87B-84F6AB6855BC}"/>
              </a:ext>
            </a:extLst>
          </p:cNvPr>
          <p:cNvSpPr txBox="1"/>
          <p:nvPr/>
        </p:nvSpPr>
        <p:spPr>
          <a:xfrm>
            <a:off x="7208874" y="4722819"/>
            <a:ext cx="2504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Water Balance Deficit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BFE9D9-46B0-458D-A450-0D26AAAC38AC}"/>
              </a:ext>
            </a:extLst>
          </p:cNvPr>
          <p:cNvSpPr txBox="1"/>
          <p:nvPr/>
        </p:nvSpPr>
        <p:spPr>
          <a:xfrm>
            <a:off x="8572725" y="2135375"/>
            <a:ext cx="1943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Water Balance Surplus</a:t>
            </a:r>
          </a:p>
        </p:txBody>
      </p:sp>
      <p:pic>
        <p:nvPicPr>
          <p:cNvPr id="20" name="Picture 19" descr="Chart, scatter chart&#10;&#10;Description automatically generated">
            <a:extLst>
              <a:ext uri="{FF2B5EF4-FFF2-40B4-BE49-F238E27FC236}">
                <a16:creationId xmlns:a16="http://schemas.microsoft.com/office/drawing/2014/main" id="{C5903895-BBC8-46A3-8CF8-FD376771C7B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t="87324" r="24431" b="4398"/>
          <a:stretch/>
        </p:blipFill>
        <p:spPr>
          <a:xfrm>
            <a:off x="6256089" y="5530395"/>
            <a:ext cx="5149875" cy="630512"/>
          </a:xfrm>
          <a:prstGeom prst="rect">
            <a:avLst/>
          </a:prstGeom>
        </p:spPr>
      </p:pic>
      <p:pic>
        <p:nvPicPr>
          <p:cNvPr id="25" name="Picture 2" descr="University of Bristol logo - The Science Council ~ : The Science Council ~">
            <a:extLst>
              <a:ext uri="{FF2B5EF4-FFF2-40B4-BE49-F238E27FC236}">
                <a16:creationId xmlns:a16="http://schemas.microsoft.com/office/drawing/2014/main" id="{41D95AB2-BD5B-40E0-80FE-B49C26583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024" y="6264990"/>
            <a:ext cx="1392975" cy="59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NERC GW4+">
            <a:extLst>
              <a:ext uri="{FF2B5EF4-FFF2-40B4-BE49-F238E27FC236}">
                <a16:creationId xmlns:a16="http://schemas.microsoft.com/office/drawing/2014/main" id="{9C00E1E1-B8CC-4541-A414-FD62A6BAC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460" y="6160907"/>
            <a:ext cx="1172608" cy="82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888D91EC-9BCA-46EC-BB9E-D302B3CFB3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99"/>
          <a:stretch/>
        </p:blipFill>
        <p:spPr bwMode="auto">
          <a:xfrm>
            <a:off x="8722606" y="6392538"/>
            <a:ext cx="895567" cy="40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>
            <a:extLst>
              <a:ext uri="{FF2B5EF4-FFF2-40B4-BE49-F238E27FC236}">
                <a16:creationId xmlns:a16="http://schemas.microsoft.com/office/drawing/2014/main" id="{AA38F245-1EE2-4C14-B71E-A0B4B1D8D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910" y="6362125"/>
            <a:ext cx="1602214" cy="42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56C74AF-6A24-4D8C-AB07-42DDFBC47DBC}"/>
              </a:ext>
            </a:extLst>
          </p:cNvPr>
          <p:cNvSpPr/>
          <p:nvPr/>
        </p:nvSpPr>
        <p:spPr>
          <a:xfrm>
            <a:off x="11075773" y="2369536"/>
            <a:ext cx="438678" cy="213578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251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857E3-E5D7-4817-802E-D455A5C85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466071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A large-scale assessment highlights where and how reservoirs are impacting the flow regime in Great Britain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13B26C-88E8-4E43-8DDA-0EB5E7165D47}"/>
              </a:ext>
            </a:extLst>
          </p:cNvPr>
          <p:cNvSpPr txBox="1"/>
          <p:nvPr/>
        </p:nvSpPr>
        <p:spPr>
          <a:xfrm>
            <a:off x="626257" y="2387046"/>
            <a:ext cx="58855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Catchment descriptors can be used to </a:t>
            </a:r>
            <a:r>
              <a:rPr lang="en-GB" b="1" dirty="0"/>
              <a:t>explain</a:t>
            </a:r>
            <a:r>
              <a:rPr lang="en-GB" dirty="0"/>
              <a:t> and </a:t>
            </a:r>
            <a:r>
              <a:rPr lang="en-GB" b="1" dirty="0"/>
              <a:t>predict</a:t>
            </a:r>
            <a:r>
              <a:rPr lang="en-GB" dirty="0"/>
              <a:t> the magnitude of flow alteration 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The diagnostic component of signatures can help </a:t>
            </a:r>
            <a:r>
              <a:rPr lang="en-GB" b="1" dirty="0"/>
              <a:t>define</a:t>
            </a:r>
            <a:r>
              <a:rPr lang="en-GB" dirty="0"/>
              <a:t> and </a:t>
            </a:r>
            <a:r>
              <a:rPr lang="en-GB" b="1" dirty="0"/>
              <a:t>evaluate</a:t>
            </a:r>
            <a:r>
              <a:rPr lang="en-GB" dirty="0"/>
              <a:t> reservoir functions 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By application in Great Britain we have demonstrated the feasibility of using hydrological signatures for evaluating reservoir impact at a large scale </a:t>
            </a:r>
          </a:p>
          <a:p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06B9A0-E4CA-4131-8629-F31BF2DB96DA}"/>
              </a:ext>
            </a:extLst>
          </p:cNvPr>
          <p:cNvSpPr txBox="1"/>
          <p:nvPr/>
        </p:nvSpPr>
        <p:spPr>
          <a:xfrm>
            <a:off x="287079" y="6262577"/>
            <a:ext cx="6921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saskia.salwey@bristol.ac.uk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CAA6A6-4827-4EB6-AE57-0C741E9F70D5}"/>
              </a:ext>
            </a:extLst>
          </p:cNvPr>
          <p:cNvSpPr txBox="1"/>
          <p:nvPr/>
        </p:nvSpPr>
        <p:spPr>
          <a:xfrm>
            <a:off x="3788775" y="6092765"/>
            <a:ext cx="30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Thank you for listening </a:t>
            </a:r>
            <a:r>
              <a:rPr lang="en-GB" sz="2000" dirty="0">
                <a:sym typeface="Wingdings" panose="05000000000000000000" pitchFamily="2" charset="2"/>
              </a:rPr>
              <a:t></a:t>
            </a:r>
            <a:endParaRPr lang="en-GB" sz="2000" dirty="0"/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E9E0C95D-36B5-4031-A201-B01C82AFE0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36"/>
          <a:stretch/>
        </p:blipFill>
        <p:spPr>
          <a:xfrm>
            <a:off x="6511786" y="1393868"/>
            <a:ext cx="5680214" cy="4692073"/>
          </a:xfrm>
          <a:prstGeom prst="rect">
            <a:avLst/>
          </a:prstGeom>
        </p:spPr>
      </p:pic>
      <p:pic>
        <p:nvPicPr>
          <p:cNvPr id="19" name="Picture 2" descr="University of Bristol logo - The Science Council ~ : The Science Council ~">
            <a:extLst>
              <a:ext uri="{FF2B5EF4-FFF2-40B4-BE49-F238E27FC236}">
                <a16:creationId xmlns:a16="http://schemas.microsoft.com/office/drawing/2014/main" id="{7DECEA35-C5CE-4D92-9848-8A3979B07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024" y="6264990"/>
            <a:ext cx="1392975" cy="59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NERC GW4+">
            <a:extLst>
              <a:ext uri="{FF2B5EF4-FFF2-40B4-BE49-F238E27FC236}">
                <a16:creationId xmlns:a16="http://schemas.microsoft.com/office/drawing/2014/main" id="{368D9F41-D053-4A61-9268-6B3215582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460" y="6160907"/>
            <a:ext cx="1172608" cy="82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A924130C-D60A-42FF-A947-70AD88AD2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99"/>
          <a:stretch/>
        </p:blipFill>
        <p:spPr bwMode="auto">
          <a:xfrm>
            <a:off x="8722606" y="6392538"/>
            <a:ext cx="895567" cy="40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92845568-602C-42D5-8D54-D8CDDF371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910" y="6362125"/>
            <a:ext cx="1602214" cy="42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476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688</Words>
  <Application>Microsoft Office PowerPoint</Application>
  <PresentationFormat>Widescreen</PresentationFormat>
  <Paragraphs>92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Identifying the influence of reservoirs on the flow regime across Great Britain  </vt:lpstr>
      <vt:lpstr>Reservoirs are key drivers of flow alteration</vt:lpstr>
      <vt:lpstr>Hydrological signatures can infer upstream reservoir operation from downstream flow</vt:lpstr>
      <vt:lpstr>Hydrological signatures can infer upstream reservoir operation from downstream flow</vt:lpstr>
      <vt:lpstr>Hydrological signatures can infer upstream reservoir operation from downstream flow</vt:lpstr>
      <vt:lpstr>Hydrological signatures can infer upstream reservoir operation from downstream flow</vt:lpstr>
      <vt:lpstr>A large-scale assessment highlights where and how reservoirs are impacting the flow regime in Great Britain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Identifying the influence of reservoirs on the flow regime across Great Britain</dc:title>
  <dc:creator>Saskia Salwey</dc:creator>
  <cp:lastModifiedBy>Saskia Salwey</cp:lastModifiedBy>
  <cp:revision>4</cp:revision>
  <dcterms:created xsi:type="dcterms:W3CDTF">2022-05-17T16:22:56Z</dcterms:created>
  <dcterms:modified xsi:type="dcterms:W3CDTF">2022-05-20T14:51:07Z</dcterms:modified>
</cp:coreProperties>
</file>