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333" r:id="rId3"/>
    <p:sldId id="335" r:id="rId4"/>
    <p:sldId id="274" r:id="rId5"/>
    <p:sldId id="336" r:id="rId6"/>
    <p:sldId id="337" r:id="rId7"/>
    <p:sldId id="341" r:id="rId8"/>
    <p:sldId id="345" r:id="rId9"/>
    <p:sldId id="346" r:id="rId10"/>
    <p:sldId id="347" r:id="rId11"/>
    <p:sldId id="338" r:id="rId12"/>
    <p:sldId id="339" r:id="rId13"/>
    <p:sldId id="340" r:id="rId14"/>
    <p:sldId id="342" r:id="rId15"/>
    <p:sldId id="343" r:id="rId16"/>
    <p:sldId id="34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mplexity of rainfall dynamics in India in the context of climate change " id="{71E3D7AB-97A9-450C-A1A6-4612408B3015}">
          <p14:sldIdLst>
            <p14:sldId id="256"/>
            <p14:sldId id="333"/>
            <p14:sldId id="335"/>
            <p14:sldId id="274"/>
            <p14:sldId id="336"/>
            <p14:sldId id="337"/>
            <p14:sldId id="341"/>
            <p14:sldId id="345"/>
            <p14:sldId id="346"/>
            <p14:sldId id="347"/>
            <p14:sldId id="338"/>
            <p14:sldId id="339"/>
            <p14:sldId id="340"/>
            <p14:sldId id="342"/>
            <p14:sldId id="343"/>
            <p14:sldId id="34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428" autoAdjust="0"/>
    <p:restoredTop sz="94660"/>
  </p:normalViewPr>
  <p:slideViewPr>
    <p:cSldViewPr snapToGrid="0">
      <p:cViewPr varScale="1">
        <p:scale>
          <a:sx n="86" d="100"/>
          <a:sy n="86" d="100"/>
        </p:scale>
        <p:origin x="31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623248-2CBC-4FC9-9DCC-523D742AFDD8}" type="datetimeFigureOut">
              <a:rPr lang="en-IN" smtClean="0"/>
              <a:t>25-05-2022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554C89-6263-439F-A600-7B33307CB0A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06726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691D3-216B-07CD-D6F7-0BD755E8F1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63478C-FF49-A376-0EF2-D1936F505D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C193A7-950E-E034-F423-FCAB78257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804E2-209E-4FCA-9EE0-DBFBC4C7710D}" type="datetime1">
              <a:rPr lang="en-IN" smtClean="0"/>
              <a:t>25-05-2022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DF902A-9BE0-DD09-1C57-7CA1739D0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7E0F86-C2EC-A520-8D2B-E4626FDA7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5DA89-1D5B-467B-A27C-15E53D1ABAF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36840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97AFF5-8025-58B1-352A-8FA2CD646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AD4AD7-95FC-B771-9930-D32EE37C45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B7E81F-6DCE-DB3C-2988-CFFA1BD83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D8F09-944B-4758-B58B-9EBA39429DD7}" type="datetime1">
              <a:rPr lang="en-IN" smtClean="0"/>
              <a:t>25-05-2022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B2C6AB-CE41-DDF7-FA2D-9B5C937E5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C07AC1-867B-AF74-86E2-233C58BB4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5DA89-1D5B-467B-A27C-15E53D1ABAF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98989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5282EDB-010A-ADE3-F8EA-1736236533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A9F25E-4300-60CC-A095-6A5BA32D2A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CCC842-C4BA-EC79-E08D-6B447886F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3079-DF48-4856-8283-EBD416837018}" type="datetime1">
              <a:rPr lang="en-IN" smtClean="0"/>
              <a:t>25-05-2022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D46630-1F73-5867-EC02-3657541FD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5A517B-20BB-B54A-DDF8-44FC6F72F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5DA89-1D5B-467B-A27C-15E53D1ABAF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25559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38FE5-357F-B7F2-A062-172CB5E6F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334DB4-34D0-1052-F3B1-225754C4C1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D0C76B-4EE9-2C39-4E7B-EB2D14A8D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5D82F-532D-42C8-A8E0-840C5810A991}" type="datetime1">
              <a:rPr lang="en-IN" smtClean="0"/>
              <a:t>25-05-2022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25B817-736D-13D6-20EA-BFEF43E0C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D1ED17-4F1F-4D0B-02EE-BAD97A63D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5DA89-1D5B-467B-A27C-15E53D1ABAF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53388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3F3A7-C31A-3340-00B1-1C7C6FD34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473E86-D977-EBD9-98CB-3188E99A31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9CCECF-B57B-A0EB-107E-37EB7DDA9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1B083-4355-43D8-9A56-3FDFCE317D68}" type="datetime1">
              <a:rPr lang="en-IN" smtClean="0"/>
              <a:t>25-05-2022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AA2C29-847D-9736-A2AA-100FFD1E9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5D046C-C031-EF5B-3E14-C686DBED8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5DA89-1D5B-467B-A27C-15E53D1ABAF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04735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39260-70AB-F463-7877-DBD713803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0DD23-6E8A-26A1-7B39-5651E2EE57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C0B834-CC4F-A1FC-C00D-C97E3ADEC4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6951C5-F310-F053-D191-8348EECA5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BFC2D-1D41-4942-B9F5-98FC27973055}" type="datetime1">
              <a:rPr lang="en-IN" smtClean="0"/>
              <a:t>25-05-2022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7DC3D7-F184-89C1-DA59-BDCFFAC0F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C1FE1D-5387-EAA4-60EF-DACF74498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5DA89-1D5B-467B-A27C-15E53D1ABAF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88162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065FC-57D1-6BAF-6D29-11F44AB28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21D293-06A3-32CA-6570-9D8C211EB7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6B1690-2AB2-C227-240F-E1D7F3516F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BB0EEC-0890-CF59-5DB0-6FB4670978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17D6A0-F340-8490-D1AD-6A3237BD6C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596CFE-CDA0-BCAB-98C7-A0BC788B3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B0D4A-7A71-4D71-80CA-4A75098811E4}" type="datetime1">
              <a:rPr lang="en-IN" smtClean="0"/>
              <a:t>25-05-2022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1803148-6E2E-4A56-F767-413FBC870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18A482E-A625-CA2A-3418-68523BAE3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5DA89-1D5B-467B-A27C-15E53D1ABAF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56810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96039-FCE0-70F3-DE66-DFC5F4718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224F25-7957-7292-51EA-AB3466A5F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C687A-C702-437C-ABFC-7AB5A7B1A2F1}" type="datetime1">
              <a:rPr lang="en-IN" smtClean="0"/>
              <a:t>25-05-2022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393EDD-C239-8F2C-CADC-0101312F4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EA196A-8594-3CCE-C8B9-CE14CBF0E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5DA89-1D5B-467B-A27C-15E53D1ABAF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16795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BFFDCC-446B-0FEC-8203-87C8A6D35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6C1E2-D132-43D8-8D7D-CDDA5654258C}" type="datetime1">
              <a:rPr lang="en-IN" smtClean="0"/>
              <a:t>25-05-2022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FFF8B5-FE98-26E8-0EED-8695A55DC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3FADD1-12EA-B55C-93B1-FD48C95B3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5DA89-1D5B-467B-A27C-15E53D1ABAF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41689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817BA-BD13-7899-FAC7-AEE779890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031699-C50D-A20C-FC2B-B932D80DEC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36519C-EE02-17DF-1FA5-E699CA22BF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F04ED6-1D3C-6722-F3DE-61F4697F8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63D96-5AF7-4298-B408-CBDC5235D900}" type="datetime1">
              <a:rPr lang="en-IN" smtClean="0"/>
              <a:t>25-05-2022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F6DCAD-A7B6-F699-E2F5-92462898A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D8ED14-1778-A556-3A21-61D39BAE8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5DA89-1D5B-467B-A27C-15E53D1ABAF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99207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948976-5691-2C59-F035-F50A972CD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A84152-EDF5-2DCE-E887-F334FA13FB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04B29D-EEC2-81B2-D0B3-78FBFB59F5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E17DEF-751C-A535-294E-39339E874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60CD7-EB1F-4CD1-B34E-B9CDDE111294}" type="datetime1">
              <a:rPr lang="en-IN" smtClean="0"/>
              <a:t>25-05-2022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A5C71D-B36F-554B-A3C4-FAEBE2476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408C39-D45F-27FD-3861-6907B3B91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5DA89-1D5B-467B-A27C-15E53D1ABAF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52230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B65293-160B-8357-B28D-3D74E1A17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3E5FD7-4941-DE8E-ABCC-DFCDFAC3D0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DF05D8-1653-D473-0278-BBEB0CA336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88654D-9516-421F-9D9D-B3883460FD42}" type="datetime1">
              <a:rPr lang="en-IN" smtClean="0"/>
              <a:t>25-05-2022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7855FE-5A73-80CB-59F6-DD81D18B2C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2E60BA-6FBD-6C14-7BDF-61B2DB0047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08409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A9F5DA89-1D5B-467B-A27C-15E53D1ABAFD}" type="slidenum">
              <a:rPr lang="en-IN" smtClean="0"/>
              <a:pPr/>
              <a:t>‹#›</a:t>
            </a:fld>
            <a:endParaRPr lang="en-IN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34AB5F-13AA-829C-E870-2DBB1379A074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9742" y="0"/>
            <a:ext cx="772258" cy="75470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BEAF813-8A81-FED4-2136-B1951D0F91DE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5074" y="6492874"/>
            <a:ext cx="1096926" cy="36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304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FEE345-5123-8C1C-7D79-F4AA24B4D0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10432" y="2136505"/>
            <a:ext cx="9144000" cy="1523183"/>
          </a:xfrm>
        </p:spPr>
        <p:txBody>
          <a:bodyPr>
            <a:normAutofit fontScale="90000"/>
          </a:bodyPr>
          <a:lstStyle/>
          <a:p>
            <a:r>
              <a:rPr lang="en-IN" sz="4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Complexity of rainfall dynamics in India in the context of climate change</a:t>
            </a:r>
            <a:br>
              <a:rPr lang="en-I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IN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414E69F-5CA5-B90C-806E-91916A9AD789}"/>
                  </a:ext>
                </a:extLst>
              </p:cNvPr>
              <p:cNvSpPr txBox="1"/>
              <p:nvPr/>
            </p:nvSpPr>
            <p:spPr>
              <a:xfrm>
                <a:off x="3506679" y="2998764"/>
                <a:ext cx="6197081" cy="37766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IN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400" b="1" i="1" smtClean="0">
                            <a:latin typeface="Cambria Math" panose="02040503050406030204" pitchFamily="18" charset="0"/>
                          </a:rPr>
                          <m:t>𝑩𝒉𝒂𝒅𝒓𝒂𝒏</m:t>
                        </m:r>
                        <m:r>
                          <a:rPr lang="en-IN" sz="24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IN" sz="2400" b="1" i="1" smtClean="0">
                            <a:latin typeface="Cambria Math" panose="02040503050406030204" pitchFamily="18" charset="0"/>
                          </a:rPr>
                          <m:t>𝑫𝒆𝒆𝒑𝒕𝒉𝒊</m:t>
                        </m:r>
                      </m:e>
                      <m:sup>
                        <m:r>
                          <a:rPr lang="en-IN" sz="2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IN" sz="2400" b="1" dirty="0"/>
                  <a:t> and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4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400" b="1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IN" sz="2400" b="1" i="1" dirty="0" smtClean="0">
                            <a:latin typeface="Cambria Math" panose="02040503050406030204" pitchFamily="18" charset="0"/>
                          </a:rPr>
                          <m:t>𝑩𝒆𝒍𝒍𝒊𝒆</m:t>
                        </m:r>
                        <m:r>
                          <a:rPr lang="en-IN" sz="2400" b="1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IN" sz="2400" b="1" i="1" dirty="0" smtClean="0">
                            <a:latin typeface="Cambria Math" panose="02040503050406030204" pitchFamily="18" charset="0"/>
                          </a:rPr>
                          <m:t>𝑺𝒊𝒗𝒂𝒌𝒖𝒎𝒂𝒓</m:t>
                        </m:r>
                      </m:e>
                      <m:sup>
                        <m:r>
                          <a:rPr lang="en-IN" sz="2400" b="1" i="1" dirty="0" smtClean="0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endParaRPr lang="en-IN" sz="2400" b="1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414E69F-5CA5-B90C-806E-91916A9AD7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6679" y="2998764"/>
                <a:ext cx="6197081" cy="377667"/>
              </a:xfrm>
              <a:prstGeom prst="rect">
                <a:avLst/>
              </a:prstGeom>
              <a:blipFill>
                <a:blip r:embed="rId2"/>
                <a:stretch>
                  <a:fillRect l="-1770" t="-22581" r="-98" b="-4838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246C870-4A16-2476-7994-43EDA9458255}"/>
                  </a:ext>
                </a:extLst>
              </p:cNvPr>
              <p:cNvSpPr txBox="1"/>
              <p:nvPr/>
            </p:nvSpPr>
            <p:spPr>
              <a:xfrm>
                <a:off x="562854" y="3987249"/>
                <a:ext cx="11359858" cy="45839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IN" sz="24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Department</m:t>
                          </m:r>
                          <m:r>
                            <m:rPr>
                              <m:nor/>
                            </m:rPr>
                            <a:rPr lang="en-IN" sz="24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IN" sz="24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of</m:t>
                          </m:r>
                          <m:r>
                            <m:rPr>
                              <m:nor/>
                            </m:rPr>
                            <a:rPr lang="en-IN" sz="24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IN" sz="24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Civil</m:t>
                          </m:r>
                          <m:r>
                            <m:rPr>
                              <m:nor/>
                            </m:rPr>
                            <a:rPr lang="en-IN" sz="24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IN" sz="24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Engineering</m:t>
                          </m:r>
                          <m:r>
                            <m:rPr>
                              <m:nor/>
                            </m:rPr>
                            <a:rPr lang="en-IN" sz="24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, </m:t>
                          </m:r>
                          <m:r>
                            <m:rPr>
                              <m:nor/>
                            </m:rPr>
                            <a:rPr lang="en-IN" sz="24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Indian</m:t>
                          </m:r>
                          <m:r>
                            <m:rPr>
                              <m:nor/>
                            </m:rPr>
                            <a:rPr lang="en-IN" sz="24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IN" sz="24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Institute</m:t>
                          </m:r>
                          <m:r>
                            <m:rPr>
                              <m:nor/>
                            </m:rPr>
                            <a:rPr lang="en-IN" sz="24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IN" sz="24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of</m:t>
                          </m:r>
                          <m:r>
                            <m:rPr>
                              <m:nor/>
                            </m:rPr>
                            <a:rPr lang="en-IN" sz="24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IN" sz="24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Technology</m:t>
                          </m:r>
                          <m:r>
                            <m:rPr>
                              <m:nor/>
                            </m:rPr>
                            <a:rPr lang="en-IN" sz="24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IN" sz="24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Bombay</m:t>
                          </m:r>
                          <m:r>
                            <m:rPr>
                              <m:nor/>
                            </m:rPr>
                            <a:rPr lang="en-IN" sz="2400" b="0" i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, </m:t>
                          </m:r>
                          <m:r>
                            <m:rPr>
                              <m:nor/>
                            </m:rPr>
                            <a:rPr lang="en-IN" sz="24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India</m:t>
                          </m:r>
                          <m:r>
                            <m:rPr>
                              <m:nor/>
                            </m:rPr>
                            <a:rPr lang="en-IN" sz="24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en-IN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246C870-4A16-2476-7994-43EDA94582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854" y="3987249"/>
                <a:ext cx="11359858" cy="458395"/>
              </a:xfrm>
              <a:prstGeom prst="rect">
                <a:avLst/>
              </a:prstGeom>
              <a:blipFill>
                <a:blip r:embed="rId3"/>
                <a:stretch>
                  <a:fillRect b="-320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D30B55C9-9973-7999-60CF-D222F2C64C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853" y="229398"/>
            <a:ext cx="1700953" cy="1373362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0A5DA0-F92A-7FF6-03A7-24D64F20C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0814" y="6044177"/>
            <a:ext cx="2743200" cy="365125"/>
          </a:xfrm>
        </p:spPr>
        <p:txBody>
          <a:bodyPr/>
          <a:lstStyle/>
          <a:p>
            <a:fld id="{A9F5DA89-1D5B-467B-A27C-15E53D1ABAFD}" type="slidenum">
              <a:rPr lang="en-IN" smtClean="0"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452823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usiness Thank-You Letter Examples">
            <a:extLst>
              <a:ext uri="{FF2B5EF4-FFF2-40B4-BE49-F238E27FC236}">
                <a16:creationId xmlns:a16="http://schemas.microsoft.com/office/drawing/2014/main" id="{C9DB7932-AFBD-FECD-4568-C0C3210113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7E0BAD-A668-83C1-D051-F9BDE751C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5DA89-1D5B-467B-A27C-15E53D1ABAFD}" type="slidenum">
              <a:rPr lang="en-IN" smtClean="0"/>
              <a:t>10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516772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9B62FB-0F69-54E7-FEF8-5007B73C5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337" y="267470"/>
            <a:ext cx="10515600" cy="558153"/>
          </a:xfrm>
        </p:spPr>
        <p:txBody>
          <a:bodyPr>
            <a:normAutofit/>
          </a:bodyPr>
          <a:lstStyle/>
          <a:p>
            <a:r>
              <a:rPr lang="en-I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SSP 245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1B8602-809C-2A79-C19C-98FA5731F1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207" y="825623"/>
            <a:ext cx="11745158" cy="54600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CB67C2E-4643-742B-602A-F0CB4E7E4280}"/>
              </a:ext>
            </a:extLst>
          </p:cNvPr>
          <p:cNvSpPr txBox="1"/>
          <p:nvPr/>
        </p:nvSpPr>
        <p:spPr>
          <a:xfrm>
            <a:off x="356586" y="6308209"/>
            <a:ext cx="9746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/>
              <a:t>Figure 6: FNN dimension of future rainfall from 27 GCMs under SSP 245 scenario (2022-2060)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9E561F-72E5-73B3-C0CF-A5ED71792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5DA89-1D5B-467B-A27C-15E53D1ABAFD}" type="slidenum">
              <a:rPr lang="en-IN" smtClean="0"/>
              <a:t>11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239677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139D5-AF7B-C0FE-95F6-EF94A4723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987" y="353084"/>
            <a:ext cx="10515600" cy="602541"/>
          </a:xfrm>
        </p:spPr>
        <p:txBody>
          <a:bodyPr>
            <a:normAutofit/>
          </a:bodyPr>
          <a:lstStyle/>
          <a:p>
            <a:r>
              <a:rPr lang="en-I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SSP 370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D6BB2C-F3F4-07F3-273E-DC9D7ECEB1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67666"/>
            <a:ext cx="12118019" cy="539656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6654D9A-CDED-AE27-8A5A-4937D5E93FFE}"/>
              </a:ext>
            </a:extLst>
          </p:cNvPr>
          <p:cNvSpPr txBox="1"/>
          <p:nvPr/>
        </p:nvSpPr>
        <p:spPr>
          <a:xfrm>
            <a:off x="73981" y="6320250"/>
            <a:ext cx="8174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/>
              <a:t>Figure 7: FNN dimension of future rainfall under SSP 370 scenario (2022-2060)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D29594-2D7A-0C56-99FC-DC4C21A12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5DA89-1D5B-467B-A27C-15E53D1ABAFD}" type="slidenum">
              <a:rPr lang="en-IN" smtClean="0"/>
              <a:t>12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889056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18712-BAD9-C4D9-6786-9508436F2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273" y="191439"/>
            <a:ext cx="10515600" cy="726828"/>
          </a:xfrm>
        </p:spPr>
        <p:txBody>
          <a:bodyPr>
            <a:normAutofit/>
          </a:bodyPr>
          <a:lstStyle/>
          <a:p>
            <a:r>
              <a:rPr lang="en-I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SSP 585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94413B-B46C-799F-F5C5-47B612CFB7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32" y="887993"/>
            <a:ext cx="12085468" cy="541515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665191B-8D20-7072-952B-905AE8B95F84}"/>
              </a:ext>
            </a:extLst>
          </p:cNvPr>
          <p:cNvSpPr txBox="1"/>
          <p:nvPr/>
        </p:nvSpPr>
        <p:spPr>
          <a:xfrm>
            <a:off x="252272" y="6303147"/>
            <a:ext cx="9415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/>
              <a:t>Figure 8: FNN dimension of future rainfall from 27 GCMs under SSP 585 scenario (2022-2060)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8F4699-3EFB-D6BB-9F7B-0402FA4CD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5DA89-1D5B-467B-A27C-15E53D1ABAFD}" type="slidenum">
              <a:rPr lang="en-IN" smtClean="0"/>
              <a:t>13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780918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6B018-87C8-EFAD-E683-6AA0D4631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252" y="365125"/>
            <a:ext cx="10515600" cy="496009"/>
          </a:xfrm>
        </p:spPr>
        <p:txBody>
          <a:bodyPr>
            <a:normAutofit/>
          </a:bodyPr>
          <a:lstStyle/>
          <a:p>
            <a:r>
              <a:rPr lang="en-I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SSP 245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7C8A7EA-59ED-9144-C1D4-38A224C75F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1134"/>
            <a:ext cx="12192000" cy="550550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A7D0638-5F6A-826A-4910-094CEE0243E9}"/>
              </a:ext>
            </a:extLst>
          </p:cNvPr>
          <p:cNvSpPr txBox="1"/>
          <p:nvPr/>
        </p:nvSpPr>
        <p:spPr>
          <a:xfrm>
            <a:off x="181252" y="6396567"/>
            <a:ext cx="9930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/>
              <a:t>Figure 9: FNN dimension of future rainfall from 27 GCMs under SSP 245 scenario (2061-2099)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20FBAF-9A54-8105-8F2B-320E390B0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5DA89-1D5B-467B-A27C-15E53D1ABAFD}" type="slidenum">
              <a:rPr lang="en-IN" smtClean="0"/>
              <a:t>14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342497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64C4A-7822-A5FC-5262-3FB52FEB4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476" y="274651"/>
            <a:ext cx="10515600" cy="575908"/>
          </a:xfrm>
        </p:spPr>
        <p:txBody>
          <a:bodyPr>
            <a:normAutofit/>
          </a:bodyPr>
          <a:lstStyle/>
          <a:p>
            <a:r>
              <a:rPr lang="en-I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SSP 370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A3E290-DB5D-3414-5C02-5B7B3EF690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5622"/>
            <a:ext cx="12192000" cy="546977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A2FAEEC-121A-1F17-A094-8334F446A5F4}"/>
              </a:ext>
            </a:extLst>
          </p:cNvPr>
          <p:cNvSpPr txBox="1"/>
          <p:nvPr/>
        </p:nvSpPr>
        <p:spPr>
          <a:xfrm>
            <a:off x="0" y="6398683"/>
            <a:ext cx="9197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/>
              <a:t>Figure 10: FNN dimension of future rainfall from 27 GCMs under SSP 370 scenario (2061-2099)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3CB9AD-E5A7-71B7-E053-83BC3301F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5DA89-1D5B-467B-A27C-15E53D1ABAFD}" type="slidenum">
              <a:rPr lang="en-IN" smtClean="0"/>
              <a:t>15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539415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5A839D-9D71-43DE-72E6-7744B6139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229" y="298338"/>
            <a:ext cx="10515600" cy="567030"/>
          </a:xfrm>
        </p:spPr>
        <p:txBody>
          <a:bodyPr>
            <a:normAutofit/>
          </a:bodyPr>
          <a:lstStyle/>
          <a:p>
            <a:r>
              <a:rPr lang="en-I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SSP 585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22337CD-8F57-0905-B47F-A5B0B2D01A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6229" y="932156"/>
            <a:ext cx="11194741" cy="5397623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B757A18-D659-7CDA-055D-2483D5AB3854}"/>
              </a:ext>
            </a:extLst>
          </p:cNvPr>
          <p:cNvSpPr txBox="1"/>
          <p:nvPr/>
        </p:nvSpPr>
        <p:spPr>
          <a:xfrm>
            <a:off x="412071" y="6329779"/>
            <a:ext cx="9255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/>
              <a:t>Figure 11: FNN dimension of future rainfall from 27 GCMs under SSP 585 scenario (2061-2099)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937A93-2149-4BE7-4D37-58C053F95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5DA89-1D5B-467B-A27C-15E53D1ABAFD}" type="slidenum">
              <a:rPr lang="en-IN" smtClean="0"/>
              <a:t>16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61583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4E74D-6637-4452-88D3-3EEACD2FB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5028"/>
            <a:ext cx="10515600" cy="496009"/>
          </a:xfrm>
          <a:solidFill>
            <a:srgbClr val="00B0F0"/>
          </a:solidFill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Objectives</a:t>
            </a:r>
            <a:endParaRPr lang="en-IN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3BA958-09C1-45AF-83E2-217D03CEC9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81037"/>
            <a:ext cx="10515600" cy="5315829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Overall Objective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 </a:t>
            </a:r>
            <a:r>
              <a:rPr lang="en-I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determine the temporal dynamic complexity of monthly historical and future rainfall in India at a spatial resolution of 1º × 1º. 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Specific Objectives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 use the false nearest neighbor (FNN) algorithm to determine the complexity of historical and future rainfall in India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 determine how the complexity varies across different shared socio-economic pathway scenarios (SSPs)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 determine how the complexity varies across two different time frames </a:t>
            </a:r>
            <a:r>
              <a:rPr lang="en-I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(near future (2022–2060) and far future (2061–2099)) 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8AD966-53A3-4F9B-9720-19AF14396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BFC06-F658-4908-8415-E9E67432CC0C}" type="slidenum">
              <a:rPr lang="en-IN" smtClean="0"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15700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6394" y="136525"/>
            <a:ext cx="10515600" cy="493790"/>
          </a:xfrm>
          <a:solidFill>
            <a:srgbClr val="00B0F0"/>
          </a:solidFill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Study Area and Data Used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6394" y="663888"/>
            <a:ext cx="10515600" cy="5692462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India </a:t>
            </a:r>
          </a:p>
          <a:p>
            <a:pPr algn="just">
              <a:lnSpc>
                <a:spcPct val="150000"/>
              </a:lnSpc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Latitude - 8°4’ North to 37°6’ North </a:t>
            </a:r>
          </a:p>
          <a:p>
            <a:pPr algn="just">
              <a:lnSpc>
                <a:spcPct val="150000"/>
              </a:lnSpc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Longitude - 68°7’ East to 97°25’ East </a:t>
            </a:r>
          </a:p>
          <a:p>
            <a:pPr algn="just">
              <a:lnSpc>
                <a:spcPct val="150000"/>
              </a:lnSpc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27 CMIP6 GCMs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Monthly simulated historical rainfall data (1961-2014)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Future rainfall data under </a:t>
            </a:r>
            <a:r>
              <a:rPr lang="en-I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SSP126, SSP245, SSP370, and SSP585 (2022-2099)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Bilinear interpolation technique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Resolution- 1° × 1°</a:t>
            </a:r>
          </a:p>
          <a:p>
            <a:pPr algn="just">
              <a:lnSpc>
                <a:spcPct val="150000"/>
              </a:lnSpc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288 grid points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8ABD2F-C599-4180-A4DA-7EC047CA9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FBCAF-9B49-429A-9BB1-14D0E89C7838}" type="slidenum">
              <a:rPr lang="en-US" sz="1600" b="1" smtClean="0"/>
              <a:t>3</a:t>
            </a:fld>
            <a:endParaRPr lang="en-US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8B9AED-D239-4ECF-A0F9-6E22BB91507D}"/>
              </a:ext>
            </a:extLst>
          </p:cNvPr>
          <p:cNvSpPr txBox="1"/>
          <p:nvPr/>
        </p:nvSpPr>
        <p:spPr>
          <a:xfrm>
            <a:off x="8105313" y="5672830"/>
            <a:ext cx="5069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1: Study area showing grid points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7003988-03DB-CFB1-95EC-52C1657B097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7" r="29849"/>
          <a:stretch/>
        </p:blipFill>
        <p:spPr bwMode="auto">
          <a:xfrm>
            <a:off x="8362765" y="2002070"/>
            <a:ext cx="3549809" cy="37871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149693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9216"/>
            <a:ext cx="10515600" cy="613669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False Nearest Neighbor Method (FNN)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62884"/>
            <a:ext cx="5624744" cy="5512157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False Nearest Neighbor Method (FNN)</a:t>
            </a:r>
          </a:p>
          <a:p>
            <a:pPr algn="just">
              <a:lnSpc>
                <a:spcPct val="150000"/>
              </a:lnSpc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Algorithm introduced by Kennel et al. in 1992 </a:t>
            </a:r>
          </a:p>
          <a:p>
            <a:pPr algn="just">
              <a:lnSpc>
                <a:spcPct val="150000"/>
              </a:lnSpc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Principle - Two vectors which are near to each other (neighbors) in a phase space of optimum dimension should remain neighbors even when the dimension is increased </a:t>
            </a:r>
          </a:p>
          <a:p>
            <a:pPr algn="just">
              <a:lnSpc>
                <a:spcPct val="150000"/>
              </a:lnSpc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Optimum dimension - percentage of FNN falls to zero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C45FF3-09D1-4651-B2F1-239B9425F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3390" y="60874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EFBCAF-9B49-429A-9BB1-14D0E89C7838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7660" y="955218"/>
            <a:ext cx="5407194" cy="355521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6474781" y="4602767"/>
            <a:ext cx="57172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Figure 2: Phase space of Henon data for dimensions 1 and 2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53C4166-7E99-4091-8CB5-CD6E91B24AB5}"/>
              </a:ext>
            </a:extLst>
          </p:cNvPr>
          <p:cNvCxnSpPr>
            <a:cxnSpLocks/>
          </p:cNvCxnSpPr>
          <p:nvPr/>
        </p:nvCxnSpPr>
        <p:spPr>
          <a:xfrm>
            <a:off x="0" y="770550"/>
            <a:ext cx="12192000" cy="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80863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2D5A03E-6C9B-BFC7-24A8-94D95554D704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487131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endParaRPr lang="en-IN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8FDC2A-E4B3-1A99-459E-D638A25933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032" y="990315"/>
            <a:ext cx="11656381" cy="540559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DF316E9-232E-31BF-9272-427A45AF405A}"/>
              </a:ext>
            </a:extLst>
          </p:cNvPr>
          <p:cNvSpPr txBox="1"/>
          <p:nvPr/>
        </p:nvSpPr>
        <p:spPr>
          <a:xfrm>
            <a:off x="356586" y="6308209"/>
            <a:ext cx="8476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/>
              <a:t>Figure 3: FNN dimension of historical Rainfall simulated from 27 GCMs (1961-2014)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2B81E8-432E-1DA8-EC7D-F66405323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5DA89-1D5B-467B-A27C-15E53D1ABAFD}" type="slidenum">
              <a:rPr lang="en-IN" smtClean="0"/>
              <a:t>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337656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EFD8A56-071E-77D0-69E1-7422D49B21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77" y="692458"/>
            <a:ext cx="11797683" cy="558405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135BA67-66D1-94F5-EB7C-C7C763D97198}"/>
              </a:ext>
            </a:extLst>
          </p:cNvPr>
          <p:cNvSpPr txBox="1"/>
          <p:nvPr/>
        </p:nvSpPr>
        <p:spPr>
          <a:xfrm>
            <a:off x="356587" y="6308209"/>
            <a:ext cx="950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/>
              <a:t>Figure 4: FNN dimension of future rainfall from 27 GCMS under SSP 126 scenario (2022-2060)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530774D-44DA-095D-7A09-AF9FD9A1543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04799" y="142875"/>
            <a:ext cx="10810043" cy="549275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 for different SSP scenarios</a:t>
            </a:r>
            <a:endParaRPr lang="en-IN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92AAF6C-CA8D-6FCC-B4FE-659051202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5DA89-1D5B-467B-A27C-15E53D1ABAFD}" type="slidenum">
              <a:rPr lang="en-IN" smtClean="0"/>
              <a:t>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163624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7C1A05E-576C-A1AE-D6F2-0ECFF8E7039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463034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 for different time frames</a:t>
            </a:r>
            <a:endParaRPr lang="en-IN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FBDA52-8C53-516B-0B4A-7E2357412A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587" y="986415"/>
            <a:ext cx="11691891" cy="540092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A85B0F8-083B-0701-80A7-FA1E8993E806}"/>
              </a:ext>
            </a:extLst>
          </p:cNvPr>
          <p:cNvSpPr txBox="1"/>
          <p:nvPr/>
        </p:nvSpPr>
        <p:spPr>
          <a:xfrm>
            <a:off x="356587" y="6387337"/>
            <a:ext cx="9453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/>
              <a:t>Figure 5: FNN dimension of future rainfall from 27 GCMs under SSP 126 scenario (2061-2099)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BF82F4B-67A3-9F7F-CF4D-DDB67B3E8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5DA89-1D5B-467B-A27C-15E53D1ABAFD}" type="slidenum">
              <a:rPr lang="en-IN" smtClean="0"/>
              <a:t>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86120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7F6068C-BA07-9C13-12FF-35ED2C762F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5402482"/>
              </p:ext>
            </p:extLst>
          </p:nvPr>
        </p:nvGraphicFramePr>
        <p:xfrm>
          <a:off x="1251751" y="694832"/>
          <a:ext cx="10280344" cy="5759160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1439016">
                  <a:extLst>
                    <a:ext uri="{9D8B030D-6E8A-4147-A177-3AD203B41FA5}">
                      <a16:colId xmlns:a16="http://schemas.microsoft.com/office/drawing/2014/main" val="1227808809"/>
                    </a:ext>
                  </a:extLst>
                </a:gridCol>
                <a:gridCol w="552583">
                  <a:extLst>
                    <a:ext uri="{9D8B030D-6E8A-4147-A177-3AD203B41FA5}">
                      <a16:colId xmlns:a16="http://schemas.microsoft.com/office/drawing/2014/main" val="3499353033"/>
                    </a:ext>
                  </a:extLst>
                </a:gridCol>
                <a:gridCol w="552583">
                  <a:extLst>
                    <a:ext uri="{9D8B030D-6E8A-4147-A177-3AD203B41FA5}">
                      <a16:colId xmlns:a16="http://schemas.microsoft.com/office/drawing/2014/main" val="292094949"/>
                    </a:ext>
                  </a:extLst>
                </a:gridCol>
                <a:gridCol w="552583">
                  <a:extLst>
                    <a:ext uri="{9D8B030D-6E8A-4147-A177-3AD203B41FA5}">
                      <a16:colId xmlns:a16="http://schemas.microsoft.com/office/drawing/2014/main" val="2373701927"/>
                    </a:ext>
                  </a:extLst>
                </a:gridCol>
                <a:gridCol w="552583">
                  <a:extLst>
                    <a:ext uri="{9D8B030D-6E8A-4147-A177-3AD203B41FA5}">
                      <a16:colId xmlns:a16="http://schemas.microsoft.com/office/drawing/2014/main" val="2265985215"/>
                    </a:ext>
                  </a:extLst>
                </a:gridCol>
                <a:gridCol w="552583">
                  <a:extLst>
                    <a:ext uri="{9D8B030D-6E8A-4147-A177-3AD203B41FA5}">
                      <a16:colId xmlns:a16="http://schemas.microsoft.com/office/drawing/2014/main" val="358760341"/>
                    </a:ext>
                  </a:extLst>
                </a:gridCol>
                <a:gridCol w="552583">
                  <a:extLst>
                    <a:ext uri="{9D8B030D-6E8A-4147-A177-3AD203B41FA5}">
                      <a16:colId xmlns:a16="http://schemas.microsoft.com/office/drawing/2014/main" val="3048783037"/>
                    </a:ext>
                  </a:extLst>
                </a:gridCol>
                <a:gridCol w="552583">
                  <a:extLst>
                    <a:ext uri="{9D8B030D-6E8A-4147-A177-3AD203B41FA5}">
                      <a16:colId xmlns:a16="http://schemas.microsoft.com/office/drawing/2014/main" val="3943706337"/>
                    </a:ext>
                  </a:extLst>
                </a:gridCol>
                <a:gridCol w="552583">
                  <a:extLst>
                    <a:ext uri="{9D8B030D-6E8A-4147-A177-3AD203B41FA5}">
                      <a16:colId xmlns:a16="http://schemas.microsoft.com/office/drawing/2014/main" val="1027211496"/>
                    </a:ext>
                  </a:extLst>
                </a:gridCol>
                <a:gridCol w="552583">
                  <a:extLst>
                    <a:ext uri="{9D8B030D-6E8A-4147-A177-3AD203B41FA5}">
                      <a16:colId xmlns:a16="http://schemas.microsoft.com/office/drawing/2014/main" val="1448577059"/>
                    </a:ext>
                  </a:extLst>
                </a:gridCol>
                <a:gridCol w="552583">
                  <a:extLst>
                    <a:ext uri="{9D8B030D-6E8A-4147-A177-3AD203B41FA5}">
                      <a16:colId xmlns:a16="http://schemas.microsoft.com/office/drawing/2014/main" val="302373651"/>
                    </a:ext>
                  </a:extLst>
                </a:gridCol>
                <a:gridCol w="552583">
                  <a:extLst>
                    <a:ext uri="{9D8B030D-6E8A-4147-A177-3AD203B41FA5}">
                      <a16:colId xmlns:a16="http://schemas.microsoft.com/office/drawing/2014/main" val="2261465176"/>
                    </a:ext>
                  </a:extLst>
                </a:gridCol>
                <a:gridCol w="552583">
                  <a:extLst>
                    <a:ext uri="{9D8B030D-6E8A-4147-A177-3AD203B41FA5}">
                      <a16:colId xmlns:a16="http://schemas.microsoft.com/office/drawing/2014/main" val="3039085441"/>
                    </a:ext>
                  </a:extLst>
                </a:gridCol>
                <a:gridCol w="552583">
                  <a:extLst>
                    <a:ext uri="{9D8B030D-6E8A-4147-A177-3AD203B41FA5}">
                      <a16:colId xmlns:a16="http://schemas.microsoft.com/office/drawing/2014/main" val="581969275"/>
                    </a:ext>
                  </a:extLst>
                </a:gridCol>
                <a:gridCol w="552583">
                  <a:extLst>
                    <a:ext uri="{9D8B030D-6E8A-4147-A177-3AD203B41FA5}">
                      <a16:colId xmlns:a16="http://schemas.microsoft.com/office/drawing/2014/main" val="576919393"/>
                    </a:ext>
                  </a:extLst>
                </a:gridCol>
                <a:gridCol w="552583">
                  <a:extLst>
                    <a:ext uri="{9D8B030D-6E8A-4147-A177-3AD203B41FA5}">
                      <a16:colId xmlns:a16="http://schemas.microsoft.com/office/drawing/2014/main" val="2471828423"/>
                    </a:ext>
                  </a:extLst>
                </a:gridCol>
                <a:gridCol w="552583">
                  <a:extLst>
                    <a:ext uri="{9D8B030D-6E8A-4147-A177-3AD203B41FA5}">
                      <a16:colId xmlns:a16="http://schemas.microsoft.com/office/drawing/2014/main" val="2350239919"/>
                    </a:ext>
                  </a:extLst>
                </a:gridCol>
              </a:tblGrid>
              <a:tr h="145045"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Time Frame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en-IN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2022-2060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en-IN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2061-2099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0264687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SSP Scenarios</a:t>
                      </a:r>
                      <a:endParaRPr lang="en-IN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IN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SSP 126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IN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SSP 245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IN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SSP 370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IN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SSP 585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IN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SSP 126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IN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SSP 245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IN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SSP 370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IN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SSP 585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5520268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FNN Dimension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&lt;= 10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&gt; 10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&lt;= 10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&gt; 10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&lt;= 10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&gt; 10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&lt;= 10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&gt; 10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&lt;= 10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&gt; 10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&lt;= 10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&gt; 10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&lt;= 10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&gt; 10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&lt;= 10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&gt; 10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9160501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ACCESS-CM2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274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effectLst/>
                        </a:rPr>
                        <a:t>14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effectLst/>
                        </a:rPr>
                        <a:t>279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9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270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effectLst/>
                        </a:rPr>
                        <a:t>18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effectLst/>
                        </a:rPr>
                        <a:t>274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effectLst/>
                        </a:rPr>
                        <a:t>14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effectLst/>
                        </a:rPr>
                        <a:t>274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effectLst/>
                        </a:rPr>
                        <a:t>14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effectLst/>
                        </a:rPr>
                        <a:t>273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effectLst/>
                        </a:rPr>
                        <a:t>15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281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7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effectLst/>
                        </a:rPr>
                        <a:t>284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4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017007777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ACCESS-ESM1-5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257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31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254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effectLst/>
                        </a:rPr>
                        <a:t>34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262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26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257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31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257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31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256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32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effectLst/>
                        </a:rPr>
                        <a:t>257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effectLst/>
                        </a:rPr>
                        <a:t>31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267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21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136436816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AWI-CM-1-1-MR</a:t>
                      </a:r>
                      <a:endParaRPr lang="en-IN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230</a:t>
                      </a:r>
                      <a:endParaRPr lang="en-IN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58</a:t>
                      </a:r>
                      <a:endParaRPr lang="en-IN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243</a:t>
                      </a:r>
                      <a:endParaRPr lang="en-IN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45</a:t>
                      </a:r>
                      <a:endParaRPr lang="en-IN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226</a:t>
                      </a:r>
                      <a:endParaRPr lang="en-IN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62</a:t>
                      </a:r>
                      <a:endParaRPr lang="en-IN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229</a:t>
                      </a:r>
                      <a:endParaRPr lang="en-IN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59</a:t>
                      </a:r>
                      <a:endParaRPr lang="en-IN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244</a:t>
                      </a:r>
                      <a:endParaRPr lang="en-IN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44</a:t>
                      </a:r>
                      <a:endParaRPr lang="en-IN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227</a:t>
                      </a:r>
                      <a:endParaRPr lang="en-IN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61</a:t>
                      </a:r>
                      <a:endParaRPr lang="en-IN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223</a:t>
                      </a:r>
                      <a:endParaRPr lang="en-IN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65</a:t>
                      </a:r>
                      <a:endParaRPr lang="en-IN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213</a:t>
                      </a:r>
                      <a:endParaRPr lang="en-IN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75</a:t>
                      </a:r>
                      <a:endParaRPr lang="en-IN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813212831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effectLst/>
                        </a:rPr>
                        <a:t>BCC-CSM2-MR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278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effectLst/>
                        </a:rPr>
                        <a:t>10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effectLst/>
                        </a:rPr>
                        <a:t>286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2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276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effectLst/>
                        </a:rPr>
                        <a:t>12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281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7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284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4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effectLst/>
                        </a:rPr>
                        <a:t>288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0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286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effectLst/>
                        </a:rPr>
                        <a:t>2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285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3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306136869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effectLst/>
                        </a:rPr>
                        <a:t>CAMS-CSM1-0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260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28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effectLst/>
                        </a:rPr>
                        <a:t>271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effectLst/>
                        </a:rPr>
                        <a:t>17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274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effectLst/>
                        </a:rPr>
                        <a:t>14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270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18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275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13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264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24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269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19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280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8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566522161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CanESM5</a:t>
                      </a:r>
                      <a:endParaRPr lang="en-IN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287</a:t>
                      </a:r>
                      <a:endParaRPr lang="en-IN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en-IN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283</a:t>
                      </a:r>
                      <a:endParaRPr lang="en-IN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5</a:t>
                      </a:r>
                      <a:endParaRPr lang="en-IN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278</a:t>
                      </a:r>
                      <a:endParaRPr lang="en-IN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10</a:t>
                      </a:r>
                      <a:endParaRPr lang="en-IN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283</a:t>
                      </a:r>
                      <a:endParaRPr lang="en-IN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5</a:t>
                      </a:r>
                      <a:endParaRPr lang="en-IN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284</a:t>
                      </a:r>
                      <a:endParaRPr lang="en-IN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4</a:t>
                      </a:r>
                      <a:endParaRPr lang="en-IN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286</a:t>
                      </a:r>
                      <a:endParaRPr lang="en-IN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</a:t>
                      </a:r>
                      <a:endParaRPr lang="en-IN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287</a:t>
                      </a:r>
                      <a:endParaRPr lang="en-IN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en-IN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268</a:t>
                      </a:r>
                      <a:endParaRPr lang="en-IN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20</a:t>
                      </a:r>
                      <a:endParaRPr lang="en-IN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523236819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CAS-ESM2-0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effectLst/>
                        </a:rPr>
                        <a:t>236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52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effectLst/>
                        </a:rPr>
                        <a:t>233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55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243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45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effectLst/>
                        </a:rPr>
                        <a:t>245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43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233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effectLst/>
                        </a:rPr>
                        <a:t>55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220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68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212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effectLst/>
                        </a:rPr>
                        <a:t>76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243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45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252696123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CESM2-WACCM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effectLst/>
                        </a:rPr>
                        <a:t>284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effectLst/>
                        </a:rPr>
                        <a:t>4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276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effectLst/>
                        </a:rPr>
                        <a:t>12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284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4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283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5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284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4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effectLst/>
                        </a:rPr>
                        <a:t>286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2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279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9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287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1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635667193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CMCC-CM2-SR5</a:t>
                      </a:r>
                      <a:endParaRPr lang="en-IN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284</a:t>
                      </a:r>
                      <a:endParaRPr lang="en-IN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4</a:t>
                      </a:r>
                      <a:endParaRPr lang="en-IN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277</a:t>
                      </a:r>
                      <a:endParaRPr lang="en-IN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solidFill>
                            <a:srgbClr val="FF0000"/>
                          </a:solidFill>
                          <a:effectLst/>
                        </a:rPr>
                        <a:t>11</a:t>
                      </a:r>
                      <a:endParaRPr lang="en-IN" sz="12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solidFill>
                            <a:srgbClr val="FF0000"/>
                          </a:solidFill>
                          <a:effectLst/>
                        </a:rPr>
                        <a:t>278</a:t>
                      </a:r>
                      <a:endParaRPr lang="en-IN" sz="12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10</a:t>
                      </a:r>
                      <a:endParaRPr lang="en-IN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284</a:t>
                      </a:r>
                      <a:endParaRPr lang="en-IN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4</a:t>
                      </a:r>
                      <a:endParaRPr lang="en-IN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solidFill>
                            <a:srgbClr val="FF0000"/>
                          </a:solidFill>
                          <a:effectLst/>
                        </a:rPr>
                        <a:t>283</a:t>
                      </a:r>
                      <a:endParaRPr lang="en-IN" sz="12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5</a:t>
                      </a:r>
                      <a:endParaRPr lang="en-IN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281</a:t>
                      </a:r>
                      <a:endParaRPr lang="en-IN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7</a:t>
                      </a:r>
                      <a:endParaRPr lang="en-IN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solidFill>
                            <a:srgbClr val="FF0000"/>
                          </a:solidFill>
                          <a:effectLst/>
                        </a:rPr>
                        <a:t>280</a:t>
                      </a:r>
                      <a:endParaRPr lang="en-IN" sz="12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8</a:t>
                      </a:r>
                      <a:endParaRPr lang="en-IN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286</a:t>
                      </a:r>
                      <a:endParaRPr lang="en-IN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</a:t>
                      </a:r>
                      <a:endParaRPr lang="en-IN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42878784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CMCC-ESM2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effectLst/>
                        </a:rPr>
                        <a:t>285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effectLst/>
                        </a:rPr>
                        <a:t>3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effectLst/>
                        </a:rPr>
                        <a:t>282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effectLst/>
                        </a:rPr>
                        <a:t>6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effectLst/>
                        </a:rPr>
                        <a:t>288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effectLst/>
                        </a:rPr>
                        <a:t>0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effectLst/>
                        </a:rPr>
                        <a:t>283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effectLst/>
                        </a:rPr>
                        <a:t>5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effectLst/>
                        </a:rPr>
                        <a:t>285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3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280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8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effectLst/>
                        </a:rPr>
                        <a:t>281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7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effectLst/>
                        </a:rPr>
                        <a:t>282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6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783670202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EC-Earth3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230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58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effectLst/>
                        </a:rPr>
                        <a:t>224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64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effectLst/>
                        </a:rPr>
                        <a:t>230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58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effectLst/>
                        </a:rPr>
                        <a:t>233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55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227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61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effectLst/>
                        </a:rPr>
                        <a:t>246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42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254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34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245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43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657106215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EC-Earth3-Veg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effectLst/>
                        </a:rPr>
                        <a:t>225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effectLst/>
                        </a:rPr>
                        <a:t>63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effectLst/>
                        </a:rPr>
                        <a:t>217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71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230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effectLst/>
                        </a:rPr>
                        <a:t>58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effectLst/>
                        </a:rPr>
                        <a:t>241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effectLst/>
                        </a:rPr>
                        <a:t>47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224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effectLst/>
                        </a:rPr>
                        <a:t>64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239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49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264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24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274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14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338791537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EC-Earth3-Veg-LR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229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59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effectLst/>
                        </a:rPr>
                        <a:t>227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effectLst/>
                        </a:rPr>
                        <a:t>61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247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41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224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64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effectLst/>
                        </a:rPr>
                        <a:t>248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40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248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40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261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effectLst/>
                        </a:rPr>
                        <a:t>27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263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25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171587772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FGOALS-f3-L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effectLst/>
                        </a:rPr>
                        <a:t>281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7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effectLst/>
                        </a:rPr>
                        <a:t>273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effectLst/>
                        </a:rPr>
                        <a:t>15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273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effectLst/>
                        </a:rPr>
                        <a:t>15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effectLst/>
                        </a:rPr>
                        <a:t>278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10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275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13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270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effectLst/>
                        </a:rPr>
                        <a:t>18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263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25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280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8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981504264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GFDL-ESM4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effectLst/>
                        </a:rPr>
                        <a:t>250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38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effectLst/>
                        </a:rPr>
                        <a:t>258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effectLst/>
                        </a:rPr>
                        <a:t>30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effectLst/>
                        </a:rPr>
                        <a:t>242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46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253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effectLst/>
                        </a:rPr>
                        <a:t>35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251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effectLst/>
                        </a:rPr>
                        <a:t>37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effectLst/>
                        </a:rPr>
                        <a:t>253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35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effectLst/>
                        </a:rPr>
                        <a:t>254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effectLst/>
                        </a:rPr>
                        <a:t>34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effectLst/>
                        </a:rPr>
                        <a:t>271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17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706147536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IITM-ESM</a:t>
                      </a:r>
                      <a:endParaRPr lang="en-IN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solidFill>
                            <a:srgbClr val="FF0000"/>
                          </a:solidFill>
                          <a:effectLst/>
                        </a:rPr>
                        <a:t>287</a:t>
                      </a:r>
                      <a:endParaRPr lang="en-IN" sz="12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en-IN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284</a:t>
                      </a:r>
                      <a:endParaRPr lang="en-IN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4</a:t>
                      </a:r>
                      <a:endParaRPr lang="en-IN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283</a:t>
                      </a:r>
                      <a:endParaRPr lang="en-IN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solidFill>
                            <a:srgbClr val="FF0000"/>
                          </a:solidFill>
                          <a:effectLst/>
                        </a:rPr>
                        <a:t>5</a:t>
                      </a:r>
                      <a:endParaRPr lang="en-IN" sz="12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288</a:t>
                      </a:r>
                      <a:endParaRPr lang="en-IN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IN" sz="12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285</a:t>
                      </a:r>
                      <a:endParaRPr lang="en-IN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3</a:t>
                      </a:r>
                      <a:endParaRPr lang="en-IN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284</a:t>
                      </a:r>
                      <a:endParaRPr lang="en-IN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4</a:t>
                      </a:r>
                      <a:endParaRPr lang="en-IN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287</a:t>
                      </a:r>
                      <a:endParaRPr lang="en-IN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en-IN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278</a:t>
                      </a:r>
                      <a:endParaRPr lang="en-IN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10</a:t>
                      </a:r>
                      <a:endParaRPr lang="en-IN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894530505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INM-CM4-8</a:t>
                      </a:r>
                      <a:endParaRPr lang="en-IN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225</a:t>
                      </a:r>
                      <a:endParaRPr lang="en-IN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63</a:t>
                      </a:r>
                      <a:endParaRPr lang="en-IN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solidFill>
                            <a:srgbClr val="FF0000"/>
                          </a:solidFill>
                          <a:effectLst/>
                        </a:rPr>
                        <a:t>204</a:t>
                      </a:r>
                      <a:endParaRPr lang="en-IN" sz="12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solidFill>
                            <a:srgbClr val="FF0000"/>
                          </a:solidFill>
                          <a:effectLst/>
                        </a:rPr>
                        <a:t>84</a:t>
                      </a:r>
                      <a:endParaRPr lang="en-IN" sz="12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solidFill>
                            <a:srgbClr val="FF0000"/>
                          </a:solidFill>
                          <a:effectLst/>
                        </a:rPr>
                        <a:t>216</a:t>
                      </a:r>
                      <a:endParaRPr lang="en-IN" sz="12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72</a:t>
                      </a:r>
                      <a:endParaRPr lang="en-IN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227</a:t>
                      </a:r>
                      <a:endParaRPr lang="en-IN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solidFill>
                            <a:srgbClr val="FF0000"/>
                          </a:solidFill>
                          <a:effectLst/>
                        </a:rPr>
                        <a:t>61</a:t>
                      </a:r>
                      <a:endParaRPr lang="en-IN" sz="12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solidFill>
                            <a:srgbClr val="FF0000"/>
                          </a:solidFill>
                          <a:effectLst/>
                        </a:rPr>
                        <a:t>223</a:t>
                      </a:r>
                      <a:endParaRPr lang="en-IN" sz="12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solidFill>
                            <a:srgbClr val="FF0000"/>
                          </a:solidFill>
                          <a:effectLst/>
                        </a:rPr>
                        <a:t>65</a:t>
                      </a:r>
                      <a:endParaRPr lang="en-IN" sz="12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225</a:t>
                      </a:r>
                      <a:endParaRPr lang="en-IN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solidFill>
                            <a:srgbClr val="FF0000"/>
                          </a:solidFill>
                          <a:effectLst/>
                        </a:rPr>
                        <a:t>63</a:t>
                      </a:r>
                      <a:endParaRPr lang="en-IN" sz="12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solidFill>
                            <a:srgbClr val="FF0000"/>
                          </a:solidFill>
                          <a:effectLst/>
                        </a:rPr>
                        <a:t>213</a:t>
                      </a:r>
                      <a:endParaRPr lang="en-IN" sz="12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75</a:t>
                      </a:r>
                      <a:endParaRPr lang="en-IN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solidFill>
                            <a:srgbClr val="FF0000"/>
                          </a:solidFill>
                          <a:effectLst/>
                        </a:rPr>
                        <a:t>199</a:t>
                      </a:r>
                      <a:endParaRPr lang="en-IN" sz="12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solidFill>
                            <a:srgbClr val="FF0000"/>
                          </a:solidFill>
                          <a:effectLst/>
                        </a:rPr>
                        <a:t>89</a:t>
                      </a:r>
                      <a:endParaRPr lang="en-IN" sz="12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825538945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INM-CM5-0</a:t>
                      </a:r>
                      <a:endParaRPr lang="en-IN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211</a:t>
                      </a:r>
                      <a:endParaRPr lang="en-IN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77</a:t>
                      </a:r>
                      <a:endParaRPr lang="en-IN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207</a:t>
                      </a:r>
                      <a:endParaRPr lang="en-IN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81</a:t>
                      </a:r>
                      <a:endParaRPr lang="en-IN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221</a:t>
                      </a:r>
                      <a:endParaRPr lang="en-IN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67</a:t>
                      </a:r>
                      <a:endParaRPr lang="en-IN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206</a:t>
                      </a:r>
                      <a:endParaRPr lang="en-IN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82</a:t>
                      </a:r>
                      <a:endParaRPr lang="en-IN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208</a:t>
                      </a:r>
                      <a:endParaRPr lang="en-IN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80</a:t>
                      </a:r>
                      <a:endParaRPr lang="en-IN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solidFill>
                            <a:srgbClr val="FF0000"/>
                          </a:solidFill>
                          <a:effectLst/>
                        </a:rPr>
                        <a:t>225</a:t>
                      </a:r>
                      <a:endParaRPr lang="en-IN" sz="12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solidFill>
                            <a:srgbClr val="FF0000"/>
                          </a:solidFill>
                          <a:effectLst/>
                        </a:rPr>
                        <a:t>63</a:t>
                      </a:r>
                      <a:endParaRPr lang="en-IN" sz="12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223</a:t>
                      </a:r>
                      <a:endParaRPr lang="en-IN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solidFill>
                            <a:srgbClr val="FF0000"/>
                          </a:solidFill>
                          <a:effectLst/>
                        </a:rPr>
                        <a:t>65</a:t>
                      </a:r>
                      <a:endParaRPr lang="en-IN" sz="12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solidFill>
                            <a:srgbClr val="FF0000"/>
                          </a:solidFill>
                          <a:effectLst/>
                        </a:rPr>
                        <a:t>250</a:t>
                      </a:r>
                      <a:endParaRPr lang="en-IN" sz="12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38</a:t>
                      </a:r>
                      <a:endParaRPr lang="en-IN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826249304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effectLst/>
                        </a:rPr>
                        <a:t>IPSL-CM6A-LR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effectLst/>
                        </a:rPr>
                        <a:t>255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effectLst/>
                        </a:rPr>
                        <a:t>33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233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55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245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effectLst/>
                        </a:rPr>
                        <a:t>43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256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32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effectLst/>
                        </a:rPr>
                        <a:t>252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effectLst/>
                        </a:rPr>
                        <a:t>36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effectLst/>
                        </a:rPr>
                        <a:t>257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effectLst/>
                        </a:rPr>
                        <a:t>31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effectLst/>
                        </a:rPr>
                        <a:t>256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effectLst/>
                        </a:rPr>
                        <a:t>32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effectLst/>
                        </a:rPr>
                        <a:t>251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effectLst/>
                        </a:rPr>
                        <a:t>37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284828966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KACE-1-0-G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effectLst/>
                        </a:rPr>
                        <a:t>234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effectLst/>
                        </a:rPr>
                        <a:t>54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effectLst/>
                        </a:rPr>
                        <a:t>227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61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215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effectLst/>
                        </a:rPr>
                        <a:t>73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233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effectLst/>
                        </a:rPr>
                        <a:t>55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261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27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effectLst/>
                        </a:rPr>
                        <a:t>230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58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effectLst/>
                        </a:rPr>
                        <a:t>256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effectLst/>
                        </a:rPr>
                        <a:t>32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251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37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40166387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MIROC6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effectLst/>
                        </a:rPr>
                        <a:t>278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effectLst/>
                        </a:rPr>
                        <a:t>10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280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effectLst/>
                        </a:rPr>
                        <a:t>8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279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effectLst/>
                        </a:rPr>
                        <a:t>9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effectLst/>
                        </a:rPr>
                        <a:t>279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9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280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8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effectLst/>
                        </a:rPr>
                        <a:t>279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9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effectLst/>
                        </a:rPr>
                        <a:t>282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effectLst/>
                        </a:rPr>
                        <a:t>6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283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5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207879410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MPI-ESM1-2-HR</a:t>
                      </a:r>
                      <a:endParaRPr lang="en-IN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204</a:t>
                      </a:r>
                      <a:endParaRPr lang="en-IN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solidFill>
                            <a:srgbClr val="FF0000"/>
                          </a:solidFill>
                          <a:effectLst/>
                        </a:rPr>
                        <a:t>84</a:t>
                      </a:r>
                      <a:endParaRPr lang="en-IN" sz="12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191</a:t>
                      </a:r>
                      <a:endParaRPr lang="en-IN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97</a:t>
                      </a:r>
                      <a:endParaRPr lang="en-IN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solidFill>
                            <a:srgbClr val="FF0000"/>
                          </a:solidFill>
                          <a:effectLst/>
                        </a:rPr>
                        <a:t>207</a:t>
                      </a:r>
                      <a:endParaRPr lang="en-IN" sz="12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81</a:t>
                      </a:r>
                      <a:endParaRPr lang="en-IN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203</a:t>
                      </a:r>
                      <a:endParaRPr lang="en-IN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solidFill>
                            <a:srgbClr val="FF0000"/>
                          </a:solidFill>
                          <a:effectLst/>
                        </a:rPr>
                        <a:t>85</a:t>
                      </a:r>
                      <a:endParaRPr lang="en-IN" sz="12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227</a:t>
                      </a:r>
                      <a:endParaRPr lang="en-IN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61</a:t>
                      </a:r>
                      <a:endParaRPr lang="en-IN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215</a:t>
                      </a:r>
                      <a:endParaRPr lang="en-IN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73</a:t>
                      </a:r>
                      <a:endParaRPr lang="en-IN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219</a:t>
                      </a:r>
                      <a:endParaRPr lang="en-IN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69</a:t>
                      </a:r>
                      <a:endParaRPr lang="en-IN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solidFill>
                            <a:srgbClr val="FF0000"/>
                          </a:solidFill>
                          <a:effectLst/>
                        </a:rPr>
                        <a:t>204</a:t>
                      </a:r>
                      <a:endParaRPr lang="en-IN" sz="12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84</a:t>
                      </a:r>
                      <a:endParaRPr lang="en-IN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960656965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MPI-ESM1-2-LR</a:t>
                      </a:r>
                      <a:endParaRPr lang="en-IN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213</a:t>
                      </a:r>
                      <a:endParaRPr lang="en-IN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75</a:t>
                      </a:r>
                      <a:endParaRPr lang="en-IN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218</a:t>
                      </a:r>
                      <a:endParaRPr lang="en-IN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70</a:t>
                      </a:r>
                      <a:endParaRPr lang="en-IN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211</a:t>
                      </a:r>
                      <a:endParaRPr lang="en-IN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77</a:t>
                      </a:r>
                      <a:endParaRPr lang="en-IN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232</a:t>
                      </a:r>
                      <a:endParaRPr lang="en-IN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56</a:t>
                      </a:r>
                      <a:endParaRPr lang="en-IN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solidFill>
                            <a:srgbClr val="FF0000"/>
                          </a:solidFill>
                          <a:effectLst/>
                        </a:rPr>
                        <a:t>218</a:t>
                      </a:r>
                      <a:endParaRPr lang="en-IN" sz="12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70</a:t>
                      </a:r>
                      <a:endParaRPr lang="en-IN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225</a:t>
                      </a:r>
                      <a:endParaRPr lang="en-IN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solidFill>
                            <a:srgbClr val="FF0000"/>
                          </a:solidFill>
                          <a:effectLst/>
                        </a:rPr>
                        <a:t>63</a:t>
                      </a:r>
                      <a:endParaRPr lang="en-IN" sz="12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solidFill>
                            <a:srgbClr val="FF0000"/>
                          </a:solidFill>
                          <a:effectLst/>
                        </a:rPr>
                        <a:t>227</a:t>
                      </a:r>
                      <a:endParaRPr lang="en-IN" sz="12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61</a:t>
                      </a:r>
                      <a:endParaRPr lang="en-IN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208</a:t>
                      </a:r>
                      <a:endParaRPr lang="en-IN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80</a:t>
                      </a:r>
                      <a:endParaRPr lang="en-IN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8611285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MRI-ESM2-0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effectLst/>
                        </a:rPr>
                        <a:t>264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24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effectLst/>
                        </a:rPr>
                        <a:t>270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effectLst/>
                        </a:rPr>
                        <a:t>18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effectLst/>
                        </a:rPr>
                        <a:t>253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effectLst/>
                        </a:rPr>
                        <a:t>35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effectLst/>
                        </a:rPr>
                        <a:t>250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38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effectLst/>
                        </a:rPr>
                        <a:t>267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effectLst/>
                        </a:rPr>
                        <a:t>21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effectLst/>
                        </a:rPr>
                        <a:t>240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effectLst/>
                        </a:rPr>
                        <a:t>48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effectLst/>
                        </a:rPr>
                        <a:t>276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effectLst/>
                        </a:rPr>
                        <a:t>12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279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effectLst/>
                        </a:rPr>
                        <a:t>9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305791896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NorESM2-LM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effectLst/>
                        </a:rPr>
                        <a:t>252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effectLst/>
                        </a:rPr>
                        <a:t>36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effectLst/>
                        </a:rPr>
                        <a:t>277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effectLst/>
                        </a:rPr>
                        <a:t>11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effectLst/>
                        </a:rPr>
                        <a:t>260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28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effectLst/>
                        </a:rPr>
                        <a:t>269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effectLst/>
                        </a:rPr>
                        <a:t>19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277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11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effectLst/>
                        </a:rPr>
                        <a:t>274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effectLst/>
                        </a:rPr>
                        <a:t>14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281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effectLst/>
                        </a:rPr>
                        <a:t>7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276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12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974034651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NorESM2-MM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effectLst/>
                        </a:rPr>
                        <a:t>237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effectLst/>
                        </a:rPr>
                        <a:t>51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effectLst/>
                        </a:rPr>
                        <a:t>275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effectLst/>
                        </a:rPr>
                        <a:t>13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effectLst/>
                        </a:rPr>
                        <a:t>258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effectLst/>
                        </a:rPr>
                        <a:t>30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effectLst/>
                        </a:rPr>
                        <a:t>268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20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effectLst/>
                        </a:rPr>
                        <a:t>266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effectLst/>
                        </a:rPr>
                        <a:t>22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effectLst/>
                        </a:rPr>
                        <a:t>249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39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effectLst/>
                        </a:rPr>
                        <a:t>285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3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279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effectLst/>
                        </a:rPr>
                        <a:t>9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179084606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effectLst/>
                        </a:rPr>
                        <a:t>TaiESM1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effectLst/>
                        </a:rPr>
                        <a:t>275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effectLst/>
                        </a:rPr>
                        <a:t>13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effectLst/>
                        </a:rPr>
                        <a:t>277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effectLst/>
                        </a:rPr>
                        <a:t>11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effectLst/>
                        </a:rPr>
                        <a:t>280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effectLst/>
                        </a:rPr>
                        <a:t>8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effectLst/>
                        </a:rPr>
                        <a:t>279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effectLst/>
                        </a:rPr>
                        <a:t>9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effectLst/>
                        </a:rPr>
                        <a:t>285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effectLst/>
                        </a:rPr>
                        <a:t>3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effectLst/>
                        </a:rPr>
                        <a:t>281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effectLst/>
                        </a:rPr>
                        <a:t>7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effectLst/>
                        </a:rPr>
                        <a:t>283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effectLst/>
                        </a:rPr>
                        <a:t>5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effectLst/>
                        </a:rPr>
                        <a:t>278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effectLst/>
                        </a:rPr>
                        <a:t>10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4" marR="6044" marT="60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8114748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BBC43398-97F0-16B8-430F-90DA2EC752C8}"/>
              </a:ext>
            </a:extLst>
          </p:cNvPr>
          <p:cNvSpPr txBox="1"/>
          <p:nvPr/>
        </p:nvSpPr>
        <p:spPr>
          <a:xfrm>
            <a:off x="1251751" y="177553"/>
            <a:ext cx="103868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Table 1: Number of grids in which GCMs have a particular FNN dimension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55326B8-191E-9DD0-DD4C-38510CF8B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5DA89-1D5B-467B-A27C-15E53D1ABAFD}" type="slidenum">
              <a:rPr lang="en-IN" smtClean="0"/>
              <a:t>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595199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A0714A-7E0C-BAD5-0615-B353B7D0B0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18586"/>
            <a:ext cx="10515600" cy="5058377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n-IN" sz="1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I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oth the FNN </a:t>
            </a:r>
            <a:r>
              <a:rPr lang="en-IN" sz="18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dimension of </a:t>
            </a:r>
            <a:r>
              <a:rPr lang="en-IN" sz="1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historical </a:t>
            </a:r>
            <a:r>
              <a:rPr lang="en-I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rainfall and future rainfall simulated by the 27 GCMs across India under all scenarios range from 3 to 20</a:t>
            </a:r>
          </a:p>
          <a:p>
            <a:pPr algn="just">
              <a:lnSpc>
                <a:spcPct val="150000"/>
              </a:lnSpc>
            </a:pPr>
            <a:r>
              <a:rPr lang="en-IN" sz="1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I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ow to high-level complexity of the rainfall dynamics</a:t>
            </a:r>
          </a:p>
          <a:p>
            <a:pPr algn="just">
              <a:lnSpc>
                <a:spcPct val="150000"/>
              </a:lnSpc>
            </a:pPr>
            <a:r>
              <a:rPr lang="en-I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Only less than 1% of the study area shows high-level complexity in historical and future rainfall dynamics</a:t>
            </a:r>
          </a:p>
          <a:p>
            <a:pPr algn="just">
              <a:lnSpc>
                <a:spcPct val="150000"/>
              </a:lnSpc>
            </a:pPr>
            <a:r>
              <a:rPr lang="en-I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 GCMs exhibit low to medium-level complexity of rainfall dynamics in 80% of the study area, with the dimensionality in the range from 3 to 10</a:t>
            </a:r>
            <a:endParaRPr lang="en-IN" sz="18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IN" sz="1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I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 number of GCMs simulating rainfall that exhibits dimensionality in the range 11 to 20 are few</a:t>
            </a:r>
          </a:p>
          <a:p>
            <a:pPr algn="just">
              <a:lnSpc>
                <a:spcPct val="150000"/>
              </a:lnSpc>
            </a:pPr>
            <a:r>
              <a:rPr lang="en-IN" sz="1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I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 complexity of rainfall dynamics in India in the future will be low-to-medium dimensional</a:t>
            </a:r>
            <a:endParaRPr lang="en-IN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IN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0368492-2A60-CBB4-96FA-CCF0B3E3F1C4}"/>
              </a:ext>
            </a:extLst>
          </p:cNvPr>
          <p:cNvSpPr txBox="1">
            <a:spLocks/>
          </p:cNvSpPr>
          <p:nvPr/>
        </p:nvSpPr>
        <p:spPr>
          <a:xfrm>
            <a:off x="826394" y="136525"/>
            <a:ext cx="10515600" cy="493790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FB34CC-13E0-C6F8-B5E2-9B4A39AA2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5DA89-1D5B-467B-A27C-15E53D1ABAFD}" type="slidenum">
              <a:rPr lang="en-IN" smtClean="0"/>
              <a:t>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75400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4666</TotalTime>
  <Words>1083</Words>
  <Application>Microsoft Office PowerPoint</Application>
  <PresentationFormat>Widescreen</PresentationFormat>
  <Paragraphs>557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Times New Roman</vt:lpstr>
      <vt:lpstr>Wingdings</vt:lpstr>
      <vt:lpstr>Office Theme</vt:lpstr>
      <vt:lpstr>Complexity of rainfall dynamics in India in the context of climate change </vt:lpstr>
      <vt:lpstr>Objectives</vt:lpstr>
      <vt:lpstr>Study Area and Data Used</vt:lpstr>
      <vt:lpstr>False Nearest Neighbor Method (FNN)</vt:lpstr>
      <vt:lpstr>PowerPoint Presentation</vt:lpstr>
      <vt:lpstr>Results for different SSP scenarios</vt:lpstr>
      <vt:lpstr>Results for different time frames</vt:lpstr>
      <vt:lpstr>PowerPoint Presentation</vt:lpstr>
      <vt:lpstr>PowerPoint Presentation</vt:lpstr>
      <vt:lpstr>PowerPoint Presentation</vt:lpstr>
      <vt:lpstr>SSP 245</vt:lpstr>
      <vt:lpstr>SSP 370</vt:lpstr>
      <vt:lpstr>SSP 585</vt:lpstr>
      <vt:lpstr>SSP 245</vt:lpstr>
      <vt:lpstr>SSP 370</vt:lpstr>
      <vt:lpstr>SSP 585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Complexity of rainfall dynamics in India in the context of climate change</dc:title>
  <dc:creator>Deepthi</dc:creator>
  <cp:lastModifiedBy>Deepthi</cp:lastModifiedBy>
  <cp:revision>17</cp:revision>
  <dcterms:created xsi:type="dcterms:W3CDTF">2022-05-12T10:20:07Z</dcterms:created>
  <dcterms:modified xsi:type="dcterms:W3CDTF">2022-05-25T02:29:40Z</dcterms:modified>
</cp:coreProperties>
</file>