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8" r:id="rId2"/>
    <p:sldId id="279" r:id="rId3"/>
    <p:sldId id="268" r:id="rId4"/>
    <p:sldId id="347" r:id="rId5"/>
    <p:sldId id="348" r:id="rId6"/>
    <p:sldId id="278" r:id="rId7"/>
    <p:sldId id="261" r:id="rId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ezione predefinita" id="{60D7133B-F4EF-47A3-8DF2-F2FF3B646F0C}">
          <p14:sldIdLst>
            <p14:sldId id="258"/>
          </p14:sldIdLst>
        </p14:section>
        <p14:section name="Sezione senza titolo" id="{C69098DD-719B-4B83-BE44-35D2B7D64264}">
          <p14:sldIdLst>
            <p14:sldId id="279"/>
            <p14:sldId id="268"/>
            <p14:sldId id="347"/>
            <p14:sldId id="348"/>
            <p14:sldId id="278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12700" cap="flat">
              <a:solidFill>
                <a:srgbClr val="1E507F"/>
              </a:solidFill>
              <a:prstDash val="solid"/>
              <a:miter lim="400000"/>
            </a:ln>
          </a:top>
          <a:bottom>
            <a:ln w="12700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8BBBD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12700" cap="flat">
              <a:solidFill>
                <a:srgbClr val="1E507F"/>
              </a:solidFill>
              <a:prstDash val="solid"/>
              <a:miter lim="400000"/>
            </a:ln>
          </a:top>
          <a:bottom>
            <a:ln w="12700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12700" cap="flat">
              <a:solidFill>
                <a:srgbClr val="1E507F"/>
              </a:solidFill>
              <a:prstDash val="solid"/>
              <a:miter lim="400000"/>
            </a:ln>
          </a:top>
          <a:bottom>
            <a:ln w="28575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28575" cap="flat">
              <a:solidFill>
                <a:srgbClr val="1E507F"/>
              </a:solidFill>
              <a:prstDash val="solid"/>
              <a:miter lim="400000"/>
            </a:ln>
          </a:top>
          <a:bottom>
            <a:ln w="12700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1E507F"/>
        </a:fontRef>
        <a:srgbClr val="1E507F"/>
      </a:tcTxStyle>
      <a:tcStyle>
        <a:tcBdr>
          <a:left>
            <a:ln w="12700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12700" cap="flat">
              <a:solidFill>
                <a:srgbClr val="1E507F"/>
              </a:solidFill>
              <a:prstDash val="solid"/>
              <a:miter lim="400000"/>
            </a:ln>
          </a:top>
          <a:bottom>
            <a:ln w="12700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8BBBD">
              <a:alpha val="30000"/>
            </a:srgbClr>
          </a:solidFill>
        </a:fill>
      </a:tcStyle>
    </a:band2H>
    <a:firstCol>
      <a:tcTxStyle b="off" i="off">
        <a:fontRef idx="minor">
          <a:srgbClr val="1E507F"/>
        </a:fontRef>
        <a:srgbClr val="1E507F"/>
      </a:tcTxStyle>
      <a:tcStyle>
        <a:tcBdr>
          <a:left>
            <a:ln w="28575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12700" cap="flat">
              <a:solidFill>
                <a:srgbClr val="1E507F"/>
              </a:solidFill>
              <a:prstDash val="solid"/>
              <a:miter lim="400000"/>
            </a:ln>
          </a:top>
          <a:bottom>
            <a:ln w="12700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1E507F"/>
        </a:fontRef>
        <a:srgbClr val="1E507F"/>
      </a:tcTxStyle>
      <a:tcStyle>
        <a:tcBdr>
          <a:left>
            <a:ln w="12700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12700" cap="flat">
              <a:solidFill>
                <a:srgbClr val="1E507F"/>
              </a:solidFill>
              <a:prstDash val="solid"/>
              <a:miter lim="400000"/>
            </a:ln>
          </a:top>
          <a:bottom>
            <a:ln w="28575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1E507F"/>
        </a:fontRef>
        <a:srgbClr val="1E507F"/>
      </a:tcTxStyle>
      <a:tcStyle>
        <a:tcBdr>
          <a:left>
            <a:ln w="12700" cap="flat">
              <a:solidFill>
                <a:srgbClr val="1E507F"/>
              </a:solidFill>
              <a:prstDash val="solid"/>
              <a:miter lim="400000"/>
            </a:ln>
          </a:left>
          <a:right>
            <a:ln w="12700" cap="flat">
              <a:solidFill>
                <a:srgbClr val="1E507F"/>
              </a:solidFill>
              <a:prstDash val="solid"/>
              <a:miter lim="400000"/>
            </a:ln>
          </a:right>
          <a:top>
            <a:ln w="28575" cap="flat">
              <a:solidFill>
                <a:srgbClr val="1E507F"/>
              </a:solidFill>
              <a:prstDash val="solid"/>
              <a:miter lim="400000"/>
            </a:ln>
          </a:top>
          <a:bottom>
            <a:ln w="12700" cap="flat">
              <a:solidFill>
                <a:srgbClr val="1E507F"/>
              </a:solidFill>
              <a:prstDash val="solid"/>
              <a:miter lim="400000"/>
            </a:ln>
          </a:bottom>
          <a:insideH>
            <a:ln w="12700" cap="flat">
              <a:solidFill>
                <a:srgbClr val="1E507F"/>
              </a:solidFill>
              <a:prstDash val="solid"/>
              <a:miter lim="400000"/>
            </a:ln>
          </a:insideH>
          <a:insideV>
            <a:ln w="12700" cap="flat">
              <a:solidFill>
                <a:srgbClr val="1E507F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8BBBD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040" autoAdjust="0"/>
  </p:normalViewPr>
  <p:slideViewPr>
    <p:cSldViewPr snapToGrid="0" snapToObjects="1">
      <p:cViewPr varScale="1">
        <p:scale>
          <a:sx n="50" d="100"/>
          <a:sy n="50" d="100"/>
        </p:scale>
        <p:origin x="112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Calibri"/>
      </a:defRPr>
    </a:lvl1pPr>
    <a:lvl2pPr indent="228600" defTabSz="584200" latinLnBrk="0">
      <a:defRPr sz="2200">
        <a:latin typeface="+mn-lt"/>
        <a:ea typeface="+mn-ea"/>
        <a:cs typeface="+mn-cs"/>
        <a:sym typeface="Calibri"/>
      </a:defRPr>
    </a:lvl2pPr>
    <a:lvl3pPr indent="457200" defTabSz="584200" latinLnBrk="0">
      <a:defRPr sz="2200">
        <a:latin typeface="+mn-lt"/>
        <a:ea typeface="+mn-ea"/>
        <a:cs typeface="+mn-cs"/>
        <a:sym typeface="Calibri"/>
      </a:defRPr>
    </a:lvl3pPr>
    <a:lvl4pPr indent="685800" defTabSz="584200" latinLnBrk="0">
      <a:defRPr sz="2200">
        <a:latin typeface="+mn-lt"/>
        <a:ea typeface="+mn-ea"/>
        <a:cs typeface="+mn-cs"/>
        <a:sym typeface="Calibri"/>
      </a:defRPr>
    </a:lvl4pPr>
    <a:lvl5pPr indent="914400" defTabSz="584200" latinLnBrk="0">
      <a:defRPr sz="2200">
        <a:latin typeface="+mn-lt"/>
        <a:ea typeface="+mn-ea"/>
        <a:cs typeface="+mn-cs"/>
        <a:sym typeface="Calibri"/>
      </a:defRPr>
    </a:lvl5pPr>
    <a:lvl6pPr indent="1143000" defTabSz="584200" latinLnBrk="0">
      <a:defRPr sz="2200">
        <a:latin typeface="+mn-lt"/>
        <a:ea typeface="+mn-ea"/>
        <a:cs typeface="+mn-cs"/>
        <a:sym typeface="Calibri"/>
      </a:defRPr>
    </a:lvl6pPr>
    <a:lvl7pPr indent="1371600" defTabSz="584200" latinLnBrk="0">
      <a:defRPr sz="2200">
        <a:latin typeface="+mn-lt"/>
        <a:ea typeface="+mn-ea"/>
        <a:cs typeface="+mn-cs"/>
        <a:sym typeface="Calibri"/>
      </a:defRPr>
    </a:lvl7pPr>
    <a:lvl8pPr indent="1600200" defTabSz="584200" latinLnBrk="0">
      <a:defRPr sz="2200">
        <a:latin typeface="+mn-lt"/>
        <a:ea typeface="+mn-ea"/>
        <a:cs typeface="+mn-cs"/>
        <a:sym typeface="Calibri"/>
      </a:defRPr>
    </a:lvl8pPr>
    <a:lvl9pPr indent="1828800" defTabSz="584200" latinLnBrk="0"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332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6132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850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91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4944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95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0" y="3472544"/>
            <a:ext cx="17340263" cy="3982363"/>
          </a:xfrm>
          <a:prstGeom prst="rect">
            <a:avLst/>
          </a:prstGeom>
        </p:spPr>
        <p:txBody>
          <a:bodyPr/>
          <a:lstStyle>
            <a:lvl1pPr>
              <a:defRPr sz="12001">
                <a:solidFill>
                  <a:srgbClr val="1E507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-29629" y="7454900"/>
            <a:ext cx="17369897" cy="2298700"/>
          </a:xfrm>
          <a:prstGeom prst="rect">
            <a:avLst/>
          </a:prstGeom>
          <a:solidFill>
            <a:srgbClr val="1E507F"/>
          </a:solidFill>
        </p:spPr>
        <p:txBody>
          <a:bodyPr anchor="ctr"/>
          <a:lstStyle>
            <a:lvl1pPr marL="57153" marR="115603" indent="0" algn="ctr">
              <a:spcBef>
                <a:spcPts val="1000"/>
              </a:spcBef>
              <a:buClr>
                <a:srgbClr val="FFFFFF"/>
              </a:buClr>
              <a:buSzTx/>
              <a:buNone/>
              <a:defRPr sz="6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657258" indent="-200035" algn="ctr">
              <a:spcBef>
                <a:spcPts val="800"/>
              </a:spcBef>
              <a:buClr>
                <a:srgbClr val="FFFFFF"/>
              </a:buClr>
              <a:buSzTx/>
              <a:buNone/>
              <a:defRPr sz="340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306577" indent="-392132" algn="ctr">
              <a:spcBef>
                <a:spcPts val="700"/>
              </a:spcBef>
              <a:buClr>
                <a:srgbClr val="FFFFFF"/>
              </a:buClr>
              <a:buSzTx/>
              <a:buNone/>
              <a:defRPr sz="280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1957485" indent="-585816" algn="ctr">
              <a:spcBef>
                <a:spcPts val="600"/>
              </a:spcBef>
              <a:buClr>
                <a:srgbClr val="FFFFFF"/>
              </a:buClr>
              <a:buSzTx/>
              <a:buNone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606805" indent="-777914" algn="ctr">
              <a:spcBef>
                <a:spcPts val="500"/>
              </a:spcBef>
              <a:buClr>
                <a:srgbClr val="FFFFFF"/>
              </a:buClr>
              <a:buSzTx/>
              <a:buNone/>
              <a:defRPr sz="2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84952" y="9283700"/>
            <a:ext cx="770360" cy="6604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0" y="-12700"/>
            <a:ext cx="17340263" cy="15976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E507F"/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3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414127" y="9207500"/>
            <a:ext cx="633035" cy="5461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B7BA8-C0AA-4A6F-A6E9-0E12B96041F8}" type="datetimeFigureOut">
              <a:rPr lang="it-IT" smtClean="0"/>
              <a:t>23/05/2022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DB4B-946B-4137-BF8B-1B10521700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8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262475" y="-12700"/>
            <a:ext cx="16815314" cy="1597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81529" y="1798538"/>
            <a:ext cx="16798381" cy="7955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2pPr marL="788987" marR="115597" indent="-285750">
              <a:buChar char="–"/>
              <a:defRPr sz="3600"/>
            </a:lvl2pPr>
            <a:lvl3pPr marL="1189037" marR="115597" indent="-228600">
              <a:defRPr sz="2400"/>
            </a:lvl3pPr>
            <a:lvl4pPr marL="1646237" marR="115597" indent="-228600">
              <a:buChar char="–"/>
              <a:defRPr sz="1800"/>
            </a:lvl4pPr>
            <a:lvl5pPr marL="2103437" marR="115597" indent="-228600">
              <a:buChar char="»"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444753" y="9207500"/>
            <a:ext cx="633035" cy="546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 algn="ctr" defTabSz="584229">
              <a:defRPr sz="2801">
                <a:uFill>
                  <a:solidFill>
                    <a:srgbClr val="003366"/>
                  </a:solidFill>
                </a:u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spd="med"/>
  <p:txStyles>
    <p:titleStyle>
      <a:lvl1pPr marL="57153" marR="115603" indent="0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1pPr>
      <a:lvl2pPr marL="57153" marR="115603" indent="342917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2pPr>
      <a:lvl3pPr marL="57153" marR="115603" indent="685835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3pPr>
      <a:lvl4pPr marL="57153" marR="115603" indent="1028752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4pPr>
      <a:lvl5pPr marL="57153" marR="115603" indent="1371668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5pPr>
      <a:lvl6pPr marL="57153" marR="115603" indent="1714586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6pPr>
      <a:lvl7pPr marL="57153" marR="115603" indent="2057503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7pPr>
      <a:lvl8pPr marL="57153" marR="115603" indent="2400420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8pPr>
      <a:lvl9pPr marL="57153" marR="115603" indent="2743337" algn="ctr" defTabSz="91444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chemeClr val="accent1">
              <a:hueOff val="47394"/>
              <a:satOff val="-25753"/>
              <a:lumOff val="-7544"/>
            </a:schemeClr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382607" marR="57802" indent="-342917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1pPr>
      <a:lvl2pPr marL="827129" marR="57802" indent="-381019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2pPr>
      <a:lvl3pPr marL="1360555" marR="57802" indent="-457223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3pPr>
      <a:lvl4pPr marL="1970186" marR="57802" indent="-609631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4pPr>
      <a:lvl5pPr marL="2601589" marR="57802" indent="-783810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5pPr>
      <a:lvl6pPr marL="2601589" marR="57802" indent="-783810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6pPr>
      <a:lvl7pPr marL="2601589" marR="57802" indent="-783810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7pPr>
      <a:lvl8pPr marL="2601589" marR="57802" indent="-783810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8pPr>
      <a:lvl9pPr marL="2601589" marR="57802" indent="-783810" algn="l" defTabSz="914446" rtl="0" latinLnBrk="0">
        <a:lnSpc>
          <a:spcPct val="100000"/>
        </a:lnSpc>
        <a:spcBef>
          <a:spcPts val="1500"/>
        </a:spcBef>
        <a:spcAft>
          <a:spcPts val="0"/>
        </a:spcAft>
        <a:buClr>
          <a:srgbClr val="1E507F"/>
        </a:buClr>
        <a:buSzPct val="100000"/>
        <a:buFont typeface="Calibri"/>
        <a:buChar char="•"/>
        <a:tabLst/>
        <a:defRPr sz="4800" b="0" i="0" u="none" strike="noStrike" cap="none" spc="0" baseline="0">
          <a:solidFill>
            <a:srgbClr val="1E507F"/>
          </a:solidFill>
          <a:uFill>
            <a:solidFill>
              <a:srgbClr val="1E507F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228611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457223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685835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914446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1143057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1371668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1600280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1828892" algn="ctr" defTabSz="584229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1" b="0" i="0" u="none" strike="noStrike" cap="none" spc="0" baseline="0">
          <a:solidFill>
            <a:schemeClr val="tx1"/>
          </a:solidFill>
          <a:uFill>
            <a:solidFill>
              <a:srgbClr val="003366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es/photo/895044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5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4.wdp"/><Relationship Id="rId18" Type="http://schemas.openxmlformats.org/officeDocument/2006/relationships/image" Target="../media/image32.png"/><Relationship Id="rId3" Type="http://schemas.openxmlformats.org/officeDocument/2006/relationships/image" Target="../media/image25.png"/><Relationship Id="rId21" Type="http://schemas.microsoft.com/office/2007/relationships/hdphoto" Target="../media/hdphoto18.wdp"/><Relationship Id="rId7" Type="http://schemas.microsoft.com/office/2007/relationships/hdphoto" Target="../media/hdphoto11.wdp"/><Relationship Id="rId12" Type="http://schemas.openxmlformats.org/officeDocument/2006/relationships/image" Target="../media/image29.png"/><Relationship Id="rId17" Type="http://schemas.microsoft.com/office/2007/relationships/hdphoto" Target="../media/hdphoto16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microsoft.com/office/2007/relationships/hdphoto" Target="../media/hdphoto13.wdp"/><Relationship Id="rId5" Type="http://schemas.openxmlformats.org/officeDocument/2006/relationships/image" Target="../media/image15.png"/><Relationship Id="rId15" Type="http://schemas.microsoft.com/office/2007/relationships/hdphoto" Target="../media/hdphoto15.wdp"/><Relationship Id="rId10" Type="http://schemas.openxmlformats.org/officeDocument/2006/relationships/image" Target="../media/image28.png"/><Relationship Id="rId19" Type="http://schemas.microsoft.com/office/2007/relationships/hdphoto" Target="../media/hdphoto17.wdp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8E2AF67-A3B2-47AA-A406-5BCEAB868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1" y="178455"/>
            <a:ext cx="4373422" cy="2219512"/>
          </a:xfrm>
          <a:prstGeom prst="rect">
            <a:avLst/>
          </a:prstGeom>
        </p:spPr>
      </p:pic>
      <p:sp>
        <p:nvSpPr>
          <p:cNvPr id="62" name="Presentation title in two lines"/>
          <p:cNvSpPr txBox="1">
            <a:spLocks noGrp="1"/>
          </p:cNvSpPr>
          <p:nvPr>
            <p:ph type="ctrTitle"/>
          </p:nvPr>
        </p:nvSpPr>
        <p:spPr>
          <a:xfrm>
            <a:off x="257651" y="4494108"/>
            <a:ext cx="16887349" cy="23505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11800"/>
            </a:lvl1pPr>
          </a:lstStyle>
          <a:p>
            <a:br>
              <a:rPr lang="en-US" sz="4001" dirty="0">
                <a:latin typeface="Calibri"/>
                <a:cs typeface="Calibri"/>
              </a:rPr>
            </a:br>
            <a:br>
              <a:rPr lang="en-US" sz="4001" dirty="0">
                <a:latin typeface="Calibri"/>
                <a:cs typeface="Calibri"/>
              </a:rPr>
            </a:br>
            <a:r>
              <a:rPr lang="en-US" sz="5400" dirty="0">
                <a:latin typeface="Calibri"/>
                <a:ea typeface="+mj-ea"/>
                <a:cs typeface="Calibri"/>
              </a:rPr>
              <a:t>Application of Electrical Resistivity Tomography (ERT) to study to soil water and salt movement under drip irrigation in a saline soil cultivated with melon</a:t>
            </a:r>
            <a:br>
              <a:rPr lang="en-US" sz="5400" dirty="0">
                <a:latin typeface="Calibri"/>
                <a:ea typeface="+mj-ea"/>
                <a:cs typeface="Calibri"/>
              </a:rPr>
            </a:br>
            <a:br>
              <a:rPr lang="en-US" sz="5400" dirty="0">
                <a:latin typeface="Calibri"/>
                <a:ea typeface="+mj-ea"/>
                <a:cs typeface="Calibri"/>
              </a:rPr>
            </a:br>
            <a:endParaRPr lang="en-US" sz="5400" dirty="0">
              <a:latin typeface="Calibri"/>
              <a:ea typeface="+mj-ea"/>
              <a:cs typeface="Calibri"/>
            </a:endParaRPr>
          </a:p>
        </p:txBody>
      </p:sp>
      <p:sp>
        <p:nvSpPr>
          <p:cNvPr id="63" name="Author names"/>
          <p:cNvSpPr txBox="1">
            <a:spLocks noGrp="1"/>
          </p:cNvSpPr>
          <p:nvPr>
            <p:ph type="subTitle" sz="half" idx="1"/>
          </p:nvPr>
        </p:nvSpPr>
        <p:spPr>
          <a:xfrm>
            <a:off x="1" y="7071360"/>
            <a:ext cx="17340262" cy="26822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32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 Agnese Innocenti</a:t>
            </a:r>
            <a:r>
              <a:rPr lang="it-IT" altLang="it-IT" sz="32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1</a:t>
            </a:r>
            <a:r>
              <a:rPr lang="it-IT" altLang="it-IT" sz="32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 Veronica Pazzi</a:t>
            </a:r>
            <a:r>
              <a:rPr lang="it-IT" altLang="it-IT" sz="32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1,2</a:t>
            </a:r>
            <a:r>
              <a:rPr lang="it-IT" altLang="it-IT" sz="32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 Marco Napoli</a:t>
            </a:r>
            <a:r>
              <a:rPr lang="it-IT" altLang="it-IT" sz="32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3</a:t>
            </a:r>
            <a:r>
              <a:rPr lang="it-IT" altLang="it-IT" sz="32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 Riccardo Fanti</a:t>
            </a:r>
            <a:r>
              <a:rPr lang="it-IT" altLang="it-IT" sz="32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1</a:t>
            </a:r>
            <a:r>
              <a:rPr lang="it-IT" altLang="it-IT" sz="32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 and Simone Orlandini</a:t>
            </a:r>
            <a:r>
              <a:rPr lang="it-IT" altLang="it-IT" sz="32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3</a:t>
            </a:r>
            <a:endParaRPr lang="it-IT" altLang="it-IT" sz="3200" dirty="0">
              <a:solidFill>
                <a:schemeClr val="bg1"/>
              </a:solidFill>
              <a:uFill>
                <a:solidFill>
                  <a:srgbClr val="1E507F"/>
                </a:solidFill>
              </a:uFill>
              <a:latin typeface="Calibri"/>
              <a:ea typeface="+mj-ea"/>
              <a:cs typeface="Calibri"/>
            </a:endParaRPr>
          </a:p>
          <a:p>
            <a:pPr marL="0" marR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7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            1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University of Florence, Department of Earth Sciences,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Italy</a:t>
            </a:r>
            <a:endParaRPr lang="it-IT" altLang="it-IT" sz="1700" dirty="0">
              <a:solidFill>
                <a:schemeClr val="bg1"/>
              </a:solidFill>
              <a:uFill>
                <a:solidFill>
                  <a:srgbClr val="1E507F"/>
                </a:solidFill>
              </a:uFill>
              <a:latin typeface="Calibri"/>
              <a:ea typeface="+mj-ea"/>
              <a:cs typeface="Calibri"/>
            </a:endParaRPr>
          </a:p>
          <a:p>
            <a:pPr marL="0" marR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7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            2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University of Trieste, Department of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Mathematics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and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Geosciences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Italy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   </a:t>
            </a:r>
          </a:p>
          <a:p>
            <a:pPr marL="0" marR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altLang="it-IT" sz="1700" baseline="300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            3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University of Florence, Department of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Agriculture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 Food, Environment and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Forestry</a:t>
            </a:r>
            <a:r>
              <a:rPr lang="it-IT" altLang="it-IT" sz="17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, </a:t>
            </a:r>
            <a:r>
              <a:rPr lang="it-IT" altLang="it-IT" sz="1700" dirty="0" err="1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Italy</a:t>
            </a:r>
            <a:endParaRPr lang="it-IT" altLang="it-IT" sz="1700" dirty="0">
              <a:solidFill>
                <a:schemeClr val="bg1"/>
              </a:solidFill>
              <a:uFill>
                <a:solidFill>
                  <a:srgbClr val="1E507F"/>
                </a:solidFill>
              </a:uFill>
              <a:latin typeface="Calibri"/>
              <a:ea typeface="+mj-ea"/>
              <a:cs typeface="Calibri"/>
            </a:endParaRPr>
          </a:p>
          <a:p>
            <a:pPr marL="0" marR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it-IT" altLang="it-IT" sz="1700" dirty="0">
              <a:solidFill>
                <a:schemeClr val="bg1"/>
              </a:solidFill>
              <a:uFill>
                <a:solidFill>
                  <a:srgbClr val="1E507F"/>
                </a:solidFill>
              </a:uFill>
              <a:latin typeface="Calibri"/>
              <a:ea typeface="+mj-ea"/>
              <a:cs typeface="Calibri"/>
            </a:endParaRPr>
          </a:p>
          <a:p>
            <a:pPr marL="0" marR="0" algn="l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it-IT" sz="2800" dirty="0">
                <a:solidFill>
                  <a:schemeClr val="bg1"/>
                </a:solidFill>
                <a:uFill>
                  <a:solidFill>
                    <a:srgbClr val="1E507F"/>
                  </a:solidFill>
                </a:uFill>
                <a:latin typeface="Calibri"/>
                <a:ea typeface="+mj-ea"/>
                <a:cs typeface="Calibri"/>
              </a:rPr>
              <a:t>      https://doi.org/10.5194/egusphere-egu22-4469, 2022</a:t>
            </a:r>
            <a:endParaRPr lang="en-US" sz="2800" dirty="0">
              <a:solidFill>
                <a:schemeClr val="bg1"/>
              </a:solidFill>
              <a:uFill>
                <a:solidFill>
                  <a:srgbClr val="1E507F"/>
                </a:solidFill>
              </a:uFill>
              <a:latin typeface="Calibri"/>
              <a:ea typeface="+mj-ea"/>
              <a:cs typeface="Calibri"/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E45927C-CBB8-469A-A8FA-09DD6080EA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747" y="89618"/>
            <a:ext cx="4701003" cy="23505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A101373-31BB-7BBA-36AC-E68F6BA81D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6" t="8359"/>
          <a:stretch/>
        </p:blipFill>
        <p:spPr>
          <a:xfrm>
            <a:off x="6350823" y="89618"/>
            <a:ext cx="4701004" cy="13529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331061-0778-06CE-FCD8-4DA0C481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32" y="1302058"/>
            <a:ext cx="2284998" cy="304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667C5D08-6E54-593C-A1B4-FE618E24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36"/>
          <a:stretch/>
        </p:blipFill>
        <p:spPr>
          <a:xfrm>
            <a:off x="107915" y="3021852"/>
            <a:ext cx="5238750" cy="5188698"/>
          </a:xfrm>
          <a:prstGeom prst="rect">
            <a:avLst/>
          </a:prstGeom>
        </p:spPr>
      </p:pic>
      <p:sp>
        <p:nvSpPr>
          <p:cNvPr id="69" name="Title only"/>
          <p:cNvSpPr txBox="1">
            <a:spLocks noGrp="1"/>
          </p:cNvSpPr>
          <p:nvPr>
            <p:ph type="title"/>
          </p:nvPr>
        </p:nvSpPr>
        <p:spPr>
          <a:xfrm>
            <a:off x="2167731" y="-12700"/>
            <a:ext cx="13004800" cy="11039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6000" dirty="0" err="1"/>
              <a:t>Research</a:t>
            </a:r>
            <a:r>
              <a:rPr lang="it-IT" sz="6000" dirty="0"/>
              <a:t> </a:t>
            </a:r>
            <a:r>
              <a:rPr lang="it-IT" sz="6000" dirty="0" err="1"/>
              <a:t>question</a:t>
            </a:r>
            <a:endParaRPr lang="it-IT" sz="60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CF75054-D771-8D17-4409-B80F1A73EE84}"/>
              </a:ext>
            </a:extLst>
          </p:cNvPr>
          <p:cNvSpPr txBox="1"/>
          <p:nvPr/>
        </p:nvSpPr>
        <p:spPr>
          <a:xfrm>
            <a:off x="70584" y="978037"/>
            <a:ext cx="17199094" cy="26108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Site: </a:t>
            </a:r>
            <a:r>
              <a:rPr lang="en-US" sz="28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Barbaruta</a:t>
            </a:r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(42.804113, 11.023221) in the municipality of </a:t>
            </a:r>
            <a:r>
              <a:rPr lang="en-US" sz="28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Braccagni</a:t>
            </a:r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(GR)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Problem: the investigation site is </a:t>
            </a:r>
            <a:r>
              <a:rPr lang="en-US" sz="28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characterised</a:t>
            </a:r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by soils rich in sodium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Goal: Study the movement of salt during irrigation in soils with a high salt content and used for melon cultivation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1E507F"/>
              </a:solidFill>
              <a:uFill>
                <a:solidFill>
                  <a:srgbClr val="1E507F"/>
                </a:solidFill>
              </a:uFill>
            </a:endParaRPr>
          </a:p>
        </p:txBody>
      </p:sp>
      <p:pic>
        <p:nvPicPr>
          <p:cNvPr id="57" name="Picture 8" descr="Mappa Toscana - Cartina e Satellite">
            <a:extLst>
              <a:ext uri="{FF2B5EF4-FFF2-40B4-BE49-F238E27FC236}">
                <a16:creationId xmlns:a16="http://schemas.microsoft.com/office/drawing/2014/main" id="{4499B666-6CF7-41A7-81FE-1153ED2C6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49" y="3195399"/>
            <a:ext cx="1676401" cy="16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854F944-D79B-B7C1-E53B-07EE015F22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0" t="38911"/>
          <a:stretch/>
        </p:blipFill>
        <p:spPr>
          <a:xfrm>
            <a:off x="5530780" y="3307341"/>
            <a:ext cx="6223349" cy="46177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B85D25DD-9521-F9F3-1501-22C1B5BC05DD}"/>
              </a:ext>
            </a:extLst>
          </p:cNvPr>
          <p:cNvSpPr/>
          <p:nvPr/>
        </p:nvSpPr>
        <p:spPr>
          <a:xfrm>
            <a:off x="2990850" y="6629400"/>
            <a:ext cx="133350" cy="171450"/>
          </a:xfrm>
          <a:prstGeom prst="rect">
            <a:avLst/>
          </a:prstGeom>
          <a:solidFill>
            <a:srgbClr val="FF0000"/>
          </a:solidFill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0C67CF22-3740-4F10-EBDB-361D81987E24}"/>
              </a:ext>
            </a:extLst>
          </p:cNvPr>
          <p:cNvCxnSpPr>
            <a:cxnSpLocks/>
          </p:cNvCxnSpPr>
          <p:nvPr/>
        </p:nvCxnSpPr>
        <p:spPr>
          <a:xfrm flipV="1">
            <a:off x="2990850" y="3307341"/>
            <a:ext cx="2539930" cy="33220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7A5613A8-D423-66EA-A289-D4EA93041456}"/>
              </a:ext>
            </a:extLst>
          </p:cNvPr>
          <p:cNvCxnSpPr>
            <a:cxnSpLocks/>
          </p:cNvCxnSpPr>
          <p:nvPr/>
        </p:nvCxnSpPr>
        <p:spPr>
          <a:xfrm>
            <a:off x="2990850" y="6795789"/>
            <a:ext cx="2539930" cy="1129272"/>
          </a:xfrm>
          <a:prstGeom prst="line">
            <a:avLst/>
          </a:prstGeom>
          <a:noFill/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0" name="Immagine 39">
            <a:extLst>
              <a:ext uri="{FF2B5EF4-FFF2-40B4-BE49-F238E27FC236}">
                <a16:creationId xmlns:a16="http://schemas.microsoft.com/office/drawing/2014/main" id="{630FF3A7-2557-99D2-0D20-D1A4286F27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69" y="4486929"/>
            <a:ext cx="6529977" cy="46177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C69EA09E-30C9-12AE-7DA3-B43056243CBE}"/>
              </a:ext>
            </a:extLst>
          </p:cNvPr>
          <p:cNvCxnSpPr>
            <a:cxnSpLocks/>
          </p:cNvCxnSpPr>
          <p:nvPr/>
        </p:nvCxnSpPr>
        <p:spPr>
          <a:xfrm>
            <a:off x="9581605" y="4023037"/>
            <a:ext cx="864164" cy="4638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ttore diritto 58">
            <a:extLst>
              <a:ext uri="{FF2B5EF4-FFF2-40B4-BE49-F238E27FC236}">
                <a16:creationId xmlns:a16="http://schemas.microsoft.com/office/drawing/2014/main" id="{50E958B0-A450-B5AB-731C-2D42C806100D}"/>
              </a:ext>
            </a:extLst>
          </p:cNvPr>
          <p:cNvCxnSpPr>
            <a:cxnSpLocks/>
          </p:cNvCxnSpPr>
          <p:nvPr/>
        </p:nvCxnSpPr>
        <p:spPr>
          <a:xfrm>
            <a:off x="9370910" y="4254983"/>
            <a:ext cx="1074859" cy="48496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ttangolo 54">
            <a:extLst>
              <a:ext uri="{FF2B5EF4-FFF2-40B4-BE49-F238E27FC236}">
                <a16:creationId xmlns:a16="http://schemas.microsoft.com/office/drawing/2014/main" id="{53053AD7-0FD4-986C-82E8-04BFD74B6B48}"/>
              </a:ext>
            </a:extLst>
          </p:cNvPr>
          <p:cNvSpPr/>
          <p:nvPr/>
        </p:nvSpPr>
        <p:spPr>
          <a:xfrm rot="21366341">
            <a:off x="14379893" y="6370320"/>
            <a:ext cx="661987" cy="2240280"/>
          </a:xfrm>
          <a:prstGeom prst="rect">
            <a:avLst/>
          </a:prstGeom>
          <a:solidFill>
            <a:srgbClr val="FF0000">
              <a:alpha val="35000"/>
            </a:srgbClr>
          </a:solidFill>
          <a:ln w="952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5D7A8F8A-4660-C2A8-1F02-CF11DB1598D1}"/>
              </a:ext>
            </a:extLst>
          </p:cNvPr>
          <p:cNvSpPr txBox="1"/>
          <p:nvPr/>
        </p:nvSpPr>
        <p:spPr>
          <a:xfrm>
            <a:off x="14119457" y="6939797"/>
            <a:ext cx="118285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>
                <a:solidFill>
                  <a:schemeClr val="tx1"/>
                </a:solidFill>
                <a:uFill>
                  <a:solidFill>
                    <a:srgbClr val="1E507F"/>
                  </a:solidFill>
                </a:uFill>
              </a:rPr>
              <a:t>Study area</a:t>
            </a:r>
          </a:p>
        </p:txBody>
      </p:sp>
    </p:spTree>
    <p:extLst>
      <p:ext uri="{BB962C8B-B14F-4D97-AF65-F5344CB8AC3E}">
        <p14:creationId xmlns:p14="http://schemas.microsoft.com/office/powerpoint/2010/main" val="33366340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only"/>
          <p:cNvSpPr txBox="1">
            <a:spLocks noGrp="1"/>
          </p:cNvSpPr>
          <p:nvPr>
            <p:ph type="title"/>
          </p:nvPr>
        </p:nvSpPr>
        <p:spPr>
          <a:xfrm>
            <a:off x="2167731" y="-12700"/>
            <a:ext cx="13004800" cy="11557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sz="6000" dirty="0" err="1"/>
              <a:t>Planned</a:t>
            </a:r>
            <a:r>
              <a:rPr lang="it-IT" sz="6000" dirty="0"/>
              <a:t> </a:t>
            </a:r>
            <a:r>
              <a:rPr lang="it-IT" sz="6000" dirty="0" err="1"/>
              <a:t>methodology</a:t>
            </a:r>
            <a:endParaRPr lang="it-IT" sz="6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95FE689-AFE9-4C06-9EAF-414D691A47AC}"/>
              </a:ext>
            </a:extLst>
          </p:cNvPr>
          <p:cNvSpPr txBox="1"/>
          <p:nvPr/>
        </p:nvSpPr>
        <p:spPr>
          <a:xfrm>
            <a:off x="474174" y="992565"/>
            <a:ext cx="1255880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Experimental set up - First campaign 08/07/2021</a:t>
            </a:r>
          </a:p>
        </p:txBody>
      </p:sp>
      <p:pic>
        <p:nvPicPr>
          <p:cNvPr id="6" name="Immagine 5" descr="Immagine che contiene esterni, verdura, macchina agricola&#10;&#10;Descrizione generata automaticamente">
            <a:extLst>
              <a:ext uri="{FF2B5EF4-FFF2-40B4-BE49-F238E27FC236}">
                <a16:creationId xmlns:a16="http://schemas.microsoft.com/office/drawing/2014/main" id="{33DF3893-CB3A-43AF-B5B0-358A4FC32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7" r="9539"/>
          <a:stretch/>
        </p:blipFill>
        <p:spPr>
          <a:xfrm>
            <a:off x="9711828" y="1595721"/>
            <a:ext cx="6730254" cy="39857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60FE92B-DB56-6A66-D8C4-9840388E172C}"/>
              </a:ext>
            </a:extLst>
          </p:cNvPr>
          <p:cNvGrpSpPr/>
          <p:nvPr/>
        </p:nvGrpSpPr>
        <p:grpSpPr>
          <a:xfrm>
            <a:off x="834300" y="1738080"/>
            <a:ext cx="7793141" cy="2845610"/>
            <a:chOff x="247504" y="1839863"/>
            <a:chExt cx="7793141" cy="284561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36CE9E3-97F4-7749-D8AE-CC9E273BC0BC}"/>
                </a:ext>
              </a:extLst>
            </p:cNvPr>
            <p:cNvGrpSpPr/>
            <p:nvPr/>
          </p:nvGrpSpPr>
          <p:grpSpPr>
            <a:xfrm>
              <a:off x="732770" y="1839863"/>
              <a:ext cx="7307875" cy="2345215"/>
              <a:chOff x="1366485" y="1037580"/>
              <a:chExt cx="6400479" cy="1941321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548F2C87-959E-3ED7-9F57-343DFACBE7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3" t="35482" r="12167" b="34209"/>
              <a:stretch/>
            </p:blipFill>
            <p:spPr>
              <a:xfrm>
                <a:off x="1366485" y="1037580"/>
                <a:ext cx="6400479" cy="1941321"/>
              </a:xfrm>
              <a:prstGeom prst="rect">
                <a:avLst/>
              </a:prstGeom>
            </p:spPr>
          </p:pic>
          <p:pic>
            <p:nvPicPr>
              <p:cNvPr id="11" name="Immagine 10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83AE36F9-F602-B5BB-6E8F-5750D6B479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3409875" y="1734310"/>
                <a:ext cx="466861" cy="447040"/>
              </a:xfrm>
              <a:prstGeom prst="rect">
                <a:avLst/>
              </a:prstGeom>
            </p:spPr>
          </p:pic>
          <p:pic>
            <p:nvPicPr>
              <p:cNvPr id="12" name="Immagine 11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E1DE2BE9-421C-ED23-64A3-BE414103ED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5507182" y="1737419"/>
                <a:ext cx="466861" cy="447040"/>
              </a:xfrm>
              <a:prstGeom prst="rect">
                <a:avLst/>
              </a:prstGeom>
            </p:spPr>
          </p:pic>
        </p:grp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11DF55FE-25AF-8478-BE5C-CA03052449D8}"/>
                </a:ext>
              </a:extLst>
            </p:cNvPr>
            <p:cNvSpPr txBox="1"/>
            <p:nvPr/>
          </p:nvSpPr>
          <p:spPr>
            <a:xfrm>
              <a:off x="247504" y="2779197"/>
              <a:ext cx="701040" cy="37959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Y (m)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E260327D-390F-C63E-27EF-7AEBB7CEB6B8}"/>
                </a:ext>
              </a:extLst>
            </p:cNvPr>
            <p:cNvSpPr txBox="1"/>
            <p:nvPr/>
          </p:nvSpPr>
          <p:spPr>
            <a:xfrm>
              <a:off x="4164184" y="4305882"/>
              <a:ext cx="701040" cy="37959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800" dirty="0"/>
                <a:t>X</a:t>
              </a: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(m)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9B30F527-5B65-6D97-2BCD-7D7BD79F8F4E}"/>
              </a:ext>
            </a:extLst>
          </p:cNvPr>
          <p:cNvGrpSpPr/>
          <p:nvPr/>
        </p:nvGrpSpPr>
        <p:grpSpPr>
          <a:xfrm>
            <a:off x="5347642" y="7384350"/>
            <a:ext cx="11165715" cy="1912989"/>
            <a:chOff x="194763" y="4834034"/>
            <a:chExt cx="10438043" cy="160063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E3B225E5-D746-86CC-BB19-11EB5D53C064}"/>
                </a:ext>
              </a:extLst>
            </p:cNvPr>
            <p:cNvGrpSpPr/>
            <p:nvPr/>
          </p:nvGrpSpPr>
          <p:grpSpPr>
            <a:xfrm>
              <a:off x="865323" y="4834034"/>
              <a:ext cx="9767483" cy="1072481"/>
              <a:chOff x="552068" y="1408048"/>
              <a:chExt cx="8202919" cy="981506"/>
            </a:xfrm>
          </p:grpSpPr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FB23491E-F680-8BD8-9BD2-02CF0820AD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2" t="44315" r="9935" b="43384"/>
              <a:stretch/>
            </p:blipFill>
            <p:spPr>
              <a:xfrm>
                <a:off x="552068" y="1408048"/>
                <a:ext cx="8202919" cy="981506"/>
              </a:xfrm>
              <a:prstGeom prst="rect">
                <a:avLst/>
              </a:prstGeom>
            </p:spPr>
          </p:pic>
          <p:pic>
            <p:nvPicPr>
              <p:cNvPr id="20" name="Immagine 19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1CC4C12E-3AF6-E55E-EF10-AFACAC1E30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1092702" y="1641421"/>
                <a:ext cx="466861" cy="447040"/>
              </a:xfrm>
              <a:prstGeom prst="rect">
                <a:avLst/>
              </a:prstGeom>
            </p:spPr>
          </p:pic>
          <p:pic>
            <p:nvPicPr>
              <p:cNvPr id="22" name="Immagine 21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35C85C24-7190-0ABA-4E79-0A412D3CF4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2740129" y="1641421"/>
                <a:ext cx="466861" cy="447040"/>
              </a:xfrm>
              <a:prstGeom prst="rect">
                <a:avLst/>
              </a:prstGeom>
            </p:spPr>
          </p:pic>
          <p:pic>
            <p:nvPicPr>
              <p:cNvPr id="26" name="Immagine 25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3E227926-1B4E-38CE-E780-5F4EFF3C2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4388694" y="1622306"/>
                <a:ext cx="466861" cy="447040"/>
              </a:xfrm>
              <a:prstGeom prst="rect">
                <a:avLst/>
              </a:prstGeom>
            </p:spPr>
          </p:pic>
          <p:pic>
            <p:nvPicPr>
              <p:cNvPr id="27" name="Immagine 26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742208CE-45B2-4D87-0EAB-7880663095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6077817" y="1641421"/>
                <a:ext cx="466861" cy="447040"/>
              </a:xfrm>
              <a:prstGeom prst="rect">
                <a:avLst/>
              </a:prstGeom>
            </p:spPr>
          </p:pic>
          <p:pic>
            <p:nvPicPr>
              <p:cNvPr id="28" name="Immagine 27" descr="Immagine che contiene pianta, foglia, cioccolato&#10;&#10;Descrizione generata automaticamente">
                <a:extLst>
                  <a:ext uri="{FF2B5EF4-FFF2-40B4-BE49-F238E27FC236}">
                    <a16:creationId xmlns:a16="http://schemas.microsoft.com/office/drawing/2014/main" id="{B8CBA018-962B-8313-57B7-2C71FB34B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 l="17066" r="24167"/>
              <a:stretch/>
            </p:blipFill>
            <p:spPr>
              <a:xfrm>
                <a:off x="7726382" y="1622306"/>
                <a:ext cx="466861" cy="447040"/>
              </a:xfrm>
              <a:prstGeom prst="rect">
                <a:avLst/>
              </a:prstGeom>
            </p:spPr>
          </p:pic>
        </p:grp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9DBEE11F-1665-E9E9-4B2F-3962FF29A3B6}"/>
                </a:ext>
              </a:extLst>
            </p:cNvPr>
            <p:cNvSpPr txBox="1"/>
            <p:nvPr/>
          </p:nvSpPr>
          <p:spPr>
            <a:xfrm>
              <a:off x="194763" y="5122975"/>
              <a:ext cx="701040" cy="37959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Y (m)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00B577AE-4B3D-0DB2-0B02-D8855309D486}"/>
                </a:ext>
              </a:extLst>
            </p:cNvPr>
            <p:cNvSpPr txBox="1"/>
            <p:nvPr/>
          </p:nvSpPr>
          <p:spPr>
            <a:xfrm>
              <a:off x="4162061" y="6055076"/>
              <a:ext cx="701040" cy="37959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1800" dirty="0"/>
                <a:t>X</a:t>
              </a:r>
              <a:r>
                <a:rPr kumimoji="0" lang="it-IT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(m)</a:t>
              </a:r>
            </a:p>
          </p:txBody>
        </p:sp>
      </p:grpSp>
      <p:pic>
        <p:nvPicPr>
          <p:cNvPr id="33" name="Immagine 32" descr="Immagine che contiene esterni, albero, terra, erba&#10;&#10;Descrizione generata automaticamente">
            <a:extLst>
              <a:ext uri="{FF2B5EF4-FFF2-40B4-BE49-F238E27FC236}">
                <a16:creationId xmlns:a16="http://schemas.microsoft.com/office/drawing/2014/main" id="{E2F38BA0-FD09-CDAB-9387-508E16F0EB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04" y="4704494"/>
            <a:ext cx="3732285" cy="4976379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98BFBDD-F71A-24F5-E7BF-6582190CDFE6}"/>
              </a:ext>
            </a:extLst>
          </p:cNvPr>
          <p:cNvSpPr txBox="1"/>
          <p:nvPr/>
        </p:nvSpPr>
        <p:spPr>
          <a:xfrm>
            <a:off x="6313814" y="6170728"/>
            <a:ext cx="1255880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Experimental set up - Second campaign 03/08/2021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63F960-D964-82CB-7207-098AE8737B05}"/>
              </a:ext>
            </a:extLst>
          </p:cNvPr>
          <p:cNvSpPr txBox="1"/>
          <p:nvPr/>
        </p:nvSpPr>
        <p:spPr>
          <a:xfrm>
            <a:off x="8700025" y="1582378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5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3C01F25-8217-E5E7-2A2E-B441B20CBFE3}"/>
              </a:ext>
            </a:extLst>
          </p:cNvPr>
          <p:cNvSpPr txBox="1"/>
          <p:nvPr/>
        </p:nvSpPr>
        <p:spPr>
          <a:xfrm>
            <a:off x="8700385" y="2078683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4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2309727-3CC9-C31C-A694-381F9CE73B82}"/>
              </a:ext>
            </a:extLst>
          </p:cNvPr>
          <p:cNvSpPr txBox="1"/>
          <p:nvPr/>
        </p:nvSpPr>
        <p:spPr>
          <a:xfrm>
            <a:off x="8692131" y="2652231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3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6BBC59B-51F6-CFB5-7E78-FEC2CE3B3518}"/>
              </a:ext>
            </a:extLst>
          </p:cNvPr>
          <p:cNvSpPr txBox="1"/>
          <p:nvPr/>
        </p:nvSpPr>
        <p:spPr>
          <a:xfrm>
            <a:off x="8712823" y="3140482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2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50E040D-5609-B0F4-D48A-7C77F58B5F86}"/>
              </a:ext>
            </a:extLst>
          </p:cNvPr>
          <p:cNvSpPr txBox="1"/>
          <p:nvPr/>
        </p:nvSpPr>
        <p:spPr>
          <a:xfrm>
            <a:off x="8733515" y="3623288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1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5017F0D-941D-B7E6-67D4-1CF5198041B7}"/>
              </a:ext>
            </a:extLst>
          </p:cNvPr>
          <p:cNvSpPr txBox="1"/>
          <p:nvPr/>
        </p:nvSpPr>
        <p:spPr>
          <a:xfrm>
            <a:off x="16512318" y="7212285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3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50406BA-634F-D69D-F460-D6CD104F5114}"/>
              </a:ext>
            </a:extLst>
          </p:cNvPr>
          <p:cNvSpPr txBox="1"/>
          <p:nvPr/>
        </p:nvSpPr>
        <p:spPr>
          <a:xfrm>
            <a:off x="16533010" y="7700536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2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6371B6E-5230-5DAD-BB4F-F89DEDC30309}"/>
              </a:ext>
            </a:extLst>
          </p:cNvPr>
          <p:cNvSpPr txBox="1"/>
          <p:nvPr/>
        </p:nvSpPr>
        <p:spPr>
          <a:xfrm>
            <a:off x="16553702" y="8183342"/>
            <a:ext cx="44257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1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1125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>
            <a:extLst>
              <a:ext uri="{FF2B5EF4-FFF2-40B4-BE49-F238E27FC236}">
                <a16:creationId xmlns:a16="http://schemas.microsoft.com/office/drawing/2014/main" id="{893F73CC-2B5B-44A5-9A43-7BF1789703F6}"/>
              </a:ext>
            </a:extLst>
          </p:cNvPr>
          <p:cNvGrpSpPr/>
          <p:nvPr/>
        </p:nvGrpSpPr>
        <p:grpSpPr>
          <a:xfrm>
            <a:off x="4359127" y="7791849"/>
            <a:ext cx="8033812" cy="1424533"/>
            <a:chOff x="3834581" y="5723848"/>
            <a:chExt cx="5147711" cy="819510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E132D6BF-BE78-41DA-BE14-5B1C280E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9" t="17777" r="18537" b="74761"/>
            <a:stretch/>
          </p:blipFill>
          <p:spPr>
            <a:xfrm>
              <a:off x="3834581" y="6031625"/>
              <a:ext cx="5147711" cy="511733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F8262F5-A9AF-478D-BE28-C8C58DF4F30B}"/>
                </a:ext>
              </a:extLst>
            </p:cNvPr>
            <p:cNvSpPr txBox="1"/>
            <p:nvPr/>
          </p:nvSpPr>
          <p:spPr>
            <a:xfrm>
              <a:off x="5371179" y="5723848"/>
              <a:ext cx="2633274" cy="280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91" dirty="0">
                  <a:uFill>
                    <a:solidFill>
                      <a:srgbClr val="1E507F"/>
                    </a:solidFill>
                  </a:uFill>
                  <a:latin typeface="Calibri"/>
                  <a:cs typeface="Calibri"/>
                </a:rPr>
                <a:t>Conductivity Model [S/m] </a:t>
              </a:r>
              <a:endParaRPr lang="it-IT" sz="1991" dirty="0"/>
            </a:p>
          </p:txBody>
        </p:sp>
      </p:grpSp>
      <p:sp>
        <p:nvSpPr>
          <p:cNvPr id="21" name="Title only">
            <a:extLst>
              <a:ext uri="{FF2B5EF4-FFF2-40B4-BE49-F238E27FC236}">
                <a16:creationId xmlns:a16="http://schemas.microsoft.com/office/drawing/2014/main" id="{70BFF01A-E193-A362-49A4-5EF09FC4BE9B}"/>
              </a:ext>
            </a:extLst>
          </p:cNvPr>
          <p:cNvSpPr txBox="1">
            <a:spLocks/>
          </p:cNvSpPr>
          <p:nvPr/>
        </p:nvSpPr>
        <p:spPr>
          <a:xfrm>
            <a:off x="2282845" y="7647"/>
            <a:ext cx="130048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57150" marR="115597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57150" marR="115597" indent="3429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57150" marR="115597" indent="685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57150" marR="115597" indent="10287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57150" marR="115597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57150" marR="115597" indent="17145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57150" marR="115597" indent="2057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57150" marR="115597" indent="24003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57150" marR="115597" indent="2743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it-IT" sz="6000" dirty="0"/>
              <a:t>Preliminary </a:t>
            </a:r>
            <a:r>
              <a:rPr lang="it-IT" sz="6000" dirty="0" err="1"/>
              <a:t>results</a:t>
            </a:r>
            <a:endParaRPr lang="it-IT" sz="6000" dirty="0"/>
          </a:p>
        </p:txBody>
      </p:sp>
      <p:grpSp>
        <p:nvGrpSpPr>
          <p:cNvPr id="173" name="Gruppo 172">
            <a:extLst>
              <a:ext uri="{FF2B5EF4-FFF2-40B4-BE49-F238E27FC236}">
                <a16:creationId xmlns:a16="http://schemas.microsoft.com/office/drawing/2014/main" id="{C1978798-71F9-8D3A-4EAF-8C45F7D1C680}"/>
              </a:ext>
            </a:extLst>
          </p:cNvPr>
          <p:cNvGrpSpPr/>
          <p:nvPr/>
        </p:nvGrpSpPr>
        <p:grpSpPr>
          <a:xfrm>
            <a:off x="138540" y="831244"/>
            <a:ext cx="18499859" cy="6441701"/>
            <a:chOff x="138540" y="831244"/>
            <a:chExt cx="18499859" cy="6441701"/>
          </a:xfrm>
        </p:grpSpPr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676866ED-8F37-D203-35F0-FDEA3AFD71AC}"/>
                </a:ext>
              </a:extLst>
            </p:cNvPr>
            <p:cNvGrpSpPr/>
            <p:nvPr/>
          </p:nvGrpSpPr>
          <p:grpSpPr>
            <a:xfrm>
              <a:off x="11593677" y="1357900"/>
              <a:ext cx="5647467" cy="5517899"/>
              <a:chOff x="18081970" y="-740100"/>
              <a:chExt cx="11448766" cy="8991771"/>
            </a:xfrm>
          </p:grpSpPr>
          <p:grpSp>
            <p:nvGrpSpPr>
              <p:cNvPr id="92" name="Gruppo 91">
                <a:extLst>
                  <a:ext uri="{FF2B5EF4-FFF2-40B4-BE49-F238E27FC236}">
                    <a16:creationId xmlns:a16="http://schemas.microsoft.com/office/drawing/2014/main" id="{B88F9998-4AA8-CF69-72D7-8CFD129B7192}"/>
                  </a:ext>
                </a:extLst>
              </p:cNvPr>
              <p:cNvGrpSpPr/>
              <p:nvPr/>
            </p:nvGrpSpPr>
            <p:grpSpPr>
              <a:xfrm>
                <a:off x="18081970" y="-740100"/>
                <a:ext cx="11448766" cy="8991771"/>
                <a:chOff x="8597306" y="192248"/>
                <a:chExt cx="11448766" cy="8991771"/>
              </a:xfrm>
            </p:grpSpPr>
            <p:sp>
              <p:nvSpPr>
                <p:cNvPr id="75" name="CasellaDiTesto 74">
                  <a:extLst>
                    <a:ext uri="{FF2B5EF4-FFF2-40B4-BE49-F238E27FC236}">
                      <a16:creationId xmlns:a16="http://schemas.microsoft.com/office/drawing/2014/main" id="{DBA8C138-37A5-25AB-874B-DEDD99A1CF8E}"/>
                    </a:ext>
                  </a:extLst>
                </p:cNvPr>
                <p:cNvSpPr txBox="1"/>
                <p:nvPr/>
              </p:nvSpPr>
              <p:spPr>
                <a:xfrm>
                  <a:off x="8597306" y="3155288"/>
                  <a:ext cx="1839328" cy="7690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- 0.08</a:t>
                  </a:r>
                </a:p>
              </p:txBody>
            </p:sp>
            <p:grpSp>
              <p:nvGrpSpPr>
                <p:cNvPr id="91" name="Gruppo 90">
                  <a:extLst>
                    <a:ext uri="{FF2B5EF4-FFF2-40B4-BE49-F238E27FC236}">
                      <a16:creationId xmlns:a16="http://schemas.microsoft.com/office/drawing/2014/main" id="{A17B635C-3B7A-A638-9FFC-6D7A6A6787D8}"/>
                    </a:ext>
                  </a:extLst>
                </p:cNvPr>
                <p:cNvGrpSpPr/>
                <p:nvPr/>
              </p:nvGrpSpPr>
              <p:grpSpPr>
                <a:xfrm>
                  <a:off x="8648770" y="192248"/>
                  <a:ext cx="11397302" cy="8991771"/>
                  <a:chOff x="8648770" y="192248"/>
                  <a:chExt cx="11397302" cy="8991771"/>
                </a:xfrm>
              </p:grpSpPr>
              <p:pic>
                <p:nvPicPr>
                  <p:cNvPr id="86" name="Immagine 85">
                    <a:extLst>
                      <a:ext uri="{FF2B5EF4-FFF2-40B4-BE49-F238E27FC236}">
                        <a16:creationId xmlns:a16="http://schemas.microsoft.com/office/drawing/2014/main" id="{060DF4F9-D4CF-DAE0-4654-7CB1D93247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21523" b="63452" l="12848" r="91195">
                                <a14:foregroundMark x1="13567" y1="55533" x2="23810" y2="48934"/>
                                <a14:foregroundMark x1="14286" y1="54518" x2="24079" y2="49239"/>
                                <a14:foregroundMark x1="65678" y1="27817" x2="72417" y2="21523"/>
                                <a14:foregroundMark x1="65409" y1="25787" x2="74573" y2="23350"/>
                                <a14:foregroundMark x1="26864" y1="63249" x2="30189" y2="63452"/>
                                <a14:foregroundMark x1="28482" y1="47919" x2="46271" y2="39188"/>
                                <a14:foregroundMark x1="74034" y1="32386" x2="80144" y2="30761"/>
                                <a14:foregroundMark x1="82480" y1="30254" x2="86703" y2="33401"/>
                                <a14:foregroundMark x1="14286" y1="55025" x2="16352" y2="58985"/>
                                <a14:foregroundMark x1="12848" y1="56041" x2="17071" y2="58680"/>
                                <a14:foregroundMark x1="13297" y1="55533" x2="14735" y2="55330"/>
                                <a14:foregroundMark x1="12848" y1="55838" x2="14286" y2="55025"/>
                                <a14:foregroundMark x1="55346" y1="31777" x2="61725" y2="27614"/>
                                <a14:foregroundMark x1="62174" y1="26294" x2="66397" y2="23350"/>
                                <a14:foregroundMark x1="62354" y1="27817" x2="65678" y2="24670"/>
                                <a14:foregroundMark x1="67745" y1="23858" x2="69362" y2="22843"/>
                                <a14:foregroundMark x1="71249" y1="21523" x2="72237" y2="22335"/>
                                <a14:foregroundMark x1="71518" y1="21827" x2="75741" y2="23350"/>
                                <a14:foregroundMark x1="69362" y1="22030" x2="72237" y2="21827"/>
                                <a14:foregroundMark x1="72417" y1="22335" x2="76190" y2="24975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020" t="20098" b="32015"/>
                  <a:stretch/>
                </p:blipFill>
                <p:spPr>
                  <a:xfrm>
                    <a:off x="10479111" y="192248"/>
                    <a:ext cx="9566961" cy="4608352"/>
                  </a:xfrm>
                  <a:prstGeom prst="rect">
                    <a:avLst/>
                  </a:prstGeom>
                </p:spPr>
              </p:pic>
              <p:pic>
                <p:nvPicPr>
                  <p:cNvPr id="90" name="Immagine 89">
                    <a:extLst>
                      <a:ext uri="{FF2B5EF4-FFF2-40B4-BE49-F238E27FC236}">
                        <a16:creationId xmlns:a16="http://schemas.microsoft.com/office/drawing/2014/main" id="{7B40A2EC-834C-C77A-A7B9-B22DF3FBD5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24873" b="71371" l="14915" r="86523">
                                <a14:foregroundMark x1="15004" y1="58376" x2="20216" y2="64772"/>
                                <a14:foregroundMark x1="16442" y1="58173" x2="22282" y2="56853"/>
                                <a14:foregroundMark x1="20395" y1="56548" x2="27673" y2="55533"/>
                                <a14:foregroundMark x1="21114" y1="56244" x2="24349" y2="60508"/>
                                <a14:foregroundMark x1="19048" y1="57563" x2="21563" y2="60203"/>
                                <a14:foregroundMark x1="18329" y1="57868" x2="31626" y2="65279"/>
                                <a14:foregroundMark x1="23450" y1="63959" x2="28392" y2="71371"/>
                                <a14:foregroundMark x1="70215" y1="27513" x2="75457" y2="27513"/>
                                <a14:foregroundMark x1="79919" y1="30190" x2="82179" y2="37795"/>
                                <a14:foregroundMark x1="86315" y1="36627" x2="86343" y2="36751"/>
                                <a14:foregroundMark x1="85962" y1="35082" x2="86255" y2="36364"/>
                                <a14:foregroundMark x1="85624" y1="33604" x2="85746" y2="34138"/>
                                <a14:foregroundMark x1="28392" y1="58173" x2="25606" y2="52589"/>
                                <a14:foregroundMark x1="23720" y1="58376" x2="38455" y2="57056"/>
                                <a14:foregroundMark x1="26774" y1="56041" x2="29111" y2="63959"/>
                                <a14:foregroundMark x1="68220" y1="28479" x2="72597" y2="28832"/>
                                <a14:foregroundMark x1="59299" y1="31675" x2="71698" y2="24873"/>
                                <a14:foregroundMark x1="71698" y1="24873" x2="69811" y2="26396"/>
                                <a14:backgroundMark x1="76280" y1="26497" x2="80773" y2="29137"/>
                                <a14:backgroundMark x1="82120" y1="40508" x2="84726" y2="39391"/>
                                <a14:backgroundMark x1="80503" y1="39898" x2="85175" y2="38579"/>
                                <a14:backgroundMark x1="86613" y1="33096" x2="88230" y2="34112"/>
                                <a14:backgroundMark x1="65139" y1="26396" x2="64568" y2="27314"/>
                                <a14:backgroundMark x1="65588" y1="26701" x2="64420" y2="26904"/>
                                <a14:backgroundMark x1="59920" y1="30258" x2="53639" y2="33299"/>
                                <a14:backgroundMark x1="73765" y1="23553" x2="71876" y2="2446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1941" t="24275" r="11717" b="30217"/>
                  <a:stretch/>
                </p:blipFill>
                <p:spPr>
                  <a:xfrm>
                    <a:off x="10455188" y="4184397"/>
                    <a:ext cx="8294567" cy="4375898"/>
                  </a:xfrm>
                  <a:prstGeom prst="rect">
                    <a:avLst/>
                  </a:prstGeom>
                </p:spPr>
              </p:pic>
              <p:pic>
                <p:nvPicPr>
                  <p:cNvPr id="88" name="Immagine 87">
                    <a:extLst>
                      <a:ext uri="{FF2B5EF4-FFF2-40B4-BE49-F238E27FC236}">
                        <a16:creationId xmlns:a16="http://schemas.microsoft.com/office/drawing/2014/main" id="{93A39BC8-425E-B4C5-922E-157A551DB5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2944" b="64975" l="13747" r="87781">
                                <a14:foregroundMark x1="13747" y1="56853" x2="18239" y2="60812"/>
                                <a14:foregroundMark x1="14196" y1="56548" x2="21743" y2="53401"/>
                                <a14:foregroundMark x1="16352" y1="58173" x2="19856" y2="60102"/>
                                <a14:foregroundMark x1="25517" y1="62944" x2="27403" y2="65076"/>
                                <a14:foregroundMark x1="33783" y1="64365" x2="33064" y2="64061"/>
                                <a14:foregroundMark x1="81941" y1="30761" x2="81941" y2="32081"/>
                                <a14:foregroundMark x1="83109" y1="28832" x2="87781" y2="35228"/>
                                <a14:foregroundMark x1="65858" y1="23553" x2="69811" y2="25787"/>
                                <a14:foregroundMark x1="69811" y1="25787" x2="72686" y2="24365"/>
                                <a14:foregroundMark x1="67296" y1="25178" x2="71788" y2="22944"/>
                                <a14:foregroundMark x1="71788" y1="22944" x2="69632" y2="24061"/>
                                <a14:foregroundMark x1="68284" y1="24061" x2="72507" y2="24061"/>
                                <a14:foregroundMark x1="70800" y1="23046" x2="72686" y2="23046"/>
                                <a14:foregroundMark x1="82390" y1="29645" x2="84996" y2="3258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013" t="21561" r="12356" b="31965"/>
                  <a:stretch/>
                </p:blipFill>
                <p:spPr>
                  <a:xfrm>
                    <a:off x="10586705" y="2247504"/>
                    <a:ext cx="8036902" cy="4429186"/>
                  </a:xfrm>
                  <a:prstGeom prst="rect">
                    <a:avLst/>
                  </a:prstGeom>
                </p:spPr>
              </p:pic>
              <p:cxnSp>
                <p:nvCxnSpPr>
                  <p:cNvPr id="69" name="Connettore diritto 68">
                    <a:extLst>
                      <a:ext uri="{FF2B5EF4-FFF2-40B4-BE49-F238E27FC236}">
                        <a16:creationId xmlns:a16="http://schemas.microsoft.com/office/drawing/2014/main" id="{371CEB45-DF12-9C8A-3CDB-1AED38386C2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2171859" y="5327662"/>
                    <a:ext cx="6464712" cy="322109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70" name="Connettore diritto 69">
                    <a:extLst>
                      <a:ext uri="{FF2B5EF4-FFF2-40B4-BE49-F238E27FC236}">
                        <a16:creationId xmlns:a16="http://schemas.microsoft.com/office/drawing/2014/main" id="{5A11960A-4AB4-0A41-3002-B939FEF3AABB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0525431" y="7543773"/>
                    <a:ext cx="1661196" cy="1019375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71" name="Connettore diritto 70">
                    <a:extLst>
                      <a:ext uri="{FF2B5EF4-FFF2-40B4-BE49-F238E27FC236}">
                        <a16:creationId xmlns:a16="http://schemas.microsoft.com/office/drawing/2014/main" id="{B7717E5F-081A-629C-64F4-E65E4BECBA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525431" y="3600887"/>
                    <a:ext cx="0" cy="3930894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72" name="Connettore diritto 71">
                    <a:extLst>
                      <a:ext uri="{FF2B5EF4-FFF2-40B4-BE49-F238E27FC236}">
                        <a16:creationId xmlns:a16="http://schemas.microsoft.com/office/drawing/2014/main" id="{4BB9CF49-C66C-39DD-5A41-7D650023CD4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0346252" y="7537537"/>
                    <a:ext cx="17917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sp>
                <p:nvSpPr>
                  <p:cNvPr id="73" name="CasellaDiTesto 72">
                    <a:extLst>
                      <a:ext uri="{FF2B5EF4-FFF2-40B4-BE49-F238E27FC236}">
                        <a16:creationId xmlns:a16="http://schemas.microsoft.com/office/drawing/2014/main" id="{88F52D72-0855-89B4-1143-5BB1AC70506E}"/>
                      </a:ext>
                    </a:extLst>
                  </p:cNvPr>
                  <p:cNvSpPr txBox="1"/>
                  <p:nvPr/>
                </p:nvSpPr>
                <p:spPr>
                  <a:xfrm>
                    <a:off x="8648770" y="6967429"/>
                    <a:ext cx="2200779" cy="76902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rPr>
                      <a:t>- 0.20</a:t>
                    </a:r>
                  </a:p>
                </p:txBody>
              </p:sp>
              <p:cxnSp>
                <p:nvCxnSpPr>
                  <p:cNvPr id="74" name="Connettore diritto 73">
                    <a:extLst>
                      <a:ext uri="{FF2B5EF4-FFF2-40B4-BE49-F238E27FC236}">
                        <a16:creationId xmlns:a16="http://schemas.microsoft.com/office/drawing/2014/main" id="{712465F8-58AB-E674-6E0E-BF1DC360B0B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0346252" y="3600887"/>
                    <a:ext cx="17917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cxnSp>
                <p:nvCxnSpPr>
                  <p:cNvPr id="76" name="Connettore diritto 75">
                    <a:extLst>
                      <a:ext uri="{FF2B5EF4-FFF2-40B4-BE49-F238E27FC236}">
                        <a16:creationId xmlns:a16="http://schemas.microsoft.com/office/drawing/2014/main" id="{B880DEB4-C80E-CBE2-827E-7505FEFBFC3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0346252" y="5567796"/>
                    <a:ext cx="179179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</p:cxnSp>
              <p:sp>
                <p:nvSpPr>
                  <p:cNvPr id="77" name="CasellaDiTesto 76">
                    <a:extLst>
                      <a:ext uri="{FF2B5EF4-FFF2-40B4-BE49-F238E27FC236}">
                        <a16:creationId xmlns:a16="http://schemas.microsoft.com/office/drawing/2014/main" id="{330BE264-4F69-E5E4-8FE8-448FB8B1FFE2}"/>
                      </a:ext>
                    </a:extLst>
                  </p:cNvPr>
                  <p:cNvSpPr txBox="1"/>
                  <p:nvPr/>
                </p:nvSpPr>
                <p:spPr>
                  <a:xfrm>
                    <a:off x="8789063" y="5092874"/>
                    <a:ext cx="1633736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rPr>
                      <a:t>- 0.11</a:t>
                    </a:r>
                  </a:p>
                </p:txBody>
              </p:sp>
              <p:sp>
                <p:nvSpPr>
                  <p:cNvPr id="78" name="CasellaDiTesto 77">
                    <a:extLst>
                      <a:ext uri="{FF2B5EF4-FFF2-40B4-BE49-F238E27FC236}">
                        <a16:creationId xmlns:a16="http://schemas.microsoft.com/office/drawing/2014/main" id="{B2B87A4E-0F9D-C662-6E8F-86972E558012}"/>
                      </a:ext>
                    </a:extLst>
                  </p:cNvPr>
                  <p:cNvSpPr txBox="1"/>
                  <p:nvPr/>
                </p:nvSpPr>
                <p:spPr>
                  <a:xfrm>
                    <a:off x="11933439" y="8414989"/>
                    <a:ext cx="1197683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2400" dirty="0"/>
                      <a:t>0.0</a:t>
                    </a:r>
                    <a:endPara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endParaRPr>
                  </a:p>
                </p:txBody>
              </p:sp>
              <p:sp>
                <p:nvSpPr>
                  <p:cNvPr id="79" name="CasellaDiTesto 78">
                    <a:extLst>
                      <a:ext uri="{FF2B5EF4-FFF2-40B4-BE49-F238E27FC236}">
                        <a16:creationId xmlns:a16="http://schemas.microsoft.com/office/drawing/2014/main" id="{10E392B5-99F6-4437-7296-144D3B1C2840}"/>
                      </a:ext>
                    </a:extLst>
                  </p:cNvPr>
                  <p:cNvSpPr txBox="1"/>
                  <p:nvPr/>
                </p:nvSpPr>
                <p:spPr>
                  <a:xfrm>
                    <a:off x="18632367" y="5128210"/>
                    <a:ext cx="1164813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2400" dirty="0"/>
                      <a:t>2.8</a:t>
                    </a:r>
                    <a:endPara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endParaRPr>
                  </a:p>
                </p:txBody>
              </p:sp>
              <p:sp>
                <p:nvSpPr>
                  <p:cNvPr id="80" name="CasellaDiTesto 79">
                    <a:extLst>
                      <a:ext uri="{FF2B5EF4-FFF2-40B4-BE49-F238E27FC236}">
                        <a16:creationId xmlns:a16="http://schemas.microsoft.com/office/drawing/2014/main" id="{3264D879-9A71-614A-6323-40E20ABA5611}"/>
                      </a:ext>
                    </a:extLst>
                  </p:cNvPr>
                  <p:cNvSpPr txBox="1"/>
                  <p:nvPr/>
                </p:nvSpPr>
                <p:spPr>
                  <a:xfrm>
                    <a:off x="13788404" y="7631582"/>
                    <a:ext cx="1352925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rPr>
                      <a:t>0.7</a:t>
                    </a:r>
                  </a:p>
                </p:txBody>
              </p:sp>
              <p:sp>
                <p:nvSpPr>
                  <p:cNvPr id="81" name="CasellaDiTesto 80">
                    <a:extLst>
                      <a:ext uri="{FF2B5EF4-FFF2-40B4-BE49-F238E27FC236}">
                        <a16:creationId xmlns:a16="http://schemas.microsoft.com/office/drawing/2014/main" id="{27DA8D0E-0E60-2C8B-6483-F37EA9893614}"/>
                      </a:ext>
                    </a:extLst>
                  </p:cNvPr>
                  <p:cNvSpPr txBox="1"/>
                  <p:nvPr/>
                </p:nvSpPr>
                <p:spPr>
                  <a:xfrm>
                    <a:off x="15269929" y="6861496"/>
                    <a:ext cx="1378555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rPr>
                      <a:t>1.4</a:t>
                    </a:r>
                  </a:p>
                </p:txBody>
              </p:sp>
              <p:sp>
                <p:nvSpPr>
                  <p:cNvPr id="82" name="CasellaDiTesto 81">
                    <a:extLst>
                      <a:ext uri="{FF2B5EF4-FFF2-40B4-BE49-F238E27FC236}">
                        <a16:creationId xmlns:a16="http://schemas.microsoft.com/office/drawing/2014/main" id="{1FAF1FF2-A3A3-4C0A-62F4-C96EB9AAB984}"/>
                      </a:ext>
                    </a:extLst>
                  </p:cNvPr>
                  <p:cNvSpPr txBox="1"/>
                  <p:nvPr/>
                </p:nvSpPr>
                <p:spPr>
                  <a:xfrm>
                    <a:off x="16947755" y="6073341"/>
                    <a:ext cx="1366888" cy="78329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2400" dirty="0"/>
                      <a:t>2.1</a:t>
                    </a:r>
                    <a:endPara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endParaRPr>
                  </a:p>
                </p:txBody>
              </p:sp>
              <p:sp>
                <p:nvSpPr>
                  <p:cNvPr id="83" name="CasellaDiTesto 82">
                    <a:extLst>
                      <a:ext uri="{FF2B5EF4-FFF2-40B4-BE49-F238E27FC236}">
                        <a16:creationId xmlns:a16="http://schemas.microsoft.com/office/drawing/2014/main" id="{E79912C6-CA86-58FE-9811-04286181F51B}"/>
                      </a:ext>
                    </a:extLst>
                  </p:cNvPr>
                  <p:cNvSpPr txBox="1"/>
                  <p:nvPr/>
                </p:nvSpPr>
                <p:spPr>
                  <a:xfrm>
                    <a:off x="10432149" y="7784160"/>
                    <a:ext cx="1197685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2400" dirty="0"/>
                      <a:t>0.4</a:t>
                    </a:r>
                    <a:endPara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endParaRPr>
                  </a:p>
                </p:txBody>
              </p:sp>
              <p:sp>
                <p:nvSpPr>
                  <p:cNvPr id="84" name="CasellaDiTesto 83">
                    <a:extLst>
                      <a:ext uri="{FF2B5EF4-FFF2-40B4-BE49-F238E27FC236}">
                        <a16:creationId xmlns:a16="http://schemas.microsoft.com/office/drawing/2014/main" id="{22AF6645-FA7B-2CAD-1C77-F63D11C7EFBE}"/>
                      </a:ext>
                    </a:extLst>
                  </p:cNvPr>
                  <p:cNvSpPr txBox="1"/>
                  <p:nvPr/>
                </p:nvSpPr>
                <p:spPr>
                  <a:xfrm>
                    <a:off x="9632701" y="7460439"/>
                    <a:ext cx="1283926" cy="7690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l" defTabSz="457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Calibri"/>
                      </a:rPr>
                      <a:t>0.8</a:t>
                    </a:r>
                  </a:p>
                </p:txBody>
              </p:sp>
            </p:grpSp>
          </p:grpSp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BCA6BF17-46B5-CE53-A464-28B90F5EE91A}"/>
                  </a:ext>
                </a:extLst>
              </p:cNvPr>
              <p:cNvSpPr txBox="1"/>
              <p:nvPr/>
            </p:nvSpPr>
            <p:spPr>
              <a:xfrm>
                <a:off x="18583645" y="1405888"/>
                <a:ext cx="1763072" cy="769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Z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AF94242B-D0C2-3D77-0FC4-991F52A5AD17}"/>
                  </a:ext>
                </a:extLst>
              </p:cNvPr>
              <p:cNvSpPr txBox="1"/>
              <p:nvPr/>
            </p:nvSpPr>
            <p:spPr>
              <a:xfrm>
                <a:off x="18977118" y="7408543"/>
                <a:ext cx="1734911" cy="6071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Y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02" name="CasellaDiTesto 101">
                <a:extLst>
                  <a:ext uri="{FF2B5EF4-FFF2-40B4-BE49-F238E27FC236}">
                    <a16:creationId xmlns:a16="http://schemas.microsoft.com/office/drawing/2014/main" id="{1A58F478-E166-CA85-512A-2A7DA8CA1A34}"/>
                  </a:ext>
                </a:extLst>
              </p:cNvPr>
              <p:cNvSpPr txBox="1"/>
              <p:nvPr/>
            </p:nvSpPr>
            <p:spPr>
              <a:xfrm>
                <a:off x="25823678" y="5943794"/>
                <a:ext cx="1802406" cy="7690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X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grpSp>
          <p:nvGrpSpPr>
            <p:cNvPr id="96" name="Gruppo 95">
              <a:extLst>
                <a:ext uri="{FF2B5EF4-FFF2-40B4-BE49-F238E27FC236}">
                  <a16:creationId xmlns:a16="http://schemas.microsoft.com/office/drawing/2014/main" id="{B235D177-D1BC-71FA-8D87-6832194E608D}"/>
                </a:ext>
              </a:extLst>
            </p:cNvPr>
            <p:cNvGrpSpPr/>
            <p:nvPr/>
          </p:nvGrpSpPr>
          <p:grpSpPr>
            <a:xfrm>
              <a:off x="138540" y="1753567"/>
              <a:ext cx="5691715" cy="5519378"/>
              <a:chOff x="-409414" y="826981"/>
              <a:chExt cx="10846540" cy="8818762"/>
            </a:xfrm>
          </p:grpSpPr>
          <p:grpSp>
            <p:nvGrpSpPr>
              <p:cNvPr id="63" name="Gruppo 62">
                <a:extLst>
                  <a:ext uri="{FF2B5EF4-FFF2-40B4-BE49-F238E27FC236}">
                    <a16:creationId xmlns:a16="http://schemas.microsoft.com/office/drawing/2014/main" id="{1F00B2E7-AC3B-0202-882A-69CC41BD52D1}"/>
                  </a:ext>
                </a:extLst>
              </p:cNvPr>
              <p:cNvGrpSpPr/>
              <p:nvPr/>
            </p:nvGrpSpPr>
            <p:grpSpPr>
              <a:xfrm>
                <a:off x="-409414" y="826981"/>
                <a:ext cx="10846540" cy="8818762"/>
                <a:chOff x="-736747" y="738435"/>
                <a:chExt cx="11192789" cy="9339461"/>
              </a:xfrm>
            </p:grpSpPr>
            <p:sp>
              <p:nvSpPr>
                <p:cNvPr id="47" name="CasellaDiTesto 46">
                  <a:extLst>
                    <a:ext uri="{FF2B5EF4-FFF2-40B4-BE49-F238E27FC236}">
                      <a16:creationId xmlns:a16="http://schemas.microsoft.com/office/drawing/2014/main" id="{EAF5C686-A3F7-229C-79B9-96EFCDB365DA}"/>
                    </a:ext>
                  </a:extLst>
                </p:cNvPr>
                <p:cNvSpPr txBox="1"/>
                <p:nvPr/>
              </p:nvSpPr>
              <p:spPr>
                <a:xfrm>
                  <a:off x="-736747" y="3775241"/>
                  <a:ext cx="1714224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- 0.08</a:t>
                  </a:r>
                </a:p>
              </p:txBody>
            </p:sp>
            <p:pic>
              <p:nvPicPr>
                <p:cNvPr id="8" name="Immagine 7">
                  <a:extLst>
                    <a:ext uri="{FF2B5EF4-FFF2-40B4-BE49-F238E27FC236}">
                      <a16:creationId xmlns:a16="http://schemas.microsoft.com/office/drawing/2014/main" id="{E1482178-62C4-200B-E458-6BF89E9531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25381" b="74721" l="8446" r="91375">
                              <a14:foregroundMark x1="11321" y1="62741" x2="24528" y2="73706"/>
                              <a14:foregroundMark x1="24528" y1="73706" x2="27403" y2="73706"/>
                              <a14:foregroundMark x1="26864" y1="73909" x2="88859" y2="37563"/>
                              <a14:foregroundMark x1="72147" y1="25178" x2="79784" y2="32081"/>
                              <a14:foregroundMark x1="79784" y1="32081" x2="89578" y2="37868"/>
                              <a14:foregroundMark x1="89578" y1="37868" x2="89937" y2="38477"/>
                              <a14:foregroundMark x1="72327" y1="25381" x2="87960" y2="35431"/>
                              <a14:foregroundMark x1="68733" y1="28223" x2="72686" y2="25787"/>
                              <a14:foregroundMark x1="35669" y1="47411" x2="65948" y2="31675"/>
                              <a14:foregroundMark x1="65948" y1="31675" x2="68823" y2="28426"/>
                              <a14:foregroundMark x1="11051" y1="62538" x2="33693" y2="50457"/>
                              <a14:foregroundMark x1="33693" y1="50457" x2="35759" y2="46802"/>
                              <a14:foregroundMark x1="18778" y1="58680" x2="24528" y2="54213"/>
                              <a14:foregroundMark x1="24528" y1="54213" x2="36927" y2="49949"/>
                              <a14:foregroundMark x1="36927" y1="49949" x2="37197" y2="46802"/>
                              <a14:foregroundMark x1="12668" y1="61929" x2="15813" y2="58071"/>
                              <a14:foregroundMark x1="15813" y1="58071" x2="21653" y2="55431"/>
                              <a14:foregroundMark x1="21653" y1="55431" x2="24169" y2="55431"/>
                              <a14:foregroundMark x1="8625" y1="61929" x2="10063" y2="61929"/>
                              <a14:foregroundMark x1="10782" y1="62741" x2="14376" y2="57970"/>
                              <a14:foregroundMark x1="11231" y1="62741" x2="15544" y2="66091"/>
                              <a14:foregroundMark x1="10063" y1="64670" x2="16532" y2="68020"/>
                              <a14:foregroundMark x1="23450" y1="54619" x2="33783" y2="48731"/>
                              <a14:foregroundMark x1="34501" y1="48934" x2="46002" y2="44873"/>
                              <a14:foregroundMark x1="34951" y1="48528" x2="30638" y2="50355"/>
                              <a14:foregroundMark x1="19227" y1="56345" x2="27403" y2="53096"/>
                              <a14:foregroundMark x1="32884" y1="48934" x2="37466" y2="46497"/>
                              <a14:foregroundMark x1="44115" y1="42538" x2="50314" y2="38680"/>
                              <a14:foregroundMark x1="50314" y1="39188" x2="58221" y2="35533"/>
                              <a14:foregroundMark x1="51752" y1="38985" x2="63342" y2="32284"/>
                              <a14:foregroundMark x1="49865" y1="38680" x2="61905" y2="30660"/>
                              <a14:foregroundMark x1="60827" y1="32690" x2="69093" y2="28223"/>
                              <a14:foregroundMark x1="59748" y1="32487" x2="66846" y2="30254"/>
                              <a14:foregroundMark x1="27853" y1="51777" x2="45373" y2="42640"/>
                              <a14:foregroundMark x1="45373" y1="42640" x2="46002" y2="41624"/>
                              <a14:foregroundMark x1="29919" y1="51168" x2="45013" y2="42335"/>
                              <a14:foregroundMark x1="45013" y1="42335" x2="45732" y2="41117"/>
                              <a14:foregroundMark x1="84367" y1="32487" x2="89668" y2="37970"/>
                              <a14:foregroundMark x1="89668" y1="37970" x2="89668" y2="37970"/>
                              <a14:foregroundMark x1="88410" y1="35736" x2="91375" y2="38985"/>
                              <a14:foregroundMark x1="23810" y1="73299" x2="28482" y2="74721"/>
                              <a14:foregroundMark x1="25606" y1="73909" x2="33064" y2="70964"/>
                              <a14:foregroundMark x1="33064" y1="70964" x2="33333" y2="70660"/>
                              <a14:foregroundMark x1="30458" y1="72589" x2="33154" y2="71269"/>
                              <a14:foregroundMark x1="29200" y1="73096" x2="34322" y2="70152"/>
                              <a14:foregroundMark x1="28302" y1="73909" x2="35310" y2="68731"/>
                              <a14:foregroundMark x1="33783" y1="70964" x2="41060" y2="66599"/>
                              <a14:foregroundMark x1="34771" y1="69645" x2="43845" y2="64162"/>
                              <a14:foregroundMark x1="41689" y1="66396" x2="52471" y2="60609"/>
                              <a14:foregroundMark x1="44834" y1="64467" x2="55076" y2="57462"/>
                              <a14:foregroundMark x1="53729" y1="60102" x2="62354" y2="53299"/>
                              <a14:foregroundMark x1="51123" y1="61218" x2="65139" y2="52792"/>
                              <a14:foregroundMark x1="60916" y1="54213" x2="76640" y2="46904"/>
                              <a14:foregroundMark x1="65678" y1="52792" x2="79335" y2="44162"/>
                              <a14:foregroundMark x1="63522" y1="49543" x2="75202" y2="41218"/>
                              <a14:foregroundMark x1="58760" y1="50863" x2="75562" y2="42030"/>
                              <a14:foregroundMark x1="36658" y1="57056" x2="64061" y2="39492"/>
                              <a14:foregroundMark x1="31447" y1="61523" x2="62354" y2="43046"/>
                              <a14:foregroundMark x1="24888" y1="59594" x2="67385" y2="37970"/>
                              <a14:foregroundMark x1="78167" y1="44975" x2="86523" y2="39492"/>
                              <a14:foregroundMark x1="78077" y1="43858" x2="89937" y2="37563"/>
                              <a14:foregroundMark x1="86703" y1="40102" x2="89398" y2="3786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68" t="25472" r="10453" b="25310"/>
                <a:stretch/>
              </p:blipFill>
              <p:spPr>
                <a:xfrm>
                  <a:off x="1133999" y="738435"/>
                  <a:ext cx="8351520" cy="4617721"/>
                </a:xfrm>
                <a:prstGeom prst="rect">
                  <a:avLst/>
                </a:prstGeom>
              </p:spPr>
            </p:pic>
            <p:pic>
              <p:nvPicPr>
                <p:cNvPr id="10" name="Immagine 9">
                  <a:extLst>
                    <a:ext uri="{FF2B5EF4-FFF2-40B4-BE49-F238E27FC236}">
                      <a16:creationId xmlns:a16="http://schemas.microsoft.com/office/drawing/2014/main" id="{0FA59227-FD91-CF5D-CA05-6269DEACCE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28528" b="75635" l="10243" r="88679">
                              <a14:foregroundMark x1="11231" y1="64061" x2="16801" y2="65279"/>
                              <a14:foregroundMark x1="16801" y1="65279" x2="23001" y2="71472"/>
                              <a14:foregroundMark x1="23001" y1="71472" x2="25067" y2="75127"/>
                              <a14:foregroundMark x1="10692" y1="63756" x2="24708" y2="74822"/>
                              <a14:foregroundMark x1="24708" y1="74822" x2="25067" y2="75228"/>
                              <a14:foregroundMark x1="10243" y1="62538" x2="16981" y2="68629"/>
                              <a14:foregroundMark x1="10692" y1="63858" x2="17251" y2="60305"/>
                              <a14:foregroundMark x1="14286" y1="61117" x2="17969" y2="58071"/>
                              <a14:foregroundMark x1="23989" y1="73299" x2="29470" y2="75736"/>
                              <a14:foregroundMark x1="66846" y1="31371" x2="72417" y2="28528"/>
                              <a14:foregroundMark x1="72417" y1="28528" x2="72058" y2="29645"/>
                              <a14:foregroundMark x1="72597" y1="28832" x2="78167" y2="33198"/>
                              <a14:foregroundMark x1="78167" y1="33198" x2="80503" y2="32386"/>
                              <a14:foregroundMark x1="80683" y1="33503" x2="85445" y2="38071"/>
                              <a14:foregroundMark x1="81402" y1="33503" x2="88679" y2="38883"/>
                              <a14:foregroundMark x1="88679" y1="38883" x2="88589" y2="37360"/>
                              <a14:foregroundMark x1="87960" y1="38579" x2="87960" y2="370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68" t="26609" r="10453" b="24173"/>
                <a:stretch/>
              </p:blipFill>
              <p:spPr>
                <a:xfrm>
                  <a:off x="1100759" y="2833640"/>
                  <a:ext cx="8351520" cy="4617721"/>
                </a:xfrm>
                <a:prstGeom prst="rect">
                  <a:avLst/>
                </a:prstGeom>
              </p:spPr>
            </p:pic>
            <p:pic>
              <p:nvPicPr>
                <p:cNvPr id="14" name="Immagine 13">
                  <a:extLst>
                    <a:ext uri="{FF2B5EF4-FFF2-40B4-BE49-F238E27FC236}">
                      <a16:creationId xmlns:a16="http://schemas.microsoft.com/office/drawing/2014/main" id="{366A441C-2058-37DC-C6F5-6C3A7A40B3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29442" b="76244" l="10243" r="88500">
                              <a14:foregroundMark x1="15510" y1="63536" x2="18329" y2="61624"/>
                              <a14:foregroundMark x1="18329" y1="61624" x2="17520" y2="62030"/>
                              <a14:foregroundMark x1="15258" y1="63382" x2="19587" y2="61929"/>
                              <a14:foregroundMark x1="15802" y1="63714" x2="21833" y2="60102"/>
                              <a14:foregroundMark x1="15723" y1="63858" x2="52650" y2="42437"/>
                              <a14:foregroundMark x1="52650" y1="42437" x2="56353" y2="39505"/>
                              <a14:foregroundMark x1="71159" y1="31574" x2="81402" y2="35127"/>
                              <a14:foregroundMark x1="81402" y1="35127" x2="84636" y2="38985"/>
                              <a14:foregroundMark x1="84636" y1="38985" x2="79695" y2="34619"/>
                              <a14:foregroundMark x1="81491" y1="35127" x2="87871" y2="40102"/>
                              <a14:foregroundMark x1="87871" y1="40102" x2="88589" y2="40812"/>
                              <a14:foregroundMark x1="41599" y1="51168" x2="41599" y2="51168"/>
                              <a14:foregroundMark x1="22282" y1="72183" x2="26056" y2="76244"/>
                              <a14:foregroundMark x1="13836" y1="64873" x2="17430" y2="62843"/>
                              <a14:foregroundMark x1="11231" y1="66497" x2="12399" y2="65482"/>
                              <a14:foregroundMark x1="12938" y1="65178" x2="15993" y2="63350"/>
                              <a14:foregroundMark x1="11051" y1="65685" x2="13657" y2="64873"/>
                              <a14:foregroundMark x1="11680" y1="66904" x2="11051" y2="64873"/>
                              <a14:foregroundMark x1="11051" y1="66497" x2="12399" y2="67614"/>
                              <a14:foregroundMark x1="11770" y1="66091" x2="11770" y2="66802"/>
                              <a14:foregroundMark x1="11770" y1="65685" x2="15723" y2="65178"/>
                              <a14:foregroundMark x1="11500" y1="65279" x2="11500" y2="65279"/>
                              <a14:foregroundMark x1="12848" y1="67107" x2="13387" y2="66497"/>
                              <a14:foregroundMark x1="12489" y1="66091" x2="11770" y2="65685"/>
                              <a14:foregroundMark x1="62444" y1="35228" x2="62264" y2="36244"/>
                              <a14:foregroundMark x1="62803" y1="36041" x2="69182" y2="34010"/>
                              <a14:foregroundMark x1="64241" y1="34822" x2="68464" y2="32690"/>
                              <a14:foregroundMark x1="62444" y1="36548" x2="68194" y2="34112"/>
                              <a14:foregroundMark x1="68194" y1="34112" x2="68194" y2="34112"/>
                              <a14:foregroundMark x1="61815" y1="36751" x2="68104" y2="33299"/>
                              <a14:foregroundMark x1="68104" y1="33299" x2="66397" y2="34822"/>
                              <a14:foregroundMark x1="70440" y1="46802" x2="75651" y2="43249"/>
                              <a14:backgroundMark x1="69452" y1="30355" x2="67026" y2="31168"/>
                              <a14:backgroundMark x1="73765" y1="29543" x2="69182" y2="29543"/>
                              <a14:backgroundMark x1="63122" y1="34331" x2="62983" y2="34416"/>
                              <a14:backgroundMark x1="64957" y1="33210" x2="63830" y2="33899"/>
                              <a14:backgroundMark x1="60516" y1="35116" x2="63218" y2="35175"/>
                              <a14:backgroundMark x1="63881" y1="33198" x2="67296" y2="31066"/>
                              <a14:backgroundMark x1="74304" y1="28934" x2="75202" y2="30051"/>
                              <a14:backgroundMark x1="60377" y1="35228" x2="57951" y2="37868"/>
                              <a14:backgroundMark x1="60557" y1="36447" x2="47439" y2="39695"/>
                              <a14:backgroundMark x1="58670" y1="36447" x2="59389" y2="37259"/>
                              <a14:backgroundMark x1="11770" y1="63553" x2="11719" y2="6432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625" t="28883" r="10598" b="21898"/>
                <a:stretch/>
              </p:blipFill>
              <p:spPr>
                <a:xfrm>
                  <a:off x="1100759" y="4819351"/>
                  <a:ext cx="8351520" cy="4617721"/>
                </a:xfrm>
                <a:prstGeom prst="rect">
                  <a:avLst/>
                </a:prstGeom>
              </p:spPr>
            </p:pic>
            <p:cxnSp>
              <p:nvCxnSpPr>
                <p:cNvPr id="26" name="Connettore diritto 25">
                  <a:extLst>
                    <a:ext uri="{FF2B5EF4-FFF2-40B4-BE49-F238E27FC236}">
                      <a16:creationId xmlns:a16="http://schemas.microsoft.com/office/drawing/2014/main" id="{562950A6-D81C-7BE9-0141-C3EC64EF330A}"/>
                    </a:ext>
                  </a:extLst>
                </p:cNvPr>
                <p:cNvCxnSpPr/>
                <p:nvPr/>
              </p:nvCxnSpPr>
              <p:spPr>
                <a:xfrm flipV="1">
                  <a:off x="2768911" y="5995308"/>
                  <a:ext cx="6671082" cy="3411283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8" name="Connettore diritto 27">
                  <a:extLst>
                    <a:ext uri="{FF2B5EF4-FFF2-40B4-BE49-F238E27FC236}">
                      <a16:creationId xmlns:a16="http://schemas.microsoft.com/office/drawing/2014/main" id="{90DDA0C9-43CA-C072-5F34-B6F23B4EF848}"/>
                    </a:ext>
                  </a:extLst>
                </p:cNvPr>
                <p:cNvCxnSpPr/>
                <p:nvPr/>
              </p:nvCxnSpPr>
              <p:spPr>
                <a:xfrm flipH="1" flipV="1">
                  <a:off x="1069925" y="8342268"/>
                  <a:ext cx="1714226" cy="1079563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4" name="Connettore diritto 33">
                  <a:extLst>
                    <a:ext uri="{FF2B5EF4-FFF2-40B4-BE49-F238E27FC236}">
                      <a16:creationId xmlns:a16="http://schemas.microsoft.com/office/drawing/2014/main" id="{09DDF787-D42D-345E-B739-EC3E4DFF0D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69925" y="4166577"/>
                  <a:ext cx="0" cy="4162992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39" name="Connettore diritto 38">
                  <a:extLst>
                    <a:ext uri="{FF2B5EF4-FFF2-40B4-BE49-F238E27FC236}">
                      <a16:creationId xmlns:a16="http://schemas.microsoft.com/office/drawing/2014/main" id="{C9CEEA4D-ABE3-12B3-1A48-7A2E1F2AE19D}"/>
                    </a:ext>
                  </a:extLst>
                </p:cNvPr>
                <p:cNvCxnSpPr/>
                <p:nvPr/>
              </p:nvCxnSpPr>
              <p:spPr>
                <a:xfrm flipH="1">
                  <a:off x="885026" y="8335664"/>
                  <a:ext cx="184899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ABE60386-6F41-93D3-660E-A3324C40D70D}"/>
                    </a:ext>
                  </a:extLst>
                </p:cNvPr>
                <p:cNvSpPr txBox="1"/>
                <p:nvPr/>
              </p:nvSpPr>
              <p:spPr>
                <a:xfrm>
                  <a:off x="-689109" y="7808771"/>
                  <a:ext cx="1835629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- 0.20</a:t>
                  </a:r>
                </a:p>
              </p:txBody>
            </p:sp>
            <p:cxnSp>
              <p:nvCxnSpPr>
                <p:cNvPr id="46" name="Connettore diritto 45">
                  <a:extLst>
                    <a:ext uri="{FF2B5EF4-FFF2-40B4-BE49-F238E27FC236}">
                      <a16:creationId xmlns:a16="http://schemas.microsoft.com/office/drawing/2014/main" id="{33526042-9128-CF92-299A-E129286BAA53}"/>
                    </a:ext>
                  </a:extLst>
                </p:cNvPr>
                <p:cNvCxnSpPr/>
                <p:nvPr/>
              </p:nvCxnSpPr>
              <p:spPr>
                <a:xfrm flipH="1">
                  <a:off x="885026" y="4166577"/>
                  <a:ext cx="184899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8" name="Connettore diritto 47">
                  <a:extLst>
                    <a:ext uri="{FF2B5EF4-FFF2-40B4-BE49-F238E27FC236}">
                      <a16:creationId xmlns:a16="http://schemas.microsoft.com/office/drawing/2014/main" id="{A72D0C5B-3EF5-7C1E-275A-CA1862AD48C8}"/>
                    </a:ext>
                  </a:extLst>
                </p:cNvPr>
                <p:cNvCxnSpPr/>
                <p:nvPr/>
              </p:nvCxnSpPr>
              <p:spPr>
                <a:xfrm flipH="1">
                  <a:off x="885026" y="6249621"/>
                  <a:ext cx="184899" cy="0"/>
                </a:xfrm>
                <a:prstGeom prst="line">
                  <a:avLst/>
                </a:prstGeom>
                <a:noFill/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49" name="CasellaDiTesto 48">
                  <a:extLst>
                    <a:ext uri="{FF2B5EF4-FFF2-40B4-BE49-F238E27FC236}">
                      <a16:creationId xmlns:a16="http://schemas.microsoft.com/office/drawing/2014/main" id="{643F549E-9542-2467-B6F5-C984DD048976}"/>
                    </a:ext>
                  </a:extLst>
                </p:cNvPr>
                <p:cNvSpPr txBox="1"/>
                <p:nvPr/>
              </p:nvSpPr>
              <p:spPr>
                <a:xfrm>
                  <a:off x="-682106" y="5738870"/>
                  <a:ext cx="1699712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- 0.11</a:t>
                  </a:r>
                </a:p>
              </p:txBody>
            </p:sp>
            <p:sp>
              <p:nvSpPr>
                <p:cNvPr id="53" name="CasellaDiTesto 52">
                  <a:extLst>
                    <a:ext uri="{FF2B5EF4-FFF2-40B4-BE49-F238E27FC236}">
                      <a16:creationId xmlns:a16="http://schemas.microsoft.com/office/drawing/2014/main" id="{EBECE7CD-8822-742D-E78C-8E6BBEA70A39}"/>
                    </a:ext>
                  </a:extLst>
                </p:cNvPr>
                <p:cNvSpPr txBox="1"/>
                <p:nvPr/>
              </p:nvSpPr>
              <p:spPr>
                <a:xfrm>
                  <a:off x="2335572" y="9279343"/>
                  <a:ext cx="1454673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2400" dirty="0"/>
                    <a:t>0.0</a:t>
                  </a:r>
                  <a:endPara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54" name="CasellaDiTesto 53">
                  <a:extLst>
                    <a:ext uri="{FF2B5EF4-FFF2-40B4-BE49-F238E27FC236}">
                      <a16:creationId xmlns:a16="http://schemas.microsoft.com/office/drawing/2014/main" id="{8EFC0141-8E9E-FF7D-8FAB-F839A12D8C80}"/>
                    </a:ext>
                  </a:extLst>
                </p:cNvPr>
                <p:cNvSpPr txBox="1"/>
                <p:nvPr/>
              </p:nvSpPr>
              <p:spPr>
                <a:xfrm>
                  <a:off x="9435658" y="5703992"/>
                  <a:ext cx="1020384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2400" dirty="0"/>
                    <a:t>2.8</a:t>
                  </a:r>
                  <a:endPara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55" name="CasellaDiTesto 54">
                  <a:extLst>
                    <a:ext uri="{FF2B5EF4-FFF2-40B4-BE49-F238E27FC236}">
                      <a16:creationId xmlns:a16="http://schemas.microsoft.com/office/drawing/2014/main" id="{E29CE127-7A38-8C25-7654-BD99A8E57D12}"/>
                    </a:ext>
                  </a:extLst>
                </p:cNvPr>
                <p:cNvSpPr txBox="1"/>
                <p:nvPr/>
              </p:nvSpPr>
              <p:spPr>
                <a:xfrm>
                  <a:off x="4437060" y="8376262"/>
                  <a:ext cx="1190316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0.7</a:t>
                  </a:r>
                </a:p>
              </p:txBody>
            </p:sp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BEC5A008-F38D-AF77-E04F-E1CC00DAF2D3}"/>
                    </a:ext>
                  </a:extLst>
                </p:cNvPr>
                <p:cNvSpPr txBox="1"/>
                <p:nvPr/>
              </p:nvSpPr>
              <p:spPr>
                <a:xfrm>
                  <a:off x="5965878" y="7643425"/>
                  <a:ext cx="981168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1.4</a:t>
                  </a:r>
                </a:p>
              </p:txBody>
            </p:sp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CAD74A8D-5434-407C-E73B-909A074C5BB6}"/>
                    </a:ext>
                  </a:extLst>
                </p:cNvPr>
                <p:cNvSpPr txBox="1"/>
                <p:nvPr/>
              </p:nvSpPr>
              <p:spPr>
                <a:xfrm>
                  <a:off x="7697267" y="6693620"/>
                  <a:ext cx="1025605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2400" dirty="0"/>
                    <a:t>2.1</a:t>
                  </a:r>
                  <a:endPara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DCB3D66C-8912-3BAD-9596-3BB3ED90C833}"/>
                    </a:ext>
                  </a:extLst>
                </p:cNvPr>
                <p:cNvSpPr txBox="1"/>
                <p:nvPr/>
              </p:nvSpPr>
              <p:spPr>
                <a:xfrm>
                  <a:off x="1083448" y="8731211"/>
                  <a:ext cx="1075016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2400" dirty="0"/>
                    <a:t>0.4</a:t>
                  </a:r>
                  <a:endPara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C5FB5375-FBC3-7CF7-8A4C-63873197CD58}"/>
                    </a:ext>
                  </a:extLst>
                </p:cNvPr>
                <p:cNvSpPr txBox="1"/>
                <p:nvPr/>
              </p:nvSpPr>
              <p:spPr>
                <a:xfrm>
                  <a:off x="373174" y="8221415"/>
                  <a:ext cx="1538085" cy="7985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400" b="0" i="0" u="none" strike="noStrike" cap="none" spc="0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Calibri"/>
                    </a:rPr>
                    <a:t>0.8</a:t>
                  </a:r>
                </a:p>
              </p:txBody>
            </p:sp>
          </p:grpSp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C83E8160-DBC8-4D57-CBBE-6CFA462429C7}"/>
                  </a:ext>
                </a:extLst>
              </p:cNvPr>
              <p:cNvSpPr txBox="1"/>
              <p:nvPr/>
            </p:nvSpPr>
            <p:spPr>
              <a:xfrm>
                <a:off x="7236762" y="7354896"/>
                <a:ext cx="1608726" cy="7540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X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624DBEFB-2918-8AF4-4894-891DA0CCEFDE}"/>
                  </a:ext>
                </a:extLst>
              </p:cNvPr>
              <p:cNvSpPr txBox="1"/>
              <p:nvPr/>
            </p:nvSpPr>
            <p:spPr>
              <a:xfrm>
                <a:off x="252156" y="8773375"/>
                <a:ext cx="1624719" cy="7540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Y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03429644-3787-13BC-BE74-5DA8940A4E8A}"/>
                  </a:ext>
                </a:extLst>
              </p:cNvPr>
              <p:cNvSpPr txBox="1"/>
              <p:nvPr/>
            </p:nvSpPr>
            <p:spPr>
              <a:xfrm>
                <a:off x="184879" y="2685123"/>
                <a:ext cx="1661195" cy="772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Z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7973791F-E3E9-259E-D0CA-4E44136AA612}"/>
                </a:ext>
              </a:extLst>
            </p:cNvPr>
            <p:cNvGrpSpPr/>
            <p:nvPr/>
          </p:nvGrpSpPr>
          <p:grpSpPr>
            <a:xfrm>
              <a:off x="5714588" y="1544667"/>
              <a:ext cx="5825906" cy="5531404"/>
              <a:chOff x="5119626" y="125879"/>
              <a:chExt cx="11097000" cy="8927269"/>
            </a:xfrm>
          </p:grpSpPr>
          <p:pic>
            <p:nvPicPr>
              <p:cNvPr id="105" name="Immagine 104">
                <a:extLst>
                  <a:ext uri="{FF2B5EF4-FFF2-40B4-BE49-F238E27FC236}">
                    <a16:creationId xmlns:a16="http://schemas.microsoft.com/office/drawing/2014/main" id="{D4AA04E5-A1DA-15C3-E12A-BC024B89B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2741" b="64569" l="15544" r="84277">
                            <a14:foregroundMark x1="15633" y1="55838" x2="19407" y2="56853"/>
                            <a14:foregroundMark x1="26505" y1="63553" x2="28661" y2="64670"/>
                            <a14:foregroundMark x1="84277" y1="30254" x2="83558" y2="33198"/>
                            <a14:foregroundMark x1="70350" y1="22741" x2="72507" y2="227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60" t="20762" r="12227" b="32598"/>
              <a:stretch/>
            </p:blipFill>
            <p:spPr>
              <a:xfrm>
                <a:off x="7005457" y="125879"/>
                <a:ext cx="8026701" cy="4446416"/>
              </a:xfrm>
              <a:prstGeom prst="rect">
                <a:avLst/>
              </a:prstGeom>
            </p:spPr>
          </p:pic>
          <p:pic>
            <p:nvPicPr>
              <p:cNvPr id="107" name="Immagine 106">
                <a:extLst>
                  <a:ext uri="{FF2B5EF4-FFF2-40B4-BE49-F238E27FC236}">
                    <a16:creationId xmlns:a16="http://schemas.microsoft.com/office/drawing/2014/main" id="{EF6AF7DC-8CF2-5F34-B5FF-D16CBA222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22132" b="66904" l="13747" r="86253">
                            <a14:foregroundMark x1="17071" y1="57259" x2="17071" y2="57259"/>
                            <a14:foregroundMark x1="16532" y1="54315" x2="17520" y2="55939"/>
                            <a14:foregroundMark x1="13747" y1="56244" x2="13747" y2="56244"/>
                            <a14:foregroundMark x1="27942" y1="67005" x2="27942" y2="67005"/>
                            <a14:foregroundMark x1="86343" y1="33198" x2="86343" y2="33198"/>
                            <a14:foregroundMark x1="71698" y1="22132" x2="71698" y2="221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17" t="20482" r="12029" b="32126"/>
              <a:stretch/>
            </p:blipFill>
            <p:spPr>
              <a:xfrm>
                <a:off x="6949156" y="1994747"/>
                <a:ext cx="8038719" cy="4486324"/>
              </a:xfrm>
              <a:prstGeom prst="rect">
                <a:avLst/>
              </a:prstGeom>
            </p:spPr>
          </p:pic>
          <p:pic>
            <p:nvPicPr>
              <p:cNvPr id="109" name="Immagine 108">
                <a:extLst>
                  <a:ext uri="{FF2B5EF4-FFF2-40B4-BE49-F238E27FC236}">
                    <a16:creationId xmlns:a16="http://schemas.microsoft.com/office/drawing/2014/main" id="{3E7A57FF-7D5E-7D3A-544E-7F39F5B292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24467" b="69036" l="13208" r="86703">
                            <a14:foregroundMark x1="13208" y1="59086" x2="13208" y2="59086"/>
                            <a14:foregroundMark x1="27853" y1="69036" x2="27853" y2="69036"/>
                            <a14:foregroundMark x1="86703" y1="35127" x2="86703" y2="35127"/>
                            <a14:foregroundMark x1="72058" y1="24467" x2="72058" y2="244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89" t="23536" r="12068" b="29990"/>
              <a:stretch/>
            </p:blipFill>
            <p:spPr>
              <a:xfrm>
                <a:off x="6993163" y="3980704"/>
                <a:ext cx="8073157" cy="4424699"/>
              </a:xfrm>
              <a:prstGeom prst="rect">
                <a:avLst/>
              </a:prstGeom>
            </p:spPr>
          </p:pic>
          <p:cxnSp>
            <p:nvCxnSpPr>
              <p:cNvPr id="118" name="Connettore diritto 117">
                <a:extLst>
                  <a:ext uri="{FF2B5EF4-FFF2-40B4-BE49-F238E27FC236}">
                    <a16:creationId xmlns:a16="http://schemas.microsoft.com/office/drawing/2014/main" id="{39871991-42F5-7B40-94EE-8F2FE9CD7E82}"/>
                  </a:ext>
                </a:extLst>
              </p:cNvPr>
              <p:cNvCxnSpPr/>
              <p:nvPr/>
            </p:nvCxnSpPr>
            <p:spPr>
              <a:xfrm flipV="1">
                <a:off x="8572515" y="5176840"/>
                <a:ext cx="6464712" cy="322109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19" name="Connettore diritto 118">
                <a:extLst>
                  <a:ext uri="{FF2B5EF4-FFF2-40B4-BE49-F238E27FC236}">
                    <a16:creationId xmlns:a16="http://schemas.microsoft.com/office/drawing/2014/main" id="{1D86F068-EEE9-B3BE-60C9-01368F313FC9}"/>
                  </a:ext>
                </a:extLst>
              </p:cNvPr>
              <p:cNvCxnSpPr/>
              <p:nvPr/>
            </p:nvCxnSpPr>
            <p:spPr>
              <a:xfrm flipH="1" flipV="1">
                <a:off x="6926087" y="7392950"/>
                <a:ext cx="1661196" cy="101937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0" name="Connettore diritto 119">
                <a:extLst>
                  <a:ext uri="{FF2B5EF4-FFF2-40B4-BE49-F238E27FC236}">
                    <a16:creationId xmlns:a16="http://schemas.microsoft.com/office/drawing/2014/main" id="{1AB87678-AEF0-967B-5732-BB5ADA645D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26087" y="3450065"/>
                <a:ext cx="0" cy="3930894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1" name="Connettore diritto 120">
                <a:extLst>
                  <a:ext uri="{FF2B5EF4-FFF2-40B4-BE49-F238E27FC236}">
                    <a16:creationId xmlns:a16="http://schemas.microsoft.com/office/drawing/2014/main" id="{A7F245DB-AB71-6964-6DF8-E5285C10744D}"/>
                  </a:ext>
                </a:extLst>
              </p:cNvPr>
              <p:cNvCxnSpPr/>
              <p:nvPr/>
            </p:nvCxnSpPr>
            <p:spPr>
              <a:xfrm flipH="1">
                <a:off x="6746908" y="7386714"/>
                <a:ext cx="179179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2" name="CasellaDiTesto 121">
                <a:extLst>
                  <a:ext uri="{FF2B5EF4-FFF2-40B4-BE49-F238E27FC236}">
                    <a16:creationId xmlns:a16="http://schemas.microsoft.com/office/drawing/2014/main" id="{97D67AA7-4764-7A6F-37FD-12EA92BACE35}"/>
                  </a:ext>
                </a:extLst>
              </p:cNvPr>
              <p:cNvSpPr txBox="1"/>
              <p:nvPr/>
            </p:nvSpPr>
            <p:spPr>
              <a:xfrm>
                <a:off x="5188125" y="6825022"/>
                <a:ext cx="1626222" cy="7708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- 0.20</a:t>
                </a:r>
              </a:p>
            </p:txBody>
          </p:sp>
          <p:cxnSp>
            <p:nvCxnSpPr>
              <p:cNvPr id="123" name="Connettore diritto 122">
                <a:extLst>
                  <a:ext uri="{FF2B5EF4-FFF2-40B4-BE49-F238E27FC236}">
                    <a16:creationId xmlns:a16="http://schemas.microsoft.com/office/drawing/2014/main" id="{57FB042C-0F6B-71E1-6BED-2CE15C3AB12D}"/>
                  </a:ext>
                </a:extLst>
              </p:cNvPr>
              <p:cNvCxnSpPr/>
              <p:nvPr/>
            </p:nvCxnSpPr>
            <p:spPr>
              <a:xfrm flipH="1">
                <a:off x="6746908" y="3450065"/>
                <a:ext cx="179179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4" name="CasellaDiTesto 123">
                <a:extLst>
                  <a:ext uri="{FF2B5EF4-FFF2-40B4-BE49-F238E27FC236}">
                    <a16:creationId xmlns:a16="http://schemas.microsoft.com/office/drawing/2014/main" id="{680C6B9D-F2A3-7E09-3A69-35A67C9479A7}"/>
                  </a:ext>
                </a:extLst>
              </p:cNvPr>
              <p:cNvSpPr txBox="1"/>
              <p:nvPr/>
            </p:nvSpPr>
            <p:spPr>
              <a:xfrm>
                <a:off x="5119626" y="3080260"/>
                <a:ext cx="1865387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- 0.08</a:t>
                </a:r>
              </a:p>
            </p:txBody>
          </p:sp>
          <p:cxnSp>
            <p:nvCxnSpPr>
              <p:cNvPr id="125" name="Connettore diritto 124">
                <a:extLst>
                  <a:ext uri="{FF2B5EF4-FFF2-40B4-BE49-F238E27FC236}">
                    <a16:creationId xmlns:a16="http://schemas.microsoft.com/office/drawing/2014/main" id="{4933807C-A18F-65DD-2CAC-D15942343761}"/>
                  </a:ext>
                </a:extLst>
              </p:cNvPr>
              <p:cNvCxnSpPr/>
              <p:nvPr/>
            </p:nvCxnSpPr>
            <p:spPr>
              <a:xfrm flipH="1">
                <a:off x="6746908" y="5416974"/>
                <a:ext cx="179179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6" name="CasellaDiTesto 125">
                <a:extLst>
                  <a:ext uri="{FF2B5EF4-FFF2-40B4-BE49-F238E27FC236}">
                    <a16:creationId xmlns:a16="http://schemas.microsoft.com/office/drawing/2014/main" id="{F00E64E0-440D-4505-2CE7-55323A3655C0}"/>
                  </a:ext>
                </a:extLst>
              </p:cNvPr>
              <p:cNvSpPr txBox="1"/>
              <p:nvPr/>
            </p:nvSpPr>
            <p:spPr>
              <a:xfrm>
                <a:off x="5276733" y="4894923"/>
                <a:ext cx="1626222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- 0.11</a:t>
                </a:r>
              </a:p>
            </p:txBody>
          </p:sp>
          <p:sp>
            <p:nvSpPr>
              <p:cNvPr id="127" name="CasellaDiTesto 126">
                <a:extLst>
                  <a:ext uri="{FF2B5EF4-FFF2-40B4-BE49-F238E27FC236}">
                    <a16:creationId xmlns:a16="http://schemas.microsoft.com/office/drawing/2014/main" id="{487ADE7C-7C4D-B548-D522-76C21F2CEE5C}"/>
                  </a:ext>
                </a:extLst>
              </p:cNvPr>
              <p:cNvSpPr txBox="1"/>
              <p:nvPr/>
            </p:nvSpPr>
            <p:spPr>
              <a:xfrm>
                <a:off x="8334097" y="8291498"/>
                <a:ext cx="965085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0.0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28" name="CasellaDiTesto 127">
                <a:extLst>
                  <a:ext uri="{FF2B5EF4-FFF2-40B4-BE49-F238E27FC236}">
                    <a16:creationId xmlns:a16="http://schemas.microsoft.com/office/drawing/2014/main" id="{EF37FD4F-60A0-EC33-F6E5-5482CD47CBF8}"/>
                  </a:ext>
                </a:extLst>
              </p:cNvPr>
              <p:cNvSpPr txBox="1"/>
              <p:nvPr/>
            </p:nvSpPr>
            <p:spPr>
              <a:xfrm>
                <a:off x="15033024" y="4838878"/>
                <a:ext cx="1183602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2.8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29" name="CasellaDiTesto 128">
                <a:extLst>
                  <a:ext uri="{FF2B5EF4-FFF2-40B4-BE49-F238E27FC236}">
                    <a16:creationId xmlns:a16="http://schemas.microsoft.com/office/drawing/2014/main" id="{D12D2658-A2BA-B825-CB1D-A8B9EE83EE50}"/>
                  </a:ext>
                </a:extLst>
              </p:cNvPr>
              <p:cNvSpPr txBox="1"/>
              <p:nvPr/>
            </p:nvSpPr>
            <p:spPr>
              <a:xfrm>
                <a:off x="10189061" y="7505535"/>
                <a:ext cx="1115973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0.7</a:t>
                </a:r>
              </a:p>
            </p:txBody>
          </p:sp>
          <p:sp>
            <p:nvSpPr>
              <p:cNvPr id="130" name="CasellaDiTesto 129">
                <a:extLst>
                  <a:ext uri="{FF2B5EF4-FFF2-40B4-BE49-F238E27FC236}">
                    <a16:creationId xmlns:a16="http://schemas.microsoft.com/office/drawing/2014/main" id="{8C3AB5EF-8020-5B02-C363-46A6EA3C0B51}"/>
                  </a:ext>
                </a:extLst>
              </p:cNvPr>
              <p:cNvSpPr txBox="1"/>
              <p:nvPr/>
            </p:nvSpPr>
            <p:spPr>
              <a:xfrm>
                <a:off x="11670582" y="6756186"/>
                <a:ext cx="1493054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1.4</a:t>
                </a:r>
              </a:p>
            </p:txBody>
          </p:sp>
          <p:sp>
            <p:nvSpPr>
              <p:cNvPr id="131" name="CasellaDiTesto 130">
                <a:extLst>
                  <a:ext uri="{FF2B5EF4-FFF2-40B4-BE49-F238E27FC236}">
                    <a16:creationId xmlns:a16="http://schemas.microsoft.com/office/drawing/2014/main" id="{FF1A0D57-9F31-5B23-6FC5-5DD9BF56A067}"/>
                  </a:ext>
                </a:extLst>
              </p:cNvPr>
              <p:cNvSpPr txBox="1"/>
              <p:nvPr/>
            </p:nvSpPr>
            <p:spPr>
              <a:xfrm>
                <a:off x="13348411" y="5839027"/>
                <a:ext cx="1540304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2.1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32" name="CasellaDiTesto 131">
                <a:extLst>
                  <a:ext uri="{FF2B5EF4-FFF2-40B4-BE49-F238E27FC236}">
                    <a16:creationId xmlns:a16="http://schemas.microsoft.com/office/drawing/2014/main" id="{8ECDED56-DA28-AFE9-9D91-E9C285648465}"/>
                  </a:ext>
                </a:extLst>
              </p:cNvPr>
              <p:cNvSpPr txBox="1"/>
              <p:nvPr/>
            </p:nvSpPr>
            <p:spPr>
              <a:xfrm>
                <a:off x="6942179" y="7732411"/>
                <a:ext cx="1197684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0.4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33" name="CasellaDiTesto 132">
                <a:extLst>
                  <a:ext uri="{FF2B5EF4-FFF2-40B4-BE49-F238E27FC236}">
                    <a16:creationId xmlns:a16="http://schemas.microsoft.com/office/drawing/2014/main" id="{4BD2E33C-AEFF-95E7-6AFF-5A67FE15B7D3}"/>
                  </a:ext>
                </a:extLst>
              </p:cNvPr>
              <p:cNvSpPr txBox="1"/>
              <p:nvPr/>
            </p:nvSpPr>
            <p:spPr>
              <a:xfrm>
                <a:off x="6156511" y="7213787"/>
                <a:ext cx="1051091" cy="7708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24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Calibri"/>
                  </a:rPr>
                  <a:t>0.8</a:t>
                </a:r>
              </a:p>
            </p:txBody>
          </p:sp>
          <p:sp>
            <p:nvSpPr>
              <p:cNvPr id="112" name="CasellaDiTesto 111">
                <a:extLst>
                  <a:ext uri="{FF2B5EF4-FFF2-40B4-BE49-F238E27FC236}">
                    <a16:creationId xmlns:a16="http://schemas.microsoft.com/office/drawing/2014/main" id="{DFC96188-B345-97F0-CFAD-AE9ECCAB807C}"/>
                  </a:ext>
                </a:extLst>
              </p:cNvPr>
              <p:cNvSpPr txBox="1"/>
              <p:nvPr/>
            </p:nvSpPr>
            <p:spPr>
              <a:xfrm>
                <a:off x="12604239" y="6720428"/>
                <a:ext cx="1756907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X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13" name="CasellaDiTesto 112">
                <a:extLst>
                  <a:ext uri="{FF2B5EF4-FFF2-40B4-BE49-F238E27FC236}">
                    <a16:creationId xmlns:a16="http://schemas.microsoft.com/office/drawing/2014/main" id="{83BDFD8C-6CD1-8115-2AA1-7F46673A466E}"/>
                  </a:ext>
                </a:extLst>
              </p:cNvPr>
              <p:cNvSpPr txBox="1"/>
              <p:nvPr/>
            </p:nvSpPr>
            <p:spPr>
              <a:xfrm>
                <a:off x="5753380" y="8056072"/>
                <a:ext cx="1527026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Y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114" name="CasellaDiTesto 113">
                <a:extLst>
                  <a:ext uri="{FF2B5EF4-FFF2-40B4-BE49-F238E27FC236}">
                    <a16:creationId xmlns:a16="http://schemas.microsoft.com/office/drawing/2014/main" id="{331018B6-F409-CB9A-DFCD-1A8469FBBB39}"/>
                  </a:ext>
                </a:extLst>
              </p:cNvPr>
              <p:cNvSpPr txBox="1"/>
              <p:nvPr/>
            </p:nvSpPr>
            <p:spPr>
              <a:xfrm>
                <a:off x="5612626" y="2054135"/>
                <a:ext cx="1631609" cy="76165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it-IT" sz="2400" dirty="0"/>
                  <a:t>Z (m)</a:t>
                </a:r>
                <a:endPara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136" name="CasellaDiTesto 135">
              <a:extLst>
                <a:ext uri="{FF2B5EF4-FFF2-40B4-BE49-F238E27FC236}">
                  <a16:creationId xmlns:a16="http://schemas.microsoft.com/office/drawing/2014/main" id="{7DE395EA-F8CE-2EDD-42FC-85885B323544}"/>
                </a:ext>
              </a:extLst>
            </p:cNvPr>
            <p:cNvSpPr txBox="1"/>
            <p:nvPr/>
          </p:nvSpPr>
          <p:spPr>
            <a:xfrm>
              <a:off x="1248143" y="991630"/>
              <a:ext cx="39381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E507F"/>
                  </a:solidFill>
                  <a:uFill>
                    <a:solidFill>
                      <a:srgbClr val="1E507F"/>
                    </a:solidFill>
                  </a:uFill>
                  <a:latin typeface="Calibri"/>
                  <a:cs typeface="Calibri"/>
                </a:rPr>
                <a:t>T1_dry_pre irrigation</a:t>
              </a:r>
              <a:endParaRPr lang="it-IT" sz="2800" dirty="0"/>
            </a:p>
          </p:txBody>
        </p:sp>
        <p:sp>
          <p:nvSpPr>
            <p:cNvPr id="137" name="CasellaDiTesto 136">
              <a:extLst>
                <a:ext uri="{FF2B5EF4-FFF2-40B4-BE49-F238E27FC236}">
                  <a16:creationId xmlns:a16="http://schemas.microsoft.com/office/drawing/2014/main" id="{A12BC055-17AC-27C2-73D2-B24217A09FED}"/>
                </a:ext>
              </a:extLst>
            </p:cNvPr>
            <p:cNvSpPr txBox="1"/>
            <p:nvPr/>
          </p:nvSpPr>
          <p:spPr>
            <a:xfrm>
              <a:off x="7734915" y="985173"/>
              <a:ext cx="360080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E507F"/>
                  </a:solidFill>
                  <a:uFill>
                    <a:solidFill>
                      <a:srgbClr val="1E507F"/>
                    </a:solidFill>
                  </a:uFill>
                  <a:latin typeface="Calibri"/>
                  <a:cs typeface="Calibri"/>
                </a:rPr>
                <a:t>T6_28 min irrigation</a:t>
              </a:r>
              <a:endParaRPr lang="it-IT" sz="2800" dirty="0"/>
            </a:p>
          </p:txBody>
        </p:sp>
        <p:sp>
          <p:nvSpPr>
            <p:cNvPr id="138" name="CasellaDiTesto 137">
              <a:extLst>
                <a:ext uri="{FF2B5EF4-FFF2-40B4-BE49-F238E27FC236}">
                  <a16:creationId xmlns:a16="http://schemas.microsoft.com/office/drawing/2014/main" id="{D48B08C6-BD5B-4411-6213-5818F65E88BC}"/>
                </a:ext>
              </a:extLst>
            </p:cNvPr>
            <p:cNvSpPr txBox="1"/>
            <p:nvPr/>
          </p:nvSpPr>
          <p:spPr>
            <a:xfrm>
              <a:off x="13168954" y="831244"/>
              <a:ext cx="54694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1E507F"/>
                  </a:solidFill>
                  <a:uFill>
                    <a:solidFill>
                      <a:srgbClr val="1E507F"/>
                    </a:solidFill>
                  </a:uFill>
                  <a:latin typeface="Calibri"/>
                  <a:cs typeface="Calibri"/>
                </a:rPr>
                <a:t>T8_dry_post irrigation</a:t>
              </a:r>
              <a:endParaRPr lang="it-IT" sz="2800" dirty="0"/>
            </a:p>
          </p:txBody>
        </p:sp>
        <p:sp>
          <p:nvSpPr>
            <p:cNvPr id="141" name="Ovale 140">
              <a:extLst>
                <a:ext uri="{FF2B5EF4-FFF2-40B4-BE49-F238E27FC236}">
                  <a16:creationId xmlns:a16="http://schemas.microsoft.com/office/drawing/2014/main" id="{5DEBB95B-80B3-A8F8-6465-D46A279A5C9A}"/>
                </a:ext>
              </a:extLst>
            </p:cNvPr>
            <p:cNvSpPr/>
            <p:nvPr/>
          </p:nvSpPr>
          <p:spPr>
            <a:xfrm>
              <a:off x="13364224" y="3479847"/>
              <a:ext cx="482306" cy="483763"/>
            </a:xfrm>
            <a:prstGeom prst="ellips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3366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3" name="Ovale 142">
              <a:extLst>
                <a:ext uri="{FF2B5EF4-FFF2-40B4-BE49-F238E27FC236}">
                  <a16:creationId xmlns:a16="http://schemas.microsoft.com/office/drawing/2014/main" id="{8D5A3D7F-44E8-3B10-4BAA-CE74CA9E560E}"/>
                </a:ext>
              </a:extLst>
            </p:cNvPr>
            <p:cNvSpPr/>
            <p:nvPr/>
          </p:nvSpPr>
          <p:spPr>
            <a:xfrm>
              <a:off x="1914913" y="3831507"/>
              <a:ext cx="482306" cy="483763"/>
            </a:xfrm>
            <a:prstGeom prst="ellips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3366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4" name="Ovale 143">
              <a:extLst>
                <a:ext uri="{FF2B5EF4-FFF2-40B4-BE49-F238E27FC236}">
                  <a16:creationId xmlns:a16="http://schemas.microsoft.com/office/drawing/2014/main" id="{3196A7DF-1556-EE2C-04B3-0A13CBCBB729}"/>
                </a:ext>
              </a:extLst>
            </p:cNvPr>
            <p:cNvSpPr/>
            <p:nvPr/>
          </p:nvSpPr>
          <p:spPr>
            <a:xfrm>
              <a:off x="7533449" y="3631135"/>
              <a:ext cx="482306" cy="483763"/>
            </a:xfrm>
            <a:prstGeom prst="ellips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3366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5" name="Ovale 144">
              <a:extLst>
                <a:ext uri="{FF2B5EF4-FFF2-40B4-BE49-F238E27FC236}">
                  <a16:creationId xmlns:a16="http://schemas.microsoft.com/office/drawing/2014/main" id="{DF5BE2B9-9749-96F6-1635-64B5DAA7FC21}"/>
                </a:ext>
              </a:extLst>
            </p:cNvPr>
            <p:cNvSpPr/>
            <p:nvPr/>
          </p:nvSpPr>
          <p:spPr>
            <a:xfrm>
              <a:off x="2793241" y="5064401"/>
              <a:ext cx="1164260" cy="724817"/>
            </a:xfrm>
            <a:prstGeom prst="ellips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3366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6" name="Ovale 145">
              <a:extLst>
                <a:ext uri="{FF2B5EF4-FFF2-40B4-BE49-F238E27FC236}">
                  <a16:creationId xmlns:a16="http://schemas.microsoft.com/office/drawing/2014/main" id="{213C335B-4B13-9371-1E3F-8A752B2EEF60}"/>
                </a:ext>
              </a:extLst>
            </p:cNvPr>
            <p:cNvSpPr/>
            <p:nvPr/>
          </p:nvSpPr>
          <p:spPr>
            <a:xfrm>
              <a:off x="8429489" y="4900263"/>
              <a:ext cx="1164260" cy="724817"/>
            </a:xfrm>
            <a:prstGeom prst="ellips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3366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7" name="Ovale 146">
              <a:extLst>
                <a:ext uri="{FF2B5EF4-FFF2-40B4-BE49-F238E27FC236}">
                  <a16:creationId xmlns:a16="http://schemas.microsoft.com/office/drawing/2014/main" id="{3924F2E7-9193-FF02-AE8E-FA090503C901}"/>
                </a:ext>
              </a:extLst>
            </p:cNvPr>
            <p:cNvSpPr/>
            <p:nvPr/>
          </p:nvSpPr>
          <p:spPr>
            <a:xfrm>
              <a:off x="14015770" y="4775184"/>
              <a:ext cx="1164260" cy="724817"/>
            </a:xfrm>
            <a:prstGeom prst="ellipse">
              <a:avLst/>
            </a:prstGeom>
            <a:noFill/>
            <a:ln w="28575" cap="flat">
              <a:solidFill>
                <a:srgbClr val="FFFF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40639" marR="40639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3366"/>
                  </a:solidFill>
                </a:uFill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149" name="Connettore 2 148">
              <a:extLst>
                <a:ext uri="{FF2B5EF4-FFF2-40B4-BE49-F238E27FC236}">
                  <a16:creationId xmlns:a16="http://schemas.microsoft.com/office/drawing/2014/main" id="{CB62B995-6D60-0DB0-60A0-D2912C500319}"/>
                </a:ext>
              </a:extLst>
            </p:cNvPr>
            <p:cNvCxnSpPr/>
            <p:nvPr/>
          </p:nvCxnSpPr>
          <p:spPr>
            <a:xfrm flipV="1">
              <a:off x="702953" y="4775184"/>
              <a:ext cx="1211960" cy="707209"/>
            </a:xfrm>
            <a:prstGeom prst="straightConnector1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0" name="Connettore 2 149">
              <a:extLst>
                <a:ext uri="{FF2B5EF4-FFF2-40B4-BE49-F238E27FC236}">
                  <a16:creationId xmlns:a16="http://schemas.microsoft.com/office/drawing/2014/main" id="{5ADBB94F-5ACD-19D8-37D0-8217E023C679}"/>
                </a:ext>
              </a:extLst>
            </p:cNvPr>
            <p:cNvCxnSpPr/>
            <p:nvPr/>
          </p:nvCxnSpPr>
          <p:spPr>
            <a:xfrm flipV="1">
              <a:off x="6285351" y="4565717"/>
              <a:ext cx="1211960" cy="707209"/>
            </a:xfrm>
            <a:prstGeom prst="straightConnector1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1" name="Connettore 2 150">
              <a:extLst>
                <a:ext uri="{FF2B5EF4-FFF2-40B4-BE49-F238E27FC236}">
                  <a16:creationId xmlns:a16="http://schemas.microsoft.com/office/drawing/2014/main" id="{6275E79B-D92E-C4AA-0593-9B6985BFD39F}"/>
                </a:ext>
              </a:extLst>
            </p:cNvPr>
            <p:cNvCxnSpPr/>
            <p:nvPr/>
          </p:nvCxnSpPr>
          <p:spPr>
            <a:xfrm flipV="1">
              <a:off x="12037526" y="4432893"/>
              <a:ext cx="1211960" cy="707209"/>
            </a:xfrm>
            <a:prstGeom prst="straightConnector1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5" name="Connettore diritto 154">
              <a:extLst>
                <a:ext uri="{FF2B5EF4-FFF2-40B4-BE49-F238E27FC236}">
                  <a16:creationId xmlns:a16="http://schemas.microsoft.com/office/drawing/2014/main" id="{AA5AF828-20F3-8313-E289-145641822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2106" y="1914330"/>
              <a:ext cx="3325757" cy="204487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6" name="Connettore diritto 155">
              <a:extLst>
                <a:ext uri="{FF2B5EF4-FFF2-40B4-BE49-F238E27FC236}">
                  <a16:creationId xmlns:a16="http://schemas.microsoft.com/office/drawing/2014/main" id="{D7F630C9-44DC-4696-60BA-A33FB820B7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9585" y="2240716"/>
              <a:ext cx="3342127" cy="20542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9" name="Connettore diritto 158">
              <a:extLst>
                <a:ext uri="{FF2B5EF4-FFF2-40B4-BE49-F238E27FC236}">
                  <a16:creationId xmlns:a16="http://schemas.microsoft.com/office/drawing/2014/main" id="{70996670-E991-972E-C136-7028E4D98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2475" y="1701587"/>
              <a:ext cx="3325757" cy="204487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0" name="Connettore diritto 159">
              <a:extLst>
                <a:ext uri="{FF2B5EF4-FFF2-40B4-BE49-F238E27FC236}">
                  <a16:creationId xmlns:a16="http://schemas.microsoft.com/office/drawing/2014/main" id="{65C795C7-F2EC-9216-9D76-B74975BED5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9954" y="2027973"/>
              <a:ext cx="3342127" cy="20542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3" name="Connettore diritto 162">
              <a:extLst>
                <a:ext uri="{FF2B5EF4-FFF2-40B4-BE49-F238E27FC236}">
                  <a16:creationId xmlns:a16="http://schemas.microsoft.com/office/drawing/2014/main" id="{CB2812FF-5D86-1431-9776-A1C1E32241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41475" y="1624294"/>
              <a:ext cx="3187629" cy="194074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4" name="Connettore diritto 163">
              <a:extLst>
                <a:ext uri="{FF2B5EF4-FFF2-40B4-BE49-F238E27FC236}">
                  <a16:creationId xmlns:a16="http://schemas.microsoft.com/office/drawing/2014/main" id="{15FB0444-9235-A4AB-5190-236CE15B6F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68954" y="1877030"/>
              <a:ext cx="3165868" cy="205420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67" name="CasellaDiTesto 166">
              <a:extLst>
                <a:ext uri="{FF2B5EF4-FFF2-40B4-BE49-F238E27FC236}">
                  <a16:creationId xmlns:a16="http://schemas.microsoft.com/office/drawing/2014/main" id="{E218A5E0-6713-9BCE-CF83-8857BA978AEA}"/>
                </a:ext>
              </a:extLst>
            </p:cNvPr>
            <p:cNvSpPr txBox="1"/>
            <p:nvPr/>
          </p:nvSpPr>
          <p:spPr>
            <a:xfrm>
              <a:off x="4829495" y="1442880"/>
              <a:ext cx="260595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800" dirty="0" err="1">
                  <a:solidFill>
                    <a:srgbClr val="1E507F"/>
                  </a:solidFill>
                  <a:uFill>
                    <a:solidFill>
                      <a:srgbClr val="1E507F"/>
                    </a:solidFill>
                  </a:uFill>
                  <a:latin typeface="Calibri"/>
                  <a:cs typeface="Calibri"/>
                </a:rPr>
                <a:t>Irrigators</a:t>
              </a:r>
              <a:endParaRPr lang="it-IT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Calibri"/>
                <a:cs typeface="Calibri"/>
              </a:endParaRPr>
            </a:p>
          </p:txBody>
        </p:sp>
        <p:cxnSp>
          <p:nvCxnSpPr>
            <p:cNvPr id="169" name="Connettore 2 168">
              <a:extLst>
                <a:ext uri="{FF2B5EF4-FFF2-40B4-BE49-F238E27FC236}">
                  <a16:creationId xmlns:a16="http://schemas.microsoft.com/office/drawing/2014/main" id="{58D68AEA-5D21-1803-D8D7-53DCC0707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5202" y="1916271"/>
              <a:ext cx="921045" cy="823158"/>
            </a:xfrm>
            <a:prstGeom prst="straightConnector1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74" name="Ovale 173">
            <a:extLst>
              <a:ext uri="{FF2B5EF4-FFF2-40B4-BE49-F238E27FC236}">
                <a16:creationId xmlns:a16="http://schemas.microsoft.com/office/drawing/2014/main" id="{10839082-5A8A-E3BD-AA2C-E716CF84CB34}"/>
              </a:ext>
            </a:extLst>
          </p:cNvPr>
          <p:cNvSpPr/>
          <p:nvPr/>
        </p:nvSpPr>
        <p:spPr>
          <a:xfrm>
            <a:off x="1901166" y="6150539"/>
            <a:ext cx="482306" cy="48376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5" name="Ovale 174">
            <a:extLst>
              <a:ext uri="{FF2B5EF4-FFF2-40B4-BE49-F238E27FC236}">
                <a16:creationId xmlns:a16="http://schemas.microsoft.com/office/drawing/2014/main" id="{B08FC479-0307-C1C8-3909-7276D10EF15C}"/>
              </a:ext>
            </a:extLst>
          </p:cNvPr>
          <p:cNvSpPr/>
          <p:nvPr/>
        </p:nvSpPr>
        <p:spPr>
          <a:xfrm>
            <a:off x="7494887" y="4806397"/>
            <a:ext cx="482306" cy="48376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6" name="Ovale 175">
            <a:extLst>
              <a:ext uri="{FF2B5EF4-FFF2-40B4-BE49-F238E27FC236}">
                <a16:creationId xmlns:a16="http://schemas.microsoft.com/office/drawing/2014/main" id="{75762917-BE69-3B31-C001-07647065E546}"/>
              </a:ext>
            </a:extLst>
          </p:cNvPr>
          <p:cNvSpPr/>
          <p:nvPr/>
        </p:nvSpPr>
        <p:spPr>
          <a:xfrm>
            <a:off x="7493762" y="5949002"/>
            <a:ext cx="482306" cy="48376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7" name="Ovale 176">
            <a:extLst>
              <a:ext uri="{FF2B5EF4-FFF2-40B4-BE49-F238E27FC236}">
                <a16:creationId xmlns:a16="http://schemas.microsoft.com/office/drawing/2014/main" id="{AE8AF59A-790A-6E2A-CE35-00BD6B0BB25C}"/>
              </a:ext>
            </a:extLst>
          </p:cNvPr>
          <p:cNvSpPr/>
          <p:nvPr/>
        </p:nvSpPr>
        <p:spPr>
          <a:xfrm>
            <a:off x="13270476" y="5812185"/>
            <a:ext cx="482306" cy="48376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8" name="Ovale 177">
            <a:extLst>
              <a:ext uri="{FF2B5EF4-FFF2-40B4-BE49-F238E27FC236}">
                <a16:creationId xmlns:a16="http://schemas.microsoft.com/office/drawing/2014/main" id="{C3B84A2C-A781-0170-184B-2B77CE70592D}"/>
              </a:ext>
            </a:extLst>
          </p:cNvPr>
          <p:cNvSpPr/>
          <p:nvPr/>
        </p:nvSpPr>
        <p:spPr>
          <a:xfrm>
            <a:off x="13254541" y="4637947"/>
            <a:ext cx="482306" cy="48376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9" name="Ovale 178">
            <a:extLst>
              <a:ext uri="{FF2B5EF4-FFF2-40B4-BE49-F238E27FC236}">
                <a16:creationId xmlns:a16="http://schemas.microsoft.com/office/drawing/2014/main" id="{C65F71B5-9111-B2AE-ED6A-5690C7ED854B}"/>
              </a:ext>
            </a:extLst>
          </p:cNvPr>
          <p:cNvSpPr/>
          <p:nvPr/>
        </p:nvSpPr>
        <p:spPr>
          <a:xfrm>
            <a:off x="1776427" y="5050924"/>
            <a:ext cx="482306" cy="48376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0" name="Ovale 179">
            <a:extLst>
              <a:ext uri="{FF2B5EF4-FFF2-40B4-BE49-F238E27FC236}">
                <a16:creationId xmlns:a16="http://schemas.microsoft.com/office/drawing/2014/main" id="{8CDDD073-0721-85FF-6150-CDBB900C1FBA}"/>
              </a:ext>
            </a:extLst>
          </p:cNvPr>
          <p:cNvSpPr/>
          <p:nvPr/>
        </p:nvSpPr>
        <p:spPr>
          <a:xfrm>
            <a:off x="2901525" y="3752489"/>
            <a:ext cx="1164260" cy="724817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1" name="Ovale 180">
            <a:extLst>
              <a:ext uri="{FF2B5EF4-FFF2-40B4-BE49-F238E27FC236}">
                <a16:creationId xmlns:a16="http://schemas.microsoft.com/office/drawing/2014/main" id="{27FA305C-CFC2-C85F-4258-DABB02CFBE37}"/>
              </a:ext>
            </a:extLst>
          </p:cNvPr>
          <p:cNvSpPr/>
          <p:nvPr/>
        </p:nvSpPr>
        <p:spPr>
          <a:xfrm>
            <a:off x="2945641" y="2533085"/>
            <a:ext cx="1164260" cy="724817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algn="ctr" defTabSz="914400"/>
            <a:endParaRPr lang="it-IT" sz="3600">
              <a:uFill>
                <a:solidFill>
                  <a:srgbClr val="003366"/>
                </a:solidFill>
              </a:uFill>
            </a:endParaRPr>
          </a:p>
        </p:txBody>
      </p:sp>
      <p:sp>
        <p:nvSpPr>
          <p:cNvPr id="182" name="Ovale 181">
            <a:extLst>
              <a:ext uri="{FF2B5EF4-FFF2-40B4-BE49-F238E27FC236}">
                <a16:creationId xmlns:a16="http://schemas.microsoft.com/office/drawing/2014/main" id="{1A5C1489-C573-2E6F-71B3-A4FC76FC971A}"/>
              </a:ext>
            </a:extLst>
          </p:cNvPr>
          <p:cNvSpPr/>
          <p:nvPr/>
        </p:nvSpPr>
        <p:spPr>
          <a:xfrm>
            <a:off x="8462956" y="2411922"/>
            <a:ext cx="1164260" cy="724817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3" name="Ovale 182">
            <a:extLst>
              <a:ext uri="{FF2B5EF4-FFF2-40B4-BE49-F238E27FC236}">
                <a16:creationId xmlns:a16="http://schemas.microsoft.com/office/drawing/2014/main" id="{51F95858-ED0F-902E-F09E-D3DDF135CFC1}"/>
              </a:ext>
            </a:extLst>
          </p:cNvPr>
          <p:cNvSpPr/>
          <p:nvPr/>
        </p:nvSpPr>
        <p:spPr>
          <a:xfrm>
            <a:off x="8521241" y="3540574"/>
            <a:ext cx="1164260" cy="724817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4" name="Ovale 183">
            <a:extLst>
              <a:ext uri="{FF2B5EF4-FFF2-40B4-BE49-F238E27FC236}">
                <a16:creationId xmlns:a16="http://schemas.microsoft.com/office/drawing/2014/main" id="{D00D163D-6410-4F70-C490-42D45444F070}"/>
              </a:ext>
            </a:extLst>
          </p:cNvPr>
          <p:cNvSpPr/>
          <p:nvPr/>
        </p:nvSpPr>
        <p:spPr>
          <a:xfrm>
            <a:off x="14394622" y="2169017"/>
            <a:ext cx="1164260" cy="724817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5" name="Ovale 184">
            <a:extLst>
              <a:ext uri="{FF2B5EF4-FFF2-40B4-BE49-F238E27FC236}">
                <a16:creationId xmlns:a16="http://schemas.microsoft.com/office/drawing/2014/main" id="{62380083-4BB0-D121-EF03-9FBE9EB27D7E}"/>
              </a:ext>
            </a:extLst>
          </p:cNvPr>
          <p:cNvSpPr/>
          <p:nvPr/>
        </p:nvSpPr>
        <p:spPr>
          <a:xfrm>
            <a:off x="14208582" y="3417936"/>
            <a:ext cx="1164260" cy="724817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42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99E605A-BD9B-8941-E7A7-BA55FABB9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68" b="66701" l="10243" r="84456">
                        <a14:foregroundMark x1="14376" y1="66701" x2="14376" y2="66701"/>
                        <a14:foregroundMark x1="10332" y1="62640" x2="10332" y2="62640"/>
                        <a14:foregroundMark x1="84546" y1="22234" x2="84546" y2="22234"/>
                        <a14:foregroundMark x1="80503" y1="17868" x2="80503" y2="17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16863" r="14169" b="31969"/>
          <a:stretch/>
        </p:blipFill>
        <p:spPr>
          <a:xfrm>
            <a:off x="1037177" y="983780"/>
            <a:ext cx="6024606" cy="3600000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893F73CC-2B5B-44A5-9A43-7BF1789703F6}"/>
              </a:ext>
            </a:extLst>
          </p:cNvPr>
          <p:cNvGrpSpPr/>
          <p:nvPr/>
        </p:nvGrpSpPr>
        <p:grpSpPr>
          <a:xfrm>
            <a:off x="370606" y="8176571"/>
            <a:ext cx="8033812" cy="1424533"/>
            <a:chOff x="3834581" y="5723848"/>
            <a:chExt cx="5147711" cy="819510"/>
          </a:xfrm>
        </p:grpSpPr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E132D6BF-BE78-41DA-BE14-5B1C280E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9" t="17777" r="18537" b="74761"/>
            <a:stretch/>
          </p:blipFill>
          <p:spPr>
            <a:xfrm>
              <a:off x="3834581" y="6031625"/>
              <a:ext cx="5147711" cy="511733"/>
            </a:xfrm>
            <a:prstGeom prst="rect">
              <a:avLst/>
            </a:prstGeom>
          </p:spPr>
        </p:pic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F8262F5-A9AF-478D-BE28-C8C58DF4F30B}"/>
                </a:ext>
              </a:extLst>
            </p:cNvPr>
            <p:cNvSpPr txBox="1"/>
            <p:nvPr/>
          </p:nvSpPr>
          <p:spPr>
            <a:xfrm>
              <a:off x="5371179" y="5723848"/>
              <a:ext cx="2633274" cy="280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991" dirty="0">
                  <a:uFill>
                    <a:solidFill>
                      <a:srgbClr val="1E507F"/>
                    </a:solidFill>
                  </a:uFill>
                  <a:latin typeface="Calibri"/>
                  <a:cs typeface="Calibri"/>
                </a:rPr>
                <a:t>Conductivity Model [S/m] </a:t>
              </a:r>
              <a:endParaRPr lang="it-IT" sz="1991" dirty="0"/>
            </a:p>
          </p:txBody>
        </p:sp>
      </p:grpSp>
      <p:sp>
        <p:nvSpPr>
          <p:cNvPr id="21" name="Title only">
            <a:extLst>
              <a:ext uri="{FF2B5EF4-FFF2-40B4-BE49-F238E27FC236}">
                <a16:creationId xmlns:a16="http://schemas.microsoft.com/office/drawing/2014/main" id="{70BFF01A-E193-A362-49A4-5EF09FC4BE9B}"/>
              </a:ext>
            </a:extLst>
          </p:cNvPr>
          <p:cNvSpPr txBox="1">
            <a:spLocks/>
          </p:cNvSpPr>
          <p:nvPr/>
        </p:nvSpPr>
        <p:spPr>
          <a:xfrm>
            <a:off x="2282845" y="7647"/>
            <a:ext cx="130048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57150" marR="115597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57150" marR="115597" indent="3429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57150" marR="115597" indent="685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57150" marR="115597" indent="10287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57150" marR="115597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57150" marR="115597" indent="17145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57150" marR="115597" indent="2057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57150" marR="115597" indent="24003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57150" marR="115597" indent="2743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it-IT" sz="6000" dirty="0"/>
              <a:t>Preliminary </a:t>
            </a:r>
            <a:r>
              <a:rPr lang="it-IT" sz="6000" dirty="0" err="1"/>
              <a:t>results</a:t>
            </a:r>
            <a:endParaRPr lang="it-IT" sz="6000" dirty="0"/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7DE395EA-F8CE-2EDD-42FC-85885B323544}"/>
              </a:ext>
            </a:extLst>
          </p:cNvPr>
          <p:cNvSpPr txBox="1"/>
          <p:nvPr/>
        </p:nvSpPr>
        <p:spPr>
          <a:xfrm>
            <a:off x="2140321" y="1039466"/>
            <a:ext cx="3419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Calibri"/>
                <a:cs typeface="Calibri"/>
              </a:rPr>
              <a:t>T1_dry_pre irrigation</a:t>
            </a:r>
            <a:endParaRPr lang="it-IT" sz="2800" dirty="0"/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A12BC055-17AC-27C2-73D2-B24217A09FED}"/>
              </a:ext>
            </a:extLst>
          </p:cNvPr>
          <p:cNvSpPr txBox="1"/>
          <p:nvPr/>
        </p:nvSpPr>
        <p:spPr>
          <a:xfrm>
            <a:off x="9235324" y="1943122"/>
            <a:ext cx="4131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Calibri"/>
                <a:cs typeface="Calibri"/>
              </a:rPr>
              <a:t>T5_28 min irrigation</a:t>
            </a:r>
            <a:endParaRPr lang="it-IT" sz="2800" dirty="0"/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D48B08C6-BD5B-4411-6213-5818F65E88BC}"/>
              </a:ext>
            </a:extLst>
          </p:cNvPr>
          <p:cNvSpPr txBox="1"/>
          <p:nvPr/>
        </p:nvSpPr>
        <p:spPr>
          <a:xfrm>
            <a:off x="13092098" y="3194280"/>
            <a:ext cx="5126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Calibri"/>
                <a:cs typeface="Calibri"/>
              </a:rPr>
              <a:t>T6_dry_post irrigation </a:t>
            </a:r>
            <a:endParaRPr lang="it-IT" sz="2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2E9F97-BC6C-F910-CFCC-E39A8BF54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477" b="67107" l="10602" r="84546">
                        <a14:foregroundMark x1="14825" y1="67208" x2="14825" y2="67208"/>
                        <a14:foregroundMark x1="10602" y1="62944" x2="10602" y2="62944"/>
                        <a14:foregroundMark x1="84636" y1="23046" x2="84636" y2="23046"/>
                        <a14:foregroundMark x1="80323" y1="18477" x2="80323" y2="18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6535" r="14170" b="31807"/>
          <a:stretch/>
        </p:blipFill>
        <p:spPr>
          <a:xfrm>
            <a:off x="1040623" y="1615287"/>
            <a:ext cx="5967474" cy="36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A88CAF2-19BE-89B4-99FF-8866121243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8" b="68122" l="10782" r="84546">
                        <a14:foregroundMark x1="14465" y1="68223" x2="14465" y2="68223"/>
                        <a14:foregroundMark x1="10782" y1="63452" x2="10782" y2="63452"/>
                        <a14:foregroundMark x1="84636" y1="23858" x2="84636" y2="23858"/>
                        <a14:foregroundMark x1="80773" y1="19188" x2="80773" y2="1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18381" r="14312" b="30670"/>
          <a:stretch/>
        </p:blipFill>
        <p:spPr>
          <a:xfrm>
            <a:off x="1040497" y="2268225"/>
            <a:ext cx="6050432" cy="3600000"/>
          </a:xfrm>
          <a:prstGeom prst="rect">
            <a:avLst/>
          </a:prstGeom>
        </p:spPr>
      </p:pic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CAC555C-6C18-1624-3865-0BC6A7B384F9}"/>
              </a:ext>
            </a:extLst>
          </p:cNvPr>
          <p:cNvCxnSpPr>
            <a:cxnSpLocks/>
          </p:cNvCxnSpPr>
          <p:nvPr/>
        </p:nvCxnSpPr>
        <p:spPr>
          <a:xfrm flipV="1">
            <a:off x="1374492" y="2626725"/>
            <a:ext cx="5716437" cy="322608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65A0B71-2A33-F9BC-6453-B0DEA500FAFB}"/>
              </a:ext>
            </a:extLst>
          </p:cNvPr>
          <p:cNvCxnSpPr>
            <a:cxnSpLocks/>
          </p:cNvCxnSpPr>
          <p:nvPr/>
        </p:nvCxnSpPr>
        <p:spPr>
          <a:xfrm flipH="1" flipV="1">
            <a:off x="1020906" y="4187918"/>
            <a:ext cx="5551" cy="1312524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5" name="CasellaDiTesto 134">
            <a:extLst>
              <a:ext uri="{FF2B5EF4-FFF2-40B4-BE49-F238E27FC236}">
                <a16:creationId xmlns:a16="http://schemas.microsoft.com/office/drawing/2014/main" id="{228F3D38-49C5-3DB4-204F-0388E28583A0}"/>
              </a:ext>
            </a:extLst>
          </p:cNvPr>
          <p:cNvSpPr txBox="1"/>
          <p:nvPr/>
        </p:nvSpPr>
        <p:spPr>
          <a:xfrm>
            <a:off x="33533" y="3916859"/>
            <a:ext cx="8717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- 0.10</a:t>
            </a:r>
          </a:p>
        </p:txBody>
      </p:sp>
      <p:cxnSp>
        <p:nvCxnSpPr>
          <p:cNvPr id="139" name="Connettore diritto 138">
            <a:extLst>
              <a:ext uri="{FF2B5EF4-FFF2-40B4-BE49-F238E27FC236}">
                <a16:creationId xmlns:a16="http://schemas.microsoft.com/office/drawing/2014/main" id="{8289C5D2-4F8F-7E7B-4D14-BCEDF38A3524}"/>
              </a:ext>
            </a:extLst>
          </p:cNvPr>
          <p:cNvCxnSpPr/>
          <p:nvPr/>
        </p:nvCxnSpPr>
        <p:spPr>
          <a:xfrm flipH="1">
            <a:off x="920483" y="4188792"/>
            <a:ext cx="94024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031309A9-0EE4-0A9C-4007-C6B288D63CBC}"/>
              </a:ext>
            </a:extLst>
          </p:cNvPr>
          <p:cNvSpPr txBox="1"/>
          <p:nvPr/>
        </p:nvSpPr>
        <p:spPr>
          <a:xfrm>
            <a:off x="34590" y="4608741"/>
            <a:ext cx="8717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- 0.15</a:t>
            </a:r>
          </a:p>
        </p:txBody>
      </p:sp>
      <p:cxnSp>
        <p:nvCxnSpPr>
          <p:cNvPr id="142" name="Connettore diritto 141">
            <a:extLst>
              <a:ext uri="{FF2B5EF4-FFF2-40B4-BE49-F238E27FC236}">
                <a16:creationId xmlns:a16="http://schemas.microsoft.com/office/drawing/2014/main" id="{7E0EA4FB-6EDA-9200-FF1B-6845CE978C53}"/>
              </a:ext>
            </a:extLst>
          </p:cNvPr>
          <p:cNvCxnSpPr/>
          <p:nvPr/>
        </p:nvCxnSpPr>
        <p:spPr>
          <a:xfrm flipH="1">
            <a:off x="905244" y="4852713"/>
            <a:ext cx="94024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3" name="CasellaDiTesto 152">
            <a:extLst>
              <a:ext uri="{FF2B5EF4-FFF2-40B4-BE49-F238E27FC236}">
                <a16:creationId xmlns:a16="http://schemas.microsoft.com/office/drawing/2014/main" id="{2BF7980E-69C6-FFC3-3782-AD128D2DFB1C}"/>
              </a:ext>
            </a:extLst>
          </p:cNvPr>
          <p:cNvSpPr txBox="1"/>
          <p:nvPr/>
        </p:nvSpPr>
        <p:spPr>
          <a:xfrm>
            <a:off x="63715" y="5261007"/>
            <a:ext cx="8717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- 0.20</a:t>
            </a:r>
          </a:p>
        </p:txBody>
      </p:sp>
      <p:cxnSp>
        <p:nvCxnSpPr>
          <p:cNvPr id="154" name="Connettore diritto 153">
            <a:extLst>
              <a:ext uri="{FF2B5EF4-FFF2-40B4-BE49-F238E27FC236}">
                <a16:creationId xmlns:a16="http://schemas.microsoft.com/office/drawing/2014/main" id="{6567250D-7302-5B53-9AFD-6D03313916D3}"/>
              </a:ext>
            </a:extLst>
          </p:cNvPr>
          <p:cNvCxnSpPr/>
          <p:nvPr/>
        </p:nvCxnSpPr>
        <p:spPr>
          <a:xfrm flipH="1">
            <a:off x="918893" y="5492277"/>
            <a:ext cx="94024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6" name="CasellaDiTesto 255">
            <a:extLst>
              <a:ext uri="{FF2B5EF4-FFF2-40B4-BE49-F238E27FC236}">
                <a16:creationId xmlns:a16="http://schemas.microsoft.com/office/drawing/2014/main" id="{6C529383-D1EA-E7D8-141E-2A36DB4FDE9A}"/>
              </a:ext>
            </a:extLst>
          </p:cNvPr>
          <p:cNvSpPr txBox="1"/>
          <p:nvPr/>
        </p:nvSpPr>
        <p:spPr>
          <a:xfrm>
            <a:off x="1212191" y="5757308"/>
            <a:ext cx="7397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0.0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8" name="CasellaDiTesto 257">
            <a:extLst>
              <a:ext uri="{FF2B5EF4-FFF2-40B4-BE49-F238E27FC236}">
                <a16:creationId xmlns:a16="http://schemas.microsoft.com/office/drawing/2014/main" id="{91737986-6A70-272E-6D93-2F769D0E5877}"/>
              </a:ext>
            </a:extLst>
          </p:cNvPr>
          <p:cNvSpPr txBox="1"/>
          <p:nvPr/>
        </p:nvSpPr>
        <p:spPr>
          <a:xfrm>
            <a:off x="3199174" y="4739097"/>
            <a:ext cx="60529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2.3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59" name="CasellaDiTesto 258">
            <a:extLst>
              <a:ext uri="{FF2B5EF4-FFF2-40B4-BE49-F238E27FC236}">
                <a16:creationId xmlns:a16="http://schemas.microsoft.com/office/drawing/2014/main" id="{6B84AD6D-1455-A862-454E-8BAEF9BCFBDF}"/>
              </a:ext>
            </a:extLst>
          </p:cNvPr>
          <p:cNvSpPr txBox="1"/>
          <p:nvPr/>
        </p:nvSpPr>
        <p:spPr>
          <a:xfrm>
            <a:off x="5124288" y="3668868"/>
            <a:ext cx="4989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4.6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0" name="CasellaDiTesto 259">
            <a:extLst>
              <a:ext uri="{FF2B5EF4-FFF2-40B4-BE49-F238E27FC236}">
                <a16:creationId xmlns:a16="http://schemas.microsoft.com/office/drawing/2014/main" id="{3F2B27A7-359B-F993-7607-156C2640DC08}"/>
              </a:ext>
            </a:extLst>
          </p:cNvPr>
          <p:cNvSpPr txBox="1"/>
          <p:nvPr/>
        </p:nvSpPr>
        <p:spPr>
          <a:xfrm>
            <a:off x="6898443" y="2667336"/>
            <a:ext cx="52153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6.9</a:t>
            </a:r>
          </a:p>
        </p:txBody>
      </p:sp>
      <p:sp>
        <p:nvSpPr>
          <p:cNvPr id="262" name="CasellaDiTesto 261">
            <a:extLst>
              <a:ext uri="{FF2B5EF4-FFF2-40B4-BE49-F238E27FC236}">
                <a16:creationId xmlns:a16="http://schemas.microsoft.com/office/drawing/2014/main" id="{7C216541-CEFF-6F56-7B88-F5C452FCA414}"/>
              </a:ext>
            </a:extLst>
          </p:cNvPr>
          <p:cNvSpPr txBox="1"/>
          <p:nvPr/>
        </p:nvSpPr>
        <p:spPr>
          <a:xfrm>
            <a:off x="640654" y="5489224"/>
            <a:ext cx="78214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0.</a:t>
            </a:r>
            <a:r>
              <a:rPr lang="it-IT" sz="2400" dirty="0"/>
              <a:t>6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3" name="CasellaDiTesto 262">
            <a:extLst>
              <a:ext uri="{FF2B5EF4-FFF2-40B4-BE49-F238E27FC236}">
                <a16:creationId xmlns:a16="http://schemas.microsoft.com/office/drawing/2014/main" id="{60A7322D-D524-E5CF-B095-9011B5096203}"/>
              </a:ext>
            </a:extLst>
          </p:cNvPr>
          <p:cNvSpPr txBox="1"/>
          <p:nvPr/>
        </p:nvSpPr>
        <p:spPr>
          <a:xfrm>
            <a:off x="4437614" y="4314583"/>
            <a:ext cx="8441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X (m)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4" name="CasellaDiTesto 263">
            <a:extLst>
              <a:ext uri="{FF2B5EF4-FFF2-40B4-BE49-F238E27FC236}">
                <a16:creationId xmlns:a16="http://schemas.microsoft.com/office/drawing/2014/main" id="{76AA0CF3-8742-225A-22EC-13C27648B8C6}"/>
              </a:ext>
            </a:extLst>
          </p:cNvPr>
          <p:cNvSpPr txBox="1"/>
          <p:nvPr/>
        </p:nvSpPr>
        <p:spPr>
          <a:xfrm>
            <a:off x="346582" y="5860995"/>
            <a:ext cx="85257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Y (m)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5" name="CasellaDiTesto 264">
            <a:extLst>
              <a:ext uri="{FF2B5EF4-FFF2-40B4-BE49-F238E27FC236}">
                <a16:creationId xmlns:a16="http://schemas.microsoft.com/office/drawing/2014/main" id="{C1D019B7-B9E9-22A7-6AC6-759C933A5DC2}"/>
              </a:ext>
            </a:extLst>
          </p:cNvPr>
          <p:cNvSpPr txBox="1"/>
          <p:nvPr/>
        </p:nvSpPr>
        <p:spPr>
          <a:xfrm>
            <a:off x="271157" y="3462508"/>
            <a:ext cx="871711" cy="483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400" dirty="0"/>
              <a:t>Z (m)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A4C50CDA-C1DF-DB46-423B-0F2EAFF89299}"/>
              </a:ext>
            </a:extLst>
          </p:cNvPr>
          <p:cNvCxnSpPr>
            <a:cxnSpLocks/>
          </p:cNvCxnSpPr>
          <p:nvPr/>
        </p:nvCxnSpPr>
        <p:spPr>
          <a:xfrm flipH="1" flipV="1">
            <a:off x="1034392" y="5502644"/>
            <a:ext cx="360000" cy="34161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7291C924-92A3-A415-20E5-F9744386B0BA}"/>
              </a:ext>
            </a:extLst>
          </p:cNvPr>
          <p:cNvGrpSpPr/>
          <p:nvPr/>
        </p:nvGrpSpPr>
        <p:grpSpPr>
          <a:xfrm>
            <a:off x="4485917" y="2543683"/>
            <a:ext cx="7386447" cy="5419916"/>
            <a:chOff x="10906985" y="2370029"/>
            <a:chExt cx="7386447" cy="5419916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DA519170-F6D2-B093-9CC8-A6BFB6886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797" b="74924" l="11590" r="85355">
                          <a14:foregroundMark x1="80413" y1="19797" x2="80413" y2="19797"/>
                          <a14:foregroundMark x1="85355" y1="24264" x2="85355" y2="242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" t="18285" r="11302" b="18690"/>
            <a:stretch/>
          </p:blipFill>
          <p:spPr>
            <a:xfrm>
              <a:off x="11038448" y="2370029"/>
              <a:ext cx="7172899" cy="4679908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ED0FC221-C14D-DB56-3DE8-18ACA1726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305" b="66904" l="14196" r="84996">
                          <a14:foregroundMark x1="81042" y1="20406" x2="81042" y2="20406"/>
                          <a14:foregroundMark x1="85085" y1="23959" x2="85085" y2="23959"/>
                          <a14:foregroundMark x1="18239" y1="66904" x2="18239" y2="66904"/>
                          <a14:foregroundMark x1="14196" y1="63147" x2="14196" y2="631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5" t="19432" r="14479" b="31659"/>
            <a:stretch/>
          </p:blipFill>
          <p:spPr>
            <a:xfrm>
              <a:off x="11934477" y="3113572"/>
              <a:ext cx="5942278" cy="3600000"/>
            </a:xfrm>
            <a:prstGeom prst="rect">
              <a:avLst/>
            </a:prstGeom>
          </p:spPr>
        </p:pic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3EB951AF-8A19-2990-F860-261BCF19B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0914" b="67107" l="14376" r="84906">
                          <a14:foregroundMark x1="14465" y1="63046" x2="14465" y2="63046"/>
                          <a14:foregroundMark x1="18688" y1="67208" x2="18688" y2="67208"/>
                          <a14:foregroundMark x1="84906" y1="25482" x2="84906" y2="25482"/>
                          <a14:foregroundMark x1="80773" y1="20914" x2="80773" y2="209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6" t="19786" r="14748" b="31439"/>
            <a:stretch/>
          </p:blipFill>
          <p:spPr>
            <a:xfrm>
              <a:off x="11854895" y="3725074"/>
              <a:ext cx="6011023" cy="3600000"/>
            </a:xfrm>
            <a:prstGeom prst="rect">
              <a:avLst/>
            </a:prstGeom>
          </p:spPr>
        </p:pic>
        <p:cxnSp>
          <p:nvCxnSpPr>
            <p:cNvPr id="270" name="Connettore diritto 269">
              <a:extLst>
                <a:ext uri="{FF2B5EF4-FFF2-40B4-BE49-F238E27FC236}">
                  <a16:creationId xmlns:a16="http://schemas.microsoft.com/office/drawing/2014/main" id="{CD98631B-31EC-9D82-39B8-01424CE61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47944" y="4083751"/>
              <a:ext cx="5716437" cy="322608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1" name="Connettore diritto 270">
              <a:extLst>
                <a:ext uri="{FF2B5EF4-FFF2-40B4-BE49-F238E27FC236}">
                  <a16:creationId xmlns:a16="http://schemas.microsoft.com/office/drawing/2014/main" id="{0DBE9E62-E94F-2E0F-629D-B2BAAA852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94358" y="5644944"/>
              <a:ext cx="5551" cy="13125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2" name="CasellaDiTesto 271">
              <a:extLst>
                <a:ext uri="{FF2B5EF4-FFF2-40B4-BE49-F238E27FC236}">
                  <a16:creationId xmlns:a16="http://schemas.microsoft.com/office/drawing/2014/main" id="{6E63F7AD-760F-6826-F300-B7C0BBC01232}"/>
                </a:ext>
              </a:extLst>
            </p:cNvPr>
            <p:cNvSpPr txBox="1"/>
            <p:nvPr/>
          </p:nvSpPr>
          <p:spPr>
            <a:xfrm>
              <a:off x="10906985" y="5373885"/>
              <a:ext cx="8717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- 0.10</a:t>
              </a:r>
            </a:p>
          </p:txBody>
        </p:sp>
        <p:cxnSp>
          <p:nvCxnSpPr>
            <p:cNvPr id="273" name="Connettore diritto 272">
              <a:extLst>
                <a:ext uri="{FF2B5EF4-FFF2-40B4-BE49-F238E27FC236}">
                  <a16:creationId xmlns:a16="http://schemas.microsoft.com/office/drawing/2014/main" id="{E9318DB2-2D8A-0B62-C501-9234ABCC4CDF}"/>
                </a:ext>
              </a:extLst>
            </p:cNvPr>
            <p:cNvCxnSpPr/>
            <p:nvPr/>
          </p:nvCxnSpPr>
          <p:spPr>
            <a:xfrm flipH="1">
              <a:off x="11793935" y="5645818"/>
              <a:ext cx="9402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4" name="CasellaDiTesto 273">
              <a:extLst>
                <a:ext uri="{FF2B5EF4-FFF2-40B4-BE49-F238E27FC236}">
                  <a16:creationId xmlns:a16="http://schemas.microsoft.com/office/drawing/2014/main" id="{DDCB4B2C-9E83-1616-E734-F8CC602CCFB3}"/>
                </a:ext>
              </a:extLst>
            </p:cNvPr>
            <p:cNvSpPr txBox="1"/>
            <p:nvPr/>
          </p:nvSpPr>
          <p:spPr>
            <a:xfrm>
              <a:off x="10908042" y="6065767"/>
              <a:ext cx="8717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- 0.15</a:t>
              </a:r>
            </a:p>
          </p:txBody>
        </p:sp>
        <p:cxnSp>
          <p:nvCxnSpPr>
            <p:cNvPr id="275" name="Connettore diritto 274">
              <a:extLst>
                <a:ext uri="{FF2B5EF4-FFF2-40B4-BE49-F238E27FC236}">
                  <a16:creationId xmlns:a16="http://schemas.microsoft.com/office/drawing/2014/main" id="{B8DCC71D-D79A-76D8-A876-724737A455A0}"/>
                </a:ext>
              </a:extLst>
            </p:cNvPr>
            <p:cNvCxnSpPr/>
            <p:nvPr/>
          </p:nvCxnSpPr>
          <p:spPr>
            <a:xfrm flipH="1">
              <a:off x="11778696" y="6309739"/>
              <a:ext cx="9402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6" name="CasellaDiTesto 275">
              <a:extLst>
                <a:ext uri="{FF2B5EF4-FFF2-40B4-BE49-F238E27FC236}">
                  <a16:creationId xmlns:a16="http://schemas.microsoft.com/office/drawing/2014/main" id="{173AC18C-7A31-AB64-25FF-2C8BE672A072}"/>
                </a:ext>
              </a:extLst>
            </p:cNvPr>
            <p:cNvSpPr txBox="1"/>
            <p:nvPr/>
          </p:nvSpPr>
          <p:spPr>
            <a:xfrm>
              <a:off x="10937167" y="6718033"/>
              <a:ext cx="8717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- 0.20</a:t>
              </a:r>
            </a:p>
          </p:txBody>
        </p:sp>
        <p:cxnSp>
          <p:nvCxnSpPr>
            <p:cNvPr id="277" name="Connettore diritto 276">
              <a:extLst>
                <a:ext uri="{FF2B5EF4-FFF2-40B4-BE49-F238E27FC236}">
                  <a16:creationId xmlns:a16="http://schemas.microsoft.com/office/drawing/2014/main" id="{3298900E-2BBE-5E40-933C-6C34516EEEA5}"/>
                </a:ext>
              </a:extLst>
            </p:cNvPr>
            <p:cNvCxnSpPr/>
            <p:nvPr/>
          </p:nvCxnSpPr>
          <p:spPr>
            <a:xfrm flipH="1">
              <a:off x="11792345" y="6949303"/>
              <a:ext cx="9402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8" name="CasellaDiTesto 277">
              <a:extLst>
                <a:ext uri="{FF2B5EF4-FFF2-40B4-BE49-F238E27FC236}">
                  <a16:creationId xmlns:a16="http://schemas.microsoft.com/office/drawing/2014/main" id="{0128AD60-077D-5298-DAC0-0B2F8AE2D775}"/>
                </a:ext>
              </a:extLst>
            </p:cNvPr>
            <p:cNvSpPr txBox="1"/>
            <p:nvPr/>
          </p:nvSpPr>
          <p:spPr>
            <a:xfrm>
              <a:off x="12085643" y="7214334"/>
              <a:ext cx="73972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0.0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79" name="CasellaDiTesto 278">
              <a:extLst>
                <a:ext uri="{FF2B5EF4-FFF2-40B4-BE49-F238E27FC236}">
                  <a16:creationId xmlns:a16="http://schemas.microsoft.com/office/drawing/2014/main" id="{D94945BE-9335-C1FC-33B5-2C0943892E2E}"/>
                </a:ext>
              </a:extLst>
            </p:cNvPr>
            <p:cNvSpPr txBox="1"/>
            <p:nvPr/>
          </p:nvSpPr>
          <p:spPr>
            <a:xfrm>
              <a:off x="14072626" y="6196123"/>
              <a:ext cx="60529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2.3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0" name="CasellaDiTesto 279">
              <a:extLst>
                <a:ext uri="{FF2B5EF4-FFF2-40B4-BE49-F238E27FC236}">
                  <a16:creationId xmlns:a16="http://schemas.microsoft.com/office/drawing/2014/main" id="{2F884856-A429-5D01-E1D4-43CADD347F3A}"/>
                </a:ext>
              </a:extLst>
            </p:cNvPr>
            <p:cNvSpPr txBox="1"/>
            <p:nvPr/>
          </p:nvSpPr>
          <p:spPr>
            <a:xfrm>
              <a:off x="15997740" y="5125894"/>
              <a:ext cx="49894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4.6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1" name="CasellaDiTesto 280">
              <a:extLst>
                <a:ext uri="{FF2B5EF4-FFF2-40B4-BE49-F238E27FC236}">
                  <a16:creationId xmlns:a16="http://schemas.microsoft.com/office/drawing/2014/main" id="{FCDD165B-D826-BD04-8569-FA721C914CB7}"/>
                </a:ext>
              </a:extLst>
            </p:cNvPr>
            <p:cNvSpPr txBox="1"/>
            <p:nvPr/>
          </p:nvSpPr>
          <p:spPr>
            <a:xfrm>
              <a:off x="17771895" y="4124362"/>
              <a:ext cx="52153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6.9</a:t>
              </a:r>
            </a:p>
          </p:txBody>
        </p:sp>
        <p:sp>
          <p:nvSpPr>
            <p:cNvPr id="282" name="CasellaDiTesto 281">
              <a:extLst>
                <a:ext uri="{FF2B5EF4-FFF2-40B4-BE49-F238E27FC236}">
                  <a16:creationId xmlns:a16="http://schemas.microsoft.com/office/drawing/2014/main" id="{A2269A54-078B-0052-780C-21822781BDB2}"/>
                </a:ext>
              </a:extLst>
            </p:cNvPr>
            <p:cNvSpPr txBox="1"/>
            <p:nvPr/>
          </p:nvSpPr>
          <p:spPr>
            <a:xfrm>
              <a:off x="11514106" y="6946250"/>
              <a:ext cx="78214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0.</a:t>
              </a:r>
              <a:r>
                <a:rPr lang="it-IT" sz="2400" dirty="0"/>
                <a:t>6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3" name="CasellaDiTesto 282">
              <a:extLst>
                <a:ext uri="{FF2B5EF4-FFF2-40B4-BE49-F238E27FC236}">
                  <a16:creationId xmlns:a16="http://schemas.microsoft.com/office/drawing/2014/main" id="{6C43255F-C72B-E537-95B6-19C4D1CF0046}"/>
                </a:ext>
              </a:extLst>
            </p:cNvPr>
            <p:cNvSpPr txBox="1"/>
            <p:nvPr/>
          </p:nvSpPr>
          <p:spPr>
            <a:xfrm>
              <a:off x="15311066" y="5771609"/>
              <a:ext cx="844178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X (m)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4" name="CasellaDiTesto 283">
              <a:extLst>
                <a:ext uri="{FF2B5EF4-FFF2-40B4-BE49-F238E27FC236}">
                  <a16:creationId xmlns:a16="http://schemas.microsoft.com/office/drawing/2014/main" id="{66A293F1-795B-A575-815C-05325040E272}"/>
                </a:ext>
              </a:extLst>
            </p:cNvPr>
            <p:cNvSpPr txBox="1"/>
            <p:nvPr/>
          </p:nvSpPr>
          <p:spPr>
            <a:xfrm>
              <a:off x="11220034" y="7318021"/>
              <a:ext cx="85257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Y (m)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85" name="CasellaDiTesto 284">
              <a:extLst>
                <a:ext uri="{FF2B5EF4-FFF2-40B4-BE49-F238E27FC236}">
                  <a16:creationId xmlns:a16="http://schemas.microsoft.com/office/drawing/2014/main" id="{91B3026B-1368-F83D-7828-F52917CAD11C}"/>
                </a:ext>
              </a:extLst>
            </p:cNvPr>
            <p:cNvSpPr txBox="1"/>
            <p:nvPr/>
          </p:nvSpPr>
          <p:spPr>
            <a:xfrm>
              <a:off x="11144609" y="4919534"/>
              <a:ext cx="871711" cy="483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Z (m)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286" name="Connettore diritto 285">
              <a:extLst>
                <a:ext uri="{FF2B5EF4-FFF2-40B4-BE49-F238E27FC236}">
                  <a16:creationId xmlns:a16="http://schemas.microsoft.com/office/drawing/2014/main" id="{26AB6748-2F17-F695-DA89-D3D9066E2A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07844" y="6959670"/>
              <a:ext cx="360000" cy="34161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BFB99E47-244C-20AE-2DB0-791E9B4E1469}"/>
              </a:ext>
            </a:extLst>
          </p:cNvPr>
          <p:cNvGrpSpPr/>
          <p:nvPr/>
        </p:nvGrpSpPr>
        <p:grpSpPr>
          <a:xfrm>
            <a:off x="9890101" y="3806147"/>
            <a:ext cx="7386447" cy="5337426"/>
            <a:chOff x="10851480" y="2848201"/>
            <a:chExt cx="7386447" cy="5337426"/>
          </a:xfrm>
        </p:grpSpPr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77748449-402A-81BD-6792-3414DC603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9797" b="66701" l="14465" r="85175">
                          <a14:foregroundMark x1="18059" y1="66701" x2="18059" y2="66701"/>
                          <a14:foregroundMark x1="14645" y1="62234" x2="14645" y2="62234"/>
                          <a14:foregroundMark x1="85265" y1="23858" x2="85265" y2="23858"/>
                          <a14:foregroundMark x1="81042" y1="19797" x2="81042" y2="197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5" t="19624" r="14191" b="32455"/>
            <a:stretch/>
          </p:blipFill>
          <p:spPr>
            <a:xfrm>
              <a:off x="11879444" y="2848201"/>
              <a:ext cx="6089355" cy="3600000"/>
            </a:xfrm>
            <a:prstGeom prst="rect">
              <a:avLst/>
            </a:prstGeom>
          </p:spPr>
        </p:pic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CEA27433-B880-1572-72C3-1F315FC4D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0305" b="66599" l="14196" r="84996">
                          <a14:foregroundMark x1="18239" y1="66599" x2="18239" y2="66599"/>
                          <a14:foregroundMark x1="14196" y1="62640" x2="14196" y2="62640"/>
                          <a14:foregroundMark x1="85085" y1="24467" x2="85085" y2="24467"/>
                          <a14:foregroundMark x1="80773" y1="20305" x2="80773" y2="20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7" t="20028" r="14191" b="31919"/>
            <a:stretch/>
          </p:blipFill>
          <p:spPr>
            <a:xfrm>
              <a:off x="11869201" y="3494209"/>
              <a:ext cx="6083306" cy="3600000"/>
            </a:xfrm>
            <a:prstGeom prst="rect">
              <a:avLst/>
            </a:prstGeom>
          </p:spPr>
        </p:pic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52BFE85F-8648-7F24-C5FD-893800F11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20711" b="67310" l="13926" r="84996">
                          <a14:foregroundMark x1="18059" y1="67411" x2="18059" y2="67411"/>
                          <a14:foregroundMark x1="14106" y1="63147" x2="14106" y2="63147"/>
                          <a14:foregroundMark x1="85085" y1="24772" x2="85085" y2="24772"/>
                          <a14:foregroundMark x1="80593" y1="20711" x2="80593" y2="207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47" t="20028" r="14191" b="31659"/>
            <a:stretch/>
          </p:blipFill>
          <p:spPr>
            <a:xfrm>
              <a:off x="11864204" y="4093721"/>
              <a:ext cx="6050590" cy="3600000"/>
            </a:xfrm>
            <a:prstGeom prst="rect">
              <a:avLst/>
            </a:prstGeom>
          </p:spPr>
        </p:pic>
        <p:cxnSp>
          <p:nvCxnSpPr>
            <p:cNvPr id="290" name="Connettore diritto 289">
              <a:extLst>
                <a:ext uri="{FF2B5EF4-FFF2-40B4-BE49-F238E27FC236}">
                  <a16:creationId xmlns:a16="http://schemas.microsoft.com/office/drawing/2014/main" id="{4041431F-B4BF-B182-CC5F-336D6ED548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92439" y="4479433"/>
              <a:ext cx="5716437" cy="3226083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1" name="Connettore diritto 290">
              <a:extLst>
                <a:ext uri="{FF2B5EF4-FFF2-40B4-BE49-F238E27FC236}">
                  <a16:creationId xmlns:a16="http://schemas.microsoft.com/office/drawing/2014/main" id="{92831205-98BB-8619-479A-EA901C71F9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8853" y="6040626"/>
              <a:ext cx="5551" cy="131252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2" name="CasellaDiTesto 291">
              <a:extLst>
                <a:ext uri="{FF2B5EF4-FFF2-40B4-BE49-F238E27FC236}">
                  <a16:creationId xmlns:a16="http://schemas.microsoft.com/office/drawing/2014/main" id="{397AFF37-7716-AC60-582C-0FCC4DF7A24A}"/>
                </a:ext>
              </a:extLst>
            </p:cNvPr>
            <p:cNvSpPr txBox="1"/>
            <p:nvPr/>
          </p:nvSpPr>
          <p:spPr>
            <a:xfrm>
              <a:off x="10851480" y="5769567"/>
              <a:ext cx="8717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- 0.10</a:t>
              </a:r>
            </a:p>
          </p:txBody>
        </p:sp>
        <p:cxnSp>
          <p:nvCxnSpPr>
            <p:cNvPr id="293" name="Connettore diritto 292">
              <a:extLst>
                <a:ext uri="{FF2B5EF4-FFF2-40B4-BE49-F238E27FC236}">
                  <a16:creationId xmlns:a16="http://schemas.microsoft.com/office/drawing/2014/main" id="{C96C8C5D-01C5-C9BA-F84E-31E3618D8C07}"/>
                </a:ext>
              </a:extLst>
            </p:cNvPr>
            <p:cNvCxnSpPr/>
            <p:nvPr/>
          </p:nvCxnSpPr>
          <p:spPr>
            <a:xfrm flipH="1">
              <a:off x="11738430" y="6041500"/>
              <a:ext cx="9402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4" name="CasellaDiTesto 293">
              <a:extLst>
                <a:ext uri="{FF2B5EF4-FFF2-40B4-BE49-F238E27FC236}">
                  <a16:creationId xmlns:a16="http://schemas.microsoft.com/office/drawing/2014/main" id="{4B5B6904-3FCE-5418-10DE-402ADF9C4EAC}"/>
                </a:ext>
              </a:extLst>
            </p:cNvPr>
            <p:cNvSpPr txBox="1"/>
            <p:nvPr/>
          </p:nvSpPr>
          <p:spPr>
            <a:xfrm>
              <a:off x="10852537" y="6461449"/>
              <a:ext cx="8717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- 0.15</a:t>
              </a:r>
            </a:p>
          </p:txBody>
        </p:sp>
        <p:cxnSp>
          <p:nvCxnSpPr>
            <p:cNvPr id="295" name="Connettore diritto 294">
              <a:extLst>
                <a:ext uri="{FF2B5EF4-FFF2-40B4-BE49-F238E27FC236}">
                  <a16:creationId xmlns:a16="http://schemas.microsoft.com/office/drawing/2014/main" id="{47046467-8CE2-C937-CDFF-8AF24FE36187}"/>
                </a:ext>
              </a:extLst>
            </p:cNvPr>
            <p:cNvCxnSpPr/>
            <p:nvPr/>
          </p:nvCxnSpPr>
          <p:spPr>
            <a:xfrm flipH="1">
              <a:off x="11723191" y="6705421"/>
              <a:ext cx="9402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6" name="CasellaDiTesto 295">
              <a:extLst>
                <a:ext uri="{FF2B5EF4-FFF2-40B4-BE49-F238E27FC236}">
                  <a16:creationId xmlns:a16="http://schemas.microsoft.com/office/drawing/2014/main" id="{28A10A40-8B6C-48F1-7C16-06B28CA9B88B}"/>
                </a:ext>
              </a:extLst>
            </p:cNvPr>
            <p:cNvSpPr txBox="1"/>
            <p:nvPr/>
          </p:nvSpPr>
          <p:spPr>
            <a:xfrm>
              <a:off x="10930264" y="7113715"/>
              <a:ext cx="87171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- 0.20</a:t>
              </a:r>
            </a:p>
          </p:txBody>
        </p:sp>
        <p:cxnSp>
          <p:nvCxnSpPr>
            <p:cNvPr id="297" name="Connettore diritto 296">
              <a:extLst>
                <a:ext uri="{FF2B5EF4-FFF2-40B4-BE49-F238E27FC236}">
                  <a16:creationId xmlns:a16="http://schemas.microsoft.com/office/drawing/2014/main" id="{F94F2DC1-688C-8C08-3B83-1518A2866C2B}"/>
                </a:ext>
              </a:extLst>
            </p:cNvPr>
            <p:cNvCxnSpPr/>
            <p:nvPr/>
          </p:nvCxnSpPr>
          <p:spPr>
            <a:xfrm flipH="1">
              <a:off x="11736840" y="7344985"/>
              <a:ext cx="94024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8" name="CasellaDiTesto 297">
              <a:extLst>
                <a:ext uri="{FF2B5EF4-FFF2-40B4-BE49-F238E27FC236}">
                  <a16:creationId xmlns:a16="http://schemas.microsoft.com/office/drawing/2014/main" id="{12FDB55B-D687-5733-83B9-C7522F8A476A}"/>
                </a:ext>
              </a:extLst>
            </p:cNvPr>
            <p:cNvSpPr txBox="1"/>
            <p:nvPr/>
          </p:nvSpPr>
          <p:spPr>
            <a:xfrm>
              <a:off x="12030138" y="7610016"/>
              <a:ext cx="73972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0.0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99" name="CasellaDiTesto 298">
              <a:extLst>
                <a:ext uri="{FF2B5EF4-FFF2-40B4-BE49-F238E27FC236}">
                  <a16:creationId xmlns:a16="http://schemas.microsoft.com/office/drawing/2014/main" id="{4DC6D7D6-04CA-575B-1D78-862B90FB0DDA}"/>
                </a:ext>
              </a:extLst>
            </p:cNvPr>
            <p:cNvSpPr txBox="1"/>
            <p:nvPr/>
          </p:nvSpPr>
          <p:spPr>
            <a:xfrm>
              <a:off x="14017121" y="6591805"/>
              <a:ext cx="60529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2.3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0" name="CasellaDiTesto 299">
              <a:extLst>
                <a:ext uri="{FF2B5EF4-FFF2-40B4-BE49-F238E27FC236}">
                  <a16:creationId xmlns:a16="http://schemas.microsoft.com/office/drawing/2014/main" id="{B8061D3B-8A44-99A6-A4A0-B4602F5028F1}"/>
                </a:ext>
              </a:extLst>
            </p:cNvPr>
            <p:cNvSpPr txBox="1"/>
            <p:nvPr/>
          </p:nvSpPr>
          <p:spPr>
            <a:xfrm>
              <a:off x="15942235" y="5521576"/>
              <a:ext cx="49894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4.6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1" name="CasellaDiTesto 300">
              <a:extLst>
                <a:ext uri="{FF2B5EF4-FFF2-40B4-BE49-F238E27FC236}">
                  <a16:creationId xmlns:a16="http://schemas.microsoft.com/office/drawing/2014/main" id="{D2321D26-0EBA-06DE-DCF0-41B696EE591D}"/>
                </a:ext>
              </a:extLst>
            </p:cNvPr>
            <p:cNvSpPr txBox="1"/>
            <p:nvPr/>
          </p:nvSpPr>
          <p:spPr>
            <a:xfrm>
              <a:off x="17716390" y="4520044"/>
              <a:ext cx="521537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6.9</a:t>
              </a:r>
            </a:p>
          </p:txBody>
        </p:sp>
        <p:sp>
          <p:nvSpPr>
            <p:cNvPr id="302" name="CasellaDiTesto 301">
              <a:extLst>
                <a:ext uri="{FF2B5EF4-FFF2-40B4-BE49-F238E27FC236}">
                  <a16:creationId xmlns:a16="http://schemas.microsoft.com/office/drawing/2014/main" id="{C98CC649-6330-9AA9-B040-4C436EA024AA}"/>
                </a:ext>
              </a:extLst>
            </p:cNvPr>
            <p:cNvSpPr txBox="1"/>
            <p:nvPr/>
          </p:nvSpPr>
          <p:spPr>
            <a:xfrm>
              <a:off x="11458601" y="7341932"/>
              <a:ext cx="782141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it-IT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0.</a:t>
              </a:r>
              <a:r>
                <a:rPr lang="it-IT" sz="2400" dirty="0"/>
                <a:t>6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3" name="CasellaDiTesto 302">
              <a:extLst>
                <a:ext uri="{FF2B5EF4-FFF2-40B4-BE49-F238E27FC236}">
                  <a16:creationId xmlns:a16="http://schemas.microsoft.com/office/drawing/2014/main" id="{B13B157F-CAFA-9443-FC57-E7BD71A482BE}"/>
                </a:ext>
              </a:extLst>
            </p:cNvPr>
            <p:cNvSpPr txBox="1"/>
            <p:nvPr/>
          </p:nvSpPr>
          <p:spPr>
            <a:xfrm>
              <a:off x="15255561" y="6167291"/>
              <a:ext cx="844178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X (m)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4" name="CasellaDiTesto 303">
              <a:extLst>
                <a:ext uri="{FF2B5EF4-FFF2-40B4-BE49-F238E27FC236}">
                  <a16:creationId xmlns:a16="http://schemas.microsoft.com/office/drawing/2014/main" id="{0AE64885-17BE-8E78-4DA2-3E370871174C}"/>
                </a:ext>
              </a:extLst>
            </p:cNvPr>
            <p:cNvSpPr txBox="1"/>
            <p:nvPr/>
          </p:nvSpPr>
          <p:spPr>
            <a:xfrm>
              <a:off x="11164529" y="7713703"/>
              <a:ext cx="852570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Y (m)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05" name="CasellaDiTesto 304">
              <a:extLst>
                <a:ext uri="{FF2B5EF4-FFF2-40B4-BE49-F238E27FC236}">
                  <a16:creationId xmlns:a16="http://schemas.microsoft.com/office/drawing/2014/main" id="{1A57B71E-0736-5D9A-7A2F-C2F4F4A80F08}"/>
                </a:ext>
              </a:extLst>
            </p:cNvPr>
            <p:cNvSpPr txBox="1"/>
            <p:nvPr/>
          </p:nvSpPr>
          <p:spPr>
            <a:xfrm>
              <a:off x="11089104" y="5315216"/>
              <a:ext cx="871711" cy="483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400" dirty="0"/>
                <a:t>Z (m)</a:t>
              </a:r>
              <a:endPara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cxnSp>
          <p:nvCxnSpPr>
            <p:cNvPr id="306" name="Connettore diritto 305">
              <a:extLst>
                <a:ext uri="{FF2B5EF4-FFF2-40B4-BE49-F238E27FC236}">
                  <a16:creationId xmlns:a16="http://schemas.microsoft.com/office/drawing/2014/main" id="{E4407D01-39CA-A928-F384-BD3D6E3186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37099" y="7370592"/>
              <a:ext cx="360000" cy="34161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307" name="Connettore diritto 306">
            <a:extLst>
              <a:ext uri="{FF2B5EF4-FFF2-40B4-BE49-F238E27FC236}">
                <a16:creationId xmlns:a16="http://schemas.microsoft.com/office/drawing/2014/main" id="{61869BAB-115A-04EB-F8E0-EDC5891A8C19}"/>
              </a:ext>
            </a:extLst>
          </p:cNvPr>
          <p:cNvCxnSpPr>
            <a:cxnSpLocks/>
          </p:cNvCxnSpPr>
          <p:nvPr/>
        </p:nvCxnSpPr>
        <p:spPr>
          <a:xfrm flipV="1">
            <a:off x="1328772" y="1307327"/>
            <a:ext cx="5575809" cy="317530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8" name="Connettore diritto 307">
            <a:extLst>
              <a:ext uri="{FF2B5EF4-FFF2-40B4-BE49-F238E27FC236}">
                <a16:creationId xmlns:a16="http://schemas.microsoft.com/office/drawing/2014/main" id="{F95FFEE3-003F-DC3A-AABE-8F8F7FC01FEF}"/>
              </a:ext>
            </a:extLst>
          </p:cNvPr>
          <p:cNvCxnSpPr>
            <a:cxnSpLocks/>
          </p:cNvCxnSpPr>
          <p:nvPr/>
        </p:nvCxnSpPr>
        <p:spPr>
          <a:xfrm flipV="1">
            <a:off x="1094034" y="1100333"/>
            <a:ext cx="5575809" cy="3118859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9" name="Connettore diritto 308">
            <a:extLst>
              <a:ext uri="{FF2B5EF4-FFF2-40B4-BE49-F238E27FC236}">
                <a16:creationId xmlns:a16="http://schemas.microsoft.com/office/drawing/2014/main" id="{A8A81B36-7DB3-3D02-C6C4-4A17A20BF3B0}"/>
              </a:ext>
            </a:extLst>
          </p:cNvPr>
          <p:cNvCxnSpPr>
            <a:cxnSpLocks/>
          </p:cNvCxnSpPr>
          <p:nvPr/>
        </p:nvCxnSpPr>
        <p:spPr>
          <a:xfrm flipV="1">
            <a:off x="5803238" y="2907308"/>
            <a:ext cx="5675444" cy="320166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0" name="Connettore diritto 309">
            <a:extLst>
              <a:ext uri="{FF2B5EF4-FFF2-40B4-BE49-F238E27FC236}">
                <a16:creationId xmlns:a16="http://schemas.microsoft.com/office/drawing/2014/main" id="{72FD98A9-5014-8779-6DDB-8FAA45C78E88}"/>
              </a:ext>
            </a:extLst>
          </p:cNvPr>
          <p:cNvCxnSpPr>
            <a:cxnSpLocks/>
          </p:cNvCxnSpPr>
          <p:nvPr/>
        </p:nvCxnSpPr>
        <p:spPr>
          <a:xfrm flipV="1">
            <a:off x="5559398" y="2663468"/>
            <a:ext cx="5641182" cy="3201668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1" name="Connettore diritto 310">
            <a:extLst>
              <a:ext uri="{FF2B5EF4-FFF2-40B4-BE49-F238E27FC236}">
                <a16:creationId xmlns:a16="http://schemas.microsoft.com/office/drawing/2014/main" id="{276FA211-75E4-E137-B854-2B679F55A092}"/>
              </a:ext>
            </a:extLst>
          </p:cNvPr>
          <p:cNvCxnSpPr>
            <a:cxnSpLocks/>
          </p:cNvCxnSpPr>
          <p:nvPr/>
        </p:nvCxnSpPr>
        <p:spPr>
          <a:xfrm flipV="1">
            <a:off x="11198399" y="4055402"/>
            <a:ext cx="5717861" cy="325593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2" name="Connettore diritto 311">
            <a:extLst>
              <a:ext uri="{FF2B5EF4-FFF2-40B4-BE49-F238E27FC236}">
                <a16:creationId xmlns:a16="http://schemas.microsoft.com/office/drawing/2014/main" id="{2B43F32E-C7D1-EA55-CF11-782EE1E25CC4}"/>
              </a:ext>
            </a:extLst>
          </p:cNvPr>
          <p:cNvCxnSpPr>
            <a:cxnSpLocks/>
          </p:cNvCxnSpPr>
          <p:nvPr/>
        </p:nvCxnSpPr>
        <p:spPr>
          <a:xfrm flipV="1">
            <a:off x="10924079" y="3836627"/>
            <a:ext cx="5768920" cy="324610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3" name="CasellaDiTesto 312">
            <a:extLst>
              <a:ext uri="{FF2B5EF4-FFF2-40B4-BE49-F238E27FC236}">
                <a16:creationId xmlns:a16="http://schemas.microsoft.com/office/drawing/2014/main" id="{D783329C-9B27-0456-D820-1CF9316ADA45}"/>
              </a:ext>
            </a:extLst>
          </p:cNvPr>
          <p:cNvSpPr txBox="1"/>
          <p:nvPr/>
        </p:nvSpPr>
        <p:spPr>
          <a:xfrm>
            <a:off x="7413948" y="1672011"/>
            <a:ext cx="260595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Calibri"/>
                <a:cs typeface="Calibri"/>
              </a:rPr>
              <a:t>Irrigators</a:t>
            </a:r>
            <a:endParaRPr lang="it-IT" sz="2800" dirty="0">
              <a:solidFill>
                <a:srgbClr val="1E507F"/>
              </a:solidFill>
              <a:uFill>
                <a:solidFill>
                  <a:srgbClr val="1E507F"/>
                </a:solidFill>
              </a:uFill>
              <a:latin typeface="Calibri"/>
              <a:cs typeface="Calibri"/>
            </a:endParaRPr>
          </a:p>
        </p:txBody>
      </p:sp>
      <p:cxnSp>
        <p:nvCxnSpPr>
          <p:cNvPr id="314" name="Connettore 2 313">
            <a:extLst>
              <a:ext uri="{FF2B5EF4-FFF2-40B4-BE49-F238E27FC236}">
                <a16:creationId xmlns:a16="http://schemas.microsoft.com/office/drawing/2014/main" id="{ED4D3420-97F7-AD1D-AA8F-2EFE518A9748}"/>
              </a:ext>
            </a:extLst>
          </p:cNvPr>
          <p:cNvCxnSpPr>
            <a:cxnSpLocks/>
            <a:endCxn id="313" idx="1"/>
          </p:cNvCxnSpPr>
          <p:nvPr/>
        </p:nvCxnSpPr>
        <p:spPr>
          <a:xfrm>
            <a:off x="6202680" y="1722822"/>
            <a:ext cx="1211268" cy="21592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8" name="Ovale 107">
            <a:extLst>
              <a:ext uri="{FF2B5EF4-FFF2-40B4-BE49-F238E27FC236}">
                <a16:creationId xmlns:a16="http://schemas.microsoft.com/office/drawing/2014/main" id="{E8FBD13B-19E7-20BF-9E94-163F847712B2}"/>
              </a:ext>
            </a:extLst>
          </p:cNvPr>
          <p:cNvSpPr/>
          <p:nvPr/>
        </p:nvSpPr>
        <p:spPr>
          <a:xfrm rot="19872509">
            <a:off x="3958410" y="2143412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8" name="Ovale 317">
            <a:extLst>
              <a:ext uri="{FF2B5EF4-FFF2-40B4-BE49-F238E27FC236}">
                <a16:creationId xmlns:a16="http://schemas.microsoft.com/office/drawing/2014/main" id="{4F0D05AE-100A-62E3-98C6-77BCBB2D5992}"/>
              </a:ext>
            </a:extLst>
          </p:cNvPr>
          <p:cNvSpPr/>
          <p:nvPr/>
        </p:nvSpPr>
        <p:spPr>
          <a:xfrm rot="19872509">
            <a:off x="8320213" y="3827547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9" name="Ovale 318">
            <a:extLst>
              <a:ext uri="{FF2B5EF4-FFF2-40B4-BE49-F238E27FC236}">
                <a16:creationId xmlns:a16="http://schemas.microsoft.com/office/drawing/2014/main" id="{B166D75C-E6B6-6503-FF20-FF9435E0FD5D}"/>
              </a:ext>
            </a:extLst>
          </p:cNvPr>
          <p:cNvSpPr/>
          <p:nvPr/>
        </p:nvSpPr>
        <p:spPr>
          <a:xfrm rot="19872509">
            <a:off x="13788697" y="5008522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2" name="Ovale 321">
            <a:extLst>
              <a:ext uri="{FF2B5EF4-FFF2-40B4-BE49-F238E27FC236}">
                <a16:creationId xmlns:a16="http://schemas.microsoft.com/office/drawing/2014/main" id="{A8C06E9D-89BF-93E6-03DE-9F68812C55F3}"/>
              </a:ext>
            </a:extLst>
          </p:cNvPr>
          <p:cNvSpPr/>
          <p:nvPr/>
        </p:nvSpPr>
        <p:spPr>
          <a:xfrm rot="19872509">
            <a:off x="3941193" y="2845314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3" name="Ovale 322">
            <a:extLst>
              <a:ext uri="{FF2B5EF4-FFF2-40B4-BE49-F238E27FC236}">
                <a16:creationId xmlns:a16="http://schemas.microsoft.com/office/drawing/2014/main" id="{7E03B41A-5B3C-FB68-A14B-77B5D77BE733}"/>
              </a:ext>
            </a:extLst>
          </p:cNvPr>
          <p:cNvSpPr/>
          <p:nvPr/>
        </p:nvSpPr>
        <p:spPr>
          <a:xfrm rot="19872509">
            <a:off x="4034523" y="3406085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4" name="Ovale 323">
            <a:extLst>
              <a:ext uri="{FF2B5EF4-FFF2-40B4-BE49-F238E27FC236}">
                <a16:creationId xmlns:a16="http://schemas.microsoft.com/office/drawing/2014/main" id="{847B0281-6A4F-454A-6E5D-F0F272D1D4BF}"/>
              </a:ext>
            </a:extLst>
          </p:cNvPr>
          <p:cNvSpPr/>
          <p:nvPr/>
        </p:nvSpPr>
        <p:spPr>
          <a:xfrm rot="19872509">
            <a:off x="8590930" y="4383669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5" name="Ovale 324">
            <a:extLst>
              <a:ext uri="{FF2B5EF4-FFF2-40B4-BE49-F238E27FC236}">
                <a16:creationId xmlns:a16="http://schemas.microsoft.com/office/drawing/2014/main" id="{CB4BD6DF-4777-9F96-1F6F-E2C9A4B7F53C}"/>
              </a:ext>
            </a:extLst>
          </p:cNvPr>
          <p:cNvSpPr/>
          <p:nvPr/>
        </p:nvSpPr>
        <p:spPr>
          <a:xfrm rot="19872509">
            <a:off x="8575796" y="5008521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6" name="Ovale 325">
            <a:extLst>
              <a:ext uri="{FF2B5EF4-FFF2-40B4-BE49-F238E27FC236}">
                <a16:creationId xmlns:a16="http://schemas.microsoft.com/office/drawing/2014/main" id="{195E635D-191E-8CD1-CE54-09A6079D4538}"/>
              </a:ext>
            </a:extLst>
          </p:cNvPr>
          <p:cNvSpPr/>
          <p:nvPr/>
        </p:nvSpPr>
        <p:spPr>
          <a:xfrm rot="19872509">
            <a:off x="13772405" y="5661803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27" name="Ovale 326">
            <a:extLst>
              <a:ext uri="{FF2B5EF4-FFF2-40B4-BE49-F238E27FC236}">
                <a16:creationId xmlns:a16="http://schemas.microsoft.com/office/drawing/2014/main" id="{07535C57-5145-9D14-A588-BA0BA435BA51}"/>
              </a:ext>
            </a:extLst>
          </p:cNvPr>
          <p:cNvSpPr/>
          <p:nvPr/>
        </p:nvSpPr>
        <p:spPr>
          <a:xfrm rot="19872509">
            <a:off x="13772405" y="6303501"/>
            <a:ext cx="1460450" cy="451423"/>
          </a:xfrm>
          <a:prstGeom prst="ellipse">
            <a:avLst/>
          </a:prstGeom>
          <a:noFill/>
          <a:ln w="28575" cap="flat">
            <a:solidFill>
              <a:srgbClr val="FFFF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3366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BCAC7656-7BF3-05ED-0251-928C093D4248}"/>
              </a:ext>
            </a:extLst>
          </p:cNvPr>
          <p:cNvCxnSpPr/>
          <p:nvPr/>
        </p:nvCxnSpPr>
        <p:spPr>
          <a:xfrm flipV="1">
            <a:off x="2103601" y="3860958"/>
            <a:ext cx="1211960" cy="70720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19F42489-A443-DCC7-B891-5768CB82F0EF}"/>
              </a:ext>
            </a:extLst>
          </p:cNvPr>
          <p:cNvCxnSpPr/>
          <p:nvPr/>
        </p:nvCxnSpPr>
        <p:spPr>
          <a:xfrm flipV="1">
            <a:off x="6279051" y="5644580"/>
            <a:ext cx="1211960" cy="70720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5EC4EBFC-0D50-D92F-DEE5-F03C5243297D}"/>
              </a:ext>
            </a:extLst>
          </p:cNvPr>
          <p:cNvCxnSpPr/>
          <p:nvPr/>
        </p:nvCxnSpPr>
        <p:spPr>
          <a:xfrm flipV="1">
            <a:off x="11706281" y="6828494"/>
            <a:ext cx="1211960" cy="70720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9472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2A1BF6-1D37-4B9F-93BD-481F9BDE2317}"/>
              </a:ext>
            </a:extLst>
          </p:cNvPr>
          <p:cNvSpPr txBox="1"/>
          <p:nvPr/>
        </p:nvSpPr>
        <p:spPr>
          <a:xfrm>
            <a:off x="300237" y="853450"/>
            <a:ext cx="16600923" cy="8956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Preliminary considerations on the experimental design: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conductivity generally increases with depth and over time;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the range of conductivity values ​​increases from dry to wet conditions;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concordance of data between the campaigns of July 2021 and August 2021;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a general increase in conductivity with depth is observed, however at the depth between -0.11 m and -0.15 m there is a decrease conductivity during both the July 2021 and August 2021 campaigns;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3-line configuration was better as it allowed more plants to be included within the survey than the 5-line configuration.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Future activities: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creation of smaller electrodes that could be left in the field to avoid disturbance of the measurement to the plants;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induced polarization (IP), a small stratigraphic sounding, and permeability measurements. </a:t>
            </a:r>
            <a:endParaRPr lang="en-US" sz="3600" dirty="0">
              <a:solidFill>
                <a:srgbClr val="1E507F"/>
              </a:solidFill>
              <a:uFill>
                <a:solidFill>
                  <a:srgbClr val="1E507F"/>
                </a:solidFill>
              </a:u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E507F"/>
              </a:solidFill>
              <a:uFill>
                <a:solidFill>
                  <a:srgbClr val="1E507F"/>
                </a:solidFill>
              </a:uFill>
            </a:endParaRPr>
          </a:p>
        </p:txBody>
      </p:sp>
      <p:sp>
        <p:nvSpPr>
          <p:cNvPr id="4" name="Title only">
            <a:extLst>
              <a:ext uri="{FF2B5EF4-FFF2-40B4-BE49-F238E27FC236}">
                <a16:creationId xmlns:a16="http://schemas.microsoft.com/office/drawing/2014/main" id="{FBF0F57A-4E55-7336-185D-E3C8DEC1DD7C}"/>
              </a:ext>
            </a:extLst>
          </p:cNvPr>
          <p:cNvSpPr txBox="1">
            <a:spLocks/>
          </p:cNvSpPr>
          <p:nvPr/>
        </p:nvSpPr>
        <p:spPr>
          <a:xfrm>
            <a:off x="2282845" y="7647"/>
            <a:ext cx="13004800" cy="1155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57150" marR="115597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57150" marR="115597" indent="3429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57150" marR="115597" indent="685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57150" marR="115597" indent="10287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57150" marR="115597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57150" marR="115597" indent="17145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57150" marR="115597" indent="2057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57150" marR="115597" indent="24003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57150" marR="115597" indent="2743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uFill>
                  <a:solidFill>
                    <a:srgbClr val="1E507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it-IT" sz="6000" dirty="0" err="1"/>
              <a:t>Conclusions</a:t>
            </a:r>
            <a:endParaRPr lang="it-IT" sz="6000" dirty="0"/>
          </a:p>
        </p:txBody>
      </p:sp>
    </p:spTree>
    <p:extLst>
      <p:ext uri="{BB962C8B-B14F-4D97-AF65-F5344CB8AC3E}">
        <p14:creationId xmlns:p14="http://schemas.microsoft.com/office/powerpoint/2010/main" val="40499517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"/>
          <p:cNvSpPr txBox="1">
            <a:spLocks noGrp="1"/>
          </p:cNvSpPr>
          <p:nvPr>
            <p:ph type="title"/>
          </p:nvPr>
        </p:nvSpPr>
        <p:spPr>
          <a:xfrm>
            <a:off x="2335371" y="442667"/>
            <a:ext cx="13004800" cy="159767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Thanks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408738-DA86-6FD3-2FA8-9B6A4777F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9" y="3521902"/>
            <a:ext cx="4338471" cy="433847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5F14E1A-428E-931A-CFA8-31AA1CBDDC0B}"/>
              </a:ext>
            </a:extLst>
          </p:cNvPr>
          <p:cNvSpPr txBox="1"/>
          <p:nvPr/>
        </p:nvSpPr>
        <p:spPr>
          <a:xfrm>
            <a:off x="699933" y="2620859"/>
            <a:ext cx="1145325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https://doi.org/10.5194/egusphere-egu22-4469, 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41400F-3328-1A9F-014F-C463F3F8D56D}"/>
              </a:ext>
            </a:extLst>
          </p:cNvPr>
          <p:cNvSpPr txBox="1"/>
          <p:nvPr/>
        </p:nvSpPr>
        <p:spPr>
          <a:xfrm>
            <a:off x="432196" y="8281071"/>
            <a:ext cx="16475869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Innocenti, A., Pazzi, V., Napoli, M., Fanti, R., and Orlandini, S.: Application of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Electrical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Resistivity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Tomography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(ERT) to study to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soil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water and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salt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movement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under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drip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irrigation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in a saline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soil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cultivated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with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melon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, EGU General Assembly 2022, Vienna, Austria, 23–27 </a:t>
            </a:r>
            <a:r>
              <a:rPr lang="it-IT" sz="2400" dirty="0" err="1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May</a:t>
            </a:r>
            <a:r>
              <a:rPr lang="it-IT" sz="24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 2022, EGU22-4469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E65752-10DE-CFE4-F3E1-3EA0336A6891}"/>
              </a:ext>
            </a:extLst>
          </p:cNvPr>
          <p:cNvSpPr txBox="1"/>
          <p:nvPr/>
        </p:nvSpPr>
        <p:spPr>
          <a:xfrm>
            <a:off x="699933" y="1893227"/>
            <a:ext cx="11453252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1E507F"/>
                </a:solidFill>
                <a:uFill>
                  <a:solidFill>
                    <a:srgbClr val="1E507F"/>
                  </a:solidFill>
                </a:uFill>
              </a:rPr>
              <a:t>agnese.innocenti@unifi.it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8865ACE-2F16-7977-07DD-0BCF0D34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8486" y="2256322"/>
            <a:ext cx="4101536" cy="54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507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3366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507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3366"/>
              </a:solidFill>
            </a:uFill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8705</TotalTime>
  <Words>606</Words>
  <Application>Microsoft Office PowerPoint</Application>
  <PresentationFormat>Personalizzato</PresentationFormat>
  <Paragraphs>125</Paragraphs>
  <Slides>7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Arial</vt:lpstr>
      <vt:lpstr>Calibri</vt:lpstr>
      <vt:lpstr>White</vt:lpstr>
      <vt:lpstr>  Application of Electrical Resistivity Tomography (ERT) to study to soil water and salt movement under drip irrigation in a saline soil cultivated with melon  </vt:lpstr>
      <vt:lpstr>Research question</vt:lpstr>
      <vt:lpstr>Planned methodology</vt:lpstr>
      <vt:lpstr>Presentazione standard di PowerPoint</vt:lpstr>
      <vt:lpstr>Presentazione standard di PowerPoint</vt:lpstr>
      <vt:lpstr>Presentazione standard di PowerPoint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two lines</dc:title>
  <dc:creator>utente</dc:creator>
  <cp:lastModifiedBy>Agnese Innocenti</cp:lastModifiedBy>
  <cp:revision>40</cp:revision>
  <dcterms:modified xsi:type="dcterms:W3CDTF">2022-05-23T07:06:53Z</dcterms:modified>
</cp:coreProperties>
</file>