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347" r:id="rId4"/>
    <p:sldId id="349" r:id="rId5"/>
    <p:sldId id="353" r:id="rId6"/>
    <p:sldId id="350" r:id="rId7"/>
    <p:sldId id="352" r:id="rId8"/>
    <p:sldId id="354" r:id="rId9"/>
    <p:sldId id="27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Moeller" initials="GM" lastIdx="0" clrIdx="0">
    <p:extLst>
      <p:ext uri="{19B8F6BF-5375-455C-9EA6-DF929625EA0E}">
        <p15:presenceInfo xmlns:p15="http://schemas.microsoft.com/office/powerpoint/2012/main" userId="cada2eb2d9d4ba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34"/>
    <a:srgbClr val="007A96"/>
    <a:srgbClr val="ECCB6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5297" autoAdjust="0"/>
  </p:normalViewPr>
  <p:slideViewPr>
    <p:cSldViewPr snapToGrid="0" showGuides="1">
      <p:cViewPr varScale="1">
        <p:scale>
          <a:sx n="73" d="100"/>
          <a:sy n="73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22.05.2022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22.05.2022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442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73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065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035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05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150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19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42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536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/>
          <a:p>
            <a:pPr algn="r"/>
            <a:r>
              <a:rPr lang="de-CH" dirty="0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 dirty="0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0057" y="6522444"/>
            <a:ext cx="180975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Gregor Moeller | </a:t>
            </a:r>
            <a:fld id="{CEE47FA9-5E63-4EC2-86BA-E6B1EA25FF49}" type="datetime1">
              <a:rPr lang="de-CH" smtClean="0"/>
              <a:pPr algn="r"/>
              <a:t>22.05.2022</a:t>
            </a:fld>
            <a:r>
              <a:rPr lang="de-CH"/>
              <a:t> | </a:t>
            </a:r>
            <a:fld id="{5ACA52AF-F19D-405C-AD5F-7D94B96A5CC3}" type="slidenum">
              <a:rPr lang="de-CH" smtClean="0"/>
              <a:pPr algn="r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8290BD1-4CFE-486A-B738-AAF908955FBB}" type="datetime1">
              <a:rPr lang="de-CH" noProof="0" smtClean="0"/>
              <a:t>22.05.2022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Institut für Geodäsie und Photogrammetrie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moeller@ethz.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mpg.igp.ethz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0"/>
          <a:stretch/>
        </p:blipFill>
        <p:spPr>
          <a:xfrm>
            <a:off x="718457" y="957943"/>
            <a:ext cx="10814756" cy="527873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6123"/>
            <a:ext cx="10726057" cy="2785760"/>
          </a:xfrm>
          <a:solidFill>
            <a:srgbClr val="0070C0"/>
          </a:solidFill>
          <a:ln>
            <a:solidFill>
              <a:schemeClr val="accent4"/>
            </a:solidFill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1" dirty="0"/>
              <a:t>Relative tropospheric delay fields</a:t>
            </a:r>
            <a:br>
              <a:rPr lang="en-US" sz="2800" b="1" dirty="0"/>
            </a:br>
            <a:r>
              <a:rPr lang="en-US" sz="2800" b="1" dirty="0"/>
              <a:t>by GNSS, </a:t>
            </a:r>
            <a:r>
              <a:rPr lang="en-US" sz="2800" b="1" dirty="0" err="1"/>
              <a:t>InSAR</a:t>
            </a:r>
            <a:r>
              <a:rPr lang="en-US" sz="2800" b="1" dirty="0"/>
              <a:t> and NWP models in an Alpine Region</a:t>
            </a:r>
            <a:endParaRPr lang="de-CH" sz="1400" b="1" i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4763" y="3947883"/>
            <a:ext cx="9605421" cy="1318567"/>
          </a:xfrm>
        </p:spPr>
        <p:txBody>
          <a:bodyPr/>
          <a:lstStyle/>
          <a:p>
            <a:r>
              <a:rPr lang="en-US" sz="1400" dirty="0"/>
              <a:t>Endrit Shehaj</a:t>
            </a:r>
            <a:r>
              <a:rPr lang="en-US" sz="1400" baseline="30000" dirty="0"/>
              <a:t>1</a:t>
            </a:r>
            <a:r>
              <a:rPr lang="en-US" sz="1400" dirty="0"/>
              <a:t>, Othmar Frey</a:t>
            </a:r>
            <a:r>
              <a:rPr lang="en-US" sz="1400" baseline="30000" dirty="0"/>
              <a:t>2,3</a:t>
            </a:r>
            <a:r>
              <a:rPr lang="en-US" sz="1400" dirty="0"/>
              <a:t>, </a:t>
            </a:r>
            <a:r>
              <a:rPr lang="en-US" sz="1400" u="sng" dirty="0"/>
              <a:t>Gregor Moeller</a:t>
            </a:r>
            <a:r>
              <a:rPr lang="en-US" sz="1400" baseline="30000" dirty="0"/>
              <a:t>1</a:t>
            </a:r>
            <a:r>
              <a:rPr lang="en-US" sz="1400" dirty="0"/>
              <a:t>, Matthias Aichinger-Rosenberger</a:t>
            </a:r>
            <a:r>
              <a:rPr lang="en-US" sz="1400" baseline="30000" dirty="0"/>
              <a:t>1</a:t>
            </a:r>
            <a:r>
              <a:rPr lang="en-US" sz="1400" dirty="0"/>
              <a:t>, Alain Geiger</a:t>
            </a:r>
            <a:r>
              <a:rPr lang="en-US" sz="1400" baseline="30000" dirty="0"/>
              <a:t>1</a:t>
            </a:r>
            <a:r>
              <a:rPr lang="en-US" sz="1400" dirty="0"/>
              <a:t>, Markus Rothacher</a:t>
            </a:r>
            <a:r>
              <a:rPr lang="en-US" sz="1400" baseline="30000" dirty="0"/>
              <a:t>1</a:t>
            </a:r>
            <a:br>
              <a:rPr lang="de-DE" b="1" baseline="30000" dirty="0"/>
            </a:br>
            <a:r>
              <a:rPr lang="de-DE" sz="1100" b="1" baseline="30000" dirty="0"/>
              <a:t> </a:t>
            </a:r>
            <a:endParaRPr lang="de-DE" b="1" dirty="0"/>
          </a:p>
          <a:p>
            <a:r>
              <a:rPr lang="en-US" sz="1200" baseline="30000" dirty="0"/>
              <a:t>1 </a:t>
            </a:r>
            <a:r>
              <a:rPr lang="de-DE" sz="1200" i="1" dirty="0"/>
              <a:t>ETH Zürich, Institute of Geodesy </a:t>
            </a:r>
            <a:r>
              <a:rPr lang="de-DE" sz="1200" i="1" dirty="0" err="1"/>
              <a:t>and</a:t>
            </a:r>
            <a:r>
              <a:rPr lang="de-DE" sz="1200" i="1" dirty="0"/>
              <a:t> </a:t>
            </a:r>
            <a:r>
              <a:rPr lang="de-DE" sz="1200" i="1" dirty="0" err="1"/>
              <a:t>Photogrammetry</a:t>
            </a:r>
            <a:endParaRPr lang="de-DE" sz="1200" i="1" dirty="0"/>
          </a:p>
          <a:p>
            <a:r>
              <a:rPr lang="en-US" sz="1200" baseline="30000" dirty="0"/>
              <a:t>2 </a:t>
            </a:r>
            <a:r>
              <a:rPr lang="de-DE" sz="1200" i="1" dirty="0"/>
              <a:t>ETH Zürich, Institute of Environmental Engineering</a:t>
            </a:r>
          </a:p>
          <a:p>
            <a:r>
              <a:rPr lang="en-US" sz="1200" baseline="30000" dirty="0"/>
              <a:t>3 </a:t>
            </a:r>
            <a:r>
              <a:rPr lang="de-DE" sz="1200" i="1" dirty="0"/>
              <a:t>Gamma Remote </a:t>
            </a:r>
            <a:r>
              <a:rPr lang="de-DE" sz="1200" i="1" dirty="0" err="1"/>
              <a:t>Sensing</a:t>
            </a:r>
            <a:endParaRPr lang="de-DE" sz="1200" i="1" dirty="0"/>
          </a:p>
          <a:p>
            <a:endParaRPr lang="de-DE" sz="1200" i="1" dirty="0"/>
          </a:p>
          <a:p>
            <a:r>
              <a:rPr lang="de-DE" sz="1200" b="1" i="1" dirty="0"/>
              <a:t>EGU2022, Session G5.2, May 23, 2022</a:t>
            </a:r>
          </a:p>
          <a:p>
            <a:endParaRPr lang="de-DE" sz="1200" i="1" dirty="0"/>
          </a:p>
          <a:p>
            <a:endParaRPr lang="de-DE" sz="1200" i="1" dirty="0"/>
          </a:p>
          <a:p>
            <a:endParaRPr lang="de-DE" sz="1200" b="1" i="1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907312"/>
            <a:ext cx="7140633" cy="202708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Motivation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2</a:t>
            </a:fld>
            <a:endParaRPr lang="de-CH" noProof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43843" y="907312"/>
            <a:ext cx="7128558" cy="53942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u="sng" dirty="0"/>
              <a:t>Cross-validation of retrieved delays, for NWP assimilation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The assimilation of </a:t>
            </a:r>
            <a:r>
              <a:rPr lang="en-US" sz="1600" dirty="0" err="1"/>
              <a:t>InSAR</a:t>
            </a:r>
            <a:r>
              <a:rPr lang="en-US" sz="1600" dirty="0"/>
              <a:t> products is not yet standardized. A </a:t>
            </a:r>
            <a:r>
              <a:rPr lang="en-US" sz="1600" b="1" dirty="0"/>
              <a:t>better understanding </a:t>
            </a:r>
            <a:r>
              <a:rPr lang="en-US" sz="1600" dirty="0"/>
              <a:t>of these products and validation with GNSS and NWP data is an important starting point for their consideration by meteorologists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b="1" u="sng" dirty="0"/>
              <a:t>GNSS atmospheric products for </a:t>
            </a:r>
            <a:r>
              <a:rPr lang="en-US" b="1" u="sng" dirty="0" err="1"/>
              <a:t>InSAR</a:t>
            </a:r>
            <a:r>
              <a:rPr lang="en-US" b="1" u="sng" dirty="0"/>
              <a:t> processing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Can GNSS-derived tropospheric path delays be used as a first </a:t>
            </a:r>
            <a:r>
              <a:rPr lang="en-US" sz="1600" b="1" dirty="0"/>
              <a:t>correction for tropospheric effects </a:t>
            </a:r>
            <a:r>
              <a:rPr lang="en-US" sz="1600" dirty="0"/>
              <a:t>in </a:t>
            </a:r>
            <a:r>
              <a:rPr lang="en-US" sz="1600" dirty="0" err="1"/>
              <a:t>InSAR</a:t>
            </a:r>
            <a:r>
              <a:rPr lang="en-US" sz="1600" dirty="0"/>
              <a:t> images?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b="1" u="sng" dirty="0"/>
              <a:t>'Robust' combination of GNSS and </a:t>
            </a:r>
            <a:r>
              <a:rPr lang="en-US" b="1" u="sng" dirty="0" err="1"/>
              <a:t>InSAR</a:t>
            </a:r>
            <a:r>
              <a:rPr lang="en-US" b="1" u="sng" dirty="0"/>
              <a:t> </a:t>
            </a:r>
            <a:r>
              <a:rPr lang="en-US" b="1" u="sng" dirty="0" err="1"/>
              <a:t>meteo</a:t>
            </a:r>
            <a:r>
              <a:rPr lang="en-US" b="1" u="sng" dirty="0"/>
              <a:t> products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To benefit from the </a:t>
            </a:r>
            <a:r>
              <a:rPr lang="en-US" sz="1600" b="1" dirty="0"/>
              <a:t>complementary </a:t>
            </a:r>
            <a:r>
              <a:rPr lang="en-US" sz="1600" b="1" dirty="0" err="1"/>
              <a:t>spatio</a:t>
            </a:r>
            <a:r>
              <a:rPr lang="en-US" sz="1600" b="1" dirty="0"/>
              <a:t>-temporal characteristics </a:t>
            </a:r>
            <a:r>
              <a:rPr lang="en-US" sz="1600" dirty="0"/>
              <a:t>of </a:t>
            </a:r>
            <a:r>
              <a:rPr lang="en-US" sz="1600" dirty="0" err="1"/>
              <a:t>InSAR</a:t>
            </a:r>
            <a:r>
              <a:rPr lang="en-US" sz="1600" dirty="0"/>
              <a:t> and GNSS measurements</a:t>
            </a:r>
            <a:endParaRPr lang="en-US" sz="16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78" y="907312"/>
            <a:ext cx="3223684" cy="24177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30" y="3586191"/>
            <a:ext cx="3226432" cy="24198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150750" y="6031126"/>
            <a:ext cx="30896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 err="1"/>
              <a:t>source</a:t>
            </a:r>
            <a:r>
              <a:rPr lang="de-CH" sz="800" dirty="0"/>
              <a:t>: www.artisansofleisure.com/luxury-travel-blog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0750" y="3309700"/>
            <a:ext cx="30896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 err="1"/>
              <a:t>source</a:t>
            </a:r>
            <a:r>
              <a:rPr lang="de-CH" sz="800" dirty="0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GNSS/</a:t>
            </a:r>
            <a:r>
              <a:rPr lang="de-DE" b="1" dirty="0" err="1"/>
              <a:t>InSAR</a:t>
            </a:r>
            <a:r>
              <a:rPr lang="de-DE" b="1" dirty="0"/>
              <a:t> </a:t>
            </a:r>
            <a:r>
              <a:rPr lang="de-DE" b="1" dirty="0" err="1"/>
              <a:t>spatio</a:t>
            </a:r>
            <a:r>
              <a:rPr lang="de-DE" b="1" dirty="0"/>
              <a:t>-temporal </a:t>
            </a:r>
            <a:r>
              <a:rPr lang="de-DE" b="1" dirty="0" err="1"/>
              <a:t>characteristics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 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3</a:t>
            </a:fld>
            <a:endParaRPr lang="de-CH" noProof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43843" y="907312"/>
            <a:ext cx="5490950" cy="53942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b="1" u="sng" dirty="0" err="1"/>
              <a:t>InSAR</a:t>
            </a:r>
            <a:r>
              <a:rPr lang="en-US" b="1" u="sng" dirty="0"/>
              <a:t> - </a:t>
            </a:r>
            <a:r>
              <a:rPr lang="en-US" b="1" u="sng" dirty="0" err="1"/>
              <a:t>ddSTDs</a:t>
            </a:r>
            <a:endParaRPr lang="en-US" b="1" u="sng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Relative</a:t>
            </a:r>
            <a:r>
              <a:rPr lang="en-US" sz="1600" dirty="0"/>
              <a:t> measurements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Low</a:t>
            </a:r>
            <a:r>
              <a:rPr lang="en-US" sz="1600" dirty="0"/>
              <a:t> temporal resolution but </a:t>
            </a:r>
            <a:r>
              <a:rPr lang="en-US" sz="1600" b="1" dirty="0"/>
              <a:t>high</a:t>
            </a:r>
            <a:r>
              <a:rPr lang="en-US" sz="1600" dirty="0"/>
              <a:t> spatial density 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US" sz="1200" b="1" dirty="0"/>
          </a:p>
          <a:p>
            <a:pPr>
              <a:lnSpc>
                <a:spcPct val="160000"/>
              </a:lnSpc>
            </a:pPr>
            <a:r>
              <a:rPr lang="en-US" b="1" u="sng" dirty="0"/>
              <a:t>GNSS - ZTDs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Absolute</a:t>
            </a:r>
            <a:r>
              <a:rPr lang="en-US" sz="1600" dirty="0"/>
              <a:t> measurements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High </a:t>
            </a:r>
            <a:r>
              <a:rPr lang="en-US" sz="1600" dirty="0"/>
              <a:t>temporal resolution but </a:t>
            </a:r>
            <a:r>
              <a:rPr lang="en-US" sz="1600" b="1" dirty="0"/>
              <a:t>low</a:t>
            </a:r>
            <a:r>
              <a:rPr lang="en-US" sz="1600" dirty="0"/>
              <a:t> spatial density 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>
              <a:lnSpc>
                <a:spcPct val="160000"/>
              </a:lnSpc>
            </a:pPr>
            <a:r>
              <a:rPr lang="en-US" u="sng" dirty="0"/>
              <a:t>Steps for </a:t>
            </a:r>
            <a:r>
              <a:rPr lang="en-US" b="1" u="sng" dirty="0"/>
              <a:t>cross-validation: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Conversion </a:t>
            </a:r>
            <a:r>
              <a:rPr lang="en-US" sz="1600" dirty="0"/>
              <a:t>of GNSS </a:t>
            </a:r>
            <a:r>
              <a:rPr lang="en-US" sz="1600" b="1" dirty="0"/>
              <a:t>ZTDs</a:t>
            </a:r>
            <a:r>
              <a:rPr lang="en-US" sz="1600" dirty="0"/>
              <a:t> into </a:t>
            </a:r>
            <a:r>
              <a:rPr lang="en-US" sz="1600" b="1" dirty="0" err="1"/>
              <a:t>ddSTDs</a:t>
            </a:r>
            <a:endParaRPr lang="en-US" sz="1600" b="1" dirty="0"/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Spatio</a:t>
            </a:r>
            <a:r>
              <a:rPr lang="en-US" sz="1600" b="1" dirty="0"/>
              <a:t>-temporal interpolation </a:t>
            </a:r>
            <a:r>
              <a:rPr lang="en-US" sz="1600" dirty="0"/>
              <a:t>of GNSS delays to </a:t>
            </a:r>
            <a:r>
              <a:rPr lang="en-US" sz="1600" dirty="0" err="1"/>
              <a:t>InSAR</a:t>
            </a:r>
            <a:r>
              <a:rPr lang="en-US" sz="1600" dirty="0"/>
              <a:t> grid </a:t>
            </a:r>
            <a:r>
              <a:rPr lang="en-US" sz="1600" i="1" dirty="0"/>
              <a:t>(-&gt; see example plot of </a:t>
            </a:r>
            <a:r>
              <a:rPr lang="en-US" sz="1600" i="1" dirty="0" err="1"/>
              <a:t>InSAR</a:t>
            </a:r>
            <a:r>
              <a:rPr lang="en-US" sz="1600" i="1" dirty="0"/>
              <a:t> retrievals)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65" y="993185"/>
            <a:ext cx="5039291" cy="259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1000" endPos="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D501E-91D5-496B-8F8D-23FB175650C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9496" y="3724102"/>
            <a:ext cx="5168659" cy="26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Datasets: GNSS, </a:t>
            </a:r>
            <a:r>
              <a:rPr lang="de-DE" b="1" dirty="0" err="1"/>
              <a:t>InSAR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NWP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 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4</a:t>
            </a:fld>
            <a:endParaRPr lang="de-CH" noProof="0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6409788" y="4008686"/>
            <a:ext cx="5316382" cy="54741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b="1" dirty="0"/>
              <a:t>Observing network in Switzerland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07826" y="2462351"/>
            <a:ext cx="6166360" cy="3991559"/>
            <a:chOff x="4829695" y="1560879"/>
            <a:chExt cx="7029927" cy="438272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1FFB73F-1F50-4A89-A404-1709DFA46FC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829695" y="1560879"/>
              <a:ext cx="7029927" cy="4382721"/>
            </a:xfrm>
            <a:prstGeom prst="rect">
              <a:avLst/>
            </a:prstGeom>
          </p:spPr>
        </p:pic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10255787" y="4706275"/>
            <a:ext cx="1464499" cy="68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Bitmap Image" r:id="rId5" imgW="996120" imgH="468000" progId="Paint.Picture">
                    <p:embed/>
                  </p:oleObj>
                </mc:Choice>
                <mc:Fallback>
                  <p:oleObj name="Bitmap Image" r:id="rId5" imgW="996120" imgH="468000" progId="Paint.Picture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55787" y="4706275"/>
                          <a:ext cx="1464499" cy="68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Inhaltsplatzhalter 2"/>
          <p:cNvSpPr txBox="1">
            <a:spLocks/>
          </p:cNvSpPr>
          <p:nvPr/>
        </p:nvSpPr>
        <p:spPr>
          <a:xfrm>
            <a:off x="643842" y="915625"/>
            <a:ext cx="10927473" cy="53942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u="sng" dirty="0" err="1"/>
              <a:t>InSAR</a:t>
            </a:r>
            <a:endParaRPr lang="en-US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29 COSMO-</a:t>
            </a:r>
            <a:r>
              <a:rPr lang="en-US" sz="1600" b="1" dirty="0" err="1"/>
              <a:t>SkyMed</a:t>
            </a:r>
            <a:r>
              <a:rPr lang="en-US" sz="1600" b="1" dirty="0"/>
              <a:t> images </a:t>
            </a:r>
            <a:r>
              <a:rPr lang="en-US" sz="1600" dirty="0"/>
              <a:t>provided by Gamma Remote Sensing, period: </a:t>
            </a:r>
            <a:r>
              <a:rPr lang="en-US" sz="1600" b="1" dirty="0"/>
              <a:t>2008-2013</a:t>
            </a:r>
            <a:r>
              <a:rPr lang="en-US" sz="1600" dirty="0"/>
              <a:t> (Jun </a:t>
            </a:r>
            <a:r>
              <a:rPr lang="en-150" sz="1600" dirty="0"/>
              <a:t>–</a:t>
            </a:r>
            <a:r>
              <a:rPr lang="en-US" sz="1600" dirty="0"/>
              <a:t> Oct)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ddSTDs</a:t>
            </a:r>
            <a:r>
              <a:rPr lang="en-US" sz="1600" dirty="0"/>
              <a:t> for 300`000 identified </a:t>
            </a:r>
            <a:r>
              <a:rPr lang="en-US" sz="1600" dirty="0" err="1"/>
              <a:t>InSAR</a:t>
            </a:r>
            <a:r>
              <a:rPr lang="en-US" sz="1600" dirty="0"/>
              <a:t> points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u="sng" dirty="0"/>
              <a:t>GNSS (AGNES/COGEAR)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Dense GNSS network </a:t>
            </a:r>
            <a:r>
              <a:rPr lang="en-US" sz="1600" dirty="0"/>
              <a:t>in Alpine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Height variability: 1200 </a:t>
            </a:r>
            <a:r>
              <a:rPr lang="en-150" sz="1600" dirty="0"/>
              <a:t>–</a:t>
            </a:r>
            <a:r>
              <a:rPr lang="en-US" sz="1600" dirty="0"/>
              <a:t> 4100 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Hourly</a:t>
            </a:r>
            <a:r>
              <a:rPr lang="en-US" sz="1600" dirty="0"/>
              <a:t> </a:t>
            </a:r>
            <a:r>
              <a:rPr lang="en-US" sz="1600" b="1" dirty="0"/>
              <a:t>ZTDs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b="1" u="sng" dirty="0"/>
              <a:t>NWM dataset </a:t>
            </a:r>
            <a:r>
              <a:rPr lang="en-US" u="sng" dirty="0"/>
              <a:t>(for additional validation)</a:t>
            </a:r>
            <a:endParaRPr lang="en-US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COSMO-2 </a:t>
            </a:r>
            <a:r>
              <a:rPr lang="en-US" sz="1600" dirty="0"/>
              <a:t>data from </a:t>
            </a:r>
            <a:r>
              <a:rPr lang="en-US" sz="1600" dirty="0" err="1"/>
              <a:t>MeteoSwiss</a:t>
            </a:r>
            <a:r>
              <a:rPr lang="en-US" sz="16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Parameters: Pressure, temperature and</a:t>
            </a:r>
            <a:br>
              <a:rPr lang="en-US" sz="1600" dirty="0"/>
            </a:br>
            <a:r>
              <a:rPr lang="en-US" sz="1600" dirty="0"/>
              <a:t>water vapor pressure on 51 pressure levels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  <p:sp>
        <p:nvSpPr>
          <p:cNvPr id="34" name="Rectangle 33"/>
          <p:cNvSpPr/>
          <p:nvPr/>
        </p:nvSpPr>
        <p:spPr>
          <a:xfrm>
            <a:off x="7107382" y="4578561"/>
            <a:ext cx="1446414" cy="12656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04977" y="2110877"/>
            <a:ext cx="368132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Study area: Valais (Matter valley)</a:t>
            </a:r>
          </a:p>
        </p:txBody>
      </p:sp>
    </p:spTree>
    <p:extLst>
      <p:ext uri="{BB962C8B-B14F-4D97-AF65-F5344CB8AC3E}">
        <p14:creationId xmlns:p14="http://schemas.microsoft.com/office/powerpoint/2010/main" val="314509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Methods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tropospheric</a:t>
            </a:r>
            <a:r>
              <a:rPr lang="de-DE" b="1" dirty="0"/>
              <a:t> </a:t>
            </a:r>
            <a:r>
              <a:rPr lang="de-DE" b="1" dirty="0" err="1"/>
              <a:t>delays</a:t>
            </a:r>
            <a:r>
              <a:rPr lang="de-DE" b="1" dirty="0"/>
              <a:t> </a:t>
            </a:r>
            <a:r>
              <a:rPr lang="de-DE" b="1" dirty="0" err="1"/>
              <a:t>retrieval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 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5</a:t>
            </a:fld>
            <a:endParaRPr lang="de-CH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Inhaltsplatzhalter 2"/>
              <p:cNvSpPr txBox="1">
                <a:spLocks/>
              </p:cNvSpPr>
              <p:nvPr/>
            </p:nvSpPr>
            <p:spPr>
              <a:xfrm>
                <a:off x="643842" y="957190"/>
                <a:ext cx="10927473" cy="539425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b="1" u="sng" dirty="0" err="1"/>
                  <a:t>InSAR</a:t>
                </a:r>
                <a:endParaRPr lang="en-US" b="1" u="sng" dirty="0"/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b="1" dirty="0"/>
                  <a:t>Persistent </a:t>
                </a:r>
                <a:r>
                  <a:rPr lang="en-US" sz="1600" b="1" dirty="0" err="1"/>
                  <a:t>Scatterer</a:t>
                </a:r>
                <a:r>
                  <a:rPr lang="en-US" sz="1600" b="1" dirty="0"/>
                  <a:t> Interferometry (PSI)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b="1" dirty="0"/>
                  <a:t>Separation</a:t>
                </a:r>
                <a:r>
                  <a:rPr lang="en-US" sz="1600" dirty="0"/>
                  <a:t> of atmospheric effects by PSI-derived atmospheric phase screening (APS)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Low-frequency filtered and unwrapped </a:t>
                </a:r>
                <a:r>
                  <a:rPr lang="en-US" sz="1600" b="1" dirty="0"/>
                  <a:t>residual phases </a:t>
                </a:r>
                <a:r>
                  <a:rPr lang="en-US" sz="1600" dirty="0"/>
                  <a:t>are considered as atmospheric effects</a:t>
                </a:r>
              </a:p>
              <a:p>
                <a:pPr lvl="1">
                  <a:lnSpc>
                    <a:spcPct val="130000"/>
                  </a:lnSpc>
                </a:pPr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b="1" u="sng" dirty="0"/>
                  <a:t>GNSS (AGNES/COGEAR)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b="1" dirty="0"/>
                  <a:t>COMEDIE: Co</a:t>
                </a:r>
                <a:r>
                  <a:rPr lang="en-US" sz="1600" dirty="0"/>
                  <a:t>llocation of </a:t>
                </a:r>
                <a:r>
                  <a:rPr lang="en-US" sz="1600" b="1" dirty="0"/>
                  <a:t>Me</a:t>
                </a:r>
                <a:r>
                  <a:rPr lang="en-US" sz="1600" dirty="0"/>
                  <a:t>teorological </a:t>
                </a:r>
                <a:r>
                  <a:rPr lang="en-US" sz="1600" b="1" dirty="0"/>
                  <a:t>D</a:t>
                </a:r>
                <a:r>
                  <a:rPr lang="en-US" sz="1600" dirty="0"/>
                  <a:t>ata for </a:t>
                </a:r>
                <a:r>
                  <a:rPr lang="en-US" sz="1600" b="1" dirty="0"/>
                  <a:t>I</a:t>
                </a:r>
                <a:r>
                  <a:rPr lang="en-US" sz="1600" dirty="0"/>
                  <a:t>nterpretation and </a:t>
                </a:r>
                <a:r>
                  <a:rPr lang="en-US" sz="1600" b="1" dirty="0"/>
                  <a:t>E</a:t>
                </a:r>
                <a:r>
                  <a:rPr lang="en-US" sz="1600" dirty="0"/>
                  <a:t>stimation of Tropospheric </a:t>
                </a:r>
                <a:r>
                  <a:rPr lang="en-US" sz="1600" dirty="0" err="1"/>
                  <a:t>Pathdelays</a:t>
                </a:r>
                <a:endParaRPr lang="en-US" sz="1600" dirty="0"/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de-CH" altLang="de-DE" sz="1600" b="1" dirty="0"/>
                  <a:t>Interpolation of ZTDs </a:t>
                </a:r>
                <a:r>
                  <a:rPr lang="de-CH" altLang="de-DE" sz="1600" dirty="0" err="1"/>
                  <a:t>to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InSAR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point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locations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and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slant</a:t>
                </a:r>
                <a:r>
                  <a:rPr lang="de-CH" altLang="de-DE" sz="1600" dirty="0"/>
                  <a:t> </a:t>
                </a:r>
                <a:r>
                  <a:rPr lang="de-CH" altLang="de-DE" sz="1600" b="1" dirty="0" err="1"/>
                  <a:t>mapping</a:t>
                </a:r>
                <a:r>
                  <a:rPr lang="de-CH" altLang="de-DE" sz="1600" b="1" dirty="0"/>
                  <a:t> </a:t>
                </a:r>
                <a:r>
                  <a:rPr lang="de-CH" altLang="de-DE" sz="1600" dirty="0"/>
                  <a:t>(</a:t>
                </a:r>
                <a:r>
                  <a:rPr lang="de-CH" altLang="de-DE" sz="1600" dirty="0" err="1"/>
                  <a:t>using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cosine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function</a:t>
                </a:r>
                <a:r>
                  <a:rPr lang="de-CH" altLang="de-DE" sz="1600" dirty="0"/>
                  <a:t>)</a:t>
                </a:r>
              </a:p>
              <a:p>
                <a:pPr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de-CH" altLang="de-DE" sz="1600" dirty="0"/>
                  <a:t>Double </a:t>
                </a:r>
                <a:r>
                  <a:rPr lang="de-CH" altLang="de-DE" sz="1600" dirty="0" err="1"/>
                  <a:t>differences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formed</a:t>
                </a:r>
                <a:r>
                  <a:rPr lang="de-CH" altLang="de-DE" sz="1600" dirty="0"/>
                  <a:t>: </a:t>
                </a:r>
                <a14:m>
                  <m:oMath xmlns:m="http://schemas.openxmlformats.org/officeDocument/2006/math">
                    <m:r>
                      <a:rPr lang="de-CH" sz="1200" i="1">
                        <a:latin typeface="Cambria Math" panose="02040503050406030204" pitchFamily="18" charset="0"/>
                      </a:rPr>
                      <m:t>𝑑𝑑𝑆𝑇𝐷</m:t>
                    </m:r>
                    <m:d>
                      <m:d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CH" sz="1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𝑆𝑇𝐷</m:t>
                        </m:r>
                        <m:d>
                          <m:d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CH" sz="1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CH" sz="1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𝑆𝑇𝐷</m:t>
                        </m:r>
                        <m:d>
                          <m:d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CH" sz="1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CH" sz="120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𝑆𝑇𝐷</m:t>
                        </m:r>
                        <m:d>
                          <m:d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r>
                              <a:rPr lang="de-CH" sz="1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CH" sz="1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𝑆𝑇𝐷</m:t>
                        </m:r>
                        <m:d>
                          <m:d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r>
                              <a:rPr lang="de-CH" sz="12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CH" altLang="de-DE" sz="1600" dirty="0"/>
              </a:p>
              <a:p>
                <a:pPr lvl="1">
                  <a:lnSpc>
                    <a:spcPct val="130000"/>
                  </a:lnSpc>
                </a:pPr>
                <a:endParaRPr lang="en-US" sz="1600" b="1" dirty="0"/>
              </a:p>
              <a:p>
                <a:pPr>
                  <a:lnSpc>
                    <a:spcPct val="130000"/>
                  </a:lnSpc>
                </a:pPr>
                <a:r>
                  <a:rPr lang="en-US" b="1" u="sng" dirty="0"/>
                  <a:t>NWM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b="1" dirty="0"/>
                  <a:t>Interpolation</a:t>
                </a:r>
                <a:r>
                  <a:rPr lang="en-US" sz="1600" dirty="0"/>
                  <a:t> of [P, T, e] along the slant paths using </a:t>
                </a:r>
                <a:r>
                  <a:rPr lang="en-US" sz="1600" b="1" dirty="0"/>
                  <a:t>COMEDIE</a:t>
                </a: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de-CH" altLang="de-DE" sz="1600" b="1" dirty="0" err="1"/>
                  <a:t>Slant</a:t>
                </a:r>
                <a:r>
                  <a:rPr lang="de-CH" altLang="de-DE" sz="1600" b="1" dirty="0"/>
                  <a:t> </a:t>
                </a:r>
                <a:r>
                  <a:rPr lang="de-CH" altLang="de-DE" sz="1600" b="1" dirty="0" err="1"/>
                  <a:t>delay</a:t>
                </a:r>
                <a:r>
                  <a:rPr lang="de-CH" altLang="de-DE" sz="1600" b="1" dirty="0"/>
                  <a:t> </a:t>
                </a:r>
                <a:r>
                  <a:rPr lang="de-CH" altLang="de-DE" sz="1600" dirty="0" err="1"/>
                  <a:t>computation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from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refractivity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fields</a:t>
                </a:r>
                <a:endParaRPr lang="de-CH" altLang="de-DE" sz="1600" dirty="0"/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de-CH" altLang="de-DE" sz="1600" b="1" dirty="0"/>
                  <a:t>Double </a:t>
                </a:r>
                <a:r>
                  <a:rPr lang="de-CH" altLang="de-DE" sz="1600" b="1" dirty="0" err="1"/>
                  <a:t>differences</a:t>
                </a:r>
                <a:r>
                  <a:rPr lang="de-CH" altLang="de-DE" sz="1600" b="1" dirty="0"/>
                  <a:t> </a:t>
                </a:r>
                <a:r>
                  <a:rPr lang="de-CH" altLang="de-DE" sz="1600" dirty="0" err="1"/>
                  <a:t>formed</a:t>
                </a:r>
                <a:r>
                  <a:rPr lang="de-CH" altLang="de-DE" sz="1600" dirty="0"/>
                  <a:t> (same </a:t>
                </a:r>
                <a:r>
                  <a:rPr lang="de-CH" altLang="de-DE" sz="1600" dirty="0" err="1"/>
                  <a:t>as</a:t>
                </a:r>
                <a:r>
                  <a:rPr lang="de-CH" altLang="de-DE" sz="1600" dirty="0"/>
                  <a:t> in </a:t>
                </a:r>
                <a:r>
                  <a:rPr lang="de-CH" altLang="de-DE" sz="1600" dirty="0" err="1"/>
                  <a:t>the</a:t>
                </a:r>
                <a:r>
                  <a:rPr lang="de-CH" altLang="de-DE" sz="1600" dirty="0"/>
                  <a:t> </a:t>
                </a:r>
                <a:r>
                  <a:rPr lang="de-CH" altLang="de-DE" sz="1600" dirty="0" err="1"/>
                  <a:t>case</a:t>
                </a:r>
                <a:r>
                  <a:rPr lang="de-CH" altLang="de-DE" sz="1600" dirty="0"/>
                  <a:t> of GNSS)</a:t>
                </a:r>
                <a:endParaRPr lang="de-CH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42" y="957190"/>
                <a:ext cx="10927473" cy="5394251"/>
              </a:xfrm>
              <a:prstGeom prst="rect">
                <a:avLst/>
              </a:prstGeom>
              <a:blipFill>
                <a:blip r:embed="rId3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833" y="4602797"/>
            <a:ext cx="3525758" cy="189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79" y="415726"/>
            <a:ext cx="2486225" cy="135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67000" endPos="0" dist="5000" dir="5400000" sy="-100000" algn="bl" rotWithShape="0"/>
          </a:effectLst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9816318" y="3540464"/>
            <a:ext cx="2031693" cy="329290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sz="1200" b="1" u="sng" dirty="0"/>
              <a:t>Measurement model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16318" y="3786807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mbria Math" panose="02040503050406030204" pitchFamily="18" charset="0"/>
              </a:rPr>
              <a:t>𝑙=𝑓+𝑠+𝜖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78655" y="4325798"/>
            <a:ext cx="429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u="sng" dirty="0"/>
              <a:t>Example refractivity field from NWP data</a:t>
            </a:r>
          </a:p>
        </p:txBody>
      </p:sp>
    </p:spTree>
    <p:extLst>
      <p:ext uri="{BB962C8B-B14F-4D97-AF65-F5344CB8AC3E}">
        <p14:creationId xmlns:p14="http://schemas.microsoft.com/office/powerpoint/2010/main" val="39405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Relative </a:t>
            </a:r>
            <a:r>
              <a:rPr lang="de-DE" b="1" dirty="0" err="1"/>
              <a:t>pathdelays</a:t>
            </a:r>
            <a:r>
              <a:rPr lang="de-DE" b="1" dirty="0"/>
              <a:t> (</a:t>
            </a:r>
            <a:r>
              <a:rPr lang="de-DE" b="1" dirty="0" err="1"/>
              <a:t>ddSTDs</a:t>
            </a:r>
            <a:r>
              <a:rPr lang="de-DE" b="1" dirty="0"/>
              <a:t>) </a:t>
            </a:r>
            <a:r>
              <a:rPr lang="de-DE" b="1" dirty="0" err="1"/>
              <a:t>from</a:t>
            </a:r>
            <a:r>
              <a:rPr lang="de-DE" b="1" dirty="0"/>
              <a:t> GNSS, </a:t>
            </a:r>
            <a:r>
              <a:rPr lang="de-DE" b="1" dirty="0" err="1"/>
              <a:t>InSAR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NWP </a:t>
            </a:r>
            <a:r>
              <a:rPr lang="de-DE" b="1" dirty="0" err="1"/>
              <a:t>data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 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6</a:t>
            </a:fld>
            <a:endParaRPr lang="de-CH" noProof="0" dirty="0"/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643842" y="871225"/>
            <a:ext cx="10927473" cy="53942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b="1" u="sng" dirty="0"/>
              <a:t>Example of good agreement:</a:t>
            </a: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6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en-US" sz="1200" b="1" i="1" u="sng" dirty="0">
              <a:latin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n-US" b="1" u="sng" dirty="0"/>
              <a:t>Example of low agreement:</a:t>
            </a:r>
          </a:p>
          <a:p>
            <a:pPr>
              <a:lnSpc>
                <a:spcPct val="130000"/>
              </a:lnSpc>
            </a:pPr>
            <a:endParaRPr lang="de-CH" sz="1600" i="1" dirty="0">
              <a:latin typeface="Cambria Math" panose="020405030504060302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863373" y="1388158"/>
            <a:ext cx="2729865" cy="218798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731837" y="1385264"/>
            <a:ext cx="2734310" cy="2190882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6921826" y="1385264"/>
            <a:ext cx="2697695" cy="2190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6640" y="1467373"/>
            <a:ext cx="7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InSAR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5825141" y="1467373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GNSS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15039" y="1467373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NWP</a:t>
            </a:r>
          </a:p>
        </p:txBody>
      </p:sp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731837" y="4177936"/>
            <a:ext cx="2734310" cy="212661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6921827" y="4177936"/>
            <a:ext cx="2734310" cy="212661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3863374" y="4177936"/>
            <a:ext cx="2734310" cy="21266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43195" y="4278276"/>
            <a:ext cx="7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InSAR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>
          <a:xfrm>
            <a:off x="5801696" y="4278276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GNSS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91594" y="4278276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NWP</a:t>
            </a:r>
          </a:p>
        </p:txBody>
      </p:sp>
    </p:spTree>
    <p:extLst>
      <p:ext uri="{BB962C8B-B14F-4D97-AF65-F5344CB8AC3E}">
        <p14:creationId xmlns:p14="http://schemas.microsoft.com/office/powerpoint/2010/main" val="268009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Relative </a:t>
            </a:r>
            <a:r>
              <a:rPr lang="de-DE" b="1" dirty="0" err="1"/>
              <a:t>pathdelays</a:t>
            </a:r>
            <a:r>
              <a:rPr lang="de-DE" b="1" dirty="0"/>
              <a:t> (</a:t>
            </a:r>
            <a:r>
              <a:rPr lang="de-DE" b="1" dirty="0" err="1"/>
              <a:t>ddSTDs</a:t>
            </a:r>
            <a:r>
              <a:rPr lang="de-DE" b="1" dirty="0"/>
              <a:t>) </a:t>
            </a:r>
            <a:r>
              <a:rPr lang="de-DE" b="1" dirty="0" err="1"/>
              <a:t>from</a:t>
            </a:r>
            <a:r>
              <a:rPr lang="de-DE" b="1" dirty="0"/>
              <a:t> GNSS, </a:t>
            </a:r>
            <a:r>
              <a:rPr lang="de-DE" b="1" dirty="0" err="1"/>
              <a:t>InSAR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NWP </a:t>
            </a:r>
            <a:r>
              <a:rPr lang="de-DE" b="1" dirty="0" err="1"/>
              <a:t>data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  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7</a:t>
            </a:fld>
            <a:endParaRPr lang="de-CH" noProof="0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643842" y="907312"/>
            <a:ext cx="10568444" cy="53942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b="1" u="sng" dirty="0"/>
              <a:t>Analysis of 28 interferometric images: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For all methods there is a </a:t>
            </a:r>
            <a:r>
              <a:rPr lang="en-US" sz="1600" b="1" dirty="0"/>
              <a:t>correlation</a:t>
            </a:r>
            <a:r>
              <a:rPr lang="en-US" sz="1600" dirty="0"/>
              <a:t> of the </a:t>
            </a:r>
            <a:r>
              <a:rPr lang="en-US" sz="1600" dirty="0" err="1"/>
              <a:t>ddSTDs</a:t>
            </a:r>
            <a:r>
              <a:rPr lang="en-US" sz="1600" dirty="0"/>
              <a:t> </a:t>
            </a:r>
            <a:r>
              <a:rPr lang="en-US" sz="1600" b="1" dirty="0"/>
              <a:t>with height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/>
              <a:t>InSAR</a:t>
            </a:r>
            <a:r>
              <a:rPr lang="en-US" sz="1600" b="1" dirty="0"/>
              <a:t> and NWP </a:t>
            </a:r>
            <a:r>
              <a:rPr lang="en-US" sz="1600" dirty="0"/>
              <a:t>have a tendency to correlate better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b="1" u="sng" dirty="0"/>
              <a:t>Retrieval of relative delays by collocation of GNSS ZTDs: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CH" altLang="de-DE" sz="1600" b="1" dirty="0" err="1"/>
              <a:t>Correlation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lengths</a:t>
            </a:r>
            <a:r>
              <a:rPr lang="de-CH" altLang="de-DE" sz="1600" b="1" dirty="0"/>
              <a:t>: </a:t>
            </a:r>
            <a:r>
              <a:rPr lang="de-CH" altLang="de-DE" sz="1600" dirty="0" err="1"/>
              <a:t>Good</a:t>
            </a:r>
            <a:r>
              <a:rPr lang="de-CH" altLang="de-DE" sz="1600" dirty="0"/>
              <a:t> </a:t>
            </a:r>
            <a:r>
              <a:rPr lang="de-CH" altLang="de-DE" sz="1600" dirty="0" err="1"/>
              <a:t>results</a:t>
            </a:r>
            <a:r>
              <a:rPr lang="de-CH" altLang="de-DE" sz="1600" dirty="0"/>
              <a:t> </a:t>
            </a:r>
            <a:r>
              <a:rPr lang="de-CH" altLang="de-DE" sz="1600" dirty="0" err="1"/>
              <a:t>with</a:t>
            </a:r>
            <a:r>
              <a:rPr lang="de-CH" altLang="de-DE" sz="1600" dirty="0"/>
              <a:t> </a:t>
            </a:r>
            <a:r>
              <a:rPr lang="el-GR" altLang="de-DE" sz="1600" dirty="0"/>
              <a:t>Δ</a:t>
            </a:r>
            <a:r>
              <a:rPr lang="de-CH" altLang="de-DE" sz="1600" dirty="0"/>
              <a:t>h=5 km and </a:t>
            </a:r>
            <a:r>
              <a:rPr lang="el-GR" altLang="de-DE" sz="1600" dirty="0"/>
              <a:t>Δ</a:t>
            </a:r>
            <a:r>
              <a:rPr lang="de-CH" altLang="de-DE" sz="1600" dirty="0"/>
              <a:t>E,N = 30 km. </a:t>
            </a:r>
            <a:r>
              <a:rPr lang="de-CH" altLang="de-DE" sz="1600" dirty="0" err="1"/>
              <a:t>Highest</a:t>
            </a:r>
            <a:r>
              <a:rPr lang="de-CH" altLang="de-DE" sz="1600" dirty="0"/>
              <a:t> </a:t>
            </a:r>
            <a:r>
              <a:rPr lang="de-CH" altLang="de-DE" sz="1600" dirty="0" err="1"/>
              <a:t>agreement</a:t>
            </a:r>
            <a:r>
              <a:rPr lang="de-CH" altLang="de-DE" sz="1600" dirty="0"/>
              <a:t> </a:t>
            </a:r>
            <a:r>
              <a:rPr lang="de-CH" altLang="de-DE" sz="1600" dirty="0" err="1"/>
              <a:t>by</a:t>
            </a:r>
            <a:r>
              <a:rPr lang="de-CH" altLang="de-DE" sz="1600" dirty="0"/>
              <a:t> individual </a:t>
            </a:r>
            <a:r>
              <a:rPr lang="de-CH" altLang="de-DE" sz="1600" dirty="0" err="1"/>
              <a:t>parameter</a:t>
            </a:r>
            <a:r>
              <a:rPr lang="de-CH" altLang="de-DE" sz="1600" dirty="0"/>
              <a:t> </a:t>
            </a:r>
            <a:r>
              <a:rPr lang="de-CH" altLang="de-DE" sz="1600" dirty="0" err="1"/>
              <a:t>tuning</a:t>
            </a:r>
            <a:r>
              <a:rPr lang="de-CH" altLang="de-DE" sz="1600" dirty="0"/>
              <a:t> </a:t>
            </a:r>
            <a:r>
              <a:rPr lang="de-CH" altLang="de-DE" sz="1600" dirty="0" err="1"/>
              <a:t>for</a:t>
            </a:r>
            <a:r>
              <a:rPr lang="de-CH" altLang="de-DE" sz="1600" dirty="0"/>
              <a:t> </a:t>
            </a:r>
            <a:r>
              <a:rPr lang="de-CH" altLang="de-DE" sz="1600" dirty="0" err="1"/>
              <a:t>each</a:t>
            </a:r>
            <a:r>
              <a:rPr lang="de-CH" altLang="de-DE" sz="1600" dirty="0"/>
              <a:t> </a:t>
            </a:r>
            <a:r>
              <a:rPr lang="de-CH" altLang="de-DE" sz="1600" dirty="0" err="1"/>
              <a:t>image</a:t>
            </a:r>
            <a:endParaRPr lang="de-CH" altLang="de-DE" sz="1600" dirty="0"/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CH" altLang="de-DE" sz="1600" b="1" dirty="0"/>
              <a:t>Size of </a:t>
            </a:r>
            <a:r>
              <a:rPr lang="de-CH" altLang="de-DE" sz="1600" b="1" dirty="0" err="1"/>
              <a:t>the</a:t>
            </a:r>
            <a:r>
              <a:rPr lang="de-CH" altLang="de-DE" sz="1600" b="1" dirty="0"/>
              <a:t> GNSS </a:t>
            </a:r>
            <a:r>
              <a:rPr lang="de-CH" altLang="de-DE" sz="1600" b="1" dirty="0" err="1"/>
              <a:t>network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used</a:t>
            </a:r>
            <a:r>
              <a:rPr lang="de-CH" altLang="de-DE" sz="1600" b="1" dirty="0"/>
              <a:t> in </a:t>
            </a:r>
            <a:r>
              <a:rPr lang="de-CH" altLang="de-DE" sz="1600" b="1" dirty="0" err="1"/>
              <a:t>the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collocation</a:t>
            </a:r>
            <a:r>
              <a:rPr lang="de-CH" altLang="de-DE" sz="1600" dirty="0"/>
              <a:t>: </a:t>
            </a:r>
            <a:r>
              <a:rPr lang="en-US" altLang="de-DE" sz="1600" dirty="0"/>
              <a:t>Using only a sub-network </a:t>
            </a:r>
            <a:r>
              <a:rPr lang="en-US" altLang="de-DE" sz="1600" dirty="0" err="1"/>
              <a:t>closeby</a:t>
            </a:r>
            <a:r>
              <a:rPr lang="en-US" altLang="de-DE" sz="1600" dirty="0"/>
              <a:t> to the </a:t>
            </a:r>
            <a:r>
              <a:rPr lang="en-US" altLang="de-DE" sz="1600" dirty="0" err="1"/>
              <a:t>InSAR</a:t>
            </a:r>
            <a:r>
              <a:rPr lang="en-US" altLang="de-DE" sz="1600" dirty="0"/>
              <a:t> image can produce comparable results to using all stations of the AGNES/COGEAR network. 10-20% improvement by increasing the </a:t>
            </a:r>
            <a:r>
              <a:rPr lang="en-US" altLang="de-DE" sz="1600" b="1" dirty="0"/>
              <a:t>GNSS network density </a:t>
            </a:r>
            <a:r>
              <a:rPr lang="en-US" altLang="de-DE" sz="1600" dirty="0"/>
              <a:t>from 10km to 2km mean station distance (from simulations)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/>
              <a:t>Weather conditions: </a:t>
            </a:r>
            <a:r>
              <a:rPr lang="en-US" altLang="de-DE" sz="1600" dirty="0"/>
              <a:t>Local </a:t>
            </a:r>
            <a:r>
              <a:rPr lang="en-US" altLang="de-DE" sz="1600" b="1" dirty="0"/>
              <a:t>pressure variations </a:t>
            </a:r>
            <a:r>
              <a:rPr lang="en-US" altLang="de-DE" sz="1600" dirty="0"/>
              <a:t>have the largest impact on the </a:t>
            </a:r>
            <a:r>
              <a:rPr lang="en-US" altLang="de-DE" sz="1600" dirty="0" err="1"/>
              <a:t>ddSTD</a:t>
            </a:r>
            <a:r>
              <a:rPr lang="en-US" altLang="de-DE" sz="1600" dirty="0"/>
              <a:t> agreement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41538" y="1019850"/>
            <a:ext cx="2366937" cy="1574923"/>
            <a:chOff x="8147196" y="1160351"/>
            <a:chExt cx="2366937" cy="15749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196" y="1160351"/>
              <a:ext cx="2366937" cy="157492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311134" y="2060351"/>
              <a:ext cx="704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err="1"/>
                <a:t>InSAR</a:t>
              </a:r>
              <a:endParaRPr lang="en-US" sz="1400" i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900607" y="1484789"/>
              <a:ext cx="6944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GNSS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660961" y="1947812"/>
              <a:ext cx="6046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NWP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5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81" y="804832"/>
            <a:ext cx="3924000" cy="25661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Future </a:t>
            </a:r>
            <a:r>
              <a:rPr lang="de-DE" b="1" dirty="0" err="1"/>
              <a:t>works</a:t>
            </a:r>
            <a:endParaRPr lang="de-CH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2058" y="6518626"/>
            <a:ext cx="1755953" cy="216000"/>
          </a:xfrm>
        </p:spPr>
        <p:txBody>
          <a:bodyPr/>
          <a:lstStyle/>
          <a:p>
            <a:r>
              <a:rPr lang="de-CH" dirty="0"/>
              <a:t>Endrit Shehaj   </a:t>
            </a:r>
            <a:r>
              <a:rPr lang="en-US" dirty="0"/>
              <a:t>|   </a:t>
            </a:r>
            <a:fld id="{4A12BCA2-6631-41B0-80B4-64F442514329}" type="datetime1">
              <a:rPr lang="de-CH" noProof="0" smtClean="0"/>
              <a:pPr/>
              <a:t>22.05.2022</a:t>
            </a:fld>
            <a:r>
              <a:rPr lang="de-CH" noProof="0" dirty="0"/>
              <a:t>   |   </a:t>
            </a:r>
            <a:fld id="{3CE45A64-635D-416E-BCA2-E7F3FF08A3E8}" type="slidenum">
              <a:rPr lang="de-CH" smtClean="0"/>
              <a:pPr/>
              <a:t>8</a:t>
            </a:fld>
            <a:endParaRPr lang="de-CH" noProof="0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643841" y="907312"/>
            <a:ext cx="6788590" cy="53942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Setup of an </a:t>
            </a:r>
            <a:r>
              <a:rPr lang="en-US" b="1" dirty="0"/>
              <a:t>Alpine laboratory </a:t>
            </a:r>
            <a:r>
              <a:rPr lang="en-US" dirty="0"/>
              <a:t>in the Matter valley, including</a:t>
            </a: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/>
              <a:t>a dense GNSS network,</a:t>
            </a: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/>
              <a:t>radar reflectors,</a:t>
            </a: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/>
              <a:t>close-up / long-range laser scanning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/>
              <a:t>Possible </a:t>
            </a:r>
            <a:r>
              <a:rPr lang="en-US" b="1" dirty="0"/>
              <a:t>refinement of collocation models </a:t>
            </a:r>
            <a:r>
              <a:rPr lang="en-US" dirty="0"/>
              <a:t>for the operation on local scales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Cross-validation</a:t>
            </a:r>
            <a:r>
              <a:rPr lang="en-US" dirty="0"/>
              <a:t> of the individual techniques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Development of processing strategies for the monitoring of </a:t>
            </a:r>
            <a:r>
              <a:rPr lang="en-US" b="1" dirty="0"/>
              <a:t>small-scale mass movement </a:t>
            </a:r>
            <a:r>
              <a:rPr lang="en-US" dirty="0"/>
              <a:t>in the Alpine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3701" b="24359"/>
          <a:stretch/>
        </p:blipFill>
        <p:spPr>
          <a:xfrm>
            <a:off x="7799881" y="3718880"/>
            <a:ext cx="3913993" cy="244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54589" y="3023565"/>
            <a:ext cx="2501006" cy="27699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Example GNSS/reflector station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799881" y="5800548"/>
            <a:ext cx="3469219" cy="27699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Mass movements @ </a:t>
            </a:r>
            <a:r>
              <a:rPr lang="en-US" sz="1200" b="1" dirty="0" err="1"/>
              <a:t>Breithorn</a:t>
            </a:r>
            <a:r>
              <a:rPr lang="en-US" sz="1200" b="1" dirty="0"/>
              <a:t> (Matter valley)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45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A71FBB-3009-40AD-979B-DB4E5F59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Endrit Shehaj</a:t>
            </a:r>
          </a:p>
          <a:p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student</a:t>
            </a:r>
            <a:endParaRPr lang="de-DE" dirty="0"/>
          </a:p>
          <a:p>
            <a:r>
              <a:rPr lang="de-DE" dirty="0">
                <a:hlinkClick r:id="rId3"/>
              </a:rPr>
              <a:t>eshehaj@ethz.ch</a:t>
            </a:r>
            <a:endParaRPr lang="de-DE" dirty="0"/>
          </a:p>
          <a:p>
            <a:endParaRPr lang="de-DE" dirty="0"/>
          </a:p>
          <a:p>
            <a:r>
              <a:rPr lang="de-DE" dirty="0"/>
              <a:t>ETH Zürich</a:t>
            </a:r>
          </a:p>
          <a:p>
            <a:r>
              <a:rPr lang="de-DE" dirty="0"/>
              <a:t>Institute of Geodesy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Photogrammetry</a:t>
            </a:r>
            <a:endParaRPr lang="de-DE" dirty="0"/>
          </a:p>
          <a:p>
            <a:r>
              <a:rPr lang="de-DE" dirty="0"/>
              <a:t>HPV F 51</a:t>
            </a:r>
          </a:p>
          <a:p>
            <a:r>
              <a:rPr lang="de-DE" dirty="0"/>
              <a:t>Robert-​</a:t>
            </a:r>
            <a:r>
              <a:rPr lang="de-DE" dirty="0" err="1"/>
              <a:t>Gnehm</a:t>
            </a:r>
            <a:r>
              <a:rPr lang="de-DE" dirty="0"/>
              <a:t>-Weg 15</a:t>
            </a:r>
          </a:p>
          <a:p>
            <a:r>
              <a:rPr lang="de-DE" dirty="0"/>
              <a:t>8093 </a:t>
            </a:r>
            <a:r>
              <a:rPr lang="de-DE" dirty="0" err="1"/>
              <a:t>Zurich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www.mpg.igp.ethz.ch</a:t>
            </a:r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61725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FB99271-452E-48CD-845E-0D90CFBF7F79}" vid="{F81E789F-9506-4311-B5E1-6F1B690D5174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Moeller_Globale_Satelliten_Navigationssysteme</Template>
  <TotalTime>7799</TotalTime>
  <Words>808</Words>
  <Application>Microsoft Office PowerPoint</Application>
  <PresentationFormat>Widescreen</PresentationFormat>
  <Paragraphs>141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Symbol</vt:lpstr>
      <vt:lpstr>Wingdings</vt:lpstr>
      <vt:lpstr>ETH Zürich</vt:lpstr>
      <vt:lpstr>Bitmap Image</vt:lpstr>
      <vt:lpstr>Relative tropospheric delay fields by GNSS, InSAR and NWP models in an Alpine Region</vt:lpstr>
      <vt:lpstr>Motivation</vt:lpstr>
      <vt:lpstr>GNSS/InSAR spatio-temporal characteristics</vt:lpstr>
      <vt:lpstr>Datasets: GNSS, InSAR and NWP</vt:lpstr>
      <vt:lpstr>Methods for tropospheric delays retrieval</vt:lpstr>
      <vt:lpstr>Relative pathdelays (ddSTDs) from GNSS, InSAR and NWP data</vt:lpstr>
      <vt:lpstr>Relative pathdelays (ddSTDs) from GNSS, InSAR and NWP data</vt:lpstr>
      <vt:lpstr>Future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Gregor Moeller</dc:creator>
  <cp:lastModifiedBy>Shehaj  Endrit</cp:lastModifiedBy>
  <cp:revision>363</cp:revision>
  <dcterms:created xsi:type="dcterms:W3CDTF">2020-07-23T11:51:37Z</dcterms:created>
  <dcterms:modified xsi:type="dcterms:W3CDTF">2022-05-23T03:55:31Z</dcterms:modified>
</cp:coreProperties>
</file>