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261" r:id="rId2"/>
    <p:sldId id="270" r:id="rId3"/>
    <p:sldId id="269" r:id="rId4"/>
    <p:sldId id="271" r:id="rId5"/>
    <p:sldId id="266" r:id="rId6"/>
    <p:sldId id="264" r:id="rId7"/>
    <p:sldId id="267" r:id="rId8"/>
    <p:sldId id="272" r:id="rId9"/>
    <p:sldId id="273"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3792" autoAdjust="0"/>
  </p:normalViewPr>
  <p:slideViewPr>
    <p:cSldViewPr snapToGrid="0">
      <p:cViewPr varScale="1">
        <p:scale>
          <a:sx n="67" d="100"/>
          <a:sy n="67" d="100"/>
        </p:scale>
        <p:origin x="452"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556CF1-DB87-456A-87A0-D79D7C043409}" type="datetimeFigureOut">
              <a:rPr lang="en-GB" smtClean="0"/>
              <a:t>25/05/2022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75613A-866F-4A03-B8C3-B4D6E408C86C}" type="slidenum">
              <a:rPr lang="en-GB" smtClean="0"/>
              <a:t>‹#›</a:t>
            </a:fld>
            <a:endParaRPr lang="en-GB"/>
          </a:p>
        </p:txBody>
      </p:sp>
    </p:spTree>
    <p:extLst>
      <p:ext uri="{BB962C8B-B14F-4D97-AF65-F5344CB8AC3E}">
        <p14:creationId xmlns:p14="http://schemas.microsoft.com/office/powerpoint/2010/main" val="24799087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(collecting VOCs from head space, looking at using GC-MS, identifying molecules [particularly those that are ‘induced’ by herbivory])Q is there a difference between control plants, and ones grown under pollution </a:t>
            </a:r>
          </a:p>
        </p:txBody>
      </p:sp>
      <p:sp>
        <p:nvSpPr>
          <p:cNvPr id="4" name="Slide Number Placeholder 3"/>
          <p:cNvSpPr>
            <a:spLocks noGrp="1"/>
          </p:cNvSpPr>
          <p:nvPr>
            <p:ph type="sldNum" sz="quarter" idx="5"/>
          </p:nvPr>
        </p:nvSpPr>
        <p:spPr/>
        <p:txBody>
          <a:bodyPr/>
          <a:lstStyle/>
          <a:p>
            <a:fld id="{7675613A-866F-4A03-B8C3-B4D6E408C86C}" type="slidenum">
              <a:rPr lang="en-GB" smtClean="0"/>
              <a:t>2</a:t>
            </a:fld>
            <a:endParaRPr lang="en-GB"/>
          </a:p>
        </p:txBody>
      </p:sp>
    </p:spTree>
    <p:extLst>
      <p:ext uri="{BB962C8B-B14F-4D97-AF65-F5344CB8AC3E}">
        <p14:creationId xmlns:p14="http://schemas.microsoft.com/office/powerpoint/2010/main" val="4412426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5/25/2022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5/25/2022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5/25/2022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5/25/2022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5/25/2022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5/25/2022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5/25/2022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5/25/2022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5/25/2022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5/25/2022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5/25/2022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extLst>
              <a:ext uri="{BEBA8EAE-BF5A-486C-A8C5-ECC9F3942E4B}">
                <a14:imgProps xmlns:a14="http://schemas.microsoft.com/office/drawing/2010/main">
                  <a14:imgLayer r:embed="rId14">
                    <a14:imgEffect>
                      <a14:artisticPhotocopy detail="0"/>
                    </a14:imgEffect>
                  </a14:imgLayer>
                </a14:imgProps>
              </a:ext>
            </a:extLst>
          </a:blip>
          <a:srcRect/>
          <a:stretch>
            <a:fillRect t="-2000" b="-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5/25/2022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hyperlink" Target="mailto:lxb973@student.bham.ac.uk"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jfif"/><Relationship Id="rId5" Type="http://schemas.openxmlformats.org/officeDocument/2006/relationships/image" Target="../media/image10.jp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A9897B83-B1D9-4FC8-8E64-6E62FA219AB2}"/>
              </a:ext>
            </a:extLst>
          </p:cNvPr>
          <p:cNvSpPr txBox="1"/>
          <p:nvPr/>
        </p:nvSpPr>
        <p:spPr>
          <a:xfrm>
            <a:off x="4835982" y="147556"/>
            <a:ext cx="6841667" cy="34163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Characterising volatile organic compound (VOC) emission changes in native black poplar under elevated carbon-dioxide (CO</a:t>
            </a:r>
            <a:r>
              <a:rPr kumimoji="0" lang="en-GB" sz="3600" b="0" i="0" u="none" strike="noStrike" kern="1200" cap="none" spc="0" normalizeH="0" baseline="-25000" noProof="0" dirty="0">
                <a:ln>
                  <a:noFill/>
                </a:ln>
                <a:solidFill>
                  <a:prstClr val="black"/>
                </a:solidFill>
                <a:effectLst/>
                <a:uLnTx/>
                <a:uFillTx/>
                <a:latin typeface="Gill Sans MT" panose="020B0502020104020203" pitchFamily="34" charset="0"/>
                <a:ea typeface="+mn-ea"/>
                <a:cs typeface="+mn-cs"/>
              </a:rPr>
              <a:t>2</a:t>
            </a:r>
            <a:r>
              <a:rPr kumimoji="0" lang="en-GB" sz="36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 elevated ozone (O</a:t>
            </a:r>
            <a:r>
              <a:rPr kumimoji="0" lang="en-GB" sz="3600" b="0" i="0" u="none" strike="noStrike" kern="1200" cap="none" spc="0" normalizeH="0" baseline="-25000" noProof="0" dirty="0">
                <a:ln>
                  <a:noFill/>
                </a:ln>
                <a:solidFill>
                  <a:prstClr val="black"/>
                </a:solidFill>
                <a:effectLst/>
                <a:uLnTx/>
                <a:uFillTx/>
                <a:latin typeface="Gill Sans MT" panose="020B0502020104020203" pitchFamily="34" charset="0"/>
                <a:ea typeface="+mn-ea"/>
                <a:cs typeface="+mn-cs"/>
              </a:rPr>
              <a:t>3</a:t>
            </a:r>
            <a:r>
              <a:rPr kumimoji="0" lang="en-GB" sz="36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 and herbivory </a:t>
            </a:r>
          </a:p>
        </p:txBody>
      </p:sp>
      <p:sp>
        <p:nvSpPr>
          <p:cNvPr id="16" name="TextBox 15">
            <a:extLst>
              <a:ext uri="{FF2B5EF4-FFF2-40B4-BE49-F238E27FC236}">
                <a16:creationId xmlns:a16="http://schemas.microsoft.com/office/drawing/2014/main" id="{F2502C40-EE83-4D23-AD6F-B70ABF33A041}"/>
              </a:ext>
            </a:extLst>
          </p:cNvPr>
          <p:cNvSpPr txBox="1"/>
          <p:nvPr/>
        </p:nvSpPr>
        <p:spPr>
          <a:xfrm>
            <a:off x="4865914" y="4996071"/>
            <a:ext cx="7326086" cy="169277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Laura James</a:t>
            </a:r>
            <a:r>
              <a:rPr kumimoji="0" lang="en-GB" sz="2800" b="0" i="0" u="none" strike="noStrike" kern="1200" cap="none" spc="0" normalizeH="0" baseline="30000" noProof="0" dirty="0">
                <a:ln>
                  <a:noFill/>
                </a:ln>
                <a:solidFill>
                  <a:prstClr val="black"/>
                </a:solidFill>
                <a:effectLst/>
                <a:uLnTx/>
                <a:uFillTx/>
                <a:latin typeface="Gill Sans MT" panose="020B0502020104020203" pitchFamily="34" charset="0"/>
                <a:ea typeface="+mn-ea"/>
                <a:cs typeface="+mn-cs"/>
              </a:rPr>
              <a:t>1</a:t>
            </a:r>
            <a:r>
              <a:rPr kumimoji="0" lang="en-GB" sz="28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 Christian Pfrang</a:t>
            </a:r>
            <a:r>
              <a:rPr kumimoji="0" lang="en-GB" sz="2800" b="0" i="0" u="none" strike="noStrike" kern="1200" cap="none" spc="0" normalizeH="0" baseline="30000" noProof="0" dirty="0">
                <a:ln>
                  <a:noFill/>
                </a:ln>
                <a:solidFill>
                  <a:prstClr val="black"/>
                </a:solidFill>
                <a:effectLst/>
                <a:uLnTx/>
                <a:uFillTx/>
                <a:latin typeface="Gill Sans MT" panose="020B0502020104020203" pitchFamily="34" charset="0"/>
                <a:ea typeface="+mn-ea"/>
                <a:cs typeface="+mn-cs"/>
              </a:rPr>
              <a:t>1</a:t>
            </a:r>
            <a:r>
              <a:rPr kumimoji="0" lang="en-GB" sz="28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 Robbie Girling</a:t>
            </a:r>
            <a:r>
              <a:rPr kumimoji="0" lang="en-GB" sz="2800" b="0" i="0" u="none" strike="noStrike" kern="1200" cap="none" spc="0" normalizeH="0" baseline="30000" noProof="0" dirty="0">
                <a:ln>
                  <a:noFill/>
                </a:ln>
                <a:solidFill>
                  <a:prstClr val="black"/>
                </a:solidFill>
                <a:effectLst/>
                <a:uLnTx/>
                <a:uFillTx/>
                <a:latin typeface="Gill Sans MT" panose="020B0502020104020203" pitchFamily="34" charset="0"/>
                <a:ea typeface="+mn-ea"/>
                <a:cs typeface="+mn-cs"/>
              </a:rPr>
              <a:t>2</a:t>
            </a:r>
            <a:r>
              <a:rPr kumimoji="0" lang="en-GB" sz="28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 Scott Hayward</a:t>
            </a:r>
            <a:r>
              <a:rPr kumimoji="0" lang="en-GB" sz="2800" b="0" i="0" u="none" strike="noStrike" kern="1200" cap="none" spc="0" normalizeH="0" baseline="30000" noProof="0" dirty="0">
                <a:ln>
                  <a:noFill/>
                </a:ln>
                <a:solidFill>
                  <a:prstClr val="black"/>
                </a:solidFill>
                <a:effectLst/>
                <a:uLnTx/>
                <a:uFillTx/>
                <a:latin typeface="Gill Sans MT" panose="020B0502020104020203" pitchFamily="34" charset="0"/>
                <a:ea typeface="+mn-ea"/>
                <a:cs typeface="+mn-cs"/>
              </a:rPr>
              <a:t>1</a:t>
            </a:r>
            <a:r>
              <a:rPr kumimoji="0" lang="en-GB" sz="28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 Rob MacKenzie</a:t>
            </a:r>
            <a:r>
              <a:rPr kumimoji="0" lang="en-GB" sz="2800" b="0" i="0" u="none" strike="noStrike" kern="1200" cap="none" spc="0" normalizeH="0" baseline="30000" noProof="0" dirty="0">
                <a:ln>
                  <a:noFill/>
                </a:ln>
                <a:solidFill>
                  <a:prstClr val="black"/>
                </a:solidFill>
                <a:effectLst/>
                <a:uLnTx/>
                <a:uFillTx/>
                <a:latin typeface="Gill Sans MT" panose="020B0502020104020203" pitchFamily="34" charset="0"/>
                <a:ea typeface="+mn-ea"/>
                <a:cs typeface="+mn-cs"/>
              </a:rPr>
              <a:t>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 </a:t>
            </a:r>
            <a:r>
              <a:rPr kumimoji="0" lang="en-GB" sz="20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1. University of Birmingham, Geography, Earth and Environmental Sciences, 2. University of Reading</a:t>
            </a:r>
            <a:endParaRPr kumimoji="0" lang="en-GB" sz="28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endParaRPr>
          </a:p>
        </p:txBody>
      </p:sp>
      <p:grpSp>
        <p:nvGrpSpPr>
          <p:cNvPr id="20" name="Group 19">
            <a:extLst>
              <a:ext uri="{FF2B5EF4-FFF2-40B4-BE49-F238E27FC236}">
                <a16:creationId xmlns:a16="http://schemas.microsoft.com/office/drawing/2014/main" id="{FEBF4C92-1845-45D3-9C12-A6AD2CEAFA5E}"/>
              </a:ext>
            </a:extLst>
          </p:cNvPr>
          <p:cNvGrpSpPr/>
          <p:nvPr/>
        </p:nvGrpSpPr>
        <p:grpSpPr>
          <a:xfrm>
            <a:off x="198665" y="147556"/>
            <a:ext cx="2152649" cy="902297"/>
            <a:chOff x="514351" y="859971"/>
            <a:chExt cx="2152649" cy="1045029"/>
          </a:xfrm>
        </p:grpSpPr>
        <p:sp>
          <p:nvSpPr>
            <p:cNvPr id="19" name="Rectangle 18">
              <a:extLst>
                <a:ext uri="{FF2B5EF4-FFF2-40B4-BE49-F238E27FC236}">
                  <a16:creationId xmlns:a16="http://schemas.microsoft.com/office/drawing/2014/main" id="{BEB282E8-EA68-4C28-8856-A57893039CC3}"/>
                </a:ext>
              </a:extLst>
            </p:cNvPr>
            <p:cNvSpPr/>
            <p:nvPr/>
          </p:nvSpPr>
          <p:spPr>
            <a:xfrm>
              <a:off x="514351" y="859971"/>
              <a:ext cx="2152649" cy="1045029"/>
            </a:xfrm>
            <a:prstGeom prst="rect">
              <a:avLst/>
            </a:prstGeom>
            <a:solidFill>
              <a:schemeClr val="lt1">
                <a:alpha val="7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pic>
          <p:nvPicPr>
            <p:cNvPr id="18" name="Picture 17" descr="Text&#10;&#10;Description automatically generated">
              <a:extLst>
                <a:ext uri="{FF2B5EF4-FFF2-40B4-BE49-F238E27FC236}">
                  <a16:creationId xmlns:a16="http://schemas.microsoft.com/office/drawing/2014/main" id="{2DF9095F-F295-47A1-A5DA-E693267CE5F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4351" y="1022064"/>
              <a:ext cx="2000250" cy="697879"/>
            </a:xfrm>
            <a:prstGeom prst="rect">
              <a:avLst/>
            </a:prstGeom>
          </p:spPr>
        </p:pic>
      </p:grpSp>
      <p:grpSp>
        <p:nvGrpSpPr>
          <p:cNvPr id="22" name="Group 21">
            <a:extLst>
              <a:ext uri="{FF2B5EF4-FFF2-40B4-BE49-F238E27FC236}">
                <a16:creationId xmlns:a16="http://schemas.microsoft.com/office/drawing/2014/main" id="{FA99266A-6D6F-44D7-8219-C1576C8AB7CF}"/>
              </a:ext>
            </a:extLst>
          </p:cNvPr>
          <p:cNvGrpSpPr/>
          <p:nvPr/>
        </p:nvGrpSpPr>
        <p:grpSpPr>
          <a:xfrm>
            <a:off x="2530934" y="147556"/>
            <a:ext cx="2152649" cy="1045029"/>
            <a:chOff x="870857" y="2873829"/>
            <a:chExt cx="3592286" cy="1850571"/>
          </a:xfrm>
        </p:grpSpPr>
        <p:sp>
          <p:nvSpPr>
            <p:cNvPr id="21" name="Rectangle 20">
              <a:extLst>
                <a:ext uri="{FF2B5EF4-FFF2-40B4-BE49-F238E27FC236}">
                  <a16:creationId xmlns:a16="http://schemas.microsoft.com/office/drawing/2014/main" id="{082FFF6D-99E1-4BBB-A4F4-DC584F2A802F}"/>
                </a:ext>
              </a:extLst>
            </p:cNvPr>
            <p:cNvSpPr/>
            <p:nvPr/>
          </p:nvSpPr>
          <p:spPr>
            <a:xfrm>
              <a:off x="870857" y="2873829"/>
              <a:ext cx="3592286" cy="1850571"/>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8" name="Picture 4" descr="EGU22: New Dates, Format and Submission Deadline Announced | EPOS">
              <a:extLst>
                <a:ext uri="{FF2B5EF4-FFF2-40B4-BE49-F238E27FC236}">
                  <a16:creationId xmlns:a16="http://schemas.microsoft.com/office/drawing/2014/main" id="{771AFBF5-EC6B-44DC-BFFB-E45347FFCB14}"/>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59" t="32764" r="159" b="29782"/>
            <a:stretch/>
          </p:blipFill>
          <p:spPr bwMode="auto">
            <a:xfrm>
              <a:off x="1034142" y="3121817"/>
              <a:ext cx="3243943" cy="1349829"/>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extBox 1">
            <a:extLst>
              <a:ext uri="{FF2B5EF4-FFF2-40B4-BE49-F238E27FC236}">
                <a16:creationId xmlns:a16="http://schemas.microsoft.com/office/drawing/2014/main" id="{C3AD61EA-FA1F-497D-80E0-82AB14EB8868}"/>
              </a:ext>
            </a:extLst>
          </p:cNvPr>
          <p:cNvSpPr txBox="1"/>
          <p:nvPr/>
        </p:nvSpPr>
        <p:spPr>
          <a:xfrm>
            <a:off x="190784" y="6385738"/>
            <a:ext cx="3409950" cy="369332"/>
          </a:xfrm>
          <a:prstGeom prst="rect">
            <a:avLst/>
          </a:prstGeom>
          <a:noFill/>
        </p:spPr>
        <p:txBody>
          <a:bodyPr wrap="square" rtlCol="0">
            <a:spAutoFit/>
          </a:bodyPr>
          <a:lstStyle/>
          <a:p>
            <a:r>
              <a:rPr lang="en-GB" dirty="0">
                <a:hlinkClick r:id="rId4"/>
              </a:rPr>
              <a:t>lxb973@student.bham.ac.uk</a:t>
            </a:r>
            <a:endParaRPr lang="en-GB" dirty="0"/>
          </a:p>
        </p:txBody>
      </p:sp>
      <p:pic>
        <p:nvPicPr>
          <p:cNvPr id="3" name="Picture 2">
            <a:extLst>
              <a:ext uri="{FF2B5EF4-FFF2-40B4-BE49-F238E27FC236}">
                <a16:creationId xmlns:a16="http://schemas.microsoft.com/office/drawing/2014/main" id="{A917B8AA-1A99-42D8-8074-6F82C4F31DCD}"/>
              </a:ext>
            </a:extLst>
          </p:cNvPr>
          <p:cNvPicPr>
            <a:picLocks noChangeAspect="1"/>
          </p:cNvPicPr>
          <p:nvPr/>
        </p:nvPicPr>
        <p:blipFill>
          <a:blip r:embed="rId5"/>
          <a:stretch>
            <a:fillRect/>
          </a:stretch>
        </p:blipFill>
        <p:spPr>
          <a:xfrm>
            <a:off x="312965" y="5446127"/>
            <a:ext cx="991960" cy="792658"/>
          </a:xfrm>
          <a:prstGeom prst="rect">
            <a:avLst/>
          </a:prstGeom>
        </p:spPr>
      </p:pic>
      <p:sp>
        <p:nvSpPr>
          <p:cNvPr id="4" name="TextBox 3">
            <a:extLst>
              <a:ext uri="{FF2B5EF4-FFF2-40B4-BE49-F238E27FC236}">
                <a16:creationId xmlns:a16="http://schemas.microsoft.com/office/drawing/2014/main" id="{20A0854B-3860-4460-ABAF-B7CBDD493D00}"/>
              </a:ext>
            </a:extLst>
          </p:cNvPr>
          <p:cNvSpPr txBox="1"/>
          <p:nvPr/>
        </p:nvSpPr>
        <p:spPr>
          <a:xfrm>
            <a:off x="1198790" y="5869453"/>
            <a:ext cx="1609725" cy="369332"/>
          </a:xfrm>
          <a:prstGeom prst="rect">
            <a:avLst/>
          </a:prstGeom>
          <a:noFill/>
        </p:spPr>
        <p:txBody>
          <a:bodyPr wrap="square" rtlCol="0">
            <a:spAutoFit/>
          </a:bodyPr>
          <a:lstStyle/>
          <a:p>
            <a:r>
              <a:rPr lang="en-GB"/>
              <a:t>@lauradjames</a:t>
            </a:r>
            <a:endParaRPr lang="en-GB" dirty="0"/>
          </a:p>
        </p:txBody>
      </p:sp>
    </p:spTree>
    <p:extLst>
      <p:ext uri="{BB962C8B-B14F-4D97-AF65-F5344CB8AC3E}">
        <p14:creationId xmlns:p14="http://schemas.microsoft.com/office/powerpoint/2010/main" val="39496089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9AF1BFB-9B89-4438-A3C2-89C4B3882E57}"/>
              </a:ext>
            </a:extLst>
          </p:cNvPr>
          <p:cNvSpPr txBox="1"/>
          <p:nvPr/>
        </p:nvSpPr>
        <p:spPr>
          <a:xfrm>
            <a:off x="1104900" y="342543"/>
            <a:ext cx="9982200" cy="3323987"/>
          </a:xfrm>
          <a:prstGeom prst="rect">
            <a:avLst/>
          </a:prstGeom>
          <a:solidFill>
            <a:schemeClr val="bg1">
              <a:alpha val="75000"/>
            </a:schemeClr>
          </a:solidFill>
        </p:spPr>
        <p:txBody>
          <a:bodyPr wrap="square">
            <a:spAutoFit/>
          </a:bodyPr>
          <a:lstStyle/>
          <a:p>
            <a:pPr marL="685800" indent="-685800">
              <a:buFont typeface="Arial" panose="020B0604020202020204" pitchFamily="34" charset="0"/>
              <a:buChar char="•"/>
            </a:pPr>
            <a:r>
              <a:rPr lang="en-GB" sz="4800" dirty="0">
                <a:latin typeface="Gill Sans MT" panose="020B0502020104020203" pitchFamily="34" charset="0"/>
              </a:rPr>
              <a:t>How and why am I ‘characterising’ changes to VOC emissions? </a:t>
            </a:r>
          </a:p>
          <a:p>
            <a:pPr marL="685800" indent="-685800">
              <a:buFont typeface="Arial" panose="020B0604020202020204" pitchFamily="34" charset="0"/>
              <a:buChar char="•"/>
            </a:pPr>
            <a:r>
              <a:rPr lang="en-GB" sz="4800" dirty="0">
                <a:latin typeface="Gill Sans MT" panose="020B0502020104020203" pitchFamily="34" charset="0"/>
              </a:rPr>
              <a:t>What even</a:t>
            </a:r>
            <a:r>
              <a:rPr lang="en-GB" sz="4800" i="1" dirty="0">
                <a:latin typeface="Gill Sans MT" panose="020B0502020104020203" pitchFamily="34" charset="0"/>
              </a:rPr>
              <a:t> is </a:t>
            </a:r>
            <a:r>
              <a:rPr lang="en-GB" sz="4800" dirty="0">
                <a:latin typeface="Gill Sans MT" panose="020B0502020104020203" pitchFamily="34" charset="0"/>
              </a:rPr>
              <a:t>a VOC? </a:t>
            </a:r>
          </a:p>
          <a:p>
            <a:pPr marL="685800" indent="-685800">
              <a:buFont typeface="Arial" panose="020B0604020202020204" pitchFamily="34" charset="0"/>
              <a:buChar char="•"/>
            </a:pPr>
            <a:r>
              <a:rPr lang="en-GB" sz="4800" dirty="0">
                <a:latin typeface="Gill Sans MT" panose="020B0502020104020203" pitchFamily="34" charset="0"/>
              </a:rPr>
              <a:t>Why does this matter?</a:t>
            </a:r>
          </a:p>
          <a:p>
            <a:endParaRPr lang="en-GB" dirty="0"/>
          </a:p>
        </p:txBody>
      </p:sp>
    </p:spTree>
    <p:extLst>
      <p:ext uri="{BB962C8B-B14F-4D97-AF65-F5344CB8AC3E}">
        <p14:creationId xmlns:p14="http://schemas.microsoft.com/office/powerpoint/2010/main" val="37571000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6482838-9769-445F-9492-9836C564D253}"/>
              </a:ext>
            </a:extLst>
          </p:cNvPr>
          <p:cNvPicPr>
            <a:picLocks noChangeAspect="1"/>
          </p:cNvPicPr>
          <p:nvPr/>
        </p:nvPicPr>
        <p:blipFill rotWithShape="1">
          <a:blip r:embed="rId2"/>
          <a:srcRect t="1900" b="1989"/>
          <a:stretch/>
        </p:blipFill>
        <p:spPr>
          <a:xfrm>
            <a:off x="130629" y="195943"/>
            <a:ext cx="11887200" cy="6389914"/>
          </a:xfrm>
          <a:prstGeom prst="rect">
            <a:avLst/>
          </a:prstGeom>
        </p:spPr>
      </p:pic>
    </p:spTree>
    <p:extLst>
      <p:ext uri="{BB962C8B-B14F-4D97-AF65-F5344CB8AC3E}">
        <p14:creationId xmlns:p14="http://schemas.microsoft.com/office/powerpoint/2010/main" val="32089698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8713B94-50F9-482B-A8B3-DBA74897165A}"/>
              </a:ext>
            </a:extLst>
          </p:cNvPr>
          <p:cNvSpPr txBox="1"/>
          <p:nvPr/>
        </p:nvSpPr>
        <p:spPr>
          <a:xfrm>
            <a:off x="1545771" y="1292004"/>
            <a:ext cx="9100457" cy="4273991"/>
          </a:xfrm>
          <a:prstGeom prst="rect">
            <a:avLst/>
          </a:prstGeom>
          <a:solidFill>
            <a:schemeClr val="bg1">
              <a:alpha val="90000"/>
            </a:schemeClr>
          </a:solidFill>
        </p:spPr>
        <p:txBody>
          <a:bodyPr wrap="square">
            <a:spAutoFit/>
          </a:bodyPr>
          <a:lstStyle/>
          <a:p>
            <a:pPr>
              <a:lnSpc>
                <a:spcPct val="107000"/>
              </a:lnSpc>
              <a:spcAft>
                <a:spcPts val="800"/>
              </a:spcAft>
            </a:pPr>
            <a:r>
              <a:rPr lang="en-US" sz="3200" dirty="0">
                <a:effectLst/>
                <a:latin typeface="Gill Sans MT" panose="020B0502020104020203" pitchFamily="34" charset="0"/>
                <a:ea typeface="Arial Nova" panose="020B0504020202020204" pitchFamily="34" charset="0"/>
                <a:cs typeface="Arial Nova" panose="020B0504020202020204" pitchFamily="34" charset="0"/>
              </a:rPr>
              <a:t>“</a:t>
            </a:r>
            <a:r>
              <a:rPr lang="en-US" sz="3200" i="1" dirty="0">
                <a:effectLst/>
                <a:latin typeface="Gill Sans MT" panose="020B0502020104020203" pitchFamily="34" charset="0"/>
                <a:ea typeface="Arial Nova" panose="020B0504020202020204" pitchFamily="34" charset="0"/>
                <a:cs typeface="Arial Nova" panose="020B0504020202020204" pitchFamily="34" charset="0"/>
              </a:rPr>
              <a:t>elevating diesel exhaust and O3, individually and in combination, to levels lower than is considered safe under current air quality standards*, significantly reduced counts of locally-occurring wild and managed insect pollinators by</a:t>
            </a:r>
            <a:r>
              <a:rPr lang="en-US" sz="3200" b="1" i="1" dirty="0">
                <a:effectLst/>
                <a:latin typeface="Gill Sans MT" panose="020B0502020104020203" pitchFamily="34" charset="0"/>
                <a:ea typeface="Arial Nova" panose="020B0504020202020204" pitchFamily="34" charset="0"/>
                <a:cs typeface="Arial Nova" panose="020B0504020202020204" pitchFamily="34" charset="0"/>
              </a:rPr>
              <a:t> 62–70%</a:t>
            </a:r>
            <a:r>
              <a:rPr lang="en-US" sz="3200" i="1" dirty="0">
                <a:effectLst/>
                <a:latin typeface="Gill Sans MT" panose="020B0502020104020203" pitchFamily="34" charset="0"/>
                <a:ea typeface="Arial Nova" panose="020B0504020202020204" pitchFamily="34" charset="0"/>
                <a:cs typeface="Arial Nova" panose="020B0504020202020204" pitchFamily="34" charset="0"/>
              </a:rPr>
              <a:t> and their flower visits by </a:t>
            </a:r>
            <a:r>
              <a:rPr lang="en-US" sz="3200" b="1" i="1" dirty="0">
                <a:effectLst/>
                <a:latin typeface="Gill Sans MT" panose="020B0502020104020203" pitchFamily="34" charset="0"/>
                <a:ea typeface="Arial Nova" panose="020B0504020202020204" pitchFamily="34" charset="0"/>
                <a:cs typeface="Arial Nova" panose="020B0504020202020204" pitchFamily="34" charset="0"/>
              </a:rPr>
              <a:t>83–90%</a:t>
            </a:r>
            <a:r>
              <a:rPr lang="en-US" sz="3200" i="1" dirty="0">
                <a:effectLst/>
                <a:latin typeface="Gill Sans MT" panose="020B0502020104020203" pitchFamily="34" charset="0"/>
                <a:ea typeface="Arial Nova" panose="020B0504020202020204" pitchFamily="34" charset="0"/>
                <a:cs typeface="Arial Nova" panose="020B0504020202020204" pitchFamily="34" charset="0"/>
              </a:rPr>
              <a:t>. These reductions ( . . .) coincided with significant reductions (</a:t>
            </a:r>
            <a:r>
              <a:rPr lang="en-US" sz="3200" b="1" i="1" dirty="0">
                <a:effectLst/>
                <a:latin typeface="Gill Sans MT" panose="020B0502020104020203" pitchFamily="34" charset="0"/>
                <a:ea typeface="Arial Nova" panose="020B0504020202020204" pitchFamily="34" charset="0"/>
                <a:cs typeface="Arial Nova" panose="020B0504020202020204" pitchFamily="34" charset="0"/>
              </a:rPr>
              <a:t>14–31%</a:t>
            </a:r>
            <a:r>
              <a:rPr lang="en-US" sz="3200" i="1" dirty="0">
                <a:effectLst/>
                <a:latin typeface="Gill Sans MT" panose="020B0502020104020203" pitchFamily="34" charset="0"/>
                <a:ea typeface="Arial Nova" panose="020B0504020202020204" pitchFamily="34" charset="0"/>
                <a:cs typeface="Arial Nova" panose="020B0504020202020204" pitchFamily="34" charset="0"/>
              </a:rPr>
              <a:t>) in three different metrics of pollination and yield of a self-fertile test plant</a:t>
            </a:r>
            <a:r>
              <a:rPr lang="en-US" sz="3200" dirty="0">
                <a:effectLst/>
                <a:latin typeface="Gill Sans MT" panose="020B0502020104020203" pitchFamily="34" charset="0"/>
                <a:ea typeface="Arial Nova" panose="020B0504020202020204" pitchFamily="34" charset="0"/>
                <a:cs typeface="Arial Nova" panose="020B0504020202020204" pitchFamily="34" charset="0"/>
              </a:rPr>
              <a:t>” </a:t>
            </a:r>
            <a:endParaRPr lang="en-GB" sz="2400" dirty="0">
              <a:effectLst/>
              <a:latin typeface="Gill Sans MT" panose="020B0502020104020203"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11448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C8D0B88-64C3-4E2B-882F-56EC06BC1669}"/>
              </a:ext>
            </a:extLst>
          </p:cNvPr>
          <p:cNvSpPr txBox="1"/>
          <p:nvPr/>
        </p:nvSpPr>
        <p:spPr>
          <a:xfrm>
            <a:off x="5086350" y="6343650"/>
            <a:ext cx="6629400" cy="369332"/>
          </a:xfrm>
          <a:prstGeom prst="rect">
            <a:avLst/>
          </a:prstGeom>
          <a:solidFill>
            <a:schemeClr val="bg1"/>
          </a:solidFill>
        </p:spPr>
        <p:txBody>
          <a:bodyPr wrap="square" rtlCol="0">
            <a:spAutoFit/>
          </a:bodyPr>
          <a:lstStyle/>
          <a:p>
            <a:r>
              <a:rPr lang="en-GB" dirty="0"/>
              <a:t>Adapted from </a:t>
            </a:r>
            <a:r>
              <a:rPr lang="en-GB" dirty="0" err="1"/>
              <a:t>Dicke</a:t>
            </a:r>
            <a:r>
              <a:rPr lang="en-GB" dirty="0"/>
              <a:t> and Baldwin 2010 (beyond the cry for help)</a:t>
            </a:r>
          </a:p>
        </p:txBody>
      </p:sp>
      <p:pic>
        <p:nvPicPr>
          <p:cNvPr id="6" name="Picture 5" descr="Diagram&#10;&#10;Description automatically generated">
            <a:extLst>
              <a:ext uri="{FF2B5EF4-FFF2-40B4-BE49-F238E27FC236}">
                <a16:creationId xmlns:a16="http://schemas.microsoft.com/office/drawing/2014/main" id="{3861D16B-E6B4-46F4-A92F-AA3B5E1DCE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6341" y="669072"/>
            <a:ext cx="10415239" cy="5475250"/>
          </a:xfrm>
          <a:prstGeom prst="rect">
            <a:avLst/>
          </a:prstGeom>
          <a:solidFill>
            <a:schemeClr val="bg1">
              <a:alpha val="55000"/>
            </a:schemeClr>
          </a:solidFill>
          <a:effectLst/>
        </p:spPr>
      </p:pic>
    </p:spTree>
    <p:extLst>
      <p:ext uri="{BB962C8B-B14F-4D97-AF65-F5344CB8AC3E}">
        <p14:creationId xmlns:p14="http://schemas.microsoft.com/office/powerpoint/2010/main" val="40357547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1A1C5465-BC0B-4D44-B70E-1CC9D7BC23F9}"/>
              </a:ext>
            </a:extLst>
          </p:cNvPr>
          <p:cNvGrpSpPr/>
          <p:nvPr/>
        </p:nvGrpSpPr>
        <p:grpSpPr>
          <a:xfrm>
            <a:off x="357899" y="897562"/>
            <a:ext cx="3614057" cy="5566933"/>
            <a:chOff x="544286" y="365414"/>
            <a:chExt cx="3614057" cy="5566933"/>
          </a:xfrm>
        </p:grpSpPr>
        <p:sp>
          <p:nvSpPr>
            <p:cNvPr id="23" name="Rectangle 22">
              <a:extLst>
                <a:ext uri="{FF2B5EF4-FFF2-40B4-BE49-F238E27FC236}">
                  <a16:creationId xmlns:a16="http://schemas.microsoft.com/office/drawing/2014/main" id="{AB07675C-8413-4512-95F3-EF0E5E20C8FC}"/>
                </a:ext>
              </a:extLst>
            </p:cNvPr>
            <p:cNvSpPr/>
            <p:nvPr/>
          </p:nvSpPr>
          <p:spPr>
            <a:xfrm>
              <a:off x="544286" y="365414"/>
              <a:ext cx="3614057" cy="5566933"/>
            </a:xfrm>
            <a:prstGeom prst="rect">
              <a:avLst/>
            </a:prstGeom>
            <a:solidFill>
              <a:schemeClr val="bg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5" name="Picture 24">
              <a:extLst>
                <a:ext uri="{FF2B5EF4-FFF2-40B4-BE49-F238E27FC236}">
                  <a16:creationId xmlns:a16="http://schemas.microsoft.com/office/drawing/2014/main" id="{F48D3306-8364-4344-9F60-D4FACE6174A1}"/>
                </a:ext>
              </a:extLst>
            </p:cNvPr>
            <p:cNvPicPr>
              <a:picLocks noChangeAspect="1"/>
            </p:cNvPicPr>
            <p:nvPr/>
          </p:nvPicPr>
          <p:blipFill>
            <a:blip r:embed="rId2"/>
            <a:stretch>
              <a:fillRect/>
            </a:stretch>
          </p:blipFill>
          <p:spPr>
            <a:xfrm>
              <a:off x="1468213" y="530867"/>
              <a:ext cx="2478168" cy="3027576"/>
            </a:xfrm>
            <a:prstGeom prst="rect">
              <a:avLst/>
            </a:prstGeom>
            <a:ln>
              <a:noFill/>
            </a:ln>
          </p:spPr>
        </p:pic>
        <p:sp>
          <p:nvSpPr>
            <p:cNvPr id="24" name="TextBox 23">
              <a:extLst>
                <a:ext uri="{FF2B5EF4-FFF2-40B4-BE49-F238E27FC236}">
                  <a16:creationId xmlns:a16="http://schemas.microsoft.com/office/drawing/2014/main" id="{762AEA09-58BB-4534-900E-EF22A5F3C578}"/>
                </a:ext>
              </a:extLst>
            </p:cNvPr>
            <p:cNvSpPr txBox="1"/>
            <p:nvPr/>
          </p:nvSpPr>
          <p:spPr>
            <a:xfrm>
              <a:off x="602798" y="530867"/>
              <a:ext cx="1262743" cy="1323439"/>
            </a:xfrm>
            <a:prstGeom prst="rect">
              <a:avLst/>
            </a:prstGeom>
            <a:solidFill>
              <a:schemeClr val="bg1">
                <a:alpha val="65000"/>
              </a:schemeClr>
            </a:solidFill>
            <a:ln>
              <a:noFill/>
            </a:ln>
            <a:effectLst>
              <a:softEdge rad="317500"/>
            </a:effectLst>
          </p:spPr>
          <p:txBody>
            <a:bodyPr wrap="square" rtlCol="0">
              <a:spAutoFit/>
            </a:bodyPr>
            <a:lstStyle/>
            <a:p>
              <a:r>
                <a:rPr lang="en-GB" sz="2000" b="1" dirty="0">
                  <a:latin typeface="Gill Sans MT" panose="020B0502020104020203" pitchFamily="34" charset="0"/>
                </a:rPr>
                <a:t>Black poplar </a:t>
              </a:r>
              <a:r>
                <a:rPr lang="en-GB" sz="2000" dirty="0">
                  <a:latin typeface="Gill Sans MT" panose="020B0502020104020203" pitchFamily="34" charset="0"/>
                </a:rPr>
                <a:t>(</a:t>
              </a:r>
              <a:r>
                <a:rPr lang="en-GB" sz="2000" i="1" dirty="0">
                  <a:latin typeface="Gill Sans MT" panose="020B0502020104020203" pitchFamily="34" charset="0"/>
                </a:rPr>
                <a:t>Populus nigra</a:t>
              </a:r>
              <a:r>
                <a:rPr lang="en-GB" sz="2000" dirty="0">
                  <a:latin typeface="Gill Sans MT" panose="020B0502020104020203" pitchFamily="34" charset="0"/>
                </a:rPr>
                <a:t>)</a:t>
              </a:r>
            </a:p>
          </p:txBody>
        </p:sp>
        <p:sp>
          <p:nvSpPr>
            <p:cNvPr id="32" name="Oval 31">
              <a:extLst>
                <a:ext uri="{FF2B5EF4-FFF2-40B4-BE49-F238E27FC236}">
                  <a16:creationId xmlns:a16="http://schemas.microsoft.com/office/drawing/2014/main" id="{46CC8115-D968-4B21-90DD-9D70ADF96DF4}"/>
                </a:ext>
              </a:extLst>
            </p:cNvPr>
            <p:cNvSpPr/>
            <p:nvPr/>
          </p:nvSpPr>
          <p:spPr>
            <a:xfrm>
              <a:off x="577626" y="2440882"/>
              <a:ext cx="1781173" cy="1803707"/>
            </a:xfrm>
            <a:prstGeom prst="ellipse">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Oval 32">
              <a:extLst>
                <a:ext uri="{FF2B5EF4-FFF2-40B4-BE49-F238E27FC236}">
                  <a16:creationId xmlns:a16="http://schemas.microsoft.com/office/drawing/2014/main" id="{E9D435EE-7FB4-4E29-89E2-D09A760DDB19}"/>
                </a:ext>
              </a:extLst>
            </p:cNvPr>
            <p:cNvSpPr/>
            <p:nvPr/>
          </p:nvSpPr>
          <p:spPr>
            <a:xfrm flipH="1">
              <a:off x="2470189" y="4361115"/>
              <a:ext cx="1418362" cy="1320301"/>
            </a:xfrm>
            <a:prstGeom prst="ellipse">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TextBox 33">
              <a:extLst>
                <a:ext uri="{FF2B5EF4-FFF2-40B4-BE49-F238E27FC236}">
                  <a16:creationId xmlns:a16="http://schemas.microsoft.com/office/drawing/2014/main" id="{8E7DEDBB-9B0F-49CD-A63C-4E47B3E648DD}"/>
                </a:ext>
              </a:extLst>
            </p:cNvPr>
            <p:cNvSpPr txBox="1"/>
            <p:nvPr/>
          </p:nvSpPr>
          <p:spPr>
            <a:xfrm>
              <a:off x="774454" y="4453505"/>
              <a:ext cx="1738790" cy="1323439"/>
            </a:xfrm>
            <a:prstGeom prst="rect">
              <a:avLst/>
            </a:prstGeom>
            <a:solidFill>
              <a:schemeClr val="bg1">
                <a:alpha val="65000"/>
              </a:schemeClr>
            </a:solidFill>
            <a:ln>
              <a:noFill/>
            </a:ln>
            <a:effectLst>
              <a:softEdge rad="317500"/>
            </a:effectLst>
          </p:spPr>
          <p:txBody>
            <a:bodyPr wrap="square" rtlCol="0">
              <a:spAutoFit/>
            </a:bodyPr>
            <a:lstStyle/>
            <a:p>
              <a:r>
                <a:rPr lang="en-GB" sz="2000" dirty="0" err="1">
                  <a:latin typeface="Gill Sans MT" panose="020B0502020104020203" pitchFamily="34" charset="0"/>
                  <a:ea typeface="Cambria Math" panose="02040503050406030204" pitchFamily="18" charset="0"/>
                </a:rPr>
                <a:t>Parasitoid</a:t>
              </a:r>
              <a:r>
                <a:rPr lang="en-GB" sz="2000" dirty="0">
                  <a:latin typeface="Gill Sans MT" panose="020B0502020104020203" pitchFamily="34" charset="0"/>
                  <a:ea typeface="Cambria Math" panose="02040503050406030204" pitchFamily="18" charset="0"/>
                </a:rPr>
                <a:t> wasp of winter moth (</a:t>
              </a:r>
              <a:r>
                <a:rPr lang="en-GB" sz="2000" i="1" dirty="0">
                  <a:latin typeface="Gill Sans MT" panose="020B0502020104020203" pitchFamily="34" charset="0"/>
                  <a:ea typeface="Cambria Math" panose="02040503050406030204" pitchFamily="18" charset="0"/>
                </a:rPr>
                <a:t>Agrypon </a:t>
              </a:r>
              <a:r>
                <a:rPr lang="en-GB" sz="2000" i="1" dirty="0" err="1">
                  <a:latin typeface="Gill Sans MT" panose="020B0502020104020203" pitchFamily="34" charset="0"/>
                  <a:ea typeface="Cambria Math" panose="02040503050406030204" pitchFamily="18" charset="0"/>
                </a:rPr>
                <a:t>flaveolatum</a:t>
              </a:r>
              <a:r>
                <a:rPr lang="en-GB" sz="2000" dirty="0">
                  <a:latin typeface="Gill Sans MT" panose="020B0502020104020203" pitchFamily="34" charset="0"/>
                  <a:ea typeface="Cambria Math" panose="02040503050406030204" pitchFamily="18" charset="0"/>
                </a:rPr>
                <a:t>)</a:t>
              </a:r>
            </a:p>
          </p:txBody>
        </p:sp>
        <p:sp>
          <p:nvSpPr>
            <p:cNvPr id="27" name="TextBox 26">
              <a:extLst>
                <a:ext uri="{FF2B5EF4-FFF2-40B4-BE49-F238E27FC236}">
                  <a16:creationId xmlns:a16="http://schemas.microsoft.com/office/drawing/2014/main" id="{4E071FC7-7FC5-495B-BB2A-DE76056B2CD7}"/>
                </a:ext>
              </a:extLst>
            </p:cNvPr>
            <p:cNvSpPr txBox="1"/>
            <p:nvPr/>
          </p:nvSpPr>
          <p:spPr>
            <a:xfrm>
              <a:off x="2193985" y="3095972"/>
              <a:ext cx="1858377" cy="1015663"/>
            </a:xfrm>
            <a:prstGeom prst="rect">
              <a:avLst/>
            </a:prstGeom>
            <a:solidFill>
              <a:schemeClr val="bg1">
                <a:alpha val="65000"/>
              </a:schemeClr>
            </a:solidFill>
            <a:ln>
              <a:noFill/>
            </a:ln>
            <a:effectLst>
              <a:softEdge rad="63500"/>
            </a:effectLst>
          </p:spPr>
          <p:txBody>
            <a:bodyPr wrap="square" rtlCol="0">
              <a:spAutoFit/>
            </a:bodyPr>
            <a:lstStyle/>
            <a:p>
              <a:r>
                <a:rPr lang="en-GB" sz="2000" b="1" dirty="0">
                  <a:latin typeface="Gill Sans MT" panose="020B0502020104020203" pitchFamily="34" charset="0"/>
                </a:rPr>
                <a:t>Winter moth </a:t>
              </a:r>
              <a:r>
                <a:rPr lang="en-GB" sz="2000" dirty="0">
                  <a:latin typeface="Gill Sans MT" panose="020B0502020104020203" pitchFamily="34" charset="0"/>
                </a:rPr>
                <a:t>(</a:t>
              </a:r>
              <a:r>
                <a:rPr lang="en-GB" sz="2000" i="1" dirty="0" err="1">
                  <a:latin typeface="Gill Sans MT" panose="020B0502020104020203" pitchFamily="34" charset="0"/>
                </a:rPr>
                <a:t>Operophtera</a:t>
              </a:r>
              <a:r>
                <a:rPr lang="en-GB" sz="2000" i="1" dirty="0">
                  <a:latin typeface="Gill Sans MT" panose="020B0502020104020203" pitchFamily="34" charset="0"/>
                </a:rPr>
                <a:t> </a:t>
              </a:r>
              <a:r>
                <a:rPr lang="en-GB" sz="2000" i="1" dirty="0" err="1">
                  <a:latin typeface="Gill Sans MT" panose="020B0502020104020203" pitchFamily="34" charset="0"/>
                </a:rPr>
                <a:t>brumata</a:t>
              </a:r>
              <a:r>
                <a:rPr lang="en-GB" sz="2000" dirty="0">
                  <a:latin typeface="Gill Sans MT" panose="020B0502020104020203" pitchFamily="34" charset="0"/>
                </a:rPr>
                <a:t>)</a:t>
              </a:r>
            </a:p>
          </p:txBody>
        </p:sp>
        <p:sp>
          <p:nvSpPr>
            <p:cNvPr id="30" name="Arrow: Left 29">
              <a:extLst>
                <a:ext uri="{FF2B5EF4-FFF2-40B4-BE49-F238E27FC236}">
                  <a16:creationId xmlns:a16="http://schemas.microsoft.com/office/drawing/2014/main" id="{F9958EBD-4CCA-4EA6-9E86-4D4C793E6134}"/>
                </a:ext>
              </a:extLst>
            </p:cNvPr>
            <p:cNvSpPr/>
            <p:nvPr/>
          </p:nvSpPr>
          <p:spPr>
            <a:xfrm rot="2544406">
              <a:off x="1834363" y="4132331"/>
              <a:ext cx="1066800" cy="409006"/>
            </a:xfrm>
            <a:prstGeom prst="leftArrow">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8" name="Group 37">
            <a:extLst>
              <a:ext uri="{FF2B5EF4-FFF2-40B4-BE49-F238E27FC236}">
                <a16:creationId xmlns:a16="http://schemas.microsoft.com/office/drawing/2014/main" id="{44456B18-3A5A-4B76-9DA5-1D24E4E5BEB2}"/>
              </a:ext>
            </a:extLst>
          </p:cNvPr>
          <p:cNvGrpSpPr/>
          <p:nvPr/>
        </p:nvGrpSpPr>
        <p:grpSpPr>
          <a:xfrm>
            <a:off x="5324613" y="897562"/>
            <a:ext cx="6340264" cy="5566933"/>
            <a:chOff x="5263669" y="642257"/>
            <a:chExt cx="6340264" cy="5695569"/>
          </a:xfrm>
        </p:grpSpPr>
        <p:sp>
          <p:nvSpPr>
            <p:cNvPr id="37" name="Rectangle 36">
              <a:extLst>
                <a:ext uri="{FF2B5EF4-FFF2-40B4-BE49-F238E27FC236}">
                  <a16:creationId xmlns:a16="http://schemas.microsoft.com/office/drawing/2014/main" id="{CD01ACEC-B16E-42E3-B3AF-B94DB07A597A}"/>
                </a:ext>
              </a:extLst>
            </p:cNvPr>
            <p:cNvSpPr/>
            <p:nvPr/>
          </p:nvSpPr>
          <p:spPr>
            <a:xfrm>
              <a:off x="5263669" y="642257"/>
              <a:ext cx="6231646" cy="5695569"/>
            </a:xfrm>
            <a:prstGeom prst="rect">
              <a:avLst/>
            </a:prstGeom>
            <a:solidFill>
              <a:schemeClr val="bg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a:extLst>
                <a:ext uri="{FF2B5EF4-FFF2-40B4-BE49-F238E27FC236}">
                  <a16:creationId xmlns:a16="http://schemas.microsoft.com/office/drawing/2014/main" id="{E987CCF1-E762-483E-9C06-A307C1ABB959}"/>
                </a:ext>
              </a:extLst>
            </p:cNvPr>
            <p:cNvSpPr/>
            <p:nvPr/>
          </p:nvSpPr>
          <p:spPr>
            <a:xfrm>
              <a:off x="5482334" y="893031"/>
              <a:ext cx="6121599" cy="5235626"/>
            </a:xfrm>
            <a:prstGeom prst="ellipse">
              <a:avLst/>
            </a:prstGeom>
            <a:blipFill dpi="0" rotWithShape="1">
              <a:blip r:embed="rId5">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8D38595E-9604-437D-9376-441D469A8001}"/>
                </a:ext>
              </a:extLst>
            </p:cNvPr>
            <p:cNvSpPr txBox="1"/>
            <p:nvPr/>
          </p:nvSpPr>
          <p:spPr>
            <a:xfrm>
              <a:off x="6802242" y="4231543"/>
              <a:ext cx="1628743" cy="1323439"/>
            </a:xfrm>
            <a:prstGeom prst="rect">
              <a:avLst/>
            </a:prstGeom>
            <a:solidFill>
              <a:schemeClr val="bg1">
                <a:alpha val="65000"/>
              </a:schemeClr>
            </a:solidFill>
            <a:effectLst>
              <a:softEdge rad="127000"/>
            </a:effectLst>
          </p:spPr>
          <p:txBody>
            <a:bodyPr wrap="square" rtlCol="0">
              <a:spAutoFit/>
            </a:bodyPr>
            <a:lstStyle/>
            <a:p>
              <a:r>
                <a:rPr lang="en-GB" sz="2000" b="1" dirty="0">
                  <a:latin typeface="Gill Sans MT" panose="020B0502020104020203" pitchFamily="34" charset="0"/>
                </a:rPr>
                <a:t>Oil seed rape </a:t>
              </a:r>
            </a:p>
            <a:p>
              <a:r>
                <a:rPr lang="en-GB" sz="2000" dirty="0">
                  <a:latin typeface="Gill Sans MT" panose="020B0502020104020203" pitchFamily="34" charset="0"/>
                </a:rPr>
                <a:t>(</a:t>
              </a:r>
              <a:r>
                <a:rPr lang="en-GB" sz="2000" i="1" dirty="0">
                  <a:latin typeface="Gill Sans MT" panose="020B0502020104020203" pitchFamily="34" charset="0"/>
                </a:rPr>
                <a:t>Brassica napus</a:t>
              </a:r>
              <a:r>
                <a:rPr lang="en-GB" sz="2000" dirty="0">
                  <a:latin typeface="Gill Sans MT" panose="020B0502020104020203" pitchFamily="34" charset="0"/>
                </a:rPr>
                <a:t>)</a:t>
              </a:r>
            </a:p>
          </p:txBody>
        </p:sp>
        <p:sp>
          <p:nvSpPr>
            <p:cNvPr id="15" name="Oval 14">
              <a:extLst>
                <a:ext uri="{FF2B5EF4-FFF2-40B4-BE49-F238E27FC236}">
                  <a16:creationId xmlns:a16="http://schemas.microsoft.com/office/drawing/2014/main" id="{3300D85A-747D-4C32-86EE-1FF58FBD924F}"/>
                </a:ext>
              </a:extLst>
            </p:cNvPr>
            <p:cNvSpPr/>
            <p:nvPr/>
          </p:nvSpPr>
          <p:spPr>
            <a:xfrm rot="587544">
              <a:off x="8944875" y="1028797"/>
              <a:ext cx="1997478" cy="1525185"/>
            </a:xfrm>
            <a:prstGeom prst="ellipse">
              <a:avLst/>
            </a:prstGeom>
            <a:blipFill dpi="0" rotWithShape="1">
              <a:blip r:embed="rId6">
                <a:alphaModFix amt="65000"/>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TextBox 35">
              <a:extLst>
                <a:ext uri="{FF2B5EF4-FFF2-40B4-BE49-F238E27FC236}">
                  <a16:creationId xmlns:a16="http://schemas.microsoft.com/office/drawing/2014/main" id="{E062A85F-B844-4E95-BC0B-FE20D26FA775}"/>
                </a:ext>
              </a:extLst>
            </p:cNvPr>
            <p:cNvSpPr txBox="1"/>
            <p:nvPr/>
          </p:nvSpPr>
          <p:spPr>
            <a:xfrm>
              <a:off x="7107385" y="870043"/>
              <a:ext cx="2333661" cy="1015663"/>
            </a:xfrm>
            <a:prstGeom prst="rect">
              <a:avLst/>
            </a:prstGeom>
            <a:solidFill>
              <a:schemeClr val="bg1">
                <a:alpha val="65000"/>
              </a:schemeClr>
            </a:solidFill>
            <a:effectLst>
              <a:softEdge rad="317500"/>
            </a:effectLst>
          </p:spPr>
          <p:txBody>
            <a:bodyPr wrap="square" rtlCol="0">
              <a:spAutoFit/>
            </a:bodyPr>
            <a:lstStyle/>
            <a:p>
              <a:r>
                <a:rPr lang="en-GB" sz="2000" b="1" dirty="0">
                  <a:latin typeface="Gill Sans MT" panose="020B0502020104020203" pitchFamily="34" charset="0"/>
                </a:rPr>
                <a:t>Diamond back moth </a:t>
              </a:r>
              <a:r>
                <a:rPr lang="en-GB" sz="2000" dirty="0">
                  <a:latin typeface="Gill Sans MT" panose="020B0502020104020203" pitchFamily="34" charset="0"/>
                </a:rPr>
                <a:t>(</a:t>
              </a:r>
              <a:r>
                <a:rPr lang="en-GB" sz="2000" i="1" dirty="0" err="1">
                  <a:latin typeface="Gill Sans MT" panose="020B0502020104020203" pitchFamily="34" charset="0"/>
                </a:rPr>
                <a:t>plutella</a:t>
              </a:r>
              <a:r>
                <a:rPr lang="en-GB" sz="2000" i="1" dirty="0">
                  <a:latin typeface="Gill Sans MT" panose="020B0502020104020203" pitchFamily="34" charset="0"/>
                </a:rPr>
                <a:t> </a:t>
              </a:r>
              <a:r>
                <a:rPr lang="en-GB" sz="2000" i="1" dirty="0" err="1">
                  <a:latin typeface="Gill Sans MT" panose="020B0502020104020203" pitchFamily="34" charset="0"/>
                </a:rPr>
                <a:t>xylostella</a:t>
              </a:r>
              <a:r>
                <a:rPr lang="en-GB" sz="2000" dirty="0">
                  <a:latin typeface="Gill Sans MT" panose="020B0502020104020203" pitchFamily="34" charset="0"/>
                </a:rPr>
                <a:t>)</a:t>
              </a:r>
            </a:p>
          </p:txBody>
        </p:sp>
      </p:grpSp>
      <p:sp>
        <p:nvSpPr>
          <p:cNvPr id="39" name="TextBox 38">
            <a:extLst>
              <a:ext uri="{FF2B5EF4-FFF2-40B4-BE49-F238E27FC236}">
                <a16:creationId xmlns:a16="http://schemas.microsoft.com/office/drawing/2014/main" id="{8FE2C095-363D-4E80-9E3D-48CDBF232E62}"/>
              </a:ext>
            </a:extLst>
          </p:cNvPr>
          <p:cNvSpPr txBox="1"/>
          <p:nvPr/>
        </p:nvSpPr>
        <p:spPr>
          <a:xfrm>
            <a:off x="261257" y="272143"/>
            <a:ext cx="3710699" cy="584775"/>
          </a:xfrm>
          <a:prstGeom prst="rect">
            <a:avLst/>
          </a:prstGeom>
          <a:solidFill>
            <a:schemeClr val="bg1">
              <a:alpha val="55000"/>
            </a:schemeClr>
          </a:solidFill>
        </p:spPr>
        <p:txBody>
          <a:bodyPr wrap="square" rtlCol="0">
            <a:spAutoFit/>
          </a:bodyPr>
          <a:lstStyle/>
          <a:p>
            <a:r>
              <a:rPr lang="en-GB" sz="3200" dirty="0">
                <a:latin typeface="Gill Sans MT" panose="020B0502020104020203" pitchFamily="34" charset="0"/>
              </a:rPr>
              <a:t>Model system 1</a:t>
            </a:r>
          </a:p>
        </p:txBody>
      </p:sp>
      <p:sp>
        <p:nvSpPr>
          <p:cNvPr id="40" name="TextBox 39">
            <a:extLst>
              <a:ext uri="{FF2B5EF4-FFF2-40B4-BE49-F238E27FC236}">
                <a16:creationId xmlns:a16="http://schemas.microsoft.com/office/drawing/2014/main" id="{85D1F168-3171-4697-A59B-8B11132D72B3}"/>
              </a:ext>
            </a:extLst>
          </p:cNvPr>
          <p:cNvSpPr txBox="1"/>
          <p:nvPr/>
        </p:nvSpPr>
        <p:spPr>
          <a:xfrm>
            <a:off x="5347406" y="223520"/>
            <a:ext cx="3710699" cy="584775"/>
          </a:xfrm>
          <a:prstGeom prst="rect">
            <a:avLst/>
          </a:prstGeom>
          <a:solidFill>
            <a:schemeClr val="bg1">
              <a:alpha val="55000"/>
            </a:schemeClr>
          </a:solidFill>
        </p:spPr>
        <p:txBody>
          <a:bodyPr wrap="square" rtlCol="0">
            <a:spAutoFit/>
          </a:bodyPr>
          <a:lstStyle/>
          <a:p>
            <a:r>
              <a:rPr lang="en-GB" sz="3200" dirty="0">
                <a:latin typeface="Gill Sans MT" panose="020B0502020104020203" pitchFamily="34" charset="0"/>
              </a:rPr>
              <a:t>Model system 2</a:t>
            </a:r>
          </a:p>
        </p:txBody>
      </p:sp>
    </p:spTree>
    <p:extLst>
      <p:ext uri="{BB962C8B-B14F-4D97-AF65-F5344CB8AC3E}">
        <p14:creationId xmlns:p14="http://schemas.microsoft.com/office/powerpoint/2010/main" val="8007804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hart, histogram&#10;&#10;Description automatically generated">
            <a:extLst>
              <a:ext uri="{FF2B5EF4-FFF2-40B4-BE49-F238E27FC236}">
                <a16:creationId xmlns:a16="http://schemas.microsoft.com/office/drawing/2014/main" id="{E835266A-6C1C-4D44-818D-6B6712F854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93" y="167769"/>
            <a:ext cx="11730853" cy="6324199"/>
          </a:xfrm>
          <a:prstGeom prst="rect">
            <a:avLst/>
          </a:prstGeom>
        </p:spPr>
      </p:pic>
      <p:pic>
        <p:nvPicPr>
          <p:cNvPr id="9" name="Picture 8" descr="Text&#10;&#10;Description automatically generated">
            <a:extLst>
              <a:ext uri="{FF2B5EF4-FFF2-40B4-BE49-F238E27FC236}">
                <a16:creationId xmlns:a16="http://schemas.microsoft.com/office/drawing/2014/main" id="{9F09A7EA-D214-4B5C-A79B-EED6B7B238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74127" y="167769"/>
            <a:ext cx="4895385" cy="1426855"/>
          </a:xfrm>
          <a:prstGeom prst="rect">
            <a:avLst/>
          </a:prstGeom>
        </p:spPr>
      </p:pic>
    </p:spTree>
    <p:extLst>
      <p:ext uri="{BB962C8B-B14F-4D97-AF65-F5344CB8AC3E}">
        <p14:creationId xmlns:p14="http://schemas.microsoft.com/office/powerpoint/2010/main" val="7735437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istogram&#10;&#10;Description automatically generated">
            <a:extLst>
              <a:ext uri="{FF2B5EF4-FFF2-40B4-BE49-F238E27FC236}">
                <a16:creationId xmlns:a16="http://schemas.microsoft.com/office/drawing/2014/main" id="{71418B3B-C920-4C82-91B1-CDA0C38F74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119743"/>
            <a:ext cx="11484429" cy="6302827"/>
          </a:xfrm>
          <a:prstGeom prst="rect">
            <a:avLst/>
          </a:prstGeom>
        </p:spPr>
      </p:pic>
      <p:pic>
        <p:nvPicPr>
          <p:cNvPr id="9" name="Picture 8" descr="Text&#10;&#10;Description automatically generated">
            <a:extLst>
              <a:ext uri="{FF2B5EF4-FFF2-40B4-BE49-F238E27FC236}">
                <a16:creationId xmlns:a16="http://schemas.microsoft.com/office/drawing/2014/main" id="{9F09A7EA-D214-4B5C-A79B-EED6B7B238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74092" y="326575"/>
            <a:ext cx="2801080" cy="1861454"/>
          </a:xfrm>
          <a:prstGeom prst="rect">
            <a:avLst/>
          </a:prstGeom>
        </p:spPr>
      </p:pic>
    </p:spTree>
    <p:extLst>
      <p:ext uri="{BB962C8B-B14F-4D97-AF65-F5344CB8AC3E}">
        <p14:creationId xmlns:p14="http://schemas.microsoft.com/office/powerpoint/2010/main" val="38939950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AD865EB-221E-4EDC-9B6A-B35953FE7289}"/>
              </a:ext>
            </a:extLst>
          </p:cNvPr>
          <p:cNvSpPr txBox="1"/>
          <p:nvPr/>
        </p:nvSpPr>
        <p:spPr>
          <a:xfrm>
            <a:off x="881743" y="696685"/>
            <a:ext cx="10428514" cy="5262979"/>
          </a:xfrm>
          <a:prstGeom prst="rect">
            <a:avLst/>
          </a:prstGeom>
          <a:solidFill>
            <a:schemeClr val="bg1">
              <a:alpha val="90000"/>
            </a:schemeClr>
          </a:solidFill>
        </p:spPr>
        <p:txBody>
          <a:bodyPr wrap="square" rtlCol="0">
            <a:spAutoFit/>
          </a:bodyPr>
          <a:lstStyle/>
          <a:p>
            <a:pPr algn="ctr"/>
            <a:r>
              <a:rPr lang="en-GB" sz="4800" dirty="0">
                <a:latin typeface="Gill Sans MT" panose="020B0502020104020203" pitchFamily="34" charset="0"/>
              </a:rPr>
              <a:t>In conclusion, we hope that larger data sets can elucidate the specific plant volatile compounds that are most impacted by these key pollutants, and will add something to the conversation around anthropogenically altered chemical communication</a:t>
            </a:r>
          </a:p>
        </p:txBody>
      </p:sp>
    </p:spTree>
    <p:extLst>
      <p:ext uri="{BB962C8B-B14F-4D97-AF65-F5344CB8AC3E}">
        <p14:creationId xmlns:p14="http://schemas.microsoft.com/office/powerpoint/2010/main" val="298591671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9205</TotalTime>
  <Words>297</Words>
  <Application>Microsoft Office PowerPoint</Application>
  <PresentationFormat>Widescreen</PresentationFormat>
  <Paragraphs>21</Paragraphs>
  <Slides>9</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Calibri Light</vt:lpstr>
      <vt:lpstr>Gill Sans MT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Laura James (PhD Geog + Envt Sc FT)</cp:lastModifiedBy>
  <cp:revision>62</cp:revision>
  <dcterms:created xsi:type="dcterms:W3CDTF">2022-05-19T09:25:03Z</dcterms:created>
  <dcterms:modified xsi:type="dcterms:W3CDTF">2022-05-25T19:40:26Z</dcterms:modified>
</cp:coreProperties>
</file>