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tags/tag16.xml" ContentType="application/vnd.openxmlformats-officedocument.presentationml.tags+xml"/>
  <Override PartName="/ppt/notesSlides/notesSlide18.xml" ContentType="application/vnd.openxmlformats-officedocument.presentationml.notesSlide+xml"/>
  <Override PartName="/ppt/tags/tag17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4" r:id="rId1"/>
    <p:sldMasterId id="2147483726" r:id="rId2"/>
    <p:sldMasterId id="2147483738" r:id="rId3"/>
  </p:sldMasterIdLst>
  <p:notesMasterIdLst>
    <p:notesMasterId r:id="rId24"/>
  </p:notesMasterIdLst>
  <p:handoutMasterIdLst>
    <p:handoutMasterId r:id="rId25"/>
  </p:handoutMasterIdLst>
  <p:sldIdLst>
    <p:sldId id="256" r:id="rId4"/>
    <p:sldId id="306" r:id="rId5"/>
    <p:sldId id="607" r:id="rId6"/>
    <p:sldId id="527" r:id="rId7"/>
    <p:sldId id="608" r:id="rId8"/>
    <p:sldId id="324" r:id="rId9"/>
    <p:sldId id="611" r:id="rId10"/>
    <p:sldId id="386" r:id="rId11"/>
    <p:sldId id="393" r:id="rId12"/>
    <p:sldId id="387" r:id="rId13"/>
    <p:sldId id="388" r:id="rId14"/>
    <p:sldId id="328" r:id="rId15"/>
    <p:sldId id="350" r:id="rId16"/>
    <p:sldId id="609" r:id="rId17"/>
    <p:sldId id="392" r:id="rId18"/>
    <p:sldId id="342" r:id="rId19"/>
    <p:sldId id="612" r:id="rId20"/>
    <p:sldId id="610" r:id="rId21"/>
    <p:sldId id="526" r:id="rId22"/>
    <p:sldId id="39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312D"/>
    <a:srgbClr val="8A8075"/>
    <a:srgbClr val="F5D0A7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87704" autoAdjust="0"/>
  </p:normalViewPr>
  <p:slideViewPr>
    <p:cSldViewPr>
      <p:cViewPr varScale="1">
        <p:scale>
          <a:sx n="72" d="100"/>
          <a:sy n="72" d="100"/>
        </p:scale>
        <p:origin x="1685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AE006AE-5F97-4CD8-BA97-322C44AC38A9}" type="datetimeFigureOut">
              <a:rPr lang="he-IL" smtClean="0"/>
              <a:pPr/>
              <a:t>כ"ג/אייר/תשפ"ב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7C36738-7026-48A0-A2B7-89E7FF265E3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8731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A002B-2098-489E-883F-667B51EA4110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8591B-3C92-4E6B-A0B8-2266465E31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17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Hello everyone. My name is Nevo Sagi and I will talk about how ecosystem engineering by desert macro-detritivores facilitates microbial litter decomposition.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8591B-3C92-4E6B-A0B8-2266465E318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measure litter decomposition in real time, we constructed metabolic chambers around these micro-environments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8591B-3C92-4E6B-A0B8-2266465E318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59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And connected them to a cavity ring-down spectrometer. The litter was isotopically labeled, and we measured isotopic ratio in the respired CO</a:t>
                </a:r>
                <a:r>
                  <a:rPr lang="en-US" sz="12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to differentiate litter mineralization from background soil respiration.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And connected them to a measurement device to measure CO2 and 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𝛿^13 𝐶</a:t>
                </a:r>
                <a:r>
                  <a:rPr lang="en-US" dirty="0"/>
                  <a:t>.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This way we could differentiate the CO2 derived from mineralization of the labeled litter from the background soil respiration.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8591B-3C92-4E6B-A0B8-2266465E318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649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performed these measurements in a monthly interval</a:t>
            </a:r>
          </a:p>
          <a:p>
            <a:pPr lvl="0" rt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increased sampling frequency following rain events</a:t>
            </a:r>
          </a:p>
          <a:p>
            <a:pPr lvl="0" rt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ten months we collected the litter bags to measure total litter mass loss.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8591B-3C92-4E6B-A0B8-2266465E318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97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rt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we can see decomposition dynamics during all 16 measuring trials. Different habitats are represented by different symbols and precipitation level is represented by pale blue bars.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detected no decomposition during the dry periods from all micro-environments.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8591B-3C92-4E6B-A0B8-2266465E318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262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rt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 small rain events did not stimulate decomposition.</a:t>
            </a:r>
          </a:p>
          <a:p>
            <a:pPr lvl="0" rt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closer look at a single rain event in early January reveals interesting dynamics.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8591B-3C92-4E6B-A0B8-2266465E318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480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Belowground decomposition (in isopod and artificial burrows) lasted longer than on the surface, proceeding when aboveground decomposition had already ceased.</a:t>
            </a:r>
          </a:p>
          <a:p>
            <a:pPr lvl="0" rt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Cumulative decomposition following this rain event was significantly higher belowground than on the surface.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8591B-3C92-4E6B-A0B8-2266465E318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313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Looking at litter mass loss during ten months in the field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see mass loss belowground twofold higher than on the surface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8591B-3C92-4E6B-A0B8-2266465E318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486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significantly higher mass loss in isopod burrows compared to artificial ones.</a:t>
            </a:r>
          </a:p>
          <a:p>
            <a:pPr lvl="0" rt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Whereas no difference was found between feces mounds and the control plots.</a:t>
            </a:r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8591B-3C92-4E6B-A0B8-2266465E318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294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rt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conclude:</a:t>
            </a:r>
          </a:p>
          <a:p>
            <a:pPr lvl="0" rt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did not detect any litter decomposition during the dry periods, despite observed dew deposition and high air moisture measured during the nights.</a:t>
            </a:r>
          </a:p>
          <a:p>
            <a:pPr lvl="0" rt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did find evidence for climatic facilitation of microbial decomposition within isopod burrows.</a:t>
            </a:r>
          </a:p>
          <a:p>
            <a:pPr lvl="0" rt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for nutrient facilitation, but only when coupled with climatic facilitation.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78591B-3C92-4E6B-A0B8-2266465E318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50749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work explored one mechanism which is part of a more general hypothesis on how macro-detritivores regulate nutrient cycling in deserts. </a:t>
            </a:r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01BD73-8947-4507-953C-42ED33D1FC1F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049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Plant-litter decomposition in most terrestrial ecosystems is regulated by moisture-dependent activity of microorganisms.</a:t>
            </a:r>
          </a:p>
          <a:p>
            <a:pPr lvl="0" rt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Deserts are characterized by low and infrequent precipitation </a:t>
            </a:r>
          </a:p>
          <a:p>
            <a:pPr lvl="0" rt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Therefore, litter decomposition is expected to be slow and happen mainly during sporadic rain events.</a:t>
            </a:r>
          </a:p>
          <a:p>
            <a:pPr lvl="0" rt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Instead, we see that litter disappears faster than expected, independent on precipitation.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FFF5A-7D76-4A8C-B61B-44E7FCB18A96}" type="slidenum">
              <a:rPr lang="he-IL" smtClean="0"/>
              <a:pPr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339912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rt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want to thank you for listening and to acknowledge the contribution of all my lab colleagues that helped during this study. Thanks also to the funding agencies.</a:t>
            </a:r>
          </a:p>
          <a:p>
            <a:pPr rtl="0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I will be happy to take questions…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FFF5A-7D76-4A8C-B61B-44E7FCB18A96}" type="slidenum">
              <a:rPr lang="he-IL" smtClean="0"/>
              <a:pPr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14025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rt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Giving rise to the so-called Dryland Decomposition Conundrum</a:t>
            </a:r>
          </a:p>
          <a:p>
            <a:pPr lvl="0" rt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Current attempts to resolve it focus on various mechanisms that facilitate decomposition under harsh conditions that prevail upon the desert surface.</a:t>
            </a:r>
          </a:p>
          <a:p>
            <a:pPr lvl="0" rt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this is relevant only for the litter that remains on the surface, whereas much of it may be removed by detritivorous fauna.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78591B-3C92-4E6B-A0B8-2266465E318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651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animals redistribute organic matter to their burrows, where favorable conditions may facilitate decomposition.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8591B-3C92-4E6B-A0B8-2266465E318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42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rt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This can be manifested in two pathways:</a:t>
            </a:r>
          </a:p>
          <a:p>
            <a:pPr lvl="0" rt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Climatic facilitation – where burrows can buffer the harsh surface climatic conditions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nutrient facilitation – where elevated nutrient contents can have a priming effect on the microbial community.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8591B-3C92-4E6B-A0B8-2266465E318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19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previous study, we have found that macrofauna dominates litter clearing from the surface in the Negev Desert, accounting for almost 90% of litter loss, especially in the dry summer.</a:t>
            </a:r>
          </a:p>
          <a:p>
            <a:pPr lvl="0" rt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most prominent species in this system is the desert isopod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Hemilepistus reaumuri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Then we asked what happens to this removed litter when it reaches the burrow.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8591B-3C92-4E6B-A0B8-2266465E318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59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goal of the following study was to explore whether and how desert isopods facilitate microbial decomposition, via both climatic and nutrient facilitation.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8591B-3C92-4E6B-A0B8-2266465E318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731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do this we placed fine mesh litter bags in four different habitats: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8591B-3C92-4E6B-A0B8-2266465E318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2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rt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(1) in empty burrows of desert isopods, providing both climatic and nutrient facilitation. </a:t>
            </a:r>
          </a:p>
          <a:p>
            <a:pPr rt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(2) in artificial burrows, which are holes we drilled in the ground that mimic the physical conditions of isopod burrows but provide only climatic facilitation.</a:t>
            </a:r>
          </a:p>
          <a:p>
            <a:pPr rt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(3) on feces mounds outside isopod burrows, providing only nutrient facilitation.</a:t>
            </a:r>
          </a:p>
          <a:p>
            <a:pPr rt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(4) on the soil surface, as an aboveground control.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8591B-3C92-4E6B-A0B8-2266465E318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59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9A0E7-4E54-46D7-93E4-916FD0C77F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6D1A98-4BA1-4822-BF77-F79506F90E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CE639-701B-4D2C-A91C-139548838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739A-AFE4-46BD-8EF9-110C536DE01B}" type="datetime1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41F85-5FB4-499E-8C80-F932B1901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5CFC9-E3F1-4E06-A624-BB876337E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8B656-3CC7-437A-AD43-B6A0A3DE3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5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8BB72-801C-4F03-8066-6BF2A6940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D11CC3-2F7A-43FF-B22E-D398983C0D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50816-035E-4A63-8DE0-9C609FB84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627F-E3BE-459B-809E-EDFC8A8F1CCC}" type="datetime1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7E50A-E630-42B0-94A3-8FF7C8B6D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9A91A-A4D3-4158-9A75-51F60FAA5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8B656-3CC7-437A-AD43-B6A0A3DE3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6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98B01A-4069-407C-AA95-5884C4748C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83B46B-5096-4E0A-8B3F-C967645CAD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BA714-E7AA-4F03-A6E1-3C832BCA0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C89A-EFD6-49EC-A84C-9B78557777C6}" type="datetime1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21F98-DABA-45D9-A3CF-01801605C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62F04-B837-4186-B129-C014B518C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8B656-3CC7-437A-AD43-B6A0A3DE3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619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739A-AFE4-46BD-8EF9-110C536DE01B}" type="datetime1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8B656-3CC7-437A-AD43-B6A0A3DE3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90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AB747-BD66-4CA6-9637-C5BCF4939187}" type="datetime1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8B656-3CC7-437A-AD43-B6A0A3DE3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79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D0039-1979-45F5-81CB-D377EA107F99}" type="datetime1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8B656-3CC7-437A-AD43-B6A0A3DE3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51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2C85A-F689-4E4F-9017-EE8BD9780825}" type="datetime1">
              <a:rPr lang="en-US" smtClean="0"/>
              <a:pPr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8B656-3CC7-437A-AD43-B6A0A3DE3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962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4CFB-55D7-4585-8DDF-73B3F1B2C97C}" type="datetime1">
              <a:rPr lang="en-US" smtClean="0"/>
              <a:pPr/>
              <a:t>5/24/2022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8B656-3CC7-437A-AD43-B6A0A3DE3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3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EE801-663F-457D-881B-A420B38E481E}" type="datetime1">
              <a:rPr lang="en-US" smtClean="0"/>
              <a:pPr/>
              <a:t>5/24/2022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8B656-3CC7-437A-AD43-B6A0A3DE3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369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0914-3E09-447C-8E23-50DEF1E27993}" type="datetime1">
              <a:rPr lang="en-US" smtClean="0"/>
              <a:pPr/>
              <a:t>5/24/2022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8B656-3CC7-437A-AD43-B6A0A3DE3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29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1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AE47A-F375-4A1F-93A6-07935D1126AC}" type="datetime1">
              <a:rPr lang="en-US" smtClean="0"/>
              <a:pPr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8B656-3CC7-437A-AD43-B6A0A3DE3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68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F5B64-46D5-4C75-BBED-38B26A481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C99E6-A038-4024-943C-3F5AE1BC3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4037C-E010-40C0-A426-60EE3D738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AB747-BD66-4CA6-9637-C5BCF4939187}" type="datetime1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0898A-E639-4B02-865B-B89000E02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0F99F-6896-473E-9E12-0FC3DFE1F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8B656-3CC7-437A-AD43-B6A0A3DE3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39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1E1DD-49E0-43F6-969C-2544B5996CF7}" type="datetime1">
              <a:rPr lang="en-US" smtClean="0"/>
              <a:pPr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8B656-3CC7-437A-AD43-B6A0A3DE3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158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627F-E3BE-459B-809E-EDFC8A8F1CCC}" type="datetime1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8B656-3CC7-437A-AD43-B6A0A3DE3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324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C89A-EFD6-49EC-A84C-9B78557777C6}" type="datetime1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8B656-3CC7-437A-AD43-B6A0A3DE3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82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F66CD-2CB5-4F05-B77D-4D265B5B5C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BE3B0E-1FE4-40AE-9A6B-B1DC2BFB3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E2B42-C2BF-4E08-9FA0-A85162C72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A0383-FA56-4443-8786-9D9A90D7FE7F}" type="datetimeFigureOut">
              <a:rPr lang="en-IL" smtClean="0"/>
              <a:t>05/24/2022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09755-BC88-4B40-AFE8-8E62E6DC7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E6CD2-25EF-432E-AA5C-519BB4109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3C76-AC40-42F8-8A23-6EF9D1C8842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2864406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73C6F-25F8-4AC6-89C4-A5A4DD361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22626-6EBE-4642-AB12-C362F08D2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9D5F3-04C0-404B-97F0-0202AE56D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A0383-FA56-4443-8786-9D9A90D7FE7F}" type="datetimeFigureOut">
              <a:rPr lang="en-IL" smtClean="0"/>
              <a:t>05/24/2022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FA166-3491-4AEC-AF53-8B32BAD7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99670-C727-46D4-B49F-0F66D4404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3C76-AC40-42F8-8A23-6EF9D1C8842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21218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869AB-FD8E-4783-B341-B7E6E2DAC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957F4-5FA7-4247-B168-60AF78BA4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B4E6F-4ADF-4435-95C9-26041DD3A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A0383-FA56-4443-8786-9D9A90D7FE7F}" type="datetimeFigureOut">
              <a:rPr lang="en-IL" smtClean="0"/>
              <a:t>05/24/2022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D19779-3389-427C-B169-8ED23266F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87D28-910B-4B9E-80F6-327B9F160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3C76-AC40-42F8-8A23-6EF9D1C8842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609441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A4D38-D3FF-43C3-B37D-55C55F80A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95325-B81F-4D11-B103-98FEFF6845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36A374-31F9-4F2D-B6D1-3A16932353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77EE20-9D90-4D7C-9294-68446CB7A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A0383-FA56-4443-8786-9D9A90D7FE7F}" type="datetimeFigureOut">
              <a:rPr lang="en-IL" smtClean="0"/>
              <a:t>05/24/2022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589122-09B9-48D4-AF80-EBD5C8931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A0B94C-6D52-4E2E-99A4-23D26C6BE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3C76-AC40-42F8-8A23-6EF9D1C8842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8526418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14652-7DD1-40AE-AE3A-00B5133C0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6BD76F-35D6-4C05-82FF-416A702E7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182257-01A3-4F14-BA2D-878F008452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0A34AF-DBBA-4A01-B82D-188678F026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01F8CB-2CB1-4943-A0B6-3260DFD405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BCD5FE-A00A-41E3-8B7E-B3D59F242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A0383-FA56-4443-8786-9D9A90D7FE7F}" type="datetimeFigureOut">
              <a:rPr lang="en-IL" smtClean="0"/>
              <a:t>05/24/2022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41615-16AF-40DB-B2A6-50454F88C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BC38DD-8EC0-4F94-9BC5-6B5BBCE44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3C76-AC40-42F8-8A23-6EF9D1C8842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816239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7CC9C-A646-4D29-BAC0-B4E21A270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814625-D50B-4BB8-AEF4-BEBDA044C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A0383-FA56-4443-8786-9D9A90D7FE7F}" type="datetimeFigureOut">
              <a:rPr lang="en-IL" smtClean="0"/>
              <a:t>05/24/2022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5DFA09-0279-4727-8E9A-76AFADF80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AB74CD-2D59-4194-A68F-0BA416398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3C76-AC40-42F8-8A23-6EF9D1C8842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219754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A17BF2-A448-45C6-BF18-A8C49EAD5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A0383-FA56-4443-8786-9D9A90D7FE7F}" type="datetimeFigureOut">
              <a:rPr lang="en-IL" smtClean="0"/>
              <a:t>05/24/2022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1C88AB-938F-4F24-AA7B-2515CF00B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30EF6A-E690-458C-9399-CE14A2F76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3C76-AC40-42F8-8A23-6EF9D1C8842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84882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51028-055C-4399-9B6C-FFB2E4EF7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92A07-5292-4089-8248-965D31C69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A860F-7B20-4881-ADD5-976D7D499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D0039-1979-45F5-81CB-D377EA107F99}" type="datetime1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534C6-8F72-4BD0-ACD3-2270491FC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858AB-6A7A-49C0-B584-7CB550A6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8B656-3CC7-437A-AD43-B6A0A3DE3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037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5160B-3ECE-4B69-BE61-D57181BF1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AE8D2-6B74-47E0-BE7F-F064C3B5E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72443-A483-4C4D-B899-575696E14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87E2A3-8044-4105-8FF7-9F85E070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A0383-FA56-4443-8786-9D9A90D7FE7F}" type="datetimeFigureOut">
              <a:rPr lang="en-IL" smtClean="0"/>
              <a:t>05/24/2022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746BB8-0D5B-4A06-9AC5-1023B4594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B3A7A3-C794-4D06-83B0-74D156464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3C76-AC40-42F8-8A23-6EF9D1C8842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92975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BFBE8-F047-402A-9395-42697C126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E2E73F-CCFB-402D-AE4D-C504735CA6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81A730-DE98-45E6-A95C-5CED9B6752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FD70C-51D7-4EDA-8CC7-634EA3E90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A0383-FA56-4443-8786-9D9A90D7FE7F}" type="datetimeFigureOut">
              <a:rPr lang="en-IL" smtClean="0"/>
              <a:t>05/24/2022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4D389C-ACB3-4629-B003-4C5E72F99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BD366F-3C83-4AA3-B1EB-587C8211B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3C76-AC40-42F8-8A23-6EF9D1C8842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581014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40DBE-0564-44C0-9D75-E5D85CF1C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5F4D4E-81AE-4A48-B8EC-C3336C163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11242-0BE5-4BB5-8B6C-4A7CAD2A0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A0383-FA56-4443-8786-9D9A90D7FE7F}" type="datetimeFigureOut">
              <a:rPr lang="en-IL" smtClean="0"/>
              <a:t>05/24/2022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1D874-F7A2-4BCF-B1F1-12A417B0B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0C6B1-4615-4511-BC09-9B20FFEFC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3C76-AC40-42F8-8A23-6EF9D1C8842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997262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5962EE-3813-4D02-A38D-BF79D0F683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7456F8-358F-451B-AF1A-42CF289E3F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FF526-5BDD-484F-87B9-769A60AE6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A0383-FA56-4443-8786-9D9A90D7FE7F}" type="datetimeFigureOut">
              <a:rPr lang="en-IL" smtClean="0"/>
              <a:t>05/24/2022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3FD4A-2C38-4898-8544-E282A6136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B4E78-750E-4243-86C9-094912668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3C76-AC40-42F8-8A23-6EF9D1C8842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00618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C3FCE-8D90-484C-B485-109A5D161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0674E-D7B5-45B2-9694-9FE450C3F7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AAAF1C-184A-432D-B074-492808560A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8B686-5513-46EF-AABB-DA45D32A0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2C85A-F689-4E4F-9017-EE8BD9780825}" type="datetime1">
              <a:rPr lang="en-US" smtClean="0"/>
              <a:pPr/>
              <a:t>5/24/2022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D1A95A-7FFF-40D2-AD00-CB074ADC1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69F121-C80F-4592-A42D-845CDB30E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8B656-3CC7-437A-AD43-B6A0A3DE3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66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3019E-7F30-4CAE-8ECD-8DF5E5857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7B9D76-6B0F-4792-9E37-64A480E8C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C1E6E3-BFB2-47EE-84E2-9CE2C7D01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38AAAA-A18A-493A-9417-200BCA243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D8545A-4BD6-4017-B4F9-F1F807C7B2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99FDB2-E913-412F-8E93-B1F7A382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4CFB-55D7-4585-8DDF-73B3F1B2C97C}" type="datetime1">
              <a:rPr lang="en-US" smtClean="0"/>
              <a:pPr/>
              <a:t>5/24/2022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706A79-1D82-4BB1-B4F5-09856F434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AFFEA9-781B-4F84-B36B-DBF3895E3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8B656-3CC7-437A-AD43-B6A0A3DE3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054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EF3CF-9102-4251-8750-DDB36CC06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987F2C-3A60-4308-8919-DFF46B500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EE801-663F-457D-881B-A420B38E481E}" type="datetime1">
              <a:rPr lang="en-US" smtClean="0"/>
              <a:pPr/>
              <a:t>5/24/2022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218720-3168-4A9E-BA49-FCEE50FCA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16B806-B03F-4BE9-A3F2-8FD67B4CD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8B656-3CC7-437A-AD43-B6A0A3DE3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4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96C797-8FA1-47C8-8F21-7747EC406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0914-3E09-447C-8E23-50DEF1E27993}" type="datetime1">
              <a:rPr lang="en-US" smtClean="0"/>
              <a:pPr/>
              <a:t>5/24/2022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1C8D34-995A-4014-B23C-94AE4F819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460E8E-9919-4921-8F12-B2E51C820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8B656-3CC7-437A-AD43-B6A0A3DE3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5FA78-0CEB-4408-AD5B-2D7CC034E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4FCD6-75A1-4DD0-A238-4F38AC396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F4EC8D-90DD-44ED-A3D9-41739723B9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7AB97B-2E13-4F58-9215-447D14ADF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AE47A-F375-4A1F-93A6-07935D1126AC}" type="datetime1">
              <a:rPr lang="en-US" smtClean="0"/>
              <a:pPr/>
              <a:t>5/24/2022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F1F97E-71F6-4F6A-9E64-730214A79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BF7C85-4EB0-499B-963B-91630690B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8B656-3CC7-437A-AD43-B6A0A3DE3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31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65D73-1222-4CF3-B3AA-971E78283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3EF147-E82A-4FDF-A4B0-44E7BEA37A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0A978-4B23-4352-BAA4-7EAEECB88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1A6FE1-44E0-4BD0-9DD2-27099C386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1E1DD-49E0-43F6-969C-2544B5996CF7}" type="datetime1">
              <a:rPr lang="en-US" smtClean="0"/>
              <a:pPr/>
              <a:t>5/24/2022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88F33C-6A8A-4BAA-86B1-55183480E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B50D5F-B518-4E94-9ED5-0E1C113DD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8B656-3CC7-437A-AD43-B6A0A3DE3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22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F76452-C1D7-4B51-9939-EEDE54077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0EE5FF-7152-444F-8AAE-673CD6A7C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F2B8E-D3D1-4B7F-A86B-DE38C00A82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C8672-DB9D-47A1-B5FB-DEE96BCCF442}" type="datetime1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751CC-0441-45DB-955B-F79379888D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B5AF5-653B-48D6-AA82-7434361FFC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8B656-3CC7-437A-AD43-B6A0A3DE3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05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C8672-DB9D-47A1-B5FB-DEE96BCCF442}" type="datetime1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8B656-3CC7-437A-AD43-B6A0A3DE3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7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FDEFAF-1C5F-4C51-8D77-CE40BB089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A2B296-4B3C-4EE0-AF3E-ABD6824F4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C4719-AED9-491D-931D-8AF7BEB68B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A0383-FA56-4443-8786-9D9A90D7FE7F}" type="datetimeFigureOut">
              <a:rPr lang="en-IL" smtClean="0"/>
              <a:t>05/24/2022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22D79-6C31-4963-A554-433D8E3659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6880C-7A81-4BCC-8E1B-150B196B82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23C76-AC40-42F8-8A23-6EF9D1C8842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88190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32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28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6.xml"/><Relationship Id="rId4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9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6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39.png"/><Relationship Id="rId1" Type="http://schemas.openxmlformats.org/officeDocument/2006/relationships/tags" Target="../tags/tag17.xml"/><Relationship Id="rId6" Type="http://schemas.openxmlformats.org/officeDocument/2006/relationships/image" Target="../media/image35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image" Target="../media/image3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microsoft.com/office/2007/relationships/hdphoto" Target="../media/hdphoto1.wdp"/><Relationship Id="rId1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0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10" Type="http://schemas.openxmlformats.org/officeDocument/2006/relationships/image" Target="../media/image46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6.jp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6.jp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226314-1981-4C62-A144-E47BBC10CA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063"/>
            <a:ext cx="9144000" cy="688206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313F79C-3814-4646-B6A4-F1247FF86CDA}"/>
              </a:ext>
            </a:extLst>
          </p:cNvPr>
          <p:cNvGrpSpPr/>
          <p:nvPr/>
        </p:nvGrpSpPr>
        <p:grpSpPr>
          <a:xfrm>
            <a:off x="439505" y="3903315"/>
            <a:ext cx="3718707" cy="1202085"/>
            <a:chOff x="548493" y="4418999"/>
            <a:chExt cx="3718707" cy="1408809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96A6401-E2BC-43E5-A96E-E040E6C9D4A3}"/>
                </a:ext>
              </a:extLst>
            </p:cNvPr>
            <p:cNvSpPr/>
            <p:nvPr/>
          </p:nvSpPr>
          <p:spPr>
            <a:xfrm>
              <a:off x="548493" y="4418999"/>
              <a:ext cx="3718707" cy="140880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8493" y="4495799"/>
              <a:ext cx="3718707" cy="1280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2000" b="1" i="1" dirty="0">
                  <a:solidFill>
                    <a:srgbClr val="222222"/>
                  </a:solidFill>
                  <a:effectLst/>
                </a:rPr>
                <a:t>Embracing the role of soil fauna in biogeochemical cycling</a:t>
              </a:r>
            </a:p>
            <a:p>
              <a:pPr algn="ctr">
                <a:spcAft>
                  <a:spcPts val="1200"/>
                </a:spcAft>
              </a:pPr>
              <a:r>
                <a:rPr lang="en-US" sz="2000" b="1" dirty="0"/>
                <a:t>EGU 2022, Vienna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04FB742-0B8A-475F-9B77-5AF7B9924B0F}"/>
              </a:ext>
            </a:extLst>
          </p:cNvPr>
          <p:cNvGrpSpPr/>
          <p:nvPr/>
        </p:nvGrpSpPr>
        <p:grpSpPr>
          <a:xfrm>
            <a:off x="381000" y="649843"/>
            <a:ext cx="8382000" cy="1600438"/>
            <a:chOff x="381000" y="376827"/>
            <a:chExt cx="8382000" cy="1600438"/>
          </a:xfrm>
        </p:grpSpPr>
        <p:sp>
          <p:nvSpPr>
            <p:cNvPr id="6" name="TextBox 5"/>
            <p:cNvSpPr txBox="1"/>
            <p:nvPr/>
          </p:nvSpPr>
          <p:spPr>
            <a:xfrm>
              <a:off x="381000" y="376827"/>
              <a:ext cx="8382000" cy="160043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  <a:effectLst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b="1" i="0" dirty="0">
                  <a:solidFill>
                    <a:srgbClr val="212529"/>
                  </a:solidFill>
                  <a:effectLst/>
                </a:rPr>
                <a:t>Ecosystem engineering by desert macro-detritivores facilitates microbial litter decomposition</a:t>
              </a:r>
            </a:p>
            <a:p>
              <a:pPr algn="ctr"/>
              <a:endParaRPr lang="en-US" sz="3200" b="1" dirty="0">
                <a:ln w="9525">
                  <a:noFill/>
                  <a:prstDash val="solid"/>
                </a:ln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9A706F2-4DC1-4DC6-BA60-2E0A6A6DEAD8}"/>
                </a:ext>
              </a:extLst>
            </p:cNvPr>
            <p:cNvSpPr/>
            <p:nvPr/>
          </p:nvSpPr>
          <p:spPr>
            <a:xfrm>
              <a:off x="2509287" y="1470108"/>
              <a:ext cx="41254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Nevo Sagi, Moshe Zaguri &amp; Dror Hawlena</a:t>
              </a:r>
              <a:endParaRPr lang="he-IL" b="1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9B6BADD-CCDA-4CFD-A686-B656C77D5745}"/>
              </a:ext>
            </a:extLst>
          </p:cNvPr>
          <p:cNvGrpSpPr/>
          <p:nvPr/>
        </p:nvGrpSpPr>
        <p:grpSpPr>
          <a:xfrm>
            <a:off x="3962400" y="5618790"/>
            <a:ext cx="4953000" cy="1027809"/>
            <a:chOff x="5334000" y="5715000"/>
            <a:chExt cx="4953000" cy="1027809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E1938B6-B1A8-48D1-BC1E-1654E22E64AF}"/>
                </a:ext>
              </a:extLst>
            </p:cNvPr>
            <p:cNvSpPr/>
            <p:nvPr/>
          </p:nvSpPr>
          <p:spPr>
            <a:xfrm>
              <a:off x="5334000" y="5715000"/>
              <a:ext cx="4953000" cy="102780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28" name="Picture 4" descr="דף הבית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11" t="1" b="-10345"/>
            <a:stretch/>
          </p:blipFill>
          <p:spPr bwMode="auto">
            <a:xfrm>
              <a:off x="5433956" y="5943600"/>
              <a:ext cx="2952750" cy="590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1E0A614-9774-42D5-9566-53444ABE1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5507" y="5837059"/>
              <a:ext cx="1516235" cy="792341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Tm="11066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40475"/>
            <a:ext cx="2133600" cy="365125"/>
          </a:xfrm>
        </p:spPr>
        <p:txBody>
          <a:bodyPr/>
          <a:lstStyle/>
          <a:p>
            <a:fld id="{1A08B656-3CC7-437A-AD43-B6A0A3DE351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7D8C982-AF28-4F12-9463-D96631B3FEDE}"/>
              </a:ext>
            </a:extLst>
          </p:cNvPr>
          <p:cNvGrpSpPr/>
          <p:nvPr/>
        </p:nvGrpSpPr>
        <p:grpSpPr>
          <a:xfrm>
            <a:off x="1447800" y="1824354"/>
            <a:ext cx="6248400" cy="3590291"/>
            <a:chOff x="1447800" y="1595754"/>
            <a:chExt cx="6248400" cy="3590291"/>
          </a:xfrm>
        </p:grpSpPr>
        <p:sp>
          <p:nvSpPr>
            <p:cNvPr id="320" name="Rectangle 319">
              <a:extLst>
                <a:ext uri="{FF2B5EF4-FFF2-40B4-BE49-F238E27FC236}">
                  <a16:creationId xmlns:a16="http://schemas.microsoft.com/office/drawing/2014/main" id="{870F9FC4-D9CA-4B58-A8AC-A55F69E60794}"/>
                </a:ext>
              </a:extLst>
            </p:cNvPr>
            <p:cNvSpPr/>
            <p:nvPr/>
          </p:nvSpPr>
          <p:spPr>
            <a:xfrm>
              <a:off x="1447800" y="1595754"/>
              <a:ext cx="6248400" cy="359029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9BDCAD89-9518-4979-AFE8-67139D2FC8AB}"/>
                </a:ext>
              </a:extLst>
            </p:cNvPr>
            <p:cNvSpPr/>
            <p:nvPr/>
          </p:nvSpPr>
          <p:spPr>
            <a:xfrm>
              <a:off x="1447802" y="3486150"/>
              <a:ext cx="6248393" cy="1695450"/>
            </a:xfrm>
            <a:prstGeom prst="rect">
              <a:avLst/>
            </a:prstGeom>
            <a:solidFill>
              <a:schemeClr val="accent4">
                <a:lumMod val="75000"/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</p:grpSp>
      <p:grpSp>
        <p:nvGrpSpPr>
          <p:cNvPr id="322" name="Group 259">
            <a:extLst>
              <a:ext uri="{FF2B5EF4-FFF2-40B4-BE49-F238E27FC236}">
                <a16:creationId xmlns:a16="http://schemas.microsoft.com/office/drawing/2014/main" id="{CD381A67-5B0F-4F33-9EE9-165964A92B38}"/>
              </a:ext>
            </a:extLst>
          </p:cNvPr>
          <p:cNvGrpSpPr/>
          <p:nvPr/>
        </p:nvGrpSpPr>
        <p:grpSpPr>
          <a:xfrm>
            <a:off x="6629402" y="3638949"/>
            <a:ext cx="533400" cy="76200"/>
            <a:chOff x="6096000" y="3352800"/>
            <a:chExt cx="762000" cy="76200"/>
          </a:xfrm>
        </p:grpSpPr>
        <p:cxnSp>
          <p:nvCxnSpPr>
            <p:cNvPr id="447" name="Straight Connector 446">
              <a:extLst>
                <a:ext uri="{FF2B5EF4-FFF2-40B4-BE49-F238E27FC236}">
                  <a16:creationId xmlns:a16="http://schemas.microsoft.com/office/drawing/2014/main" id="{6140C625-206A-4A2B-ABB7-CF9F2D036EAE}"/>
                </a:ext>
              </a:extLst>
            </p:cNvPr>
            <p:cNvCxnSpPr/>
            <p:nvPr/>
          </p:nvCxnSpPr>
          <p:spPr>
            <a:xfrm>
              <a:off x="6096000" y="3352800"/>
              <a:ext cx="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Straight Connector 447">
              <a:extLst>
                <a:ext uri="{FF2B5EF4-FFF2-40B4-BE49-F238E27FC236}">
                  <a16:creationId xmlns:a16="http://schemas.microsoft.com/office/drawing/2014/main" id="{7DF25C8A-CD0D-4B73-A289-29A6AA922F33}"/>
                </a:ext>
              </a:extLst>
            </p:cNvPr>
            <p:cNvCxnSpPr/>
            <p:nvPr/>
          </p:nvCxnSpPr>
          <p:spPr>
            <a:xfrm flipH="1" flipV="1">
              <a:off x="61722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Straight Connector 448">
              <a:extLst>
                <a:ext uri="{FF2B5EF4-FFF2-40B4-BE49-F238E27FC236}">
                  <a16:creationId xmlns:a16="http://schemas.microsoft.com/office/drawing/2014/main" id="{7AF6FD01-D550-4B2D-9DA1-348835A25796}"/>
                </a:ext>
              </a:extLst>
            </p:cNvPr>
            <p:cNvCxnSpPr/>
            <p:nvPr/>
          </p:nvCxnSpPr>
          <p:spPr>
            <a:xfrm flipH="1" flipV="1">
              <a:off x="60960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E10F9637-0113-42A5-A73F-55F1B4EF977A}"/>
                </a:ext>
              </a:extLst>
            </p:cNvPr>
            <p:cNvCxnSpPr/>
            <p:nvPr/>
          </p:nvCxnSpPr>
          <p:spPr>
            <a:xfrm flipH="1">
              <a:off x="6096000" y="3352800"/>
              <a:ext cx="76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id="{7DD90F8A-8426-4CDE-AF1F-6126C7558D54}"/>
                </a:ext>
              </a:extLst>
            </p:cNvPr>
            <p:cNvCxnSpPr/>
            <p:nvPr/>
          </p:nvCxnSpPr>
          <p:spPr>
            <a:xfrm flipH="1">
              <a:off x="6096000" y="3429000"/>
              <a:ext cx="76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Straight Connector 451">
              <a:extLst>
                <a:ext uri="{FF2B5EF4-FFF2-40B4-BE49-F238E27FC236}">
                  <a16:creationId xmlns:a16="http://schemas.microsoft.com/office/drawing/2014/main" id="{6D175778-D38F-4577-AFD1-ED5404869B88}"/>
                </a:ext>
              </a:extLst>
            </p:cNvPr>
            <p:cNvCxnSpPr/>
            <p:nvPr/>
          </p:nvCxnSpPr>
          <p:spPr>
            <a:xfrm flipH="1" flipV="1">
              <a:off x="62484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Straight Connector 452">
              <a:extLst>
                <a:ext uri="{FF2B5EF4-FFF2-40B4-BE49-F238E27FC236}">
                  <a16:creationId xmlns:a16="http://schemas.microsoft.com/office/drawing/2014/main" id="{2591FA04-A425-4E9B-B2F0-D514140B502D}"/>
                </a:ext>
              </a:extLst>
            </p:cNvPr>
            <p:cNvCxnSpPr/>
            <p:nvPr/>
          </p:nvCxnSpPr>
          <p:spPr>
            <a:xfrm flipH="1" flipV="1">
              <a:off x="63246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Connector 453">
              <a:extLst>
                <a:ext uri="{FF2B5EF4-FFF2-40B4-BE49-F238E27FC236}">
                  <a16:creationId xmlns:a16="http://schemas.microsoft.com/office/drawing/2014/main" id="{1003D5B5-ADDB-4D91-8DE7-7E8407A16165}"/>
                </a:ext>
              </a:extLst>
            </p:cNvPr>
            <p:cNvCxnSpPr/>
            <p:nvPr/>
          </p:nvCxnSpPr>
          <p:spPr>
            <a:xfrm flipH="1" flipV="1">
              <a:off x="64008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Straight Connector 454">
              <a:extLst>
                <a:ext uri="{FF2B5EF4-FFF2-40B4-BE49-F238E27FC236}">
                  <a16:creationId xmlns:a16="http://schemas.microsoft.com/office/drawing/2014/main" id="{F9750219-528A-49F3-AE19-1ABE0369B73D}"/>
                </a:ext>
              </a:extLst>
            </p:cNvPr>
            <p:cNvCxnSpPr/>
            <p:nvPr/>
          </p:nvCxnSpPr>
          <p:spPr>
            <a:xfrm flipH="1" flipV="1">
              <a:off x="64770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Connector 455">
              <a:extLst>
                <a:ext uri="{FF2B5EF4-FFF2-40B4-BE49-F238E27FC236}">
                  <a16:creationId xmlns:a16="http://schemas.microsoft.com/office/drawing/2014/main" id="{1098CB40-860F-4EB8-8BA7-8C2E6D2A9E73}"/>
                </a:ext>
              </a:extLst>
            </p:cNvPr>
            <p:cNvCxnSpPr/>
            <p:nvPr/>
          </p:nvCxnSpPr>
          <p:spPr>
            <a:xfrm flipH="1" flipV="1">
              <a:off x="65532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>
              <a:extLst>
                <a:ext uri="{FF2B5EF4-FFF2-40B4-BE49-F238E27FC236}">
                  <a16:creationId xmlns:a16="http://schemas.microsoft.com/office/drawing/2014/main" id="{FD08771F-A38E-40F9-9D1F-5C2FBC000BDD}"/>
                </a:ext>
              </a:extLst>
            </p:cNvPr>
            <p:cNvCxnSpPr/>
            <p:nvPr/>
          </p:nvCxnSpPr>
          <p:spPr>
            <a:xfrm flipH="1" flipV="1">
              <a:off x="66294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Straight Connector 457">
              <a:extLst>
                <a:ext uri="{FF2B5EF4-FFF2-40B4-BE49-F238E27FC236}">
                  <a16:creationId xmlns:a16="http://schemas.microsoft.com/office/drawing/2014/main" id="{360D0A23-A023-4C0C-BFB4-8DEC65832F07}"/>
                </a:ext>
              </a:extLst>
            </p:cNvPr>
            <p:cNvCxnSpPr/>
            <p:nvPr/>
          </p:nvCxnSpPr>
          <p:spPr>
            <a:xfrm flipH="1" flipV="1">
              <a:off x="67056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Straight Connector 458">
              <a:extLst>
                <a:ext uri="{FF2B5EF4-FFF2-40B4-BE49-F238E27FC236}">
                  <a16:creationId xmlns:a16="http://schemas.microsoft.com/office/drawing/2014/main" id="{87050747-023D-4CA1-ACAE-10480CD71705}"/>
                </a:ext>
              </a:extLst>
            </p:cNvPr>
            <p:cNvCxnSpPr/>
            <p:nvPr/>
          </p:nvCxnSpPr>
          <p:spPr>
            <a:xfrm flipH="1" flipV="1">
              <a:off x="67818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Straight Connector 459">
              <a:extLst>
                <a:ext uri="{FF2B5EF4-FFF2-40B4-BE49-F238E27FC236}">
                  <a16:creationId xmlns:a16="http://schemas.microsoft.com/office/drawing/2014/main" id="{A8183A11-4D6D-492C-9C37-2805BC7D5623}"/>
                </a:ext>
              </a:extLst>
            </p:cNvPr>
            <p:cNvCxnSpPr/>
            <p:nvPr/>
          </p:nvCxnSpPr>
          <p:spPr>
            <a:xfrm flipH="1">
              <a:off x="60960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Straight Connector 460">
              <a:extLst>
                <a:ext uri="{FF2B5EF4-FFF2-40B4-BE49-F238E27FC236}">
                  <a16:creationId xmlns:a16="http://schemas.microsoft.com/office/drawing/2014/main" id="{2FBBD213-1CA4-44BB-B215-BFBE608C0647}"/>
                </a:ext>
              </a:extLst>
            </p:cNvPr>
            <p:cNvCxnSpPr/>
            <p:nvPr/>
          </p:nvCxnSpPr>
          <p:spPr>
            <a:xfrm flipH="1">
              <a:off x="61722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Straight Connector 461">
              <a:extLst>
                <a:ext uri="{FF2B5EF4-FFF2-40B4-BE49-F238E27FC236}">
                  <a16:creationId xmlns:a16="http://schemas.microsoft.com/office/drawing/2014/main" id="{A5A8777F-9298-463A-98E0-634BF63CFAE0}"/>
                </a:ext>
              </a:extLst>
            </p:cNvPr>
            <p:cNvCxnSpPr/>
            <p:nvPr/>
          </p:nvCxnSpPr>
          <p:spPr>
            <a:xfrm flipH="1">
              <a:off x="62484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462">
              <a:extLst>
                <a:ext uri="{FF2B5EF4-FFF2-40B4-BE49-F238E27FC236}">
                  <a16:creationId xmlns:a16="http://schemas.microsoft.com/office/drawing/2014/main" id="{F88737E8-FD5E-4A0D-9374-F26CFF90FFDE}"/>
                </a:ext>
              </a:extLst>
            </p:cNvPr>
            <p:cNvCxnSpPr/>
            <p:nvPr/>
          </p:nvCxnSpPr>
          <p:spPr>
            <a:xfrm flipH="1">
              <a:off x="63246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Straight Connector 463">
              <a:extLst>
                <a:ext uri="{FF2B5EF4-FFF2-40B4-BE49-F238E27FC236}">
                  <a16:creationId xmlns:a16="http://schemas.microsoft.com/office/drawing/2014/main" id="{DA94F27B-D02C-4CED-AB5B-F863A5A46E0F}"/>
                </a:ext>
              </a:extLst>
            </p:cNvPr>
            <p:cNvCxnSpPr/>
            <p:nvPr/>
          </p:nvCxnSpPr>
          <p:spPr>
            <a:xfrm flipH="1">
              <a:off x="64008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Straight Connector 464">
              <a:extLst>
                <a:ext uri="{FF2B5EF4-FFF2-40B4-BE49-F238E27FC236}">
                  <a16:creationId xmlns:a16="http://schemas.microsoft.com/office/drawing/2014/main" id="{3D667083-D61C-4D2A-9BF8-90DAC4A31E09}"/>
                </a:ext>
              </a:extLst>
            </p:cNvPr>
            <p:cNvCxnSpPr/>
            <p:nvPr/>
          </p:nvCxnSpPr>
          <p:spPr>
            <a:xfrm flipH="1">
              <a:off x="64770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Straight Connector 465">
              <a:extLst>
                <a:ext uri="{FF2B5EF4-FFF2-40B4-BE49-F238E27FC236}">
                  <a16:creationId xmlns:a16="http://schemas.microsoft.com/office/drawing/2014/main" id="{247477B2-086A-446A-A91A-45B1FEA9957C}"/>
                </a:ext>
              </a:extLst>
            </p:cNvPr>
            <p:cNvCxnSpPr/>
            <p:nvPr/>
          </p:nvCxnSpPr>
          <p:spPr>
            <a:xfrm flipH="1">
              <a:off x="65532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Straight Connector 466">
              <a:extLst>
                <a:ext uri="{FF2B5EF4-FFF2-40B4-BE49-F238E27FC236}">
                  <a16:creationId xmlns:a16="http://schemas.microsoft.com/office/drawing/2014/main" id="{014B1A06-085A-4EA5-9E05-21FA8CE19214}"/>
                </a:ext>
              </a:extLst>
            </p:cNvPr>
            <p:cNvCxnSpPr/>
            <p:nvPr/>
          </p:nvCxnSpPr>
          <p:spPr>
            <a:xfrm flipH="1">
              <a:off x="66294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Straight Connector 467">
              <a:extLst>
                <a:ext uri="{FF2B5EF4-FFF2-40B4-BE49-F238E27FC236}">
                  <a16:creationId xmlns:a16="http://schemas.microsoft.com/office/drawing/2014/main" id="{F58DE8ED-D15E-447A-B73C-CC6285B7365D}"/>
                </a:ext>
              </a:extLst>
            </p:cNvPr>
            <p:cNvCxnSpPr/>
            <p:nvPr/>
          </p:nvCxnSpPr>
          <p:spPr>
            <a:xfrm flipH="1">
              <a:off x="67056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Straight Connector 468">
              <a:extLst>
                <a:ext uri="{FF2B5EF4-FFF2-40B4-BE49-F238E27FC236}">
                  <a16:creationId xmlns:a16="http://schemas.microsoft.com/office/drawing/2014/main" id="{D42C728F-2AA1-4EB5-9DA7-121E67049880}"/>
                </a:ext>
              </a:extLst>
            </p:cNvPr>
            <p:cNvCxnSpPr/>
            <p:nvPr/>
          </p:nvCxnSpPr>
          <p:spPr>
            <a:xfrm flipH="1">
              <a:off x="67818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Straight Connector 469">
              <a:extLst>
                <a:ext uri="{FF2B5EF4-FFF2-40B4-BE49-F238E27FC236}">
                  <a16:creationId xmlns:a16="http://schemas.microsoft.com/office/drawing/2014/main" id="{8F70B4F5-59B5-4D87-AB9E-B144036BD59E}"/>
                </a:ext>
              </a:extLst>
            </p:cNvPr>
            <p:cNvCxnSpPr/>
            <p:nvPr/>
          </p:nvCxnSpPr>
          <p:spPr>
            <a:xfrm>
              <a:off x="6858000" y="3352800"/>
              <a:ext cx="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3" name="Group 222">
            <a:extLst>
              <a:ext uri="{FF2B5EF4-FFF2-40B4-BE49-F238E27FC236}">
                <a16:creationId xmlns:a16="http://schemas.microsoft.com/office/drawing/2014/main" id="{046C6BAE-D32F-4DC4-9361-6A8872A91290}"/>
              </a:ext>
            </a:extLst>
          </p:cNvPr>
          <p:cNvGrpSpPr/>
          <p:nvPr/>
        </p:nvGrpSpPr>
        <p:grpSpPr>
          <a:xfrm>
            <a:off x="5105402" y="3562749"/>
            <a:ext cx="533400" cy="76200"/>
            <a:chOff x="6096000" y="3352800"/>
            <a:chExt cx="762000" cy="76200"/>
          </a:xfrm>
        </p:grpSpPr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id="{B5398778-0EC8-4A13-BACC-FFA5576B542D}"/>
                </a:ext>
              </a:extLst>
            </p:cNvPr>
            <p:cNvCxnSpPr/>
            <p:nvPr/>
          </p:nvCxnSpPr>
          <p:spPr>
            <a:xfrm>
              <a:off x="6096000" y="3352800"/>
              <a:ext cx="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B5454525-81E8-4C8F-8BBB-A25488B4204A}"/>
                </a:ext>
              </a:extLst>
            </p:cNvPr>
            <p:cNvCxnSpPr/>
            <p:nvPr/>
          </p:nvCxnSpPr>
          <p:spPr>
            <a:xfrm flipH="1" flipV="1">
              <a:off x="61722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>
              <a:extLst>
                <a:ext uri="{FF2B5EF4-FFF2-40B4-BE49-F238E27FC236}">
                  <a16:creationId xmlns:a16="http://schemas.microsoft.com/office/drawing/2014/main" id="{ECE85BCD-BF66-4E29-BE7C-010369488C9E}"/>
                </a:ext>
              </a:extLst>
            </p:cNvPr>
            <p:cNvCxnSpPr/>
            <p:nvPr/>
          </p:nvCxnSpPr>
          <p:spPr>
            <a:xfrm flipH="1" flipV="1">
              <a:off x="60960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>
              <a:extLst>
                <a:ext uri="{FF2B5EF4-FFF2-40B4-BE49-F238E27FC236}">
                  <a16:creationId xmlns:a16="http://schemas.microsoft.com/office/drawing/2014/main" id="{184E06BC-9E36-4A76-B08B-BC4B26969811}"/>
                </a:ext>
              </a:extLst>
            </p:cNvPr>
            <p:cNvCxnSpPr/>
            <p:nvPr/>
          </p:nvCxnSpPr>
          <p:spPr>
            <a:xfrm flipH="1">
              <a:off x="6096000" y="3352800"/>
              <a:ext cx="76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>
              <a:extLst>
                <a:ext uri="{FF2B5EF4-FFF2-40B4-BE49-F238E27FC236}">
                  <a16:creationId xmlns:a16="http://schemas.microsoft.com/office/drawing/2014/main" id="{9B53759E-89F4-4A4B-B659-B49CD23E10D3}"/>
                </a:ext>
              </a:extLst>
            </p:cNvPr>
            <p:cNvCxnSpPr/>
            <p:nvPr/>
          </p:nvCxnSpPr>
          <p:spPr>
            <a:xfrm flipH="1">
              <a:off x="6096000" y="3429000"/>
              <a:ext cx="76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>
              <a:extLst>
                <a:ext uri="{FF2B5EF4-FFF2-40B4-BE49-F238E27FC236}">
                  <a16:creationId xmlns:a16="http://schemas.microsoft.com/office/drawing/2014/main" id="{C4E6FCCB-E812-4167-A6D5-09864CF96B7C}"/>
                </a:ext>
              </a:extLst>
            </p:cNvPr>
            <p:cNvCxnSpPr/>
            <p:nvPr/>
          </p:nvCxnSpPr>
          <p:spPr>
            <a:xfrm flipH="1" flipV="1">
              <a:off x="62484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4585449A-FCF4-455B-AFD8-8D72B947A6B8}"/>
                </a:ext>
              </a:extLst>
            </p:cNvPr>
            <p:cNvCxnSpPr/>
            <p:nvPr/>
          </p:nvCxnSpPr>
          <p:spPr>
            <a:xfrm flipH="1" flipV="1">
              <a:off x="63246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>
              <a:extLst>
                <a:ext uri="{FF2B5EF4-FFF2-40B4-BE49-F238E27FC236}">
                  <a16:creationId xmlns:a16="http://schemas.microsoft.com/office/drawing/2014/main" id="{5CC39C46-9209-4C42-84D8-28C33523C094}"/>
                </a:ext>
              </a:extLst>
            </p:cNvPr>
            <p:cNvCxnSpPr/>
            <p:nvPr/>
          </p:nvCxnSpPr>
          <p:spPr>
            <a:xfrm flipH="1" flipV="1">
              <a:off x="64008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Connector 430">
              <a:extLst>
                <a:ext uri="{FF2B5EF4-FFF2-40B4-BE49-F238E27FC236}">
                  <a16:creationId xmlns:a16="http://schemas.microsoft.com/office/drawing/2014/main" id="{CE94754C-2FF7-40F6-B5CA-BD9D0E360375}"/>
                </a:ext>
              </a:extLst>
            </p:cNvPr>
            <p:cNvCxnSpPr/>
            <p:nvPr/>
          </p:nvCxnSpPr>
          <p:spPr>
            <a:xfrm flipH="1" flipV="1">
              <a:off x="64770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traight Connector 431">
              <a:extLst>
                <a:ext uri="{FF2B5EF4-FFF2-40B4-BE49-F238E27FC236}">
                  <a16:creationId xmlns:a16="http://schemas.microsoft.com/office/drawing/2014/main" id="{97190981-BE1F-48F3-B7A1-3ABE74692C0B}"/>
                </a:ext>
              </a:extLst>
            </p:cNvPr>
            <p:cNvCxnSpPr/>
            <p:nvPr/>
          </p:nvCxnSpPr>
          <p:spPr>
            <a:xfrm flipH="1" flipV="1">
              <a:off x="65532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Straight Connector 432">
              <a:extLst>
                <a:ext uri="{FF2B5EF4-FFF2-40B4-BE49-F238E27FC236}">
                  <a16:creationId xmlns:a16="http://schemas.microsoft.com/office/drawing/2014/main" id="{0256FDFA-F1FC-4A9D-AA1A-5554E818B1B3}"/>
                </a:ext>
              </a:extLst>
            </p:cNvPr>
            <p:cNvCxnSpPr/>
            <p:nvPr/>
          </p:nvCxnSpPr>
          <p:spPr>
            <a:xfrm flipH="1" flipV="1">
              <a:off x="66294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Straight Connector 433">
              <a:extLst>
                <a:ext uri="{FF2B5EF4-FFF2-40B4-BE49-F238E27FC236}">
                  <a16:creationId xmlns:a16="http://schemas.microsoft.com/office/drawing/2014/main" id="{5D6F54DB-6173-48CB-A3C7-A9A49868BDB5}"/>
                </a:ext>
              </a:extLst>
            </p:cNvPr>
            <p:cNvCxnSpPr/>
            <p:nvPr/>
          </p:nvCxnSpPr>
          <p:spPr>
            <a:xfrm flipH="1" flipV="1">
              <a:off x="67056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Straight Connector 434">
              <a:extLst>
                <a:ext uri="{FF2B5EF4-FFF2-40B4-BE49-F238E27FC236}">
                  <a16:creationId xmlns:a16="http://schemas.microsoft.com/office/drawing/2014/main" id="{EBA16553-8409-4E91-800C-44518EB5CD72}"/>
                </a:ext>
              </a:extLst>
            </p:cNvPr>
            <p:cNvCxnSpPr/>
            <p:nvPr/>
          </p:nvCxnSpPr>
          <p:spPr>
            <a:xfrm flipH="1" flipV="1">
              <a:off x="67818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id="{FE9357DF-5ADC-45BE-9DDD-95F8B2ADA3ED}"/>
                </a:ext>
              </a:extLst>
            </p:cNvPr>
            <p:cNvCxnSpPr/>
            <p:nvPr/>
          </p:nvCxnSpPr>
          <p:spPr>
            <a:xfrm flipH="1">
              <a:off x="60960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id="{086210CD-05B6-40BC-8CEF-C8F8D85AACCD}"/>
                </a:ext>
              </a:extLst>
            </p:cNvPr>
            <p:cNvCxnSpPr/>
            <p:nvPr/>
          </p:nvCxnSpPr>
          <p:spPr>
            <a:xfrm flipH="1">
              <a:off x="61722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Straight Connector 437">
              <a:extLst>
                <a:ext uri="{FF2B5EF4-FFF2-40B4-BE49-F238E27FC236}">
                  <a16:creationId xmlns:a16="http://schemas.microsoft.com/office/drawing/2014/main" id="{39240BF6-986C-48BF-82E7-864788BD7D81}"/>
                </a:ext>
              </a:extLst>
            </p:cNvPr>
            <p:cNvCxnSpPr/>
            <p:nvPr/>
          </p:nvCxnSpPr>
          <p:spPr>
            <a:xfrm flipH="1">
              <a:off x="62484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A6703E5C-61B3-487C-8B99-ADBB53D6C544}"/>
                </a:ext>
              </a:extLst>
            </p:cNvPr>
            <p:cNvCxnSpPr/>
            <p:nvPr/>
          </p:nvCxnSpPr>
          <p:spPr>
            <a:xfrm flipH="1">
              <a:off x="63246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>
              <a:extLst>
                <a:ext uri="{FF2B5EF4-FFF2-40B4-BE49-F238E27FC236}">
                  <a16:creationId xmlns:a16="http://schemas.microsoft.com/office/drawing/2014/main" id="{0B3E790F-DE69-420A-92BF-AF7C96FDCA6E}"/>
                </a:ext>
              </a:extLst>
            </p:cNvPr>
            <p:cNvCxnSpPr/>
            <p:nvPr/>
          </p:nvCxnSpPr>
          <p:spPr>
            <a:xfrm flipH="1">
              <a:off x="64008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>
              <a:extLst>
                <a:ext uri="{FF2B5EF4-FFF2-40B4-BE49-F238E27FC236}">
                  <a16:creationId xmlns:a16="http://schemas.microsoft.com/office/drawing/2014/main" id="{ACF24695-A919-4A3D-8FAE-48DE3884796A}"/>
                </a:ext>
              </a:extLst>
            </p:cNvPr>
            <p:cNvCxnSpPr/>
            <p:nvPr/>
          </p:nvCxnSpPr>
          <p:spPr>
            <a:xfrm flipH="1">
              <a:off x="64770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441">
              <a:extLst>
                <a:ext uri="{FF2B5EF4-FFF2-40B4-BE49-F238E27FC236}">
                  <a16:creationId xmlns:a16="http://schemas.microsoft.com/office/drawing/2014/main" id="{C7592C39-6B32-41B3-81AB-C93B4997A3B4}"/>
                </a:ext>
              </a:extLst>
            </p:cNvPr>
            <p:cNvCxnSpPr/>
            <p:nvPr/>
          </p:nvCxnSpPr>
          <p:spPr>
            <a:xfrm flipH="1">
              <a:off x="65532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Connector 442">
              <a:extLst>
                <a:ext uri="{FF2B5EF4-FFF2-40B4-BE49-F238E27FC236}">
                  <a16:creationId xmlns:a16="http://schemas.microsoft.com/office/drawing/2014/main" id="{1C584BDD-DB18-4043-91EB-1B25A9222C46}"/>
                </a:ext>
              </a:extLst>
            </p:cNvPr>
            <p:cNvCxnSpPr/>
            <p:nvPr/>
          </p:nvCxnSpPr>
          <p:spPr>
            <a:xfrm flipH="1">
              <a:off x="66294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443">
              <a:extLst>
                <a:ext uri="{FF2B5EF4-FFF2-40B4-BE49-F238E27FC236}">
                  <a16:creationId xmlns:a16="http://schemas.microsoft.com/office/drawing/2014/main" id="{ABBAC32D-EEEF-41CF-A417-0925D3E5A5D1}"/>
                </a:ext>
              </a:extLst>
            </p:cNvPr>
            <p:cNvCxnSpPr/>
            <p:nvPr/>
          </p:nvCxnSpPr>
          <p:spPr>
            <a:xfrm flipH="1">
              <a:off x="67056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Connector 444">
              <a:extLst>
                <a:ext uri="{FF2B5EF4-FFF2-40B4-BE49-F238E27FC236}">
                  <a16:creationId xmlns:a16="http://schemas.microsoft.com/office/drawing/2014/main" id="{395B886E-6274-4B5A-ABE9-4F4E63990101}"/>
                </a:ext>
              </a:extLst>
            </p:cNvPr>
            <p:cNvCxnSpPr/>
            <p:nvPr/>
          </p:nvCxnSpPr>
          <p:spPr>
            <a:xfrm flipH="1">
              <a:off x="67818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774BFB7C-2B82-4783-9DA7-47EB7E92546E}"/>
                </a:ext>
              </a:extLst>
            </p:cNvPr>
            <p:cNvCxnSpPr/>
            <p:nvPr/>
          </p:nvCxnSpPr>
          <p:spPr>
            <a:xfrm>
              <a:off x="6858000" y="3352800"/>
              <a:ext cx="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4" name="Group 30">
            <a:extLst>
              <a:ext uri="{FF2B5EF4-FFF2-40B4-BE49-F238E27FC236}">
                <a16:creationId xmlns:a16="http://schemas.microsoft.com/office/drawing/2014/main" id="{7A11C4F9-E60C-4AC8-BEF7-A37203A1275D}"/>
              </a:ext>
            </a:extLst>
          </p:cNvPr>
          <p:cNvGrpSpPr/>
          <p:nvPr/>
        </p:nvGrpSpPr>
        <p:grpSpPr>
          <a:xfrm>
            <a:off x="2286002" y="3715149"/>
            <a:ext cx="76200" cy="533400"/>
            <a:chOff x="1447800" y="1752600"/>
            <a:chExt cx="76200" cy="762000"/>
          </a:xfrm>
        </p:grpSpPr>
        <p:sp>
          <p:nvSpPr>
            <p:cNvPr id="402" name="Can 2">
              <a:extLst>
                <a:ext uri="{FF2B5EF4-FFF2-40B4-BE49-F238E27FC236}">
                  <a16:creationId xmlns:a16="http://schemas.microsoft.com/office/drawing/2014/main" id="{DA3A44C1-B853-4B75-A381-4498FA3EB368}"/>
                </a:ext>
              </a:extLst>
            </p:cNvPr>
            <p:cNvSpPr/>
            <p:nvPr/>
          </p:nvSpPr>
          <p:spPr>
            <a:xfrm>
              <a:off x="1447800" y="1752600"/>
              <a:ext cx="76200" cy="762000"/>
            </a:xfrm>
            <a:prstGeom prst="can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151F3270-5731-4116-AACD-58743A20B614}"/>
                </a:ext>
              </a:extLst>
            </p:cNvPr>
            <p:cNvCxnSpPr/>
            <p:nvPr/>
          </p:nvCxnSpPr>
          <p:spPr>
            <a:xfrm flipH="1">
              <a:off x="1447800" y="19050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39F2C5CC-70AB-44BC-B83D-9CAB98060244}"/>
                </a:ext>
              </a:extLst>
            </p:cNvPr>
            <p:cNvCxnSpPr/>
            <p:nvPr/>
          </p:nvCxnSpPr>
          <p:spPr>
            <a:xfrm flipH="1">
              <a:off x="1447800" y="20574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12E9B463-751F-4318-ADEB-FC8C431E88F8}"/>
                </a:ext>
              </a:extLst>
            </p:cNvPr>
            <p:cNvCxnSpPr/>
            <p:nvPr/>
          </p:nvCxnSpPr>
          <p:spPr>
            <a:xfrm flipH="1">
              <a:off x="1447800" y="22860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0DC87556-9086-4A58-902D-11970553CF25}"/>
                </a:ext>
              </a:extLst>
            </p:cNvPr>
            <p:cNvCxnSpPr/>
            <p:nvPr/>
          </p:nvCxnSpPr>
          <p:spPr>
            <a:xfrm flipH="1">
              <a:off x="1447800" y="24384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AADBA0EE-8F68-4ED8-BAB5-4DFCB81F218C}"/>
                </a:ext>
              </a:extLst>
            </p:cNvPr>
            <p:cNvCxnSpPr/>
            <p:nvPr/>
          </p:nvCxnSpPr>
          <p:spPr>
            <a:xfrm flipH="1">
              <a:off x="1447800" y="21336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>
              <a:extLst>
                <a:ext uri="{FF2B5EF4-FFF2-40B4-BE49-F238E27FC236}">
                  <a16:creationId xmlns:a16="http://schemas.microsoft.com/office/drawing/2014/main" id="{5EAE3964-4FFA-4A7B-B744-51AE23F53C78}"/>
                </a:ext>
              </a:extLst>
            </p:cNvPr>
            <p:cNvCxnSpPr/>
            <p:nvPr/>
          </p:nvCxnSpPr>
          <p:spPr>
            <a:xfrm flipH="1">
              <a:off x="1447800" y="19812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>
              <a:extLst>
                <a:ext uri="{FF2B5EF4-FFF2-40B4-BE49-F238E27FC236}">
                  <a16:creationId xmlns:a16="http://schemas.microsoft.com/office/drawing/2014/main" id="{BDC885CC-80EF-42E2-96DF-D0A6A5E5971A}"/>
                </a:ext>
              </a:extLst>
            </p:cNvPr>
            <p:cNvCxnSpPr/>
            <p:nvPr/>
          </p:nvCxnSpPr>
          <p:spPr>
            <a:xfrm flipH="1">
              <a:off x="1447800" y="2209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7D888614-86F7-4ED0-82F7-421733A2D87A}"/>
                </a:ext>
              </a:extLst>
            </p:cNvPr>
            <p:cNvCxnSpPr/>
            <p:nvPr/>
          </p:nvCxnSpPr>
          <p:spPr>
            <a:xfrm flipH="1">
              <a:off x="1447800" y="23622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20B7FD07-A706-4411-B7BC-135E1D4BA11F}"/>
                </a:ext>
              </a:extLst>
            </p:cNvPr>
            <p:cNvCxnSpPr/>
            <p:nvPr/>
          </p:nvCxnSpPr>
          <p:spPr>
            <a:xfrm flipH="1">
              <a:off x="1447800" y="1828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1F5DEC96-5D58-4779-BC23-9567F1A5B46F}"/>
                </a:ext>
              </a:extLst>
            </p:cNvPr>
            <p:cNvCxnSpPr/>
            <p:nvPr/>
          </p:nvCxnSpPr>
          <p:spPr>
            <a:xfrm flipH="1">
              <a:off x="1447800" y="17526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id="{0BC90A7C-913E-47F8-84F3-044B90254C33}"/>
                </a:ext>
              </a:extLst>
            </p:cNvPr>
            <p:cNvCxnSpPr/>
            <p:nvPr/>
          </p:nvCxnSpPr>
          <p:spPr>
            <a:xfrm flipH="1" flipV="1">
              <a:off x="1447800" y="17526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id="{186D1C48-564E-4332-A90A-CA8260E6C261}"/>
                </a:ext>
              </a:extLst>
            </p:cNvPr>
            <p:cNvCxnSpPr/>
            <p:nvPr/>
          </p:nvCxnSpPr>
          <p:spPr>
            <a:xfrm flipH="1" flipV="1">
              <a:off x="1447800" y="1828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id="{F3DF9CCC-3477-455F-995E-76917A58A133}"/>
                </a:ext>
              </a:extLst>
            </p:cNvPr>
            <p:cNvCxnSpPr/>
            <p:nvPr/>
          </p:nvCxnSpPr>
          <p:spPr>
            <a:xfrm flipH="1" flipV="1">
              <a:off x="1447800" y="19050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B2AE30F3-2760-42CB-8867-4261C5F41F5C}"/>
                </a:ext>
              </a:extLst>
            </p:cNvPr>
            <p:cNvCxnSpPr/>
            <p:nvPr/>
          </p:nvCxnSpPr>
          <p:spPr>
            <a:xfrm flipH="1" flipV="1">
              <a:off x="1447800" y="19812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E3375A3F-6ECB-4FC5-9435-33DB888A407B}"/>
                </a:ext>
              </a:extLst>
            </p:cNvPr>
            <p:cNvCxnSpPr/>
            <p:nvPr/>
          </p:nvCxnSpPr>
          <p:spPr>
            <a:xfrm flipH="1" flipV="1">
              <a:off x="1447800" y="20574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F76728A2-889D-4FE6-8A3A-C4BB352A6F4E}"/>
                </a:ext>
              </a:extLst>
            </p:cNvPr>
            <p:cNvCxnSpPr/>
            <p:nvPr/>
          </p:nvCxnSpPr>
          <p:spPr>
            <a:xfrm flipH="1" flipV="1">
              <a:off x="1447800" y="21336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id="{9CB54339-532C-4A87-92D6-79054FE458A6}"/>
                </a:ext>
              </a:extLst>
            </p:cNvPr>
            <p:cNvCxnSpPr/>
            <p:nvPr/>
          </p:nvCxnSpPr>
          <p:spPr>
            <a:xfrm flipH="1" flipV="1">
              <a:off x="1447800" y="2209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id="{B95A35C6-3210-4A90-8C62-A8C11E9A607F}"/>
                </a:ext>
              </a:extLst>
            </p:cNvPr>
            <p:cNvCxnSpPr/>
            <p:nvPr/>
          </p:nvCxnSpPr>
          <p:spPr>
            <a:xfrm flipH="1" flipV="1">
              <a:off x="1447800" y="22860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id="{BE651060-AF0B-4517-9511-89F21F7F88C4}"/>
                </a:ext>
              </a:extLst>
            </p:cNvPr>
            <p:cNvCxnSpPr/>
            <p:nvPr/>
          </p:nvCxnSpPr>
          <p:spPr>
            <a:xfrm flipH="1" flipV="1">
              <a:off x="1447800" y="23622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8E48460F-194A-4917-A028-CA32AB0C5D11}"/>
                </a:ext>
              </a:extLst>
            </p:cNvPr>
            <p:cNvCxnSpPr/>
            <p:nvPr/>
          </p:nvCxnSpPr>
          <p:spPr>
            <a:xfrm flipH="1" flipV="1">
              <a:off x="1447800" y="24384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5" name="Group 30">
            <a:extLst>
              <a:ext uri="{FF2B5EF4-FFF2-40B4-BE49-F238E27FC236}">
                <a16:creationId xmlns:a16="http://schemas.microsoft.com/office/drawing/2014/main" id="{3808F52D-CABE-468E-B770-D1795913AB3A}"/>
              </a:ext>
            </a:extLst>
          </p:cNvPr>
          <p:cNvGrpSpPr/>
          <p:nvPr/>
        </p:nvGrpSpPr>
        <p:grpSpPr>
          <a:xfrm>
            <a:off x="3810002" y="3715149"/>
            <a:ext cx="76200" cy="533400"/>
            <a:chOff x="1447800" y="1752600"/>
            <a:chExt cx="76200" cy="762000"/>
          </a:xfrm>
        </p:grpSpPr>
        <p:sp>
          <p:nvSpPr>
            <p:cNvPr id="381" name="Can 2">
              <a:extLst>
                <a:ext uri="{FF2B5EF4-FFF2-40B4-BE49-F238E27FC236}">
                  <a16:creationId xmlns:a16="http://schemas.microsoft.com/office/drawing/2014/main" id="{00571E51-A934-45ED-9556-B53CC741A88C}"/>
                </a:ext>
              </a:extLst>
            </p:cNvPr>
            <p:cNvSpPr/>
            <p:nvPr/>
          </p:nvSpPr>
          <p:spPr>
            <a:xfrm>
              <a:off x="1447800" y="1752600"/>
              <a:ext cx="76200" cy="762000"/>
            </a:xfrm>
            <a:prstGeom prst="can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AB6C7782-642E-4E78-AA8D-85999043F2CA}"/>
                </a:ext>
              </a:extLst>
            </p:cNvPr>
            <p:cNvCxnSpPr/>
            <p:nvPr/>
          </p:nvCxnSpPr>
          <p:spPr>
            <a:xfrm flipH="1">
              <a:off x="1447800" y="19050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id="{440FC82E-6CA6-4898-9BFE-BEDF28E1735A}"/>
                </a:ext>
              </a:extLst>
            </p:cNvPr>
            <p:cNvCxnSpPr/>
            <p:nvPr/>
          </p:nvCxnSpPr>
          <p:spPr>
            <a:xfrm flipH="1">
              <a:off x="1447800" y="20574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D383A3F2-3C7E-452E-9774-AB61C33460B4}"/>
                </a:ext>
              </a:extLst>
            </p:cNvPr>
            <p:cNvCxnSpPr/>
            <p:nvPr/>
          </p:nvCxnSpPr>
          <p:spPr>
            <a:xfrm flipH="1">
              <a:off x="1447800" y="22860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A9AA4A4A-4FD9-45C8-924A-A51E8893207A}"/>
                </a:ext>
              </a:extLst>
            </p:cNvPr>
            <p:cNvCxnSpPr/>
            <p:nvPr/>
          </p:nvCxnSpPr>
          <p:spPr>
            <a:xfrm flipH="1">
              <a:off x="1447800" y="24384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C56CB7EB-4737-4AA9-8551-67E753B10BA6}"/>
                </a:ext>
              </a:extLst>
            </p:cNvPr>
            <p:cNvCxnSpPr/>
            <p:nvPr/>
          </p:nvCxnSpPr>
          <p:spPr>
            <a:xfrm flipH="1">
              <a:off x="1447800" y="21336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873BF36E-B175-4AD7-BDA7-C3AADF4FF0A7}"/>
                </a:ext>
              </a:extLst>
            </p:cNvPr>
            <p:cNvCxnSpPr/>
            <p:nvPr/>
          </p:nvCxnSpPr>
          <p:spPr>
            <a:xfrm flipH="1">
              <a:off x="1447800" y="19812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9638E371-DEBA-40C3-9B16-3BD916081668}"/>
                </a:ext>
              </a:extLst>
            </p:cNvPr>
            <p:cNvCxnSpPr/>
            <p:nvPr/>
          </p:nvCxnSpPr>
          <p:spPr>
            <a:xfrm flipH="1">
              <a:off x="1447800" y="2209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01704297-BB09-4346-8500-E4FBF661C11E}"/>
                </a:ext>
              </a:extLst>
            </p:cNvPr>
            <p:cNvCxnSpPr/>
            <p:nvPr/>
          </p:nvCxnSpPr>
          <p:spPr>
            <a:xfrm flipH="1">
              <a:off x="1447800" y="23622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DA33C164-9197-4FEE-A9BF-FCA2234994C4}"/>
                </a:ext>
              </a:extLst>
            </p:cNvPr>
            <p:cNvCxnSpPr/>
            <p:nvPr/>
          </p:nvCxnSpPr>
          <p:spPr>
            <a:xfrm flipH="1">
              <a:off x="1447800" y="1828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id="{59EB77CB-54C3-40AB-B636-E10F78FCB067}"/>
                </a:ext>
              </a:extLst>
            </p:cNvPr>
            <p:cNvCxnSpPr/>
            <p:nvPr/>
          </p:nvCxnSpPr>
          <p:spPr>
            <a:xfrm flipH="1">
              <a:off x="1447800" y="17526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id="{F35E123D-0663-4CBC-9C0B-A86774852045}"/>
                </a:ext>
              </a:extLst>
            </p:cNvPr>
            <p:cNvCxnSpPr/>
            <p:nvPr/>
          </p:nvCxnSpPr>
          <p:spPr>
            <a:xfrm flipH="1" flipV="1">
              <a:off x="1447800" y="17526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id="{E393363B-79A0-4236-BA7F-A3DEC8DD64C7}"/>
                </a:ext>
              </a:extLst>
            </p:cNvPr>
            <p:cNvCxnSpPr/>
            <p:nvPr/>
          </p:nvCxnSpPr>
          <p:spPr>
            <a:xfrm flipH="1" flipV="1">
              <a:off x="1447800" y="1828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>
              <a:extLst>
                <a:ext uri="{FF2B5EF4-FFF2-40B4-BE49-F238E27FC236}">
                  <a16:creationId xmlns:a16="http://schemas.microsoft.com/office/drawing/2014/main" id="{886CC165-459F-4D86-84F5-E9626BB813A2}"/>
                </a:ext>
              </a:extLst>
            </p:cNvPr>
            <p:cNvCxnSpPr/>
            <p:nvPr/>
          </p:nvCxnSpPr>
          <p:spPr>
            <a:xfrm flipH="1" flipV="1">
              <a:off x="1447800" y="19050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>
              <a:extLst>
                <a:ext uri="{FF2B5EF4-FFF2-40B4-BE49-F238E27FC236}">
                  <a16:creationId xmlns:a16="http://schemas.microsoft.com/office/drawing/2014/main" id="{DEA65674-82B1-4BCB-9E99-36E414C95417}"/>
                </a:ext>
              </a:extLst>
            </p:cNvPr>
            <p:cNvCxnSpPr/>
            <p:nvPr/>
          </p:nvCxnSpPr>
          <p:spPr>
            <a:xfrm flipH="1" flipV="1">
              <a:off x="1447800" y="19812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>
              <a:extLst>
                <a:ext uri="{FF2B5EF4-FFF2-40B4-BE49-F238E27FC236}">
                  <a16:creationId xmlns:a16="http://schemas.microsoft.com/office/drawing/2014/main" id="{630BC558-6DE3-4585-B0BD-5DBA6C4D110D}"/>
                </a:ext>
              </a:extLst>
            </p:cNvPr>
            <p:cNvCxnSpPr/>
            <p:nvPr/>
          </p:nvCxnSpPr>
          <p:spPr>
            <a:xfrm flipH="1" flipV="1">
              <a:off x="1447800" y="20574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id="{BE76D787-0F83-439D-9D91-CC0D83550E95}"/>
                </a:ext>
              </a:extLst>
            </p:cNvPr>
            <p:cNvCxnSpPr/>
            <p:nvPr/>
          </p:nvCxnSpPr>
          <p:spPr>
            <a:xfrm flipH="1" flipV="1">
              <a:off x="1447800" y="21336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>
              <a:extLst>
                <a:ext uri="{FF2B5EF4-FFF2-40B4-BE49-F238E27FC236}">
                  <a16:creationId xmlns:a16="http://schemas.microsoft.com/office/drawing/2014/main" id="{08A1B29F-6B59-4796-B0FB-0782A4C6E290}"/>
                </a:ext>
              </a:extLst>
            </p:cNvPr>
            <p:cNvCxnSpPr/>
            <p:nvPr/>
          </p:nvCxnSpPr>
          <p:spPr>
            <a:xfrm flipH="1" flipV="1">
              <a:off x="1447800" y="2209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>
              <a:extLst>
                <a:ext uri="{FF2B5EF4-FFF2-40B4-BE49-F238E27FC236}">
                  <a16:creationId xmlns:a16="http://schemas.microsoft.com/office/drawing/2014/main" id="{C6C5ECAB-C809-46DA-A2C5-5B47EC57A280}"/>
                </a:ext>
              </a:extLst>
            </p:cNvPr>
            <p:cNvCxnSpPr/>
            <p:nvPr/>
          </p:nvCxnSpPr>
          <p:spPr>
            <a:xfrm flipH="1" flipV="1">
              <a:off x="1447800" y="22860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>
              <a:extLst>
                <a:ext uri="{FF2B5EF4-FFF2-40B4-BE49-F238E27FC236}">
                  <a16:creationId xmlns:a16="http://schemas.microsoft.com/office/drawing/2014/main" id="{A69AD025-FDBC-485D-A957-11DD9D7534C0}"/>
                </a:ext>
              </a:extLst>
            </p:cNvPr>
            <p:cNvCxnSpPr/>
            <p:nvPr/>
          </p:nvCxnSpPr>
          <p:spPr>
            <a:xfrm flipH="1" flipV="1">
              <a:off x="1447800" y="23622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A58BC376-825A-4301-B57E-CF020021AC66}"/>
                </a:ext>
              </a:extLst>
            </p:cNvPr>
            <p:cNvCxnSpPr/>
            <p:nvPr/>
          </p:nvCxnSpPr>
          <p:spPr>
            <a:xfrm flipH="1" flipV="1">
              <a:off x="1447800" y="24384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8" name="Straight Connector 327">
            <a:extLst>
              <a:ext uri="{FF2B5EF4-FFF2-40B4-BE49-F238E27FC236}">
                <a16:creationId xmlns:a16="http://schemas.microsoft.com/office/drawing/2014/main" id="{969ED82A-E3ED-4997-A440-13D6A0473EB6}"/>
              </a:ext>
            </a:extLst>
          </p:cNvPr>
          <p:cNvCxnSpPr/>
          <p:nvPr/>
        </p:nvCxnSpPr>
        <p:spPr>
          <a:xfrm>
            <a:off x="3886202" y="3715149"/>
            <a:ext cx="0" cy="144780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42A85FF2-E49F-4301-BE15-3D3B72071309}"/>
              </a:ext>
            </a:extLst>
          </p:cNvPr>
          <p:cNvCxnSpPr/>
          <p:nvPr/>
        </p:nvCxnSpPr>
        <p:spPr>
          <a:xfrm>
            <a:off x="3810002" y="3715149"/>
            <a:ext cx="0" cy="144780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>
            <a:extLst>
              <a:ext uri="{FF2B5EF4-FFF2-40B4-BE49-F238E27FC236}">
                <a16:creationId xmlns:a16="http://schemas.microsoft.com/office/drawing/2014/main" id="{D94E99D4-F260-422F-8E5F-3563D92D7866}"/>
              </a:ext>
            </a:extLst>
          </p:cNvPr>
          <p:cNvCxnSpPr/>
          <p:nvPr/>
        </p:nvCxnSpPr>
        <p:spPr>
          <a:xfrm>
            <a:off x="3810002" y="5162949"/>
            <a:ext cx="762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>
            <a:extLst>
              <a:ext uri="{FF2B5EF4-FFF2-40B4-BE49-F238E27FC236}">
                <a16:creationId xmlns:a16="http://schemas.microsoft.com/office/drawing/2014/main" id="{0C197F3B-C5DC-4530-8D0B-AC5F0D5F241D}"/>
              </a:ext>
            </a:extLst>
          </p:cNvPr>
          <p:cNvCxnSpPr/>
          <p:nvPr/>
        </p:nvCxnSpPr>
        <p:spPr>
          <a:xfrm>
            <a:off x="2362202" y="3715149"/>
            <a:ext cx="0" cy="144780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7F77153A-36ED-48C8-B4AE-2E0601507579}"/>
              </a:ext>
            </a:extLst>
          </p:cNvPr>
          <p:cNvCxnSpPr/>
          <p:nvPr/>
        </p:nvCxnSpPr>
        <p:spPr>
          <a:xfrm>
            <a:off x="2286002" y="3715149"/>
            <a:ext cx="0" cy="144780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1" name="Freeform 214">
            <a:extLst>
              <a:ext uri="{FF2B5EF4-FFF2-40B4-BE49-F238E27FC236}">
                <a16:creationId xmlns:a16="http://schemas.microsoft.com/office/drawing/2014/main" id="{6D25339A-E38F-4145-97BE-BF1C76FB5AD8}"/>
              </a:ext>
            </a:extLst>
          </p:cNvPr>
          <p:cNvSpPr/>
          <p:nvPr/>
        </p:nvSpPr>
        <p:spPr>
          <a:xfrm>
            <a:off x="1447802" y="3562749"/>
            <a:ext cx="914400" cy="150076"/>
          </a:xfrm>
          <a:custGeom>
            <a:avLst/>
            <a:gdLst>
              <a:gd name="connsiteX0" fmla="*/ 695325 w 695325"/>
              <a:gd name="connsiteY0" fmla="*/ 8824 h 370774"/>
              <a:gd name="connsiteX1" fmla="*/ 609600 w 695325"/>
              <a:gd name="connsiteY1" fmla="*/ 46924 h 370774"/>
              <a:gd name="connsiteX2" fmla="*/ 581025 w 695325"/>
              <a:gd name="connsiteY2" fmla="*/ 56449 h 370774"/>
              <a:gd name="connsiteX3" fmla="*/ 542925 w 695325"/>
              <a:gd name="connsiteY3" fmla="*/ 75499 h 370774"/>
              <a:gd name="connsiteX4" fmla="*/ 504825 w 695325"/>
              <a:gd name="connsiteY4" fmla="*/ 85024 h 370774"/>
              <a:gd name="connsiteX5" fmla="*/ 447675 w 695325"/>
              <a:gd name="connsiteY5" fmla="*/ 104074 h 370774"/>
              <a:gd name="connsiteX6" fmla="*/ 352425 w 695325"/>
              <a:gd name="connsiteY6" fmla="*/ 132649 h 370774"/>
              <a:gd name="connsiteX7" fmla="*/ 323850 w 695325"/>
              <a:gd name="connsiteY7" fmla="*/ 142174 h 370774"/>
              <a:gd name="connsiteX8" fmla="*/ 295275 w 695325"/>
              <a:gd name="connsiteY8" fmla="*/ 151699 h 370774"/>
              <a:gd name="connsiteX9" fmla="*/ 247650 w 695325"/>
              <a:gd name="connsiteY9" fmla="*/ 199324 h 370774"/>
              <a:gd name="connsiteX10" fmla="*/ 190500 w 695325"/>
              <a:gd name="connsiteY10" fmla="*/ 246949 h 370774"/>
              <a:gd name="connsiteX11" fmla="*/ 133350 w 695325"/>
              <a:gd name="connsiteY11" fmla="*/ 275524 h 370774"/>
              <a:gd name="connsiteX12" fmla="*/ 104775 w 695325"/>
              <a:gd name="connsiteY12" fmla="*/ 304099 h 370774"/>
              <a:gd name="connsiteX13" fmla="*/ 47625 w 695325"/>
              <a:gd name="connsiteY13" fmla="*/ 342199 h 370774"/>
              <a:gd name="connsiteX14" fmla="*/ 0 w 695325"/>
              <a:gd name="connsiteY14" fmla="*/ 370774 h 370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95325" h="370774">
                <a:moveTo>
                  <a:pt x="695325" y="8824"/>
                </a:moveTo>
                <a:cubicBezTo>
                  <a:pt x="584523" y="27291"/>
                  <a:pt x="679985" y="0"/>
                  <a:pt x="609600" y="46924"/>
                </a:cubicBezTo>
                <a:cubicBezTo>
                  <a:pt x="601246" y="52493"/>
                  <a:pt x="590253" y="52494"/>
                  <a:pt x="581025" y="56449"/>
                </a:cubicBezTo>
                <a:cubicBezTo>
                  <a:pt x="567974" y="62042"/>
                  <a:pt x="556220" y="70513"/>
                  <a:pt x="542925" y="75499"/>
                </a:cubicBezTo>
                <a:cubicBezTo>
                  <a:pt x="530668" y="80096"/>
                  <a:pt x="517364" y="81262"/>
                  <a:pt x="504825" y="85024"/>
                </a:cubicBezTo>
                <a:cubicBezTo>
                  <a:pt x="485591" y="90794"/>
                  <a:pt x="467156" y="99204"/>
                  <a:pt x="447675" y="104074"/>
                </a:cubicBezTo>
                <a:cubicBezTo>
                  <a:pt x="390094" y="118469"/>
                  <a:pt x="421994" y="109459"/>
                  <a:pt x="352425" y="132649"/>
                </a:cubicBezTo>
                <a:lnTo>
                  <a:pt x="323850" y="142174"/>
                </a:lnTo>
                <a:lnTo>
                  <a:pt x="295275" y="151699"/>
                </a:lnTo>
                <a:cubicBezTo>
                  <a:pt x="260350" y="204086"/>
                  <a:pt x="295275" y="159636"/>
                  <a:pt x="247650" y="199324"/>
                </a:cubicBezTo>
                <a:cubicBezTo>
                  <a:pt x="216052" y="225656"/>
                  <a:pt x="225973" y="229212"/>
                  <a:pt x="190500" y="246949"/>
                </a:cubicBezTo>
                <a:cubicBezTo>
                  <a:pt x="147542" y="268428"/>
                  <a:pt x="174296" y="241402"/>
                  <a:pt x="133350" y="275524"/>
                </a:cubicBezTo>
                <a:cubicBezTo>
                  <a:pt x="123002" y="284148"/>
                  <a:pt x="115408" y="295829"/>
                  <a:pt x="104775" y="304099"/>
                </a:cubicBezTo>
                <a:cubicBezTo>
                  <a:pt x="86703" y="318155"/>
                  <a:pt x="66675" y="329499"/>
                  <a:pt x="47625" y="342199"/>
                </a:cubicBezTo>
                <a:cubicBezTo>
                  <a:pt x="13143" y="365187"/>
                  <a:pt x="29289" y="356129"/>
                  <a:pt x="0" y="370774"/>
                </a:cubicBezTo>
              </a:path>
            </a:pathLst>
          </a:cu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Freeform 215">
            <a:extLst>
              <a:ext uri="{FF2B5EF4-FFF2-40B4-BE49-F238E27FC236}">
                <a16:creationId xmlns:a16="http://schemas.microsoft.com/office/drawing/2014/main" id="{5CF889FE-0DE7-41F3-9C64-3FAA8BA8E4FA}"/>
              </a:ext>
            </a:extLst>
          </p:cNvPr>
          <p:cNvSpPr/>
          <p:nvPr/>
        </p:nvSpPr>
        <p:spPr>
          <a:xfrm>
            <a:off x="2362202" y="3562749"/>
            <a:ext cx="838200" cy="152400"/>
          </a:xfrm>
          <a:custGeom>
            <a:avLst/>
            <a:gdLst>
              <a:gd name="connsiteX0" fmla="*/ 0 w 533400"/>
              <a:gd name="connsiteY0" fmla="*/ 0 h 333375"/>
              <a:gd name="connsiteX1" fmla="*/ 9525 w 533400"/>
              <a:gd name="connsiteY1" fmla="*/ 28575 h 333375"/>
              <a:gd name="connsiteX2" fmla="*/ 123825 w 533400"/>
              <a:gd name="connsiteY2" fmla="*/ 85725 h 333375"/>
              <a:gd name="connsiteX3" fmla="*/ 152400 w 533400"/>
              <a:gd name="connsiteY3" fmla="*/ 95250 h 333375"/>
              <a:gd name="connsiteX4" fmla="*/ 180975 w 533400"/>
              <a:gd name="connsiteY4" fmla="*/ 104775 h 333375"/>
              <a:gd name="connsiteX5" fmla="*/ 247650 w 533400"/>
              <a:gd name="connsiteY5" fmla="*/ 133350 h 333375"/>
              <a:gd name="connsiteX6" fmla="*/ 304800 w 533400"/>
              <a:gd name="connsiteY6" fmla="*/ 171450 h 333375"/>
              <a:gd name="connsiteX7" fmla="*/ 390525 w 533400"/>
              <a:gd name="connsiteY7" fmla="*/ 219075 h 333375"/>
              <a:gd name="connsiteX8" fmla="*/ 419100 w 533400"/>
              <a:gd name="connsiteY8" fmla="*/ 247650 h 333375"/>
              <a:gd name="connsiteX9" fmla="*/ 447675 w 533400"/>
              <a:gd name="connsiteY9" fmla="*/ 257175 h 333375"/>
              <a:gd name="connsiteX10" fmla="*/ 476250 w 533400"/>
              <a:gd name="connsiteY10" fmla="*/ 276225 h 333375"/>
              <a:gd name="connsiteX11" fmla="*/ 514350 w 533400"/>
              <a:gd name="connsiteY11" fmla="*/ 304800 h 333375"/>
              <a:gd name="connsiteX12" fmla="*/ 533400 w 533400"/>
              <a:gd name="connsiteY12" fmla="*/ 33337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3400" h="333375">
                <a:moveTo>
                  <a:pt x="0" y="0"/>
                </a:moveTo>
                <a:cubicBezTo>
                  <a:pt x="3175" y="9525"/>
                  <a:pt x="2425" y="21475"/>
                  <a:pt x="9525" y="28575"/>
                </a:cubicBezTo>
                <a:cubicBezTo>
                  <a:pt x="46454" y="65504"/>
                  <a:pt x="77344" y="70231"/>
                  <a:pt x="123825" y="85725"/>
                </a:cubicBezTo>
                <a:lnTo>
                  <a:pt x="152400" y="95250"/>
                </a:lnTo>
                <a:cubicBezTo>
                  <a:pt x="161925" y="98425"/>
                  <a:pt x="172621" y="99206"/>
                  <a:pt x="180975" y="104775"/>
                </a:cubicBezTo>
                <a:cubicBezTo>
                  <a:pt x="220442" y="131087"/>
                  <a:pt x="198444" y="121049"/>
                  <a:pt x="247650" y="133350"/>
                </a:cubicBezTo>
                <a:cubicBezTo>
                  <a:pt x="284719" y="188953"/>
                  <a:pt x="243293" y="140696"/>
                  <a:pt x="304800" y="171450"/>
                </a:cubicBezTo>
                <a:cubicBezTo>
                  <a:pt x="435808" y="236954"/>
                  <a:pt x="311504" y="192735"/>
                  <a:pt x="390525" y="219075"/>
                </a:cubicBezTo>
                <a:cubicBezTo>
                  <a:pt x="400050" y="228600"/>
                  <a:pt x="407892" y="240178"/>
                  <a:pt x="419100" y="247650"/>
                </a:cubicBezTo>
                <a:cubicBezTo>
                  <a:pt x="427454" y="253219"/>
                  <a:pt x="438695" y="252685"/>
                  <a:pt x="447675" y="257175"/>
                </a:cubicBezTo>
                <a:cubicBezTo>
                  <a:pt x="457914" y="262295"/>
                  <a:pt x="466935" y="269571"/>
                  <a:pt x="476250" y="276225"/>
                </a:cubicBezTo>
                <a:cubicBezTo>
                  <a:pt x="489168" y="285452"/>
                  <a:pt x="503125" y="293575"/>
                  <a:pt x="514350" y="304800"/>
                </a:cubicBezTo>
                <a:cubicBezTo>
                  <a:pt x="522445" y="312895"/>
                  <a:pt x="533400" y="333375"/>
                  <a:pt x="533400" y="333375"/>
                </a:cubicBezTo>
              </a:path>
            </a:pathLst>
          </a:cu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4" name="Group 155">
            <a:extLst>
              <a:ext uri="{FF2B5EF4-FFF2-40B4-BE49-F238E27FC236}">
                <a16:creationId xmlns:a16="http://schemas.microsoft.com/office/drawing/2014/main" id="{8CFD1965-42C1-4368-AC51-6C9D03C14D0F}"/>
              </a:ext>
            </a:extLst>
          </p:cNvPr>
          <p:cNvGrpSpPr/>
          <p:nvPr/>
        </p:nvGrpSpPr>
        <p:grpSpPr>
          <a:xfrm>
            <a:off x="4495802" y="3562749"/>
            <a:ext cx="1752600" cy="152400"/>
            <a:chOff x="2438400" y="1676400"/>
            <a:chExt cx="1752600" cy="152400"/>
          </a:xfrm>
        </p:grpSpPr>
        <p:sp>
          <p:nvSpPr>
            <p:cNvPr id="369" name="Freeform 232">
              <a:extLst>
                <a:ext uri="{FF2B5EF4-FFF2-40B4-BE49-F238E27FC236}">
                  <a16:creationId xmlns:a16="http://schemas.microsoft.com/office/drawing/2014/main" id="{EA0588EC-3E95-4BD8-8147-14BBCD77FB66}"/>
                </a:ext>
              </a:extLst>
            </p:cNvPr>
            <p:cNvSpPr/>
            <p:nvPr/>
          </p:nvSpPr>
          <p:spPr>
            <a:xfrm>
              <a:off x="2438400" y="1676400"/>
              <a:ext cx="914400" cy="150076"/>
            </a:xfrm>
            <a:custGeom>
              <a:avLst/>
              <a:gdLst>
                <a:gd name="connsiteX0" fmla="*/ 695325 w 695325"/>
                <a:gd name="connsiteY0" fmla="*/ 8824 h 370774"/>
                <a:gd name="connsiteX1" fmla="*/ 609600 w 695325"/>
                <a:gd name="connsiteY1" fmla="*/ 46924 h 370774"/>
                <a:gd name="connsiteX2" fmla="*/ 581025 w 695325"/>
                <a:gd name="connsiteY2" fmla="*/ 56449 h 370774"/>
                <a:gd name="connsiteX3" fmla="*/ 542925 w 695325"/>
                <a:gd name="connsiteY3" fmla="*/ 75499 h 370774"/>
                <a:gd name="connsiteX4" fmla="*/ 504825 w 695325"/>
                <a:gd name="connsiteY4" fmla="*/ 85024 h 370774"/>
                <a:gd name="connsiteX5" fmla="*/ 447675 w 695325"/>
                <a:gd name="connsiteY5" fmla="*/ 104074 h 370774"/>
                <a:gd name="connsiteX6" fmla="*/ 352425 w 695325"/>
                <a:gd name="connsiteY6" fmla="*/ 132649 h 370774"/>
                <a:gd name="connsiteX7" fmla="*/ 323850 w 695325"/>
                <a:gd name="connsiteY7" fmla="*/ 142174 h 370774"/>
                <a:gd name="connsiteX8" fmla="*/ 295275 w 695325"/>
                <a:gd name="connsiteY8" fmla="*/ 151699 h 370774"/>
                <a:gd name="connsiteX9" fmla="*/ 247650 w 695325"/>
                <a:gd name="connsiteY9" fmla="*/ 199324 h 370774"/>
                <a:gd name="connsiteX10" fmla="*/ 190500 w 695325"/>
                <a:gd name="connsiteY10" fmla="*/ 246949 h 370774"/>
                <a:gd name="connsiteX11" fmla="*/ 133350 w 695325"/>
                <a:gd name="connsiteY11" fmla="*/ 275524 h 370774"/>
                <a:gd name="connsiteX12" fmla="*/ 104775 w 695325"/>
                <a:gd name="connsiteY12" fmla="*/ 304099 h 370774"/>
                <a:gd name="connsiteX13" fmla="*/ 47625 w 695325"/>
                <a:gd name="connsiteY13" fmla="*/ 342199 h 370774"/>
                <a:gd name="connsiteX14" fmla="*/ 0 w 695325"/>
                <a:gd name="connsiteY14" fmla="*/ 370774 h 37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5325" h="370774">
                  <a:moveTo>
                    <a:pt x="695325" y="8824"/>
                  </a:moveTo>
                  <a:cubicBezTo>
                    <a:pt x="584523" y="27291"/>
                    <a:pt x="679985" y="0"/>
                    <a:pt x="609600" y="46924"/>
                  </a:cubicBezTo>
                  <a:cubicBezTo>
                    <a:pt x="601246" y="52493"/>
                    <a:pt x="590253" y="52494"/>
                    <a:pt x="581025" y="56449"/>
                  </a:cubicBezTo>
                  <a:cubicBezTo>
                    <a:pt x="567974" y="62042"/>
                    <a:pt x="556220" y="70513"/>
                    <a:pt x="542925" y="75499"/>
                  </a:cubicBezTo>
                  <a:cubicBezTo>
                    <a:pt x="530668" y="80096"/>
                    <a:pt x="517364" y="81262"/>
                    <a:pt x="504825" y="85024"/>
                  </a:cubicBezTo>
                  <a:cubicBezTo>
                    <a:pt x="485591" y="90794"/>
                    <a:pt x="467156" y="99204"/>
                    <a:pt x="447675" y="104074"/>
                  </a:cubicBezTo>
                  <a:cubicBezTo>
                    <a:pt x="390094" y="118469"/>
                    <a:pt x="421994" y="109459"/>
                    <a:pt x="352425" y="132649"/>
                  </a:cubicBezTo>
                  <a:lnTo>
                    <a:pt x="323850" y="142174"/>
                  </a:lnTo>
                  <a:lnTo>
                    <a:pt x="295275" y="151699"/>
                  </a:lnTo>
                  <a:cubicBezTo>
                    <a:pt x="260350" y="204086"/>
                    <a:pt x="295275" y="159636"/>
                    <a:pt x="247650" y="199324"/>
                  </a:cubicBezTo>
                  <a:cubicBezTo>
                    <a:pt x="216052" y="225656"/>
                    <a:pt x="225973" y="229212"/>
                    <a:pt x="190500" y="246949"/>
                  </a:cubicBezTo>
                  <a:cubicBezTo>
                    <a:pt x="147542" y="268428"/>
                    <a:pt x="174296" y="241402"/>
                    <a:pt x="133350" y="275524"/>
                  </a:cubicBezTo>
                  <a:cubicBezTo>
                    <a:pt x="123002" y="284148"/>
                    <a:pt x="115408" y="295829"/>
                    <a:pt x="104775" y="304099"/>
                  </a:cubicBezTo>
                  <a:cubicBezTo>
                    <a:pt x="86703" y="318155"/>
                    <a:pt x="66675" y="329499"/>
                    <a:pt x="47625" y="342199"/>
                  </a:cubicBezTo>
                  <a:cubicBezTo>
                    <a:pt x="13143" y="365187"/>
                    <a:pt x="29289" y="356129"/>
                    <a:pt x="0" y="370774"/>
                  </a:cubicBezTo>
                </a:path>
              </a:pathLst>
            </a:cu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Freeform 233">
              <a:extLst>
                <a:ext uri="{FF2B5EF4-FFF2-40B4-BE49-F238E27FC236}">
                  <a16:creationId xmlns:a16="http://schemas.microsoft.com/office/drawing/2014/main" id="{9A8FFA63-06F1-4925-89B1-43602849ACE9}"/>
                </a:ext>
              </a:extLst>
            </p:cNvPr>
            <p:cNvSpPr/>
            <p:nvPr/>
          </p:nvSpPr>
          <p:spPr>
            <a:xfrm>
              <a:off x="3352800" y="1676400"/>
              <a:ext cx="838200" cy="152400"/>
            </a:xfrm>
            <a:custGeom>
              <a:avLst/>
              <a:gdLst>
                <a:gd name="connsiteX0" fmla="*/ 0 w 533400"/>
                <a:gd name="connsiteY0" fmla="*/ 0 h 333375"/>
                <a:gd name="connsiteX1" fmla="*/ 9525 w 533400"/>
                <a:gd name="connsiteY1" fmla="*/ 28575 h 333375"/>
                <a:gd name="connsiteX2" fmla="*/ 123825 w 533400"/>
                <a:gd name="connsiteY2" fmla="*/ 85725 h 333375"/>
                <a:gd name="connsiteX3" fmla="*/ 152400 w 533400"/>
                <a:gd name="connsiteY3" fmla="*/ 95250 h 333375"/>
                <a:gd name="connsiteX4" fmla="*/ 180975 w 533400"/>
                <a:gd name="connsiteY4" fmla="*/ 104775 h 333375"/>
                <a:gd name="connsiteX5" fmla="*/ 247650 w 533400"/>
                <a:gd name="connsiteY5" fmla="*/ 133350 h 333375"/>
                <a:gd name="connsiteX6" fmla="*/ 304800 w 533400"/>
                <a:gd name="connsiteY6" fmla="*/ 171450 h 333375"/>
                <a:gd name="connsiteX7" fmla="*/ 390525 w 533400"/>
                <a:gd name="connsiteY7" fmla="*/ 219075 h 333375"/>
                <a:gd name="connsiteX8" fmla="*/ 419100 w 533400"/>
                <a:gd name="connsiteY8" fmla="*/ 247650 h 333375"/>
                <a:gd name="connsiteX9" fmla="*/ 447675 w 533400"/>
                <a:gd name="connsiteY9" fmla="*/ 257175 h 333375"/>
                <a:gd name="connsiteX10" fmla="*/ 476250 w 533400"/>
                <a:gd name="connsiteY10" fmla="*/ 276225 h 333375"/>
                <a:gd name="connsiteX11" fmla="*/ 514350 w 533400"/>
                <a:gd name="connsiteY11" fmla="*/ 304800 h 333375"/>
                <a:gd name="connsiteX12" fmla="*/ 533400 w 533400"/>
                <a:gd name="connsiteY12" fmla="*/ 333375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3400" h="333375">
                  <a:moveTo>
                    <a:pt x="0" y="0"/>
                  </a:moveTo>
                  <a:cubicBezTo>
                    <a:pt x="3175" y="9525"/>
                    <a:pt x="2425" y="21475"/>
                    <a:pt x="9525" y="28575"/>
                  </a:cubicBezTo>
                  <a:cubicBezTo>
                    <a:pt x="46454" y="65504"/>
                    <a:pt x="77344" y="70231"/>
                    <a:pt x="123825" y="85725"/>
                  </a:cubicBezTo>
                  <a:lnTo>
                    <a:pt x="152400" y="95250"/>
                  </a:lnTo>
                  <a:cubicBezTo>
                    <a:pt x="161925" y="98425"/>
                    <a:pt x="172621" y="99206"/>
                    <a:pt x="180975" y="104775"/>
                  </a:cubicBezTo>
                  <a:cubicBezTo>
                    <a:pt x="220442" y="131087"/>
                    <a:pt x="198444" y="121049"/>
                    <a:pt x="247650" y="133350"/>
                  </a:cubicBezTo>
                  <a:cubicBezTo>
                    <a:pt x="284719" y="188953"/>
                    <a:pt x="243293" y="140696"/>
                    <a:pt x="304800" y="171450"/>
                  </a:cubicBezTo>
                  <a:cubicBezTo>
                    <a:pt x="435808" y="236954"/>
                    <a:pt x="311504" y="192735"/>
                    <a:pt x="390525" y="219075"/>
                  </a:cubicBezTo>
                  <a:cubicBezTo>
                    <a:pt x="400050" y="228600"/>
                    <a:pt x="407892" y="240178"/>
                    <a:pt x="419100" y="247650"/>
                  </a:cubicBezTo>
                  <a:cubicBezTo>
                    <a:pt x="427454" y="253219"/>
                    <a:pt x="438695" y="252685"/>
                    <a:pt x="447675" y="257175"/>
                  </a:cubicBezTo>
                  <a:cubicBezTo>
                    <a:pt x="457914" y="262295"/>
                    <a:pt x="466935" y="269571"/>
                    <a:pt x="476250" y="276225"/>
                  </a:cubicBezTo>
                  <a:cubicBezTo>
                    <a:pt x="489168" y="285452"/>
                    <a:pt x="503125" y="293575"/>
                    <a:pt x="514350" y="304800"/>
                  </a:cubicBezTo>
                  <a:cubicBezTo>
                    <a:pt x="522445" y="312895"/>
                    <a:pt x="533400" y="333375"/>
                    <a:pt x="533400" y="333375"/>
                  </a:cubicBezTo>
                </a:path>
              </a:pathLst>
            </a:cu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B4A253B-C682-409C-BD56-C5ABBCB2EC73}"/>
              </a:ext>
            </a:extLst>
          </p:cNvPr>
          <p:cNvGrpSpPr/>
          <p:nvPr/>
        </p:nvGrpSpPr>
        <p:grpSpPr>
          <a:xfrm>
            <a:off x="1447802" y="3715149"/>
            <a:ext cx="6248393" cy="7500"/>
            <a:chOff x="1447802" y="3486549"/>
            <a:chExt cx="6248393" cy="7500"/>
          </a:xfrm>
        </p:grpSpPr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549E8651-925B-4CE2-86D9-E10FD70B1FE4}"/>
                </a:ext>
              </a:extLst>
            </p:cNvPr>
            <p:cNvCxnSpPr/>
            <p:nvPr/>
          </p:nvCxnSpPr>
          <p:spPr>
            <a:xfrm>
              <a:off x="2971802" y="3486549"/>
              <a:ext cx="838200" cy="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517AE458-EBA0-4482-880C-9FA10E428BCA}"/>
                </a:ext>
              </a:extLst>
            </p:cNvPr>
            <p:cNvCxnSpPr/>
            <p:nvPr/>
          </p:nvCxnSpPr>
          <p:spPr>
            <a:xfrm>
              <a:off x="1447802" y="3486549"/>
              <a:ext cx="838200" cy="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02735F3A-A6C2-4F0C-97BC-AB2C2CDF0EBE}"/>
                </a:ext>
              </a:extLst>
            </p:cNvPr>
            <p:cNvCxnSpPr/>
            <p:nvPr/>
          </p:nvCxnSpPr>
          <p:spPr>
            <a:xfrm>
              <a:off x="2362202" y="3486549"/>
              <a:ext cx="762000" cy="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ABE513A-E487-4A55-9780-82E8095ADDE5}"/>
                </a:ext>
              </a:extLst>
            </p:cNvPr>
            <p:cNvGrpSpPr/>
            <p:nvPr/>
          </p:nvGrpSpPr>
          <p:grpSpPr>
            <a:xfrm>
              <a:off x="3886202" y="3486549"/>
              <a:ext cx="3809993" cy="7500"/>
              <a:chOff x="3886202" y="3486549"/>
              <a:chExt cx="3809993" cy="7500"/>
            </a:xfrm>
          </p:grpSpPr>
          <p:cxnSp>
            <p:nvCxnSpPr>
              <p:cNvPr id="327" name="Straight Connector 326">
                <a:extLst>
                  <a:ext uri="{FF2B5EF4-FFF2-40B4-BE49-F238E27FC236}">
                    <a16:creationId xmlns:a16="http://schemas.microsoft.com/office/drawing/2014/main" id="{3B77AB4D-EECA-4785-8D6C-69B6B66675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86202" y="3486549"/>
                <a:ext cx="3733798" cy="7500"/>
              </a:xfrm>
              <a:prstGeom prst="lin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1FBC3156-594D-4D6B-A978-AAC656C35D77}"/>
                  </a:ext>
                </a:extLst>
              </p:cNvPr>
              <p:cNvCxnSpPr/>
              <p:nvPr/>
            </p:nvCxnSpPr>
            <p:spPr>
              <a:xfrm>
                <a:off x="6857995" y="3494049"/>
                <a:ext cx="838200" cy="0"/>
              </a:xfrm>
              <a:prstGeom prst="lin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0E431F4-57A8-4277-A076-A8DD1665E58B}"/>
              </a:ext>
            </a:extLst>
          </p:cNvPr>
          <p:cNvGrpSpPr/>
          <p:nvPr/>
        </p:nvGrpSpPr>
        <p:grpSpPr>
          <a:xfrm>
            <a:off x="1924719" y="2914340"/>
            <a:ext cx="5390481" cy="1981200"/>
            <a:chOff x="1924719" y="2914340"/>
            <a:chExt cx="5390481" cy="1981200"/>
          </a:xfrm>
        </p:grpSpPr>
        <p:grpSp>
          <p:nvGrpSpPr>
            <p:cNvPr id="625" name="Group 152">
              <a:extLst>
                <a:ext uri="{FF2B5EF4-FFF2-40B4-BE49-F238E27FC236}">
                  <a16:creationId xmlns:a16="http://schemas.microsoft.com/office/drawing/2014/main" id="{1274A06B-4FA1-4FAD-B634-0AB8EAC1BD2B}"/>
                </a:ext>
              </a:extLst>
            </p:cNvPr>
            <p:cNvGrpSpPr/>
            <p:nvPr/>
          </p:nvGrpSpPr>
          <p:grpSpPr>
            <a:xfrm>
              <a:off x="1924719" y="2914340"/>
              <a:ext cx="838200" cy="1981200"/>
              <a:chOff x="4191000" y="914400"/>
              <a:chExt cx="838200" cy="1981200"/>
            </a:xfrm>
          </p:grpSpPr>
          <p:cxnSp>
            <p:nvCxnSpPr>
              <p:cNvPr id="645" name="Straight Connector 644">
                <a:extLst>
                  <a:ext uri="{FF2B5EF4-FFF2-40B4-BE49-F238E27FC236}">
                    <a16:creationId xmlns:a16="http://schemas.microsoft.com/office/drawing/2014/main" id="{68075ABB-348A-4105-B1F1-C3828141F127}"/>
                  </a:ext>
                </a:extLst>
              </p:cNvPr>
              <p:cNvCxnSpPr/>
              <p:nvPr/>
            </p:nvCxnSpPr>
            <p:spPr>
              <a:xfrm>
                <a:off x="4267200" y="1447800"/>
                <a:ext cx="0" cy="13716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" name="Straight Connector 645">
                <a:extLst>
                  <a:ext uri="{FF2B5EF4-FFF2-40B4-BE49-F238E27FC236}">
                    <a16:creationId xmlns:a16="http://schemas.microsoft.com/office/drawing/2014/main" id="{EB6EE38E-B112-4AB2-A4A1-A4D244DD9204}"/>
                  </a:ext>
                </a:extLst>
              </p:cNvPr>
              <p:cNvCxnSpPr/>
              <p:nvPr/>
            </p:nvCxnSpPr>
            <p:spPr>
              <a:xfrm>
                <a:off x="4953000" y="1447800"/>
                <a:ext cx="0" cy="13716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7" name="Oval 646">
                <a:extLst>
                  <a:ext uri="{FF2B5EF4-FFF2-40B4-BE49-F238E27FC236}">
                    <a16:creationId xmlns:a16="http://schemas.microsoft.com/office/drawing/2014/main" id="{B0682B98-4E32-4B7E-8060-D3FCA2FB6B42}"/>
                  </a:ext>
                </a:extLst>
              </p:cNvPr>
              <p:cNvSpPr/>
              <p:nvPr/>
            </p:nvSpPr>
            <p:spPr>
              <a:xfrm>
                <a:off x="4267200" y="2743200"/>
                <a:ext cx="685800" cy="152400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Oval 647">
                <a:extLst>
                  <a:ext uri="{FF2B5EF4-FFF2-40B4-BE49-F238E27FC236}">
                    <a16:creationId xmlns:a16="http://schemas.microsoft.com/office/drawing/2014/main" id="{0DB58CF6-1EDF-4E61-884E-347C8C9C391E}"/>
                  </a:ext>
                </a:extLst>
              </p:cNvPr>
              <p:cNvSpPr/>
              <p:nvPr/>
            </p:nvSpPr>
            <p:spPr>
              <a:xfrm>
                <a:off x="4191000" y="914400"/>
                <a:ext cx="838200" cy="152400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49" name="Straight Connector 648">
                <a:extLst>
                  <a:ext uri="{FF2B5EF4-FFF2-40B4-BE49-F238E27FC236}">
                    <a16:creationId xmlns:a16="http://schemas.microsoft.com/office/drawing/2014/main" id="{ED2B86CF-0066-4BD4-8781-099109B6F6CA}"/>
                  </a:ext>
                </a:extLst>
              </p:cNvPr>
              <p:cNvCxnSpPr/>
              <p:nvPr/>
            </p:nvCxnSpPr>
            <p:spPr>
              <a:xfrm>
                <a:off x="5029200" y="990600"/>
                <a:ext cx="0" cy="3048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" name="Straight Connector 649">
                <a:extLst>
                  <a:ext uri="{FF2B5EF4-FFF2-40B4-BE49-F238E27FC236}">
                    <a16:creationId xmlns:a16="http://schemas.microsoft.com/office/drawing/2014/main" id="{0D061D31-2744-49C5-A624-D84D2C4AE443}"/>
                  </a:ext>
                </a:extLst>
              </p:cNvPr>
              <p:cNvCxnSpPr/>
              <p:nvPr/>
            </p:nvCxnSpPr>
            <p:spPr>
              <a:xfrm>
                <a:off x="4191000" y="990600"/>
                <a:ext cx="0" cy="3048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Straight Connector 650">
                <a:extLst>
                  <a:ext uri="{FF2B5EF4-FFF2-40B4-BE49-F238E27FC236}">
                    <a16:creationId xmlns:a16="http://schemas.microsoft.com/office/drawing/2014/main" id="{BD1518D0-5833-4766-8049-F9E494E390F8}"/>
                  </a:ext>
                </a:extLst>
              </p:cNvPr>
              <p:cNvCxnSpPr/>
              <p:nvPr/>
            </p:nvCxnSpPr>
            <p:spPr>
              <a:xfrm>
                <a:off x="4191000" y="1295400"/>
                <a:ext cx="76200" cy="1524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" name="Straight Connector 651">
                <a:extLst>
                  <a:ext uri="{FF2B5EF4-FFF2-40B4-BE49-F238E27FC236}">
                    <a16:creationId xmlns:a16="http://schemas.microsoft.com/office/drawing/2014/main" id="{B7BBF66D-C8F7-4448-A7BC-AF08ED360E0A}"/>
                  </a:ext>
                </a:extLst>
              </p:cNvPr>
              <p:cNvCxnSpPr/>
              <p:nvPr/>
            </p:nvCxnSpPr>
            <p:spPr>
              <a:xfrm flipH="1">
                <a:off x="4953000" y="1295400"/>
                <a:ext cx="76200" cy="1524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7" name="Group 245">
              <a:extLst>
                <a:ext uri="{FF2B5EF4-FFF2-40B4-BE49-F238E27FC236}">
                  <a16:creationId xmlns:a16="http://schemas.microsoft.com/office/drawing/2014/main" id="{081DE0D2-A3FA-4065-A647-6FBF96548840}"/>
                </a:ext>
              </a:extLst>
            </p:cNvPr>
            <p:cNvGrpSpPr/>
            <p:nvPr/>
          </p:nvGrpSpPr>
          <p:grpSpPr>
            <a:xfrm>
              <a:off x="3448719" y="2914340"/>
              <a:ext cx="838200" cy="1981200"/>
              <a:chOff x="4191000" y="914400"/>
              <a:chExt cx="838200" cy="1981200"/>
            </a:xfrm>
          </p:grpSpPr>
          <p:cxnSp>
            <p:nvCxnSpPr>
              <p:cNvPr id="633" name="Straight Connector 632">
                <a:extLst>
                  <a:ext uri="{FF2B5EF4-FFF2-40B4-BE49-F238E27FC236}">
                    <a16:creationId xmlns:a16="http://schemas.microsoft.com/office/drawing/2014/main" id="{C555F587-8EC9-493E-9F4D-B445528319F8}"/>
                  </a:ext>
                </a:extLst>
              </p:cNvPr>
              <p:cNvCxnSpPr/>
              <p:nvPr/>
            </p:nvCxnSpPr>
            <p:spPr>
              <a:xfrm>
                <a:off x="4267200" y="1447800"/>
                <a:ext cx="0" cy="13716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4" name="Straight Connector 633">
                <a:extLst>
                  <a:ext uri="{FF2B5EF4-FFF2-40B4-BE49-F238E27FC236}">
                    <a16:creationId xmlns:a16="http://schemas.microsoft.com/office/drawing/2014/main" id="{CA7A42E2-8C12-4537-BA6B-4156AC9BA226}"/>
                  </a:ext>
                </a:extLst>
              </p:cNvPr>
              <p:cNvCxnSpPr/>
              <p:nvPr/>
            </p:nvCxnSpPr>
            <p:spPr>
              <a:xfrm>
                <a:off x="4953000" y="1447800"/>
                <a:ext cx="0" cy="13716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5" name="Oval 634">
                <a:extLst>
                  <a:ext uri="{FF2B5EF4-FFF2-40B4-BE49-F238E27FC236}">
                    <a16:creationId xmlns:a16="http://schemas.microsoft.com/office/drawing/2014/main" id="{AD7ACFA0-E1BA-491C-8F8C-654ADD9AD6FC}"/>
                  </a:ext>
                </a:extLst>
              </p:cNvPr>
              <p:cNvSpPr/>
              <p:nvPr/>
            </p:nvSpPr>
            <p:spPr>
              <a:xfrm>
                <a:off x="4267200" y="2743200"/>
                <a:ext cx="685800" cy="152400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6" name="Oval 635">
                <a:extLst>
                  <a:ext uri="{FF2B5EF4-FFF2-40B4-BE49-F238E27FC236}">
                    <a16:creationId xmlns:a16="http://schemas.microsoft.com/office/drawing/2014/main" id="{6EB5548A-C74E-4CC1-835A-949B0C879D24}"/>
                  </a:ext>
                </a:extLst>
              </p:cNvPr>
              <p:cNvSpPr/>
              <p:nvPr/>
            </p:nvSpPr>
            <p:spPr>
              <a:xfrm>
                <a:off x="4191000" y="914400"/>
                <a:ext cx="838200" cy="152400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37" name="Straight Connector 636">
                <a:extLst>
                  <a:ext uri="{FF2B5EF4-FFF2-40B4-BE49-F238E27FC236}">
                    <a16:creationId xmlns:a16="http://schemas.microsoft.com/office/drawing/2014/main" id="{C460FC70-2B71-4C43-A8B9-F5C370D7F62D}"/>
                  </a:ext>
                </a:extLst>
              </p:cNvPr>
              <p:cNvCxnSpPr/>
              <p:nvPr/>
            </p:nvCxnSpPr>
            <p:spPr>
              <a:xfrm>
                <a:off x="5029200" y="990600"/>
                <a:ext cx="0" cy="3048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8" name="Straight Connector 637">
                <a:extLst>
                  <a:ext uri="{FF2B5EF4-FFF2-40B4-BE49-F238E27FC236}">
                    <a16:creationId xmlns:a16="http://schemas.microsoft.com/office/drawing/2014/main" id="{4489261C-F0A4-4955-B9E4-DEE39532892E}"/>
                  </a:ext>
                </a:extLst>
              </p:cNvPr>
              <p:cNvCxnSpPr/>
              <p:nvPr/>
            </p:nvCxnSpPr>
            <p:spPr>
              <a:xfrm>
                <a:off x="4191000" y="990600"/>
                <a:ext cx="0" cy="3048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9" name="Straight Connector 638">
                <a:extLst>
                  <a:ext uri="{FF2B5EF4-FFF2-40B4-BE49-F238E27FC236}">
                    <a16:creationId xmlns:a16="http://schemas.microsoft.com/office/drawing/2014/main" id="{038737CE-4E35-4F76-BFA9-F044B1670CE1}"/>
                  </a:ext>
                </a:extLst>
              </p:cNvPr>
              <p:cNvCxnSpPr/>
              <p:nvPr/>
            </p:nvCxnSpPr>
            <p:spPr>
              <a:xfrm>
                <a:off x="4191000" y="1295400"/>
                <a:ext cx="76200" cy="1524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0" name="Straight Connector 639">
                <a:extLst>
                  <a:ext uri="{FF2B5EF4-FFF2-40B4-BE49-F238E27FC236}">
                    <a16:creationId xmlns:a16="http://schemas.microsoft.com/office/drawing/2014/main" id="{922FDCDF-8445-4907-891B-E85F74172220}"/>
                  </a:ext>
                </a:extLst>
              </p:cNvPr>
              <p:cNvCxnSpPr/>
              <p:nvPr/>
            </p:nvCxnSpPr>
            <p:spPr>
              <a:xfrm flipH="1">
                <a:off x="4953000" y="1295400"/>
                <a:ext cx="76200" cy="1524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3" name="Group 152">
              <a:extLst>
                <a:ext uri="{FF2B5EF4-FFF2-40B4-BE49-F238E27FC236}">
                  <a16:creationId xmlns:a16="http://schemas.microsoft.com/office/drawing/2014/main" id="{5D0BA244-FE9A-4816-875F-82B8F8FBD9E2}"/>
                </a:ext>
              </a:extLst>
            </p:cNvPr>
            <p:cNvGrpSpPr/>
            <p:nvPr/>
          </p:nvGrpSpPr>
          <p:grpSpPr>
            <a:xfrm>
              <a:off x="4953000" y="2914340"/>
              <a:ext cx="838200" cy="1981200"/>
              <a:chOff x="4191000" y="914400"/>
              <a:chExt cx="838200" cy="1981200"/>
            </a:xfrm>
          </p:grpSpPr>
          <p:cxnSp>
            <p:nvCxnSpPr>
              <p:cNvPr id="744" name="Straight Connector 743">
                <a:extLst>
                  <a:ext uri="{FF2B5EF4-FFF2-40B4-BE49-F238E27FC236}">
                    <a16:creationId xmlns:a16="http://schemas.microsoft.com/office/drawing/2014/main" id="{BF8950BD-2356-4F7F-91BD-B561F3B4E6EA}"/>
                  </a:ext>
                </a:extLst>
              </p:cNvPr>
              <p:cNvCxnSpPr/>
              <p:nvPr/>
            </p:nvCxnSpPr>
            <p:spPr>
              <a:xfrm>
                <a:off x="4267200" y="1447800"/>
                <a:ext cx="0" cy="13716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5" name="Straight Connector 744">
                <a:extLst>
                  <a:ext uri="{FF2B5EF4-FFF2-40B4-BE49-F238E27FC236}">
                    <a16:creationId xmlns:a16="http://schemas.microsoft.com/office/drawing/2014/main" id="{6DE05CCA-14A2-43B7-9FB6-453B0EB604DA}"/>
                  </a:ext>
                </a:extLst>
              </p:cNvPr>
              <p:cNvCxnSpPr/>
              <p:nvPr/>
            </p:nvCxnSpPr>
            <p:spPr>
              <a:xfrm>
                <a:off x="4953000" y="1447800"/>
                <a:ext cx="0" cy="13716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6" name="Oval 745">
                <a:extLst>
                  <a:ext uri="{FF2B5EF4-FFF2-40B4-BE49-F238E27FC236}">
                    <a16:creationId xmlns:a16="http://schemas.microsoft.com/office/drawing/2014/main" id="{3631530A-11D9-45E8-AFE6-267877F329DD}"/>
                  </a:ext>
                </a:extLst>
              </p:cNvPr>
              <p:cNvSpPr/>
              <p:nvPr/>
            </p:nvSpPr>
            <p:spPr>
              <a:xfrm>
                <a:off x="4267200" y="2743200"/>
                <a:ext cx="685800" cy="152400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7" name="Oval 746">
                <a:extLst>
                  <a:ext uri="{FF2B5EF4-FFF2-40B4-BE49-F238E27FC236}">
                    <a16:creationId xmlns:a16="http://schemas.microsoft.com/office/drawing/2014/main" id="{DC0A2715-2068-4AA1-9A87-2684B41B4E33}"/>
                  </a:ext>
                </a:extLst>
              </p:cNvPr>
              <p:cNvSpPr/>
              <p:nvPr/>
            </p:nvSpPr>
            <p:spPr>
              <a:xfrm>
                <a:off x="4191000" y="914400"/>
                <a:ext cx="838200" cy="152400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48" name="Straight Connector 747">
                <a:extLst>
                  <a:ext uri="{FF2B5EF4-FFF2-40B4-BE49-F238E27FC236}">
                    <a16:creationId xmlns:a16="http://schemas.microsoft.com/office/drawing/2014/main" id="{73707FC5-A798-49F0-88F5-2A5969409DF8}"/>
                  </a:ext>
                </a:extLst>
              </p:cNvPr>
              <p:cNvCxnSpPr/>
              <p:nvPr/>
            </p:nvCxnSpPr>
            <p:spPr>
              <a:xfrm>
                <a:off x="5029200" y="990600"/>
                <a:ext cx="0" cy="3048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9" name="Straight Connector 748">
                <a:extLst>
                  <a:ext uri="{FF2B5EF4-FFF2-40B4-BE49-F238E27FC236}">
                    <a16:creationId xmlns:a16="http://schemas.microsoft.com/office/drawing/2014/main" id="{77FDF6FC-1D6C-4261-9904-B9851B53D1C6}"/>
                  </a:ext>
                </a:extLst>
              </p:cNvPr>
              <p:cNvCxnSpPr/>
              <p:nvPr/>
            </p:nvCxnSpPr>
            <p:spPr>
              <a:xfrm>
                <a:off x="4191000" y="990600"/>
                <a:ext cx="0" cy="3048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0" name="Straight Connector 749">
                <a:extLst>
                  <a:ext uri="{FF2B5EF4-FFF2-40B4-BE49-F238E27FC236}">
                    <a16:creationId xmlns:a16="http://schemas.microsoft.com/office/drawing/2014/main" id="{6B9D57B1-C517-4D5E-9406-EA9716B7BBCB}"/>
                  </a:ext>
                </a:extLst>
              </p:cNvPr>
              <p:cNvCxnSpPr/>
              <p:nvPr/>
            </p:nvCxnSpPr>
            <p:spPr>
              <a:xfrm>
                <a:off x="4191000" y="1295400"/>
                <a:ext cx="76200" cy="1524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1" name="Straight Connector 750">
                <a:extLst>
                  <a:ext uri="{FF2B5EF4-FFF2-40B4-BE49-F238E27FC236}">
                    <a16:creationId xmlns:a16="http://schemas.microsoft.com/office/drawing/2014/main" id="{A67ADDB8-816E-45E4-B9A0-D1F2D2AE6A44}"/>
                  </a:ext>
                </a:extLst>
              </p:cNvPr>
              <p:cNvCxnSpPr/>
              <p:nvPr/>
            </p:nvCxnSpPr>
            <p:spPr>
              <a:xfrm flipH="1">
                <a:off x="4953000" y="1295400"/>
                <a:ext cx="76200" cy="1524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2" name="Group 245">
              <a:extLst>
                <a:ext uri="{FF2B5EF4-FFF2-40B4-BE49-F238E27FC236}">
                  <a16:creationId xmlns:a16="http://schemas.microsoft.com/office/drawing/2014/main" id="{EE6A47E8-B3F0-4EBA-A2D4-2A8CB61F7474}"/>
                </a:ext>
              </a:extLst>
            </p:cNvPr>
            <p:cNvGrpSpPr/>
            <p:nvPr/>
          </p:nvGrpSpPr>
          <p:grpSpPr>
            <a:xfrm>
              <a:off x="6477000" y="2914340"/>
              <a:ext cx="838200" cy="1981200"/>
              <a:chOff x="4191000" y="914400"/>
              <a:chExt cx="838200" cy="1981200"/>
            </a:xfrm>
          </p:grpSpPr>
          <p:cxnSp>
            <p:nvCxnSpPr>
              <p:cNvPr id="753" name="Straight Connector 752">
                <a:extLst>
                  <a:ext uri="{FF2B5EF4-FFF2-40B4-BE49-F238E27FC236}">
                    <a16:creationId xmlns:a16="http://schemas.microsoft.com/office/drawing/2014/main" id="{13153AEF-4616-4001-85C7-76AD37431760}"/>
                  </a:ext>
                </a:extLst>
              </p:cNvPr>
              <p:cNvCxnSpPr/>
              <p:nvPr/>
            </p:nvCxnSpPr>
            <p:spPr>
              <a:xfrm>
                <a:off x="4267200" y="1447800"/>
                <a:ext cx="0" cy="13716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4" name="Straight Connector 753">
                <a:extLst>
                  <a:ext uri="{FF2B5EF4-FFF2-40B4-BE49-F238E27FC236}">
                    <a16:creationId xmlns:a16="http://schemas.microsoft.com/office/drawing/2014/main" id="{82123F43-2A69-4595-BD6A-5F5C42CEAD57}"/>
                  </a:ext>
                </a:extLst>
              </p:cNvPr>
              <p:cNvCxnSpPr/>
              <p:nvPr/>
            </p:nvCxnSpPr>
            <p:spPr>
              <a:xfrm>
                <a:off x="4953000" y="1447800"/>
                <a:ext cx="0" cy="13716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5" name="Oval 754">
                <a:extLst>
                  <a:ext uri="{FF2B5EF4-FFF2-40B4-BE49-F238E27FC236}">
                    <a16:creationId xmlns:a16="http://schemas.microsoft.com/office/drawing/2014/main" id="{74E4DC0E-9BBB-4CB6-A061-5348052C8A6F}"/>
                  </a:ext>
                </a:extLst>
              </p:cNvPr>
              <p:cNvSpPr/>
              <p:nvPr/>
            </p:nvSpPr>
            <p:spPr>
              <a:xfrm>
                <a:off x="4267200" y="2743200"/>
                <a:ext cx="685800" cy="152400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6" name="Oval 755">
                <a:extLst>
                  <a:ext uri="{FF2B5EF4-FFF2-40B4-BE49-F238E27FC236}">
                    <a16:creationId xmlns:a16="http://schemas.microsoft.com/office/drawing/2014/main" id="{B9F4F123-3651-405A-8EC0-DA806A43C539}"/>
                  </a:ext>
                </a:extLst>
              </p:cNvPr>
              <p:cNvSpPr/>
              <p:nvPr/>
            </p:nvSpPr>
            <p:spPr>
              <a:xfrm>
                <a:off x="4191000" y="914400"/>
                <a:ext cx="838200" cy="152400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57" name="Straight Connector 756">
                <a:extLst>
                  <a:ext uri="{FF2B5EF4-FFF2-40B4-BE49-F238E27FC236}">
                    <a16:creationId xmlns:a16="http://schemas.microsoft.com/office/drawing/2014/main" id="{003B8C5D-66A0-4A95-B922-569C84AB5CBB}"/>
                  </a:ext>
                </a:extLst>
              </p:cNvPr>
              <p:cNvCxnSpPr/>
              <p:nvPr/>
            </p:nvCxnSpPr>
            <p:spPr>
              <a:xfrm>
                <a:off x="5029200" y="990600"/>
                <a:ext cx="0" cy="3048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8" name="Straight Connector 757">
                <a:extLst>
                  <a:ext uri="{FF2B5EF4-FFF2-40B4-BE49-F238E27FC236}">
                    <a16:creationId xmlns:a16="http://schemas.microsoft.com/office/drawing/2014/main" id="{34AC2A4F-8964-4366-B7D0-2D78655E70C8}"/>
                  </a:ext>
                </a:extLst>
              </p:cNvPr>
              <p:cNvCxnSpPr/>
              <p:nvPr/>
            </p:nvCxnSpPr>
            <p:spPr>
              <a:xfrm>
                <a:off x="4191000" y="990600"/>
                <a:ext cx="0" cy="3048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9" name="Straight Connector 758">
                <a:extLst>
                  <a:ext uri="{FF2B5EF4-FFF2-40B4-BE49-F238E27FC236}">
                    <a16:creationId xmlns:a16="http://schemas.microsoft.com/office/drawing/2014/main" id="{90E96769-1F8A-4F3B-B18A-947D37275787}"/>
                  </a:ext>
                </a:extLst>
              </p:cNvPr>
              <p:cNvCxnSpPr/>
              <p:nvPr/>
            </p:nvCxnSpPr>
            <p:spPr>
              <a:xfrm>
                <a:off x="4191000" y="1295400"/>
                <a:ext cx="76200" cy="1524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0" name="Straight Connector 759">
                <a:extLst>
                  <a:ext uri="{FF2B5EF4-FFF2-40B4-BE49-F238E27FC236}">
                    <a16:creationId xmlns:a16="http://schemas.microsoft.com/office/drawing/2014/main" id="{2B0A1CA8-9C45-4C10-90A0-2C6D62309D0E}"/>
                  </a:ext>
                </a:extLst>
              </p:cNvPr>
              <p:cNvCxnSpPr/>
              <p:nvPr/>
            </p:nvCxnSpPr>
            <p:spPr>
              <a:xfrm flipH="1">
                <a:off x="4953000" y="1295400"/>
                <a:ext cx="76200" cy="1524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1" name="Rectangle 12">
            <a:extLst>
              <a:ext uri="{FF2B5EF4-FFF2-40B4-BE49-F238E27FC236}">
                <a16:creationId xmlns:a16="http://schemas.microsoft.com/office/drawing/2014/main" id="{51C224EE-84B0-4A63-862C-92A527AF3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795" y="2014835"/>
            <a:ext cx="624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Metabolic Chambers</a:t>
            </a: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41CA26C2-A949-40EA-AD26-7B655CB0278D}"/>
              </a:ext>
            </a:extLst>
          </p:cNvPr>
          <p:cNvSpPr/>
          <p:nvPr/>
        </p:nvSpPr>
        <p:spPr>
          <a:xfrm>
            <a:off x="1447795" y="228530"/>
            <a:ext cx="6248400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/>
              <a:t>Methods:</a:t>
            </a:r>
          </a:p>
          <a:p>
            <a:pPr algn="ctr">
              <a:lnSpc>
                <a:spcPct val="150000"/>
              </a:lnSpc>
            </a:pPr>
            <a:r>
              <a:rPr lang="en-US" sz="2400" b="1" dirty="0"/>
              <a:t>Measure carbon respiration from litter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5763278"/>
      </p:ext>
    </p:extLst>
  </p:cSld>
  <p:clrMapOvr>
    <a:masterClrMapping/>
  </p:clrMapOvr>
  <p:transition advTm="96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40475"/>
            <a:ext cx="2133600" cy="365125"/>
          </a:xfrm>
        </p:spPr>
        <p:txBody>
          <a:bodyPr/>
          <a:lstStyle/>
          <a:p>
            <a:fld id="{1A08B656-3CC7-437A-AD43-B6A0A3DE351A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73A392B-DA8C-4B1C-BB22-26EC3C020E02}"/>
              </a:ext>
            </a:extLst>
          </p:cNvPr>
          <p:cNvGrpSpPr/>
          <p:nvPr/>
        </p:nvGrpSpPr>
        <p:grpSpPr>
          <a:xfrm>
            <a:off x="1752600" y="2179309"/>
            <a:ext cx="3980426" cy="3338065"/>
            <a:chOff x="2572774" y="1552871"/>
            <a:chExt cx="3980426" cy="3338065"/>
          </a:xfrm>
        </p:grpSpPr>
        <p:sp>
          <p:nvSpPr>
            <p:cNvPr id="781" name="Rectangle 780">
              <a:extLst>
                <a:ext uri="{FF2B5EF4-FFF2-40B4-BE49-F238E27FC236}">
                  <a16:creationId xmlns:a16="http://schemas.microsoft.com/office/drawing/2014/main" id="{2D58D0C4-900A-4C00-AC2C-0354E8864BFA}"/>
                </a:ext>
              </a:extLst>
            </p:cNvPr>
            <p:cNvSpPr/>
            <p:nvPr/>
          </p:nvSpPr>
          <p:spPr>
            <a:xfrm>
              <a:off x="2572774" y="1552871"/>
              <a:ext cx="3980426" cy="330709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85" name="Group 30">
              <a:extLst>
                <a:ext uri="{FF2B5EF4-FFF2-40B4-BE49-F238E27FC236}">
                  <a16:creationId xmlns:a16="http://schemas.microsoft.com/office/drawing/2014/main" id="{73756F8D-C3A7-429F-AF4F-BFDDF4E08D60}"/>
                </a:ext>
              </a:extLst>
            </p:cNvPr>
            <p:cNvGrpSpPr/>
            <p:nvPr/>
          </p:nvGrpSpPr>
          <p:grpSpPr>
            <a:xfrm rot="5400000">
              <a:off x="3406490" y="2779397"/>
              <a:ext cx="76200" cy="533400"/>
              <a:chOff x="1447800" y="1752600"/>
              <a:chExt cx="76200" cy="762000"/>
            </a:xfrm>
          </p:grpSpPr>
          <p:sp>
            <p:nvSpPr>
              <p:cNvPr id="863" name="Can 2">
                <a:extLst>
                  <a:ext uri="{FF2B5EF4-FFF2-40B4-BE49-F238E27FC236}">
                    <a16:creationId xmlns:a16="http://schemas.microsoft.com/office/drawing/2014/main" id="{B3165D5C-A30D-43A8-AB85-EEF69BA0A227}"/>
                  </a:ext>
                </a:extLst>
              </p:cNvPr>
              <p:cNvSpPr/>
              <p:nvPr/>
            </p:nvSpPr>
            <p:spPr>
              <a:xfrm>
                <a:off x="1447800" y="1752600"/>
                <a:ext cx="76200" cy="762000"/>
              </a:xfrm>
              <a:prstGeom prst="can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noFill/>
                </a:endParaRPr>
              </a:p>
            </p:txBody>
          </p:sp>
          <p:cxnSp>
            <p:nvCxnSpPr>
              <p:cNvPr id="864" name="Straight Connector 863">
                <a:extLst>
                  <a:ext uri="{FF2B5EF4-FFF2-40B4-BE49-F238E27FC236}">
                    <a16:creationId xmlns:a16="http://schemas.microsoft.com/office/drawing/2014/main" id="{722B67F8-E394-45FA-9638-3E66AF135271}"/>
                  </a:ext>
                </a:extLst>
              </p:cNvPr>
              <p:cNvCxnSpPr/>
              <p:nvPr/>
            </p:nvCxnSpPr>
            <p:spPr>
              <a:xfrm flipH="1">
                <a:off x="1447800" y="1905000"/>
                <a:ext cx="76200" cy="76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5" name="Straight Connector 864">
                <a:extLst>
                  <a:ext uri="{FF2B5EF4-FFF2-40B4-BE49-F238E27FC236}">
                    <a16:creationId xmlns:a16="http://schemas.microsoft.com/office/drawing/2014/main" id="{108DA65D-675E-44B7-842B-D5F52F8355FA}"/>
                  </a:ext>
                </a:extLst>
              </p:cNvPr>
              <p:cNvCxnSpPr/>
              <p:nvPr/>
            </p:nvCxnSpPr>
            <p:spPr>
              <a:xfrm flipH="1">
                <a:off x="1447800" y="2057400"/>
                <a:ext cx="76200" cy="76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6" name="Straight Connector 865">
                <a:extLst>
                  <a:ext uri="{FF2B5EF4-FFF2-40B4-BE49-F238E27FC236}">
                    <a16:creationId xmlns:a16="http://schemas.microsoft.com/office/drawing/2014/main" id="{09BED52F-EFF6-4AD2-802F-2ADD30BDA73D}"/>
                  </a:ext>
                </a:extLst>
              </p:cNvPr>
              <p:cNvCxnSpPr/>
              <p:nvPr/>
            </p:nvCxnSpPr>
            <p:spPr>
              <a:xfrm flipH="1">
                <a:off x="1447800" y="2286000"/>
                <a:ext cx="76200" cy="76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7" name="Straight Connector 866">
                <a:extLst>
                  <a:ext uri="{FF2B5EF4-FFF2-40B4-BE49-F238E27FC236}">
                    <a16:creationId xmlns:a16="http://schemas.microsoft.com/office/drawing/2014/main" id="{D88B0BD8-275A-4446-B0A8-67E2D4DE06E5}"/>
                  </a:ext>
                </a:extLst>
              </p:cNvPr>
              <p:cNvCxnSpPr/>
              <p:nvPr/>
            </p:nvCxnSpPr>
            <p:spPr>
              <a:xfrm flipH="1">
                <a:off x="1447800" y="2438400"/>
                <a:ext cx="76200" cy="76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8" name="Straight Connector 867">
                <a:extLst>
                  <a:ext uri="{FF2B5EF4-FFF2-40B4-BE49-F238E27FC236}">
                    <a16:creationId xmlns:a16="http://schemas.microsoft.com/office/drawing/2014/main" id="{12D3D82A-DD1A-4188-8DA7-7A7B7CF2344D}"/>
                  </a:ext>
                </a:extLst>
              </p:cNvPr>
              <p:cNvCxnSpPr/>
              <p:nvPr/>
            </p:nvCxnSpPr>
            <p:spPr>
              <a:xfrm flipH="1">
                <a:off x="1447800" y="2133600"/>
                <a:ext cx="76200" cy="76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9" name="Straight Connector 868">
                <a:extLst>
                  <a:ext uri="{FF2B5EF4-FFF2-40B4-BE49-F238E27FC236}">
                    <a16:creationId xmlns:a16="http://schemas.microsoft.com/office/drawing/2014/main" id="{8406F8FC-BBBA-405A-9036-28F91D55BBF3}"/>
                  </a:ext>
                </a:extLst>
              </p:cNvPr>
              <p:cNvCxnSpPr/>
              <p:nvPr/>
            </p:nvCxnSpPr>
            <p:spPr>
              <a:xfrm flipH="1">
                <a:off x="1447800" y="1981200"/>
                <a:ext cx="76200" cy="76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0" name="Straight Connector 869">
                <a:extLst>
                  <a:ext uri="{FF2B5EF4-FFF2-40B4-BE49-F238E27FC236}">
                    <a16:creationId xmlns:a16="http://schemas.microsoft.com/office/drawing/2014/main" id="{37F32225-FF3C-472B-9749-07B063CD2D3B}"/>
                  </a:ext>
                </a:extLst>
              </p:cNvPr>
              <p:cNvCxnSpPr/>
              <p:nvPr/>
            </p:nvCxnSpPr>
            <p:spPr>
              <a:xfrm flipH="1">
                <a:off x="1447800" y="2209800"/>
                <a:ext cx="76200" cy="76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1" name="Straight Connector 870">
                <a:extLst>
                  <a:ext uri="{FF2B5EF4-FFF2-40B4-BE49-F238E27FC236}">
                    <a16:creationId xmlns:a16="http://schemas.microsoft.com/office/drawing/2014/main" id="{B4A9A66D-9091-4F8A-B01E-2D17CDC25A09}"/>
                  </a:ext>
                </a:extLst>
              </p:cNvPr>
              <p:cNvCxnSpPr/>
              <p:nvPr/>
            </p:nvCxnSpPr>
            <p:spPr>
              <a:xfrm flipH="1">
                <a:off x="1447800" y="2362200"/>
                <a:ext cx="76200" cy="76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2" name="Straight Connector 871">
                <a:extLst>
                  <a:ext uri="{FF2B5EF4-FFF2-40B4-BE49-F238E27FC236}">
                    <a16:creationId xmlns:a16="http://schemas.microsoft.com/office/drawing/2014/main" id="{81BB2EAF-2565-41E7-87B0-E6641506DED9}"/>
                  </a:ext>
                </a:extLst>
              </p:cNvPr>
              <p:cNvCxnSpPr/>
              <p:nvPr/>
            </p:nvCxnSpPr>
            <p:spPr>
              <a:xfrm flipH="1">
                <a:off x="1447800" y="1828800"/>
                <a:ext cx="76200" cy="76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3" name="Straight Connector 872">
                <a:extLst>
                  <a:ext uri="{FF2B5EF4-FFF2-40B4-BE49-F238E27FC236}">
                    <a16:creationId xmlns:a16="http://schemas.microsoft.com/office/drawing/2014/main" id="{B77361FC-05DF-4A8F-977D-97E5204D271B}"/>
                  </a:ext>
                </a:extLst>
              </p:cNvPr>
              <p:cNvCxnSpPr/>
              <p:nvPr/>
            </p:nvCxnSpPr>
            <p:spPr>
              <a:xfrm flipH="1">
                <a:off x="1447800" y="1752600"/>
                <a:ext cx="76200" cy="76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4" name="Straight Connector 873">
                <a:extLst>
                  <a:ext uri="{FF2B5EF4-FFF2-40B4-BE49-F238E27FC236}">
                    <a16:creationId xmlns:a16="http://schemas.microsoft.com/office/drawing/2014/main" id="{DA7D0478-2151-4B21-AB75-9C0E14CD7B7E}"/>
                  </a:ext>
                </a:extLst>
              </p:cNvPr>
              <p:cNvCxnSpPr/>
              <p:nvPr/>
            </p:nvCxnSpPr>
            <p:spPr>
              <a:xfrm flipH="1" flipV="1">
                <a:off x="1447800" y="1752600"/>
                <a:ext cx="76200" cy="76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5" name="Straight Connector 874">
                <a:extLst>
                  <a:ext uri="{FF2B5EF4-FFF2-40B4-BE49-F238E27FC236}">
                    <a16:creationId xmlns:a16="http://schemas.microsoft.com/office/drawing/2014/main" id="{4C61888D-5830-40A9-B532-9F849C5CE9F4}"/>
                  </a:ext>
                </a:extLst>
              </p:cNvPr>
              <p:cNvCxnSpPr/>
              <p:nvPr/>
            </p:nvCxnSpPr>
            <p:spPr>
              <a:xfrm flipH="1" flipV="1">
                <a:off x="1447800" y="1828800"/>
                <a:ext cx="76200" cy="76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6" name="Straight Connector 875">
                <a:extLst>
                  <a:ext uri="{FF2B5EF4-FFF2-40B4-BE49-F238E27FC236}">
                    <a16:creationId xmlns:a16="http://schemas.microsoft.com/office/drawing/2014/main" id="{9D5010C9-7337-45DB-98CE-A3504CCC931C}"/>
                  </a:ext>
                </a:extLst>
              </p:cNvPr>
              <p:cNvCxnSpPr/>
              <p:nvPr/>
            </p:nvCxnSpPr>
            <p:spPr>
              <a:xfrm flipH="1" flipV="1">
                <a:off x="1447800" y="1905000"/>
                <a:ext cx="76200" cy="76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7" name="Straight Connector 876">
                <a:extLst>
                  <a:ext uri="{FF2B5EF4-FFF2-40B4-BE49-F238E27FC236}">
                    <a16:creationId xmlns:a16="http://schemas.microsoft.com/office/drawing/2014/main" id="{164FD23C-D26F-4514-A6E3-632F04A304DA}"/>
                  </a:ext>
                </a:extLst>
              </p:cNvPr>
              <p:cNvCxnSpPr/>
              <p:nvPr/>
            </p:nvCxnSpPr>
            <p:spPr>
              <a:xfrm flipH="1" flipV="1">
                <a:off x="1447800" y="1981200"/>
                <a:ext cx="76200" cy="76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8" name="Straight Connector 877">
                <a:extLst>
                  <a:ext uri="{FF2B5EF4-FFF2-40B4-BE49-F238E27FC236}">
                    <a16:creationId xmlns:a16="http://schemas.microsoft.com/office/drawing/2014/main" id="{79FE562E-AF01-43B4-B371-75B722BB67C2}"/>
                  </a:ext>
                </a:extLst>
              </p:cNvPr>
              <p:cNvCxnSpPr/>
              <p:nvPr/>
            </p:nvCxnSpPr>
            <p:spPr>
              <a:xfrm flipH="1" flipV="1">
                <a:off x="1447800" y="2057400"/>
                <a:ext cx="76200" cy="76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9" name="Straight Connector 878">
                <a:extLst>
                  <a:ext uri="{FF2B5EF4-FFF2-40B4-BE49-F238E27FC236}">
                    <a16:creationId xmlns:a16="http://schemas.microsoft.com/office/drawing/2014/main" id="{92A4397F-FBA6-45DF-A11C-16DF27554A98}"/>
                  </a:ext>
                </a:extLst>
              </p:cNvPr>
              <p:cNvCxnSpPr/>
              <p:nvPr/>
            </p:nvCxnSpPr>
            <p:spPr>
              <a:xfrm flipH="1" flipV="1">
                <a:off x="1447800" y="2133600"/>
                <a:ext cx="76200" cy="76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0" name="Straight Connector 879">
                <a:extLst>
                  <a:ext uri="{FF2B5EF4-FFF2-40B4-BE49-F238E27FC236}">
                    <a16:creationId xmlns:a16="http://schemas.microsoft.com/office/drawing/2014/main" id="{E0C1D8F3-6682-4E23-9E4C-89A50A00B6C4}"/>
                  </a:ext>
                </a:extLst>
              </p:cNvPr>
              <p:cNvCxnSpPr/>
              <p:nvPr/>
            </p:nvCxnSpPr>
            <p:spPr>
              <a:xfrm flipH="1" flipV="1">
                <a:off x="1447800" y="2209800"/>
                <a:ext cx="76200" cy="76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1" name="Straight Connector 880">
                <a:extLst>
                  <a:ext uri="{FF2B5EF4-FFF2-40B4-BE49-F238E27FC236}">
                    <a16:creationId xmlns:a16="http://schemas.microsoft.com/office/drawing/2014/main" id="{EDA7EC1F-48AE-487A-99A1-858614FBBB90}"/>
                  </a:ext>
                </a:extLst>
              </p:cNvPr>
              <p:cNvCxnSpPr/>
              <p:nvPr/>
            </p:nvCxnSpPr>
            <p:spPr>
              <a:xfrm flipH="1" flipV="1">
                <a:off x="1447800" y="2286000"/>
                <a:ext cx="76200" cy="76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2" name="Straight Connector 881">
                <a:extLst>
                  <a:ext uri="{FF2B5EF4-FFF2-40B4-BE49-F238E27FC236}">
                    <a16:creationId xmlns:a16="http://schemas.microsoft.com/office/drawing/2014/main" id="{378C77E1-0E34-4DEE-8728-8A81A396F6FB}"/>
                  </a:ext>
                </a:extLst>
              </p:cNvPr>
              <p:cNvCxnSpPr/>
              <p:nvPr/>
            </p:nvCxnSpPr>
            <p:spPr>
              <a:xfrm flipH="1" flipV="1">
                <a:off x="1447800" y="2362200"/>
                <a:ext cx="76200" cy="76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3" name="Straight Connector 882">
                <a:extLst>
                  <a:ext uri="{FF2B5EF4-FFF2-40B4-BE49-F238E27FC236}">
                    <a16:creationId xmlns:a16="http://schemas.microsoft.com/office/drawing/2014/main" id="{D2979555-C77F-49CB-A173-B21FD8F1EFCD}"/>
                  </a:ext>
                </a:extLst>
              </p:cNvPr>
              <p:cNvCxnSpPr/>
              <p:nvPr/>
            </p:nvCxnSpPr>
            <p:spPr>
              <a:xfrm flipH="1" flipV="1">
                <a:off x="1447800" y="2438400"/>
                <a:ext cx="76200" cy="76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04" name="Straight Connector 803">
              <a:extLst>
                <a:ext uri="{FF2B5EF4-FFF2-40B4-BE49-F238E27FC236}">
                  <a16:creationId xmlns:a16="http://schemas.microsoft.com/office/drawing/2014/main" id="{A484C5CB-7FB6-4F2A-8DC7-6C5C86D94650}"/>
                </a:ext>
              </a:extLst>
            </p:cNvPr>
            <p:cNvCxnSpPr/>
            <p:nvPr/>
          </p:nvCxnSpPr>
          <p:spPr>
            <a:xfrm>
              <a:off x="3106174" y="2898549"/>
              <a:ext cx="0" cy="13716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5" name="Straight Connector 804">
              <a:extLst>
                <a:ext uri="{FF2B5EF4-FFF2-40B4-BE49-F238E27FC236}">
                  <a16:creationId xmlns:a16="http://schemas.microsoft.com/office/drawing/2014/main" id="{B4C463B8-470A-496F-AC8D-425D04449BE7}"/>
                </a:ext>
              </a:extLst>
            </p:cNvPr>
            <p:cNvCxnSpPr/>
            <p:nvPr/>
          </p:nvCxnSpPr>
          <p:spPr>
            <a:xfrm>
              <a:off x="3791974" y="2898549"/>
              <a:ext cx="0" cy="13716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6" name="Oval 805">
              <a:extLst>
                <a:ext uri="{FF2B5EF4-FFF2-40B4-BE49-F238E27FC236}">
                  <a16:creationId xmlns:a16="http://schemas.microsoft.com/office/drawing/2014/main" id="{A0E0A781-095E-41D5-B9DC-0C0759AACB40}"/>
                </a:ext>
              </a:extLst>
            </p:cNvPr>
            <p:cNvSpPr/>
            <p:nvPr/>
          </p:nvSpPr>
          <p:spPr>
            <a:xfrm>
              <a:off x="3106174" y="4193949"/>
              <a:ext cx="685800" cy="152400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Oval 806">
              <a:extLst>
                <a:ext uri="{FF2B5EF4-FFF2-40B4-BE49-F238E27FC236}">
                  <a16:creationId xmlns:a16="http://schemas.microsoft.com/office/drawing/2014/main" id="{4CCFB361-1651-4AA7-9CF7-75C52F10B552}"/>
                </a:ext>
              </a:extLst>
            </p:cNvPr>
            <p:cNvSpPr/>
            <p:nvPr/>
          </p:nvSpPr>
          <p:spPr>
            <a:xfrm>
              <a:off x="3029974" y="2365149"/>
              <a:ext cx="838200" cy="152400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8" name="Straight Connector 807">
              <a:extLst>
                <a:ext uri="{FF2B5EF4-FFF2-40B4-BE49-F238E27FC236}">
                  <a16:creationId xmlns:a16="http://schemas.microsoft.com/office/drawing/2014/main" id="{52C785C4-4EDA-4977-9F30-2C837435B179}"/>
                </a:ext>
              </a:extLst>
            </p:cNvPr>
            <p:cNvCxnSpPr/>
            <p:nvPr/>
          </p:nvCxnSpPr>
          <p:spPr>
            <a:xfrm>
              <a:off x="3868174" y="2441349"/>
              <a:ext cx="0" cy="3048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9" name="Straight Connector 808">
              <a:extLst>
                <a:ext uri="{FF2B5EF4-FFF2-40B4-BE49-F238E27FC236}">
                  <a16:creationId xmlns:a16="http://schemas.microsoft.com/office/drawing/2014/main" id="{850AD688-0635-4630-B158-AC02C1868EF8}"/>
                </a:ext>
              </a:extLst>
            </p:cNvPr>
            <p:cNvCxnSpPr/>
            <p:nvPr/>
          </p:nvCxnSpPr>
          <p:spPr>
            <a:xfrm>
              <a:off x="3029974" y="2441349"/>
              <a:ext cx="0" cy="3048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0" name="Straight Connector 809">
              <a:extLst>
                <a:ext uri="{FF2B5EF4-FFF2-40B4-BE49-F238E27FC236}">
                  <a16:creationId xmlns:a16="http://schemas.microsoft.com/office/drawing/2014/main" id="{44BF80E1-6C01-4E19-8EF8-A97EB4AF694C}"/>
                </a:ext>
              </a:extLst>
            </p:cNvPr>
            <p:cNvCxnSpPr/>
            <p:nvPr/>
          </p:nvCxnSpPr>
          <p:spPr>
            <a:xfrm>
              <a:off x="3029974" y="2746149"/>
              <a:ext cx="76200" cy="152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1" name="Straight Connector 810">
              <a:extLst>
                <a:ext uri="{FF2B5EF4-FFF2-40B4-BE49-F238E27FC236}">
                  <a16:creationId xmlns:a16="http://schemas.microsoft.com/office/drawing/2014/main" id="{45C289A6-0C94-4049-AF7A-360CF22E07A2}"/>
                </a:ext>
              </a:extLst>
            </p:cNvPr>
            <p:cNvCxnSpPr/>
            <p:nvPr/>
          </p:nvCxnSpPr>
          <p:spPr>
            <a:xfrm flipH="1">
              <a:off x="3791974" y="2746149"/>
              <a:ext cx="76200" cy="152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D3951902-4D93-4FD3-B4E9-A99F3A0D54BB}"/>
                </a:ext>
              </a:extLst>
            </p:cNvPr>
            <p:cNvSpPr/>
            <p:nvPr/>
          </p:nvSpPr>
          <p:spPr>
            <a:xfrm>
              <a:off x="3029974" y="2334174"/>
              <a:ext cx="838200" cy="17362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4B33608-2AB0-47D3-8845-03FB4AFFEABB}"/>
                </a:ext>
              </a:extLst>
            </p:cNvPr>
            <p:cNvSpPr/>
            <p:nvPr/>
          </p:nvSpPr>
          <p:spPr>
            <a:xfrm>
              <a:off x="2572774" y="3091032"/>
              <a:ext cx="3980426" cy="1799904"/>
            </a:xfrm>
            <a:prstGeom prst="rect">
              <a:avLst/>
            </a:prstGeom>
            <a:solidFill>
              <a:schemeClr val="accent4">
                <a:lumMod val="75000"/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800" name="Straight Connector 799">
              <a:extLst>
                <a:ext uri="{FF2B5EF4-FFF2-40B4-BE49-F238E27FC236}">
                  <a16:creationId xmlns:a16="http://schemas.microsoft.com/office/drawing/2014/main" id="{7A882CC1-B288-4C00-99FF-ADD1DCEE5E00}"/>
                </a:ext>
              </a:extLst>
            </p:cNvPr>
            <p:cNvCxnSpPr>
              <a:cxnSpLocks/>
            </p:cNvCxnSpPr>
            <p:nvPr/>
          </p:nvCxnSpPr>
          <p:spPr>
            <a:xfrm>
              <a:off x="2572774" y="3087146"/>
              <a:ext cx="3980426" cy="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6" name="Picture 2" descr="×ª××¦××ª ×ª××× × ×¢×××¨ âªpicarro g2201-iâ¬â">
              <a:extLst>
                <a:ext uri="{FF2B5EF4-FFF2-40B4-BE49-F238E27FC236}">
                  <a16:creationId xmlns:a16="http://schemas.microsoft.com/office/drawing/2014/main" id="{532F77CA-56F7-4146-9E57-B3B62586D9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431"/>
            <a:stretch/>
          </p:blipFill>
          <p:spPr bwMode="auto">
            <a:xfrm>
              <a:off x="4139462" y="1752600"/>
              <a:ext cx="2390775" cy="1331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BB912AB-3E78-4946-956C-7ADD6B877736}"/>
                </a:ext>
              </a:extLst>
            </p:cNvPr>
            <p:cNvSpPr/>
            <p:nvPr/>
          </p:nvSpPr>
          <p:spPr>
            <a:xfrm>
              <a:off x="3460279" y="1801663"/>
              <a:ext cx="838199" cy="941537"/>
            </a:xfrm>
            <a:custGeom>
              <a:avLst/>
              <a:gdLst>
                <a:gd name="connsiteX0" fmla="*/ 0 w 842682"/>
                <a:gd name="connsiteY0" fmla="*/ 511251 h 754980"/>
                <a:gd name="connsiteX1" fmla="*/ 134470 w 842682"/>
                <a:gd name="connsiteY1" fmla="*/ 9228 h 754980"/>
                <a:gd name="connsiteX2" fmla="*/ 582706 w 842682"/>
                <a:gd name="connsiteY2" fmla="*/ 224381 h 754980"/>
                <a:gd name="connsiteX3" fmla="*/ 753035 w 842682"/>
                <a:gd name="connsiteY3" fmla="*/ 699510 h 754980"/>
                <a:gd name="connsiteX4" fmla="*/ 842682 w 842682"/>
                <a:gd name="connsiteY4" fmla="*/ 726404 h 75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2682" h="754980">
                  <a:moveTo>
                    <a:pt x="0" y="511251"/>
                  </a:moveTo>
                  <a:cubicBezTo>
                    <a:pt x="18676" y="284145"/>
                    <a:pt x="37352" y="57040"/>
                    <a:pt x="134470" y="9228"/>
                  </a:cubicBezTo>
                  <a:cubicBezTo>
                    <a:pt x="231588" y="-38584"/>
                    <a:pt x="479612" y="109334"/>
                    <a:pt x="582706" y="224381"/>
                  </a:cubicBezTo>
                  <a:cubicBezTo>
                    <a:pt x="685800" y="339428"/>
                    <a:pt x="709706" y="615840"/>
                    <a:pt x="753035" y="699510"/>
                  </a:cubicBezTo>
                  <a:cubicBezTo>
                    <a:pt x="796364" y="783180"/>
                    <a:pt x="819523" y="754792"/>
                    <a:pt x="842682" y="72640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68FFC966-97DF-4753-B2B6-D4BF04E5A9C3}"/>
                  </a:ext>
                </a:extLst>
              </p:cNvPr>
              <p:cNvSpPr/>
              <p:nvPr/>
            </p:nvSpPr>
            <p:spPr>
              <a:xfrm>
                <a:off x="5892599" y="2178865"/>
                <a:ext cx="2065012" cy="1266973"/>
              </a:xfrm>
              <a:prstGeom prst="wedgeRectCallout">
                <a:avLst>
                  <a:gd name="adj1" fmla="val -114929"/>
                  <a:gd name="adj2" fmla="val 2265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dirty="0">
                    <a:ea typeface="Cambria Math" panose="02040503050406030204" pitchFamily="18" charset="0"/>
                  </a:rPr>
                  <a:t>CRDS M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easuring</m:t>
                    </m:r>
                  </m:oMath>
                </a14:m>
                <a:endParaRPr lang="en-US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 in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68FFC966-97DF-4753-B2B6-D4BF04E5A9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599" y="2178865"/>
                <a:ext cx="2065012" cy="1266973"/>
              </a:xfrm>
              <a:prstGeom prst="wedgeRectCallout">
                <a:avLst>
                  <a:gd name="adj1" fmla="val -114929"/>
                  <a:gd name="adj2" fmla="val 22655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>
            <a:extLst>
              <a:ext uri="{FF2B5EF4-FFF2-40B4-BE49-F238E27FC236}">
                <a16:creationId xmlns:a16="http://schemas.microsoft.com/office/drawing/2014/main" id="{2E56C7B0-4CDB-4BB0-9E46-D9A0A2EC4358}"/>
              </a:ext>
            </a:extLst>
          </p:cNvPr>
          <p:cNvSpPr/>
          <p:nvPr/>
        </p:nvSpPr>
        <p:spPr>
          <a:xfrm>
            <a:off x="1447799" y="228530"/>
            <a:ext cx="6248395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/>
              <a:t>Methods:</a:t>
            </a:r>
          </a:p>
          <a:p>
            <a:pPr algn="ctr" rtl="1">
              <a:lnSpc>
                <a:spcPct val="150000"/>
              </a:lnSpc>
            </a:pPr>
            <a:r>
              <a:rPr lang="en-US" sz="2400" b="1" dirty="0"/>
              <a:t>Separate litter mineralization</a:t>
            </a:r>
          </a:p>
          <a:p>
            <a:pPr algn="ctr" rtl="1">
              <a:lnSpc>
                <a:spcPct val="150000"/>
              </a:lnSpc>
            </a:pPr>
            <a:r>
              <a:rPr lang="en-US" sz="2400" b="1" dirty="0"/>
              <a:t>from background soil respiration</a:t>
            </a:r>
            <a:endParaRPr lang="en-US" sz="24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8C2222-55C6-4B65-8C49-8E2B4584EF95}"/>
              </a:ext>
            </a:extLst>
          </p:cNvPr>
          <p:cNvGrpSpPr/>
          <p:nvPr/>
        </p:nvGrpSpPr>
        <p:grpSpPr>
          <a:xfrm>
            <a:off x="359832" y="2086650"/>
            <a:ext cx="2102102" cy="1516811"/>
            <a:chOff x="359832" y="2086650"/>
            <a:chExt cx="2102102" cy="1516811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004042E-CB1F-43DA-8548-E4C9212CD44B}"/>
                </a:ext>
              </a:extLst>
            </p:cNvPr>
            <p:cNvSpPr txBox="1"/>
            <p:nvPr/>
          </p:nvSpPr>
          <p:spPr>
            <a:xfrm>
              <a:off x="359832" y="2086650"/>
              <a:ext cx="1177615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600" baseline="30000" dirty="0"/>
                <a:t>13</a:t>
              </a:r>
              <a:r>
                <a:rPr lang="en-US" sz="1600" dirty="0"/>
                <a:t>C-labeled litter bag</a:t>
              </a:r>
              <a:endParaRPr lang="he-IL" sz="1600" dirty="0"/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AF706289-3152-48A8-AA2D-9A5FBC631B82}"/>
                </a:ext>
              </a:extLst>
            </p:cNvPr>
            <p:cNvCxnSpPr>
              <a:cxnSpLocks/>
            </p:cNvCxnSpPr>
            <p:nvPr/>
          </p:nvCxnSpPr>
          <p:spPr>
            <a:xfrm>
              <a:off x="1447799" y="2579612"/>
              <a:ext cx="1014135" cy="102384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17104670"/>
      </p:ext>
    </p:extLst>
  </p:cSld>
  <p:clrMapOvr>
    <a:masterClrMapping/>
  </p:clrMapOvr>
  <p:transition advTm="196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0CDBC84-8449-4A53-BC2D-EE97240081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9"/>
          <a:stretch/>
        </p:blipFill>
        <p:spPr>
          <a:xfrm>
            <a:off x="465648" y="2614210"/>
            <a:ext cx="2978505" cy="2173425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DEAD52-3B9C-4025-8B41-2AE2C4FB1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8B656-3CC7-437A-AD43-B6A0A3DE351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A39698-191C-4B37-B17B-AAE5FAFC2D07}"/>
              </a:ext>
            </a:extLst>
          </p:cNvPr>
          <p:cNvSpPr txBox="1"/>
          <p:nvPr/>
        </p:nvSpPr>
        <p:spPr>
          <a:xfrm>
            <a:off x="2202163" y="381000"/>
            <a:ext cx="4738541" cy="188930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Field measurements: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Monthly interval (10 months)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Increased frequency following rain events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Quantified also total litter mass loss</a:t>
            </a:r>
            <a:endParaRPr lang="he-IL" sz="2000" dirty="0"/>
          </a:p>
        </p:txBody>
      </p:sp>
      <p:pic>
        <p:nvPicPr>
          <p:cNvPr id="4" name="Picture 3" descr="A picture containing ground, outdoor&#10;&#10;Description automatically generated">
            <a:extLst>
              <a:ext uri="{FF2B5EF4-FFF2-40B4-BE49-F238E27FC236}">
                <a16:creationId xmlns:a16="http://schemas.microsoft.com/office/drawing/2014/main" id="{5D62E9CA-F259-40B3-8E0D-2AC806A517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5"/>
          <a:stretch/>
        </p:blipFill>
        <p:spPr>
          <a:xfrm>
            <a:off x="4980769" y="2511845"/>
            <a:ext cx="3487336" cy="2173425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27C636-D130-46A7-B371-088C827793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45"/>
          <a:stretch/>
        </p:blipFill>
        <p:spPr>
          <a:xfrm>
            <a:off x="3124200" y="4147457"/>
            <a:ext cx="3837769" cy="2462568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81387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15"/>
    </mc:Choice>
    <mc:Fallback xmlns="">
      <p:transition spd="slow" advTm="1431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4402D51-6289-40E4-B208-A4BD7F0DAFC7}"/>
              </a:ext>
            </a:extLst>
          </p:cNvPr>
          <p:cNvGrpSpPr/>
          <p:nvPr/>
        </p:nvGrpSpPr>
        <p:grpSpPr>
          <a:xfrm>
            <a:off x="0" y="533400"/>
            <a:ext cx="9144000" cy="6096000"/>
            <a:chOff x="0" y="762000"/>
            <a:chExt cx="9144000" cy="6096000"/>
          </a:xfrm>
        </p:grpSpPr>
        <p:pic>
          <p:nvPicPr>
            <p:cNvPr id="12" name="Picture 11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65DF7801-C4C0-4886-9ED2-5063389AC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62000"/>
              <a:ext cx="9144000" cy="60960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3EADEFA-3605-401F-BCAF-7A3EC168F1F4}"/>
                </a:ext>
              </a:extLst>
            </p:cNvPr>
            <p:cNvSpPr txBox="1"/>
            <p:nvPr/>
          </p:nvSpPr>
          <p:spPr>
            <a:xfrm rot="16200000">
              <a:off x="-838204" y="4692134"/>
              <a:ext cx="24384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pPr algn="r"/>
              <a:r>
                <a:rPr lang="en-US" dirty="0"/>
                <a:t>C mineralization</a:t>
              </a:r>
              <a:endParaRPr lang="he-IL" dirty="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50975F8-556C-481F-9BE1-A2B52E3DC898}"/>
              </a:ext>
            </a:extLst>
          </p:cNvPr>
          <p:cNvSpPr txBox="1"/>
          <p:nvPr/>
        </p:nvSpPr>
        <p:spPr>
          <a:xfrm>
            <a:off x="1143000" y="2286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Litter decomposition restricted to the wet season in all micro-environments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DDD664B-0903-4C42-9B2A-09CBE907942F}"/>
              </a:ext>
            </a:extLst>
          </p:cNvPr>
          <p:cNvGrpSpPr/>
          <p:nvPr/>
        </p:nvGrpSpPr>
        <p:grpSpPr>
          <a:xfrm>
            <a:off x="196330" y="6279427"/>
            <a:ext cx="3514725" cy="468265"/>
            <a:chOff x="5486400" y="6324600"/>
            <a:chExt cx="3514725" cy="46826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CBB5F91-93A2-4610-B85C-33668DFA2A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86400" y="6324600"/>
              <a:ext cx="3514725" cy="199848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8840B2C-C031-4ABC-8F3C-72120B9FEB69}"/>
                </a:ext>
              </a:extLst>
            </p:cNvPr>
            <p:cNvGrpSpPr/>
            <p:nvPr/>
          </p:nvGrpSpPr>
          <p:grpSpPr>
            <a:xfrm>
              <a:off x="6477000" y="6553200"/>
              <a:ext cx="1524000" cy="239665"/>
              <a:chOff x="6477000" y="6618335"/>
              <a:chExt cx="1524000" cy="239665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BACAD5CB-AA17-4B3A-BB47-2F56235480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77000" y="6618335"/>
                <a:ext cx="1042987" cy="239665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EB5E3704-A51F-4D50-B545-29C5C3A74A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20000" y="6675485"/>
                <a:ext cx="381000" cy="171450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8767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94"/>
    </mc:Choice>
    <mc:Fallback xmlns="">
      <p:transition spd="slow" advTm="332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4402D51-6289-40E4-B208-A4BD7F0DAFC7}"/>
              </a:ext>
            </a:extLst>
          </p:cNvPr>
          <p:cNvGrpSpPr/>
          <p:nvPr/>
        </p:nvGrpSpPr>
        <p:grpSpPr>
          <a:xfrm>
            <a:off x="0" y="533400"/>
            <a:ext cx="9144000" cy="6096000"/>
            <a:chOff x="0" y="762000"/>
            <a:chExt cx="9144000" cy="6096000"/>
          </a:xfrm>
        </p:grpSpPr>
        <p:pic>
          <p:nvPicPr>
            <p:cNvPr id="12" name="Picture 11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65DF7801-C4C0-4886-9ED2-5063389AC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62000"/>
              <a:ext cx="9144000" cy="60960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3EADEFA-3605-401F-BCAF-7A3EC168F1F4}"/>
                </a:ext>
              </a:extLst>
            </p:cNvPr>
            <p:cNvSpPr txBox="1"/>
            <p:nvPr/>
          </p:nvSpPr>
          <p:spPr>
            <a:xfrm rot="16200000">
              <a:off x="-838204" y="4692134"/>
              <a:ext cx="24384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pPr algn="r"/>
              <a:r>
                <a:rPr lang="en-US" dirty="0"/>
                <a:t>C mineralization</a:t>
              </a:r>
              <a:endParaRPr lang="he-IL" dirty="0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FE340F81-496C-4CB2-AA05-DDA5A4F1E0DC}"/>
              </a:ext>
            </a:extLst>
          </p:cNvPr>
          <p:cNvSpPr/>
          <p:nvPr/>
        </p:nvSpPr>
        <p:spPr>
          <a:xfrm>
            <a:off x="4876799" y="2133600"/>
            <a:ext cx="457197" cy="3352800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6D399B8-3701-4BC6-8C9C-E9C97D88377B}"/>
              </a:ext>
            </a:extLst>
          </p:cNvPr>
          <p:cNvCxnSpPr>
            <a:cxnSpLocks/>
          </p:cNvCxnSpPr>
          <p:nvPr/>
        </p:nvCxnSpPr>
        <p:spPr>
          <a:xfrm>
            <a:off x="4953000" y="5410200"/>
            <a:ext cx="0" cy="457200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318F521-6E09-46A8-94C0-78DED09370FD}"/>
              </a:ext>
            </a:extLst>
          </p:cNvPr>
          <p:cNvCxnSpPr>
            <a:cxnSpLocks/>
          </p:cNvCxnSpPr>
          <p:nvPr/>
        </p:nvCxnSpPr>
        <p:spPr>
          <a:xfrm>
            <a:off x="4343400" y="5410200"/>
            <a:ext cx="0" cy="457200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CAED700-E120-4F1B-99DD-353F3F5E7548}"/>
              </a:ext>
            </a:extLst>
          </p:cNvPr>
          <p:cNvSpPr txBox="1"/>
          <p:nvPr/>
        </p:nvSpPr>
        <p:spPr>
          <a:xfrm>
            <a:off x="1143000" y="2286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Small rain events do not stimulate decomposition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18FB86-8EAF-4795-BDE9-3611147246E1}"/>
              </a:ext>
            </a:extLst>
          </p:cNvPr>
          <p:cNvCxnSpPr>
            <a:cxnSpLocks/>
          </p:cNvCxnSpPr>
          <p:nvPr/>
        </p:nvCxnSpPr>
        <p:spPr>
          <a:xfrm>
            <a:off x="4191000" y="5410200"/>
            <a:ext cx="0" cy="457200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DAFB381-109B-4763-936B-95791A32627B}"/>
              </a:ext>
            </a:extLst>
          </p:cNvPr>
          <p:cNvGrpSpPr/>
          <p:nvPr/>
        </p:nvGrpSpPr>
        <p:grpSpPr>
          <a:xfrm>
            <a:off x="196330" y="6279427"/>
            <a:ext cx="3514725" cy="468265"/>
            <a:chOff x="5486400" y="6324600"/>
            <a:chExt cx="3514725" cy="46826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3E6BE37-BF70-4CFE-BFCC-2ECAD7B12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86400" y="6324600"/>
              <a:ext cx="3514725" cy="199848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2B8F320-306F-44E3-958D-DDEFBDA336FC}"/>
                </a:ext>
              </a:extLst>
            </p:cNvPr>
            <p:cNvGrpSpPr/>
            <p:nvPr/>
          </p:nvGrpSpPr>
          <p:grpSpPr>
            <a:xfrm>
              <a:off x="6477000" y="6553200"/>
              <a:ext cx="1524000" cy="239665"/>
              <a:chOff x="6477000" y="6618335"/>
              <a:chExt cx="1524000" cy="239665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D49B4F90-3281-4B35-B058-447395A62E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77000" y="6618335"/>
                <a:ext cx="1042987" cy="239665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D087FAFB-C4BA-4AAF-88B2-9080D91E4D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20000" y="6675485"/>
                <a:ext cx="381000" cy="171450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9870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60"/>
    </mc:Choice>
    <mc:Fallback xmlns="">
      <p:transition spd="slow" advTm="115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AF28AF1A-38F5-47DC-AEB4-E94E770ED8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68" t="85846" r="47579" b="9516"/>
          <a:stretch/>
        </p:blipFill>
        <p:spPr>
          <a:xfrm>
            <a:off x="2472129" y="6436247"/>
            <a:ext cx="427843" cy="2852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7919AD-952A-4540-881F-907AB318A2A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3725" t="69047" r="11796" b="11639"/>
          <a:stretch/>
        </p:blipFill>
        <p:spPr>
          <a:xfrm>
            <a:off x="5943600" y="4486670"/>
            <a:ext cx="1905000" cy="123624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57B2687-3E4D-49DF-B836-06AB70E94D6D}"/>
              </a:ext>
            </a:extLst>
          </p:cNvPr>
          <p:cNvGrpSpPr/>
          <p:nvPr/>
        </p:nvGrpSpPr>
        <p:grpSpPr>
          <a:xfrm>
            <a:off x="76201" y="791247"/>
            <a:ext cx="4143374" cy="2942552"/>
            <a:chOff x="76201" y="791247"/>
            <a:chExt cx="4143374" cy="294255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C6D9664-9E26-4B75-BD7F-038E3113D0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551" t="2713" r="54139" b="48479"/>
            <a:stretch/>
          </p:blipFill>
          <p:spPr>
            <a:xfrm>
              <a:off x="927053" y="859510"/>
              <a:ext cx="3292522" cy="2874289"/>
            </a:xfrm>
            <a:prstGeom prst="rect">
              <a:avLst/>
            </a:prstGeom>
          </p:spPr>
        </p:pic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22FAD6F-6047-4455-AF60-AB5A647FC1F5}"/>
                </a:ext>
              </a:extLst>
            </p:cNvPr>
            <p:cNvGrpSpPr/>
            <p:nvPr/>
          </p:nvGrpSpPr>
          <p:grpSpPr>
            <a:xfrm>
              <a:off x="76201" y="791247"/>
              <a:ext cx="735070" cy="2606749"/>
              <a:chOff x="29135" y="1070343"/>
              <a:chExt cx="735070" cy="2606749"/>
            </a:xfrm>
          </p:grpSpPr>
          <p:pic>
            <p:nvPicPr>
              <p:cNvPr id="34" name="Picture 33" descr="A screenshot of a cell phone&#10;&#10;Description automatically generated">
                <a:extLst>
                  <a:ext uri="{FF2B5EF4-FFF2-40B4-BE49-F238E27FC236}">
                    <a16:creationId xmlns:a16="http://schemas.microsoft.com/office/drawing/2014/main" id="{DD9DDE31-9FAE-4FE2-A700-94E133658E3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7" r="93814" b="52500"/>
              <a:stretch/>
            </p:blipFill>
            <p:spPr>
              <a:xfrm>
                <a:off x="431715" y="1070343"/>
                <a:ext cx="332490" cy="2606749"/>
              </a:xfrm>
              <a:prstGeom prst="rect">
                <a:avLst/>
              </a:prstGeom>
            </p:spPr>
          </p:pic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7422B1B-B134-4C0E-86C0-0B85CEC643D1}"/>
                  </a:ext>
                </a:extLst>
              </p:cNvPr>
              <p:cNvSpPr txBox="1"/>
              <p:nvPr/>
            </p:nvSpPr>
            <p:spPr>
              <a:xfrm rot="16200000">
                <a:off x="-640518" y="2189051"/>
                <a:ext cx="170863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pPr algn="r"/>
                <a:r>
                  <a:rPr lang="en-US" dirty="0"/>
                  <a:t>C mineralization</a:t>
                </a:r>
                <a:endParaRPr lang="he-IL" dirty="0"/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F24F11B-250E-4445-A99D-883EA073A6CC}"/>
              </a:ext>
            </a:extLst>
          </p:cNvPr>
          <p:cNvGrpSpPr/>
          <p:nvPr/>
        </p:nvGrpSpPr>
        <p:grpSpPr>
          <a:xfrm>
            <a:off x="626605" y="3812987"/>
            <a:ext cx="3592970" cy="2678958"/>
            <a:chOff x="626605" y="3812987"/>
            <a:chExt cx="3592970" cy="2678958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FA37DF54-2810-4ABB-9E89-96F8DF85A3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551" t="58146" r="54139"/>
            <a:stretch/>
          </p:blipFill>
          <p:spPr>
            <a:xfrm>
              <a:off x="927053" y="3812987"/>
              <a:ext cx="3292522" cy="2678958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8342A45-2D14-4218-940C-1290774E63A7}"/>
                </a:ext>
              </a:extLst>
            </p:cNvPr>
            <p:cNvSpPr txBox="1"/>
            <p:nvPr/>
          </p:nvSpPr>
          <p:spPr>
            <a:xfrm rot="16200000">
              <a:off x="-81148" y="4725471"/>
              <a:ext cx="178483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/>
                <a:t>Soil moisture [%]</a:t>
              </a:r>
              <a:endParaRPr lang="he-IL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7772F2E-0C40-4E3C-AF24-EE02419268B2}"/>
              </a:ext>
            </a:extLst>
          </p:cNvPr>
          <p:cNvSpPr txBox="1"/>
          <p:nvPr/>
        </p:nvSpPr>
        <p:spPr>
          <a:xfrm>
            <a:off x="684777" y="191423"/>
            <a:ext cx="7774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Extended decomposition belowground following rain event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A7A4BAD-8DFA-41C0-A9F8-CC7EC06EC2F3}"/>
              </a:ext>
            </a:extLst>
          </p:cNvPr>
          <p:cNvGrpSpPr/>
          <p:nvPr/>
        </p:nvGrpSpPr>
        <p:grpSpPr>
          <a:xfrm>
            <a:off x="4583668" y="791246"/>
            <a:ext cx="4407932" cy="2984420"/>
            <a:chOff x="4583668" y="791246"/>
            <a:chExt cx="4407932" cy="2984420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A3FBC27-DC59-45B0-B319-605AB55DD2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3109" t="-1" r="-110" b="48582"/>
            <a:stretch/>
          </p:blipFill>
          <p:spPr>
            <a:xfrm>
              <a:off x="5334000" y="791246"/>
              <a:ext cx="3657600" cy="2942553"/>
            </a:xfrm>
            <a:prstGeom prst="rect">
              <a:avLst/>
            </a:prstGeom>
          </p:spPr>
        </p:pic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675D29EB-2F10-416D-9681-040ACDC3EA00}"/>
                </a:ext>
              </a:extLst>
            </p:cNvPr>
            <p:cNvGrpSpPr/>
            <p:nvPr/>
          </p:nvGrpSpPr>
          <p:grpSpPr>
            <a:xfrm>
              <a:off x="4583668" y="894952"/>
              <a:ext cx="699674" cy="2880714"/>
              <a:chOff x="263997" y="842107"/>
              <a:chExt cx="699674" cy="2880714"/>
            </a:xfrm>
          </p:grpSpPr>
          <p:pic>
            <p:nvPicPr>
              <p:cNvPr id="42" name="Picture 41" descr="A screenshot of a cell phone&#10;&#10;Description automatically generated">
                <a:extLst>
                  <a:ext uri="{FF2B5EF4-FFF2-40B4-BE49-F238E27FC236}">
                    <a16:creationId xmlns:a16="http://schemas.microsoft.com/office/drawing/2014/main" id="{AEF17BE5-19A7-4C9A-BE2A-AF14E3E13F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7" r="93814" b="52500"/>
              <a:stretch/>
            </p:blipFill>
            <p:spPr>
              <a:xfrm>
                <a:off x="631181" y="943647"/>
                <a:ext cx="332490" cy="2606749"/>
              </a:xfrm>
              <a:prstGeom prst="rect">
                <a:avLst/>
              </a:prstGeom>
            </p:spPr>
          </p:pic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2B6D2C4-7A81-4224-9B7C-648E0AA1CD64}"/>
                  </a:ext>
                </a:extLst>
              </p:cNvPr>
              <p:cNvSpPr txBox="1"/>
              <p:nvPr/>
            </p:nvSpPr>
            <p:spPr>
              <a:xfrm rot="16200000">
                <a:off x="-991694" y="2097798"/>
                <a:ext cx="288071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/>
                  <a:t>Cumulative C mineralization</a:t>
                </a:r>
                <a:endParaRPr lang="he-IL" dirty="0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EDF4BFD-BA82-44C6-8196-CCD66CAC0430}"/>
              </a:ext>
            </a:extLst>
          </p:cNvPr>
          <p:cNvGrpSpPr/>
          <p:nvPr/>
        </p:nvGrpSpPr>
        <p:grpSpPr>
          <a:xfrm>
            <a:off x="1193720" y="6096000"/>
            <a:ext cx="3149680" cy="674132"/>
            <a:chOff x="1193720" y="6096000"/>
            <a:chExt cx="3149680" cy="6741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01B1283-01DA-4A3C-8D6E-6C4022B6A6AB}"/>
                </a:ext>
              </a:extLst>
            </p:cNvPr>
            <p:cNvGrpSpPr/>
            <p:nvPr/>
          </p:nvGrpSpPr>
          <p:grpSpPr>
            <a:xfrm>
              <a:off x="1193720" y="6096000"/>
              <a:ext cx="3149680" cy="395945"/>
              <a:chOff x="1193720" y="6096000"/>
              <a:chExt cx="3149680" cy="395945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EF39298-1B5C-4900-9438-1E416403164B}"/>
                  </a:ext>
                </a:extLst>
              </p:cNvPr>
              <p:cNvSpPr/>
              <p:nvPr/>
            </p:nvSpPr>
            <p:spPr>
              <a:xfrm>
                <a:off x="1219200" y="6142322"/>
                <a:ext cx="3124200" cy="3496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F36EA789-2E16-4B60-B9CD-C1373A324809}"/>
                  </a:ext>
                </a:extLst>
              </p:cNvPr>
              <p:cNvGrpSpPr/>
              <p:nvPr/>
            </p:nvGrpSpPr>
            <p:grpSpPr>
              <a:xfrm>
                <a:off x="1193720" y="6096000"/>
                <a:ext cx="3149680" cy="307777"/>
                <a:chOff x="1193720" y="6096000"/>
                <a:chExt cx="3149680" cy="307777"/>
              </a:xfrm>
            </p:grpSpPr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3726ED4-819F-4678-A76D-900E480FB489}"/>
                    </a:ext>
                  </a:extLst>
                </p:cNvPr>
                <p:cNvSpPr txBox="1"/>
                <p:nvPr/>
              </p:nvSpPr>
              <p:spPr>
                <a:xfrm>
                  <a:off x="1193720" y="6096000"/>
                  <a:ext cx="48268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/>
                    <a:t>3.1</a:t>
                  </a:r>
                  <a:endParaRPr lang="en-IL" sz="1400" dirty="0"/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1E1842A-C041-4EC1-A80E-EAF302B9E932}"/>
                    </a:ext>
                  </a:extLst>
                </p:cNvPr>
                <p:cNvSpPr txBox="1"/>
                <p:nvPr/>
              </p:nvSpPr>
              <p:spPr>
                <a:xfrm>
                  <a:off x="2161039" y="6096000"/>
                  <a:ext cx="48268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/>
                    <a:t>7.1</a:t>
                  </a:r>
                  <a:endParaRPr lang="en-IL" sz="1400" dirty="0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A8020DA-82DC-4A0E-8323-AFB7E8C50F35}"/>
                    </a:ext>
                  </a:extLst>
                </p:cNvPr>
                <p:cNvSpPr txBox="1"/>
                <p:nvPr/>
              </p:nvSpPr>
              <p:spPr>
                <a:xfrm>
                  <a:off x="2881119" y="6096000"/>
                  <a:ext cx="50071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/>
                    <a:t>10.1</a:t>
                  </a:r>
                  <a:endParaRPr lang="en-IL" sz="1400" dirty="0"/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E8E2A56-52B1-4B39-A375-0246E55EB9A9}"/>
                    </a:ext>
                  </a:extLst>
                </p:cNvPr>
                <p:cNvSpPr txBox="1"/>
                <p:nvPr/>
              </p:nvSpPr>
              <p:spPr>
                <a:xfrm>
                  <a:off x="3842689" y="6096000"/>
                  <a:ext cx="50071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/>
                    <a:t>14.1</a:t>
                  </a:r>
                  <a:endParaRPr lang="en-IL" sz="1400" dirty="0"/>
                </a:p>
              </p:txBody>
            </p:sp>
          </p:grp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7C137A7-F8EF-4774-A38F-8421B77D6BD0}"/>
                </a:ext>
              </a:extLst>
            </p:cNvPr>
            <p:cNvSpPr txBox="1"/>
            <p:nvPr/>
          </p:nvSpPr>
          <p:spPr>
            <a:xfrm>
              <a:off x="2376980" y="6400800"/>
              <a:ext cx="62568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Date</a:t>
              </a:r>
              <a:endParaRPr lang="en-IL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79B0038-C751-4F19-BEE3-D58989761878}"/>
              </a:ext>
            </a:extLst>
          </p:cNvPr>
          <p:cNvGrpSpPr/>
          <p:nvPr/>
        </p:nvGrpSpPr>
        <p:grpSpPr>
          <a:xfrm>
            <a:off x="1559958" y="856949"/>
            <a:ext cx="681213" cy="5252904"/>
            <a:chOff x="1559958" y="856949"/>
            <a:chExt cx="681213" cy="525290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48A8003-74A7-4B7F-AD26-12A79B2AF65F}"/>
                </a:ext>
              </a:extLst>
            </p:cNvPr>
            <p:cNvSpPr/>
            <p:nvPr/>
          </p:nvSpPr>
          <p:spPr>
            <a:xfrm>
              <a:off x="1559958" y="856949"/>
              <a:ext cx="681212" cy="5252904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 sz="16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99DA2A4-BCFA-4BB4-8AF4-1348E460EAC4}"/>
                </a:ext>
              </a:extLst>
            </p:cNvPr>
            <p:cNvSpPr/>
            <p:nvPr/>
          </p:nvSpPr>
          <p:spPr>
            <a:xfrm>
              <a:off x="1559959" y="863025"/>
              <a:ext cx="68121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Rain event</a:t>
              </a:r>
              <a:endParaRPr lang="en-IL" sz="1600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CFDC3F9-FD9F-44D8-BAFA-42BEAC4B4A8F}"/>
              </a:ext>
            </a:extLst>
          </p:cNvPr>
          <p:cNvGrpSpPr/>
          <p:nvPr/>
        </p:nvGrpSpPr>
        <p:grpSpPr>
          <a:xfrm>
            <a:off x="5410200" y="6172200"/>
            <a:ext cx="3581400" cy="533400"/>
            <a:chOff x="152400" y="6248400"/>
            <a:chExt cx="3581400" cy="533400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F453A2D6-92B3-4F45-A055-450E3DD89648}"/>
                </a:ext>
              </a:extLst>
            </p:cNvPr>
            <p:cNvSpPr/>
            <p:nvPr/>
          </p:nvSpPr>
          <p:spPr>
            <a:xfrm>
              <a:off x="152400" y="6248400"/>
              <a:ext cx="3581400" cy="533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79F5B0A8-D618-4A68-9408-E2A61FC006FB}"/>
                </a:ext>
              </a:extLst>
            </p:cNvPr>
            <p:cNvGrpSpPr/>
            <p:nvPr/>
          </p:nvGrpSpPr>
          <p:grpSpPr>
            <a:xfrm>
              <a:off x="196330" y="6279427"/>
              <a:ext cx="3514725" cy="468265"/>
              <a:chOff x="5486400" y="6324600"/>
              <a:chExt cx="3514725" cy="468265"/>
            </a:xfrm>
          </p:grpSpPr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1348CFA2-04E0-48BA-9F0F-D80A00B746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86400" y="6324600"/>
                <a:ext cx="3514725" cy="199848"/>
              </a:xfrm>
              <a:prstGeom prst="rect">
                <a:avLst/>
              </a:prstGeom>
            </p:spPr>
          </p:pic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44EA83E4-AB6F-40AA-B648-5AF7E7265957}"/>
                  </a:ext>
                </a:extLst>
              </p:cNvPr>
              <p:cNvGrpSpPr/>
              <p:nvPr/>
            </p:nvGrpSpPr>
            <p:grpSpPr>
              <a:xfrm>
                <a:off x="6477000" y="6553200"/>
                <a:ext cx="1524000" cy="239665"/>
                <a:chOff x="6477000" y="6618335"/>
                <a:chExt cx="1524000" cy="239665"/>
              </a:xfrm>
            </p:grpSpPr>
            <p:pic>
              <p:nvPicPr>
                <p:cNvPr id="52" name="Picture 51">
                  <a:extLst>
                    <a:ext uri="{FF2B5EF4-FFF2-40B4-BE49-F238E27FC236}">
                      <a16:creationId xmlns:a16="http://schemas.microsoft.com/office/drawing/2014/main" id="{4AC1E671-6C9C-4F0B-81E4-D8A5D5B7D3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477000" y="6618335"/>
                  <a:ext cx="1042987" cy="239665"/>
                </a:xfrm>
                <a:prstGeom prst="rect">
                  <a:avLst/>
                </a:prstGeom>
              </p:spPr>
            </p:pic>
            <p:pic>
              <p:nvPicPr>
                <p:cNvPr id="53" name="Picture 52">
                  <a:extLst>
                    <a:ext uri="{FF2B5EF4-FFF2-40B4-BE49-F238E27FC236}">
                      <a16:creationId xmlns:a16="http://schemas.microsoft.com/office/drawing/2014/main" id="{B59036FD-3AB5-47AF-8830-40D9D0E8DC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620000" y="6675485"/>
                  <a:ext cx="381000" cy="171450"/>
                </a:xfrm>
                <a:prstGeom prst="rect">
                  <a:avLst/>
                </a:prstGeom>
              </p:spPr>
            </p:pic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2604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08"/>
    </mc:Choice>
    <mc:Fallback xmlns="">
      <p:transition spd="slow" advTm="298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06985AFC-993F-4054-8E9D-FD7FA2BE5F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4"/>
          <a:stretch/>
        </p:blipFill>
        <p:spPr>
          <a:xfrm>
            <a:off x="1066800" y="762000"/>
            <a:ext cx="6667500" cy="5410200"/>
          </a:xfrm>
          <a:prstGeom prst="roundRect">
            <a:avLst/>
          </a:prstGeo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FB038A-07E8-4389-ADBA-CED666261B7B}"/>
              </a:ext>
            </a:extLst>
          </p:cNvPr>
          <p:cNvSpPr txBox="1"/>
          <p:nvPr/>
        </p:nvSpPr>
        <p:spPr>
          <a:xfrm>
            <a:off x="0" y="300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Mass loss throughout the whole experiment (10 months)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5F00EBF-12D2-4932-A6A1-F5A2060EE4B2}"/>
              </a:ext>
            </a:extLst>
          </p:cNvPr>
          <p:cNvGrpSpPr/>
          <p:nvPr/>
        </p:nvGrpSpPr>
        <p:grpSpPr>
          <a:xfrm>
            <a:off x="2418910" y="1841047"/>
            <a:ext cx="3630916" cy="800478"/>
            <a:chOff x="2590360" y="2031001"/>
            <a:chExt cx="3630916" cy="80047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EE3BC98-646B-4D01-BF52-3F3FB00DA33F}"/>
                </a:ext>
              </a:extLst>
            </p:cNvPr>
            <p:cNvSpPr txBox="1"/>
            <p:nvPr/>
          </p:nvSpPr>
          <p:spPr>
            <a:xfrm rot="1884596">
              <a:off x="4175066" y="2031001"/>
              <a:ext cx="87395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ln>
                    <a:solidFill>
                      <a:sysClr val="windowText" lastClr="000000"/>
                    </a:solidFill>
                  </a:ln>
                  <a:solidFill>
                    <a:schemeClr val="accent6"/>
                  </a:solidFill>
                </a:rPr>
                <a:t>X</a:t>
              </a:r>
              <a:r>
                <a:rPr lang="en-US" sz="3200" b="1" dirty="0">
                  <a:ln>
                    <a:solidFill>
                      <a:sysClr val="windowText" lastClr="000000"/>
                    </a:solidFill>
                  </a:ln>
                  <a:solidFill>
                    <a:schemeClr val="accent6"/>
                  </a:solidFill>
                </a:rPr>
                <a:t> </a:t>
              </a:r>
              <a:r>
                <a:rPr lang="en-US" sz="4400" b="1" dirty="0">
                  <a:ln>
                    <a:solidFill>
                      <a:sysClr val="windowText" lastClr="000000"/>
                    </a:solidFill>
                  </a:ln>
                  <a:solidFill>
                    <a:schemeClr val="accent6"/>
                  </a:solidFill>
                </a:rPr>
                <a:t>2</a:t>
              </a:r>
              <a:endParaRPr lang="en-IL" sz="3200" b="1" dirty="0">
                <a:ln>
                  <a:solidFill>
                    <a:sysClr val="windowText" lastClr="000000"/>
                  </a:solidFill>
                </a:ln>
                <a:solidFill>
                  <a:schemeClr val="accent6"/>
                </a:solidFill>
              </a:endParaRPr>
            </a:p>
          </p:txBody>
        </p:sp>
        <p:sp>
          <p:nvSpPr>
            <p:cNvPr id="15" name="Arrow: Down 14">
              <a:extLst>
                <a:ext uri="{FF2B5EF4-FFF2-40B4-BE49-F238E27FC236}">
                  <a16:creationId xmlns:a16="http://schemas.microsoft.com/office/drawing/2014/main" id="{D2A9C204-742F-4586-94C6-6069E4AD6642}"/>
                </a:ext>
              </a:extLst>
            </p:cNvPr>
            <p:cNvSpPr/>
            <p:nvPr/>
          </p:nvSpPr>
          <p:spPr>
            <a:xfrm rot="7165456">
              <a:off x="4262943" y="873146"/>
              <a:ext cx="285750" cy="3630916"/>
            </a:xfrm>
            <a:prstGeom prst="downArrow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71F038F-DC96-464C-90CC-954D5CE1F6EE}"/>
              </a:ext>
            </a:extLst>
          </p:cNvPr>
          <p:cNvGrpSpPr/>
          <p:nvPr/>
        </p:nvGrpSpPr>
        <p:grpSpPr>
          <a:xfrm>
            <a:off x="5410200" y="6172200"/>
            <a:ext cx="3581400" cy="533400"/>
            <a:chOff x="152400" y="6248400"/>
            <a:chExt cx="3581400" cy="53340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D83F6E74-4C4B-4FDA-AB56-270B3EB5A222}"/>
                </a:ext>
              </a:extLst>
            </p:cNvPr>
            <p:cNvSpPr/>
            <p:nvPr/>
          </p:nvSpPr>
          <p:spPr>
            <a:xfrm>
              <a:off x="152400" y="6248400"/>
              <a:ext cx="3581400" cy="533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FB31B5B-0C87-4F2D-BE80-1F7C5F920C8B}"/>
                </a:ext>
              </a:extLst>
            </p:cNvPr>
            <p:cNvGrpSpPr/>
            <p:nvPr/>
          </p:nvGrpSpPr>
          <p:grpSpPr>
            <a:xfrm>
              <a:off x="196330" y="6279427"/>
              <a:ext cx="3514725" cy="468265"/>
              <a:chOff x="5486400" y="6324600"/>
              <a:chExt cx="3514725" cy="468265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609CE42D-B801-4545-A054-E14788B27E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86400" y="6324600"/>
                <a:ext cx="3514725" cy="199848"/>
              </a:xfrm>
              <a:prstGeom prst="rect">
                <a:avLst/>
              </a:prstGeom>
            </p:spPr>
          </p:pic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CB31831-4DC9-4C70-B5D1-8D2CBEAA1D11}"/>
                  </a:ext>
                </a:extLst>
              </p:cNvPr>
              <p:cNvGrpSpPr/>
              <p:nvPr/>
            </p:nvGrpSpPr>
            <p:grpSpPr>
              <a:xfrm>
                <a:off x="6477000" y="6553200"/>
                <a:ext cx="1524000" cy="239665"/>
                <a:chOff x="6477000" y="6618335"/>
                <a:chExt cx="1524000" cy="239665"/>
              </a:xfrm>
            </p:grpSpPr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1CA3FCD7-1A88-4BED-AFA8-EBFCD3BAA8D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477000" y="6618335"/>
                  <a:ext cx="1042987" cy="239665"/>
                </a:xfrm>
                <a:prstGeom prst="rect">
                  <a:avLst/>
                </a:prstGeom>
              </p:spPr>
            </p:pic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164DF6BB-5B6F-4802-A7CE-BC84F9FA58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620000" y="6675485"/>
                  <a:ext cx="381000" cy="171450"/>
                </a:xfrm>
                <a:prstGeom prst="rect">
                  <a:avLst/>
                </a:prstGeom>
              </p:spPr>
            </p:pic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8168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51"/>
    </mc:Choice>
    <mc:Fallback xmlns="">
      <p:transition spd="slow" advTm="91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06985AFC-993F-4054-8E9D-FD7FA2BE5F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4"/>
          <a:stretch/>
        </p:blipFill>
        <p:spPr>
          <a:xfrm>
            <a:off x="1066800" y="762000"/>
            <a:ext cx="6667500" cy="5410200"/>
          </a:xfrm>
          <a:prstGeom prst="roundRect">
            <a:avLst/>
          </a:prstGeo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FB038A-07E8-4389-ADBA-CED666261B7B}"/>
              </a:ext>
            </a:extLst>
          </p:cNvPr>
          <p:cNvSpPr txBox="1"/>
          <p:nvPr/>
        </p:nvSpPr>
        <p:spPr>
          <a:xfrm>
            <a:off x="0" y="300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Mass loss throughout the whole experiment (10 months)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71F038F-DC96-464C-90CC-954D5CE1F6EE}"/>
              </a:ext>
            </a:extLst>
          </p:cNvPr>
          <p:cNvGrpSpPr/>
          <p:nvPr/>
        </p:nvGrpSpPr>
        <p:grpSpPr>
          <a:xfrm>
            <a:off x="5410200" y="6172200"/>
            <a:ext cx="3581400" cy="533400"/>
            <a:chOff x="152400" y="6248400"/>
            <a:chExt cx="3581400" cy="53340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D83F6E74-4C4B-4FDA-AB56-270B3EB5A222}"/>
                </a:ext>
              </a:extLst>
            </p:cNvPr>
            <p:cNvSpPr/>
            <p:nvPr/>
          </p:nvSpPr>
          <p:spPr>
            <a:xfrm>
              <a:off x="152400" y="6248400"/>
              <a:ext cx="3581400" cy="533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FB31B5B-0C87-4F2D-BE80-1F7C5F920C8B}"/>
                </a:ext>
              </a:extLst>
            </p:cNvPr>
            <p:cNvGrpSpPr/>
            <p:nvPr/>
          </p:nvGrpSpPr>
          <p:grpSpPr>
            <a:xfrm>
              <a:off x="196330" y="6279427"/>
              <a:ext cx="3514725" cy="468265"/>
              <a:chOff x="5486400" y="6324600"/>
              <a:chExt cx="3514725" cy="468265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609CE42D-B801-4545-A054-E14788B27E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86400" y="6324600"/>
                <a:ext cx="3514725" cy="199848"/>
              </a:xfrm>
              <a:prstGeom prst="rect">
                <a:avLst/>
              </a:prstGeom>
            </p:spPr>
          </p:pic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CB31831-4DC9-4C70-B5D1-8D2CBEAA1D11}"/>
                  </a:ext>
                </a:extLst>
              </p:cNvPr>
              <p:cNvGrpSpPr/>
              <p:nvPr/>
            </p:nvGrpSpPr>
            <p:grpSpPr>
              <a:xfrm>
                <a:off x="6477000" y="6553200"/>
                <a:ext cx="1524000" cy="239665"/>
                <a:chOff x="6477000" y="6618335"/>
                <a:chExt cx="1524000" cy="239665"/>
              </a:xfrm>
            </p:grpSpPr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1CA3FCD7-1A88-4BED-AFA8-EBFCD3BAA8D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477000" y="6618335"/>
                  <a:ext cx="1042987" cy="239665"/>
                </a:xfrm>
                <a:prstGeom prst="rect">
                  <a:avLst/>
                </a:prstGeom>
              </p:spPr>
            </p:pic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164DF6BB-5B6F-4802-A7CE-BC84F9FA58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620000" y="6675485"/>
                  <a:ext cx="381000" cy="17145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18" name="Arrow: Down 17">
            <a:extLst>
              <a:ext uri="{FF2B5EF4-FFF2-40B4-BE49-F238E27FC236}">
                <a16:creationId xmlns:a16="http://schemas.microsoft.com/office/drawing/2014/main" id="{6C013B65-E1CB-4B0B-8EE4-4A6B5A5681E8}"/>
              </a:ext>
            </a:extLst>
          </p:cNvPr>
          <p:cNvSpPr/>
          <p:nvPr/>
        </p:nvSpPr>
        <p:spPr>
          <a:xfrm rot="6456372">
            <a:off x="3148433" y="1223378"/>
            <a:ext cx="285750" cy="1060676"/>
          </a:xfrm>
          <a:prstGeom prst="down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A996172F-3CF1-4089-995E-72C4364F9BDE}"/>
              </a:ext>
            </a:extLst>
          </p:cNvPr>
          <p:cNvSpPr/>
          <p:nvPr/>
        </p:nvSpPr>
        <p:spPr>
          <a:xfrm rot="5400000">
            <a:off x="5657850" y="2638425"/>
            <a:ext cx="285750" cy="8382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129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26"/>
    </mc:Choice>
    <mc:Fallback xmlns="">
      <p:transition spd="slow" advTm="112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297441-E868-431A-B6F9-29B712601210}"/>
              </a:ext>
            </a:extLst>
          </p:cNvPr>
          <p:cNvSpPr txBox="1"/>
          <p:nvPr/>
        </p:nvSpPr>
        <p:spPr>
          <a:xfrm>
            <a:off x="723900" y="488279"/>
            <a:ext cx="7696200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9524F1-8D14-46C4-B9CD-469F5AB8E626}"/>
              </a:ext>
            </a:extLst>
          </p:cNvPr>
          <p:cNvSpPr/>
          <p:nvPr/>
        </p:nvSpPr>
        <p:spPr>
          <a:xfrm>
            <a:off x="876300" y="1828800"/>
            <a:ext cx="7391400" cy="2147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No stimulation of decomposition by alternative moisture sources.</a:t>
            </a:r>
          </a:p>
          <a:p>
            <a:pPr marL="285750" indent="-28575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Evidence for </a:t>
            </a:r>
            <a:r>
              <a:rPr lang="en-US" sz="2000" b="1" dirty="0">
                <a:solidFill>
                  <a:schemeClr val="bg1"/>
                </a:solidFill>
              </a:rPr>
              <a:t>climatic facilitation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Evidence for </a:t>
            </a:r>
            <a:r>
              <a:rPr lang="en-US" sz="2000" b="1" dirty="0">
                <a:solidFill>
                  <a:schemeClr val="bg1"/>
                </a:solidFill>
              </a:rPr>
              <a:t>nutrient facilitation</a:t>
            </a:r>
            <a:r>
              <a:rPr lang="en-US" sz="2000" dirty="0">
                <a:solidFill>
                  <a:schemeClr val="bg1"/>
                </a:solidFill>
              </a:rPr>
              <a:t>,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but only when coupled with climatic facilitation.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107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61"/>
    </mc:Choice>
    <mc:Fallback xmlns="">
      <p:transition spd="slow" advTm="229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C59EE2FC-19FA-45DA-ADBB-4F56B9275B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2" t="68064" r="93518"/>
          <a:stretch/>
        </p:blipFill>
        <p:spPr>
          <a:xfrm>
            <a:off x="0" y="2359700"/>
            <a:ext cx="9144000" cy="4498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0E13A0-DA8B-4C2D-A91A-BE09D312909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3188" b="7871"/>
          <a:stretch/>
        </p:blipFill>
        <p:spPr>
          <a:xfrm>
            <a:off x="0" y="0"/>
            <a:ext cx="9144000" cy="2374461"/>
          </a:xfrm>
          <a:prstGeom prst="rect">
            <a:avLst/>
          </a:prstGeom>
        </p:spPr>
      </p:pic>
      <p:sp>
        <p:nvSpPr>
          <p:cNvPr id="150" name="Arrow: Up 149">
            <a:extLst>
              <a:ext uri="{FF2B5EF4-FFF2-40B4-BE49-F238E27FC236}">
                <a16:creationId xmlns:a16="http://schemas.microsoft.com/office/drawing/2014/main" id="{F1A34FFA-A603-479C-AF14-C14BE0A400DE}"/>
              </a:ext>
            </a:extLst>
          </p:cNvPr>
          <p:cNvSpPr/>
          <p:nvPr/>
        </p:nvSpPr>
        <p:spPr>
          <a:xfrm>
            <a:off x="7576194" y="3708131"/>
            <a:ext cx="224587" cy="479289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685800">
              <a:defRPr/>
            </a:pPr>
            <a:endParaRPr lang="he-IL" b="1" dirty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AFDC0A7-DCC8-43F8-A99F-A216C0DF136F}"/>
              </a:ext>
            </a:extLst>
          </p:cNvPr>
          <p:cNvGrpSpPr/>
          <p:nvPr/>
        </p:nvGrpSpPr>
        <p:grpSpPr>
          <a:xfrm>
            <a:off x="1796478" y="1163282"/>
            <a:ext cx="3707027" cy="1521925"/>
            <a:chOff x="2395304" y="408042"/>
            <a:chExt cx="4942703" cy="2029233"/>
          </a:xfrm>
        </p:grpSpPr>
        <p:sp>
          <p:nvSpPr>
            <p:cNvPr id="158" name="Arrow: Left 157">
              <a:extLst>
                <a:ext uri="{FF2B5EF4-FFF2-40B4-BE49-F238E27FC236}">
                  <a16:creationId xmlns:a16="http://schemas.microsoft.com/office/drawing/2014/main" id="{45755E21-05EB-47B1-A35B-EF5CE23FA795}"/>
                </a:ext>
              </a:extLst>
            </p:cNvPr>
            <p:cNvSpPr/>
            <p:nvPr/>
          </p:nvSpPr>
          <p:spPr>
            <a:xfrm>
              <a:off x="4877647" y="1241457"/>
              <a:ext cx="2460360" cy="372593"/>
            </a:xfrm>
            <a:prstGeom prst="lef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IL" sz="105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3" name="Picture 2" descr="A picture containing dark, night sky&#10;&#10;Description automatically generated">
              <a:extLst>
                <a:ext uri="{FF2B5EF4-FFF2-40B4-BE49-F238E27FC236}">
                  <a16:creationId xmlns:a16="http://schemas.microsoft.com/office/drawing/2014/main" id="{E9F22CFC-E50C-4289-83C8-267846FE5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5304" y="408042"/>
              <a:ext cx="2482342" cy="2029233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7574F8E-5E2B-43AC-A41A-2F0B8AFC5ECF}"/>
              </a:ext>
            </a:extLst>
          </p:cNvPr>
          <p:cNvGrpSpPr/>
          <p:nvPr/>
        </p:nvGrpSpPr>
        <p:grpSpPr>
          <a:xfrm>
            <a:off x="1435780" y="2374461"/>
            <a:ext cx="2969861" cy="3550089"/>
            <a:chOff x="2637816" y="1392147"/>
            <a:chExt cx="3026822" cy="4853526"/>
          </a:xfrm>
          <a:solidFill>
            <a:srgbClr val="CDB84F"/>
          </a:solidFill>
        </p:grpSpPr>
        <p:sp>
          <p:nvSpPr>
            <p:cNvPr id="10" name="Flowchart: Manual Operation 9">
              <a:extLst>
                <a:ext uri="{FF2B5EF4-FFF2-40B4-BE49-F238E27FC236}">
                  <a16:creationId xmlns:a16="http://schemas.microsoft.com/office/drawing/2014/main" id="{97D97E8D-9A9D-4C2B-9745-95730255089F}"/>
                </a:ext>
              </a:extLst>
            </p:cNvPr>
            <p:cNvSpPr/>
            <p:nvPr/>
          </p:nvSpPr>
          <p:spPr>
            <a:xfrm>
              <a:off x="2637816" y="1392147"/>
              <a:ext cx="3026822" cy="581942"/>
            </a:xfrm>
            <a:prstGeom prst="flowChartManualOperati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I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FF01458-AB29-4DC8-8CC5-E19AF1E64F77}"/>
                </a:ext>
              </a:extLst>
            </p:cNvPr>
            <p:cNvSpPr/>
            <p:nvPr/>
          </p:nvSpPr>
          <p:spPr>
            <a:xfrm>
              <a:off x="3240400" y="1669120"/>
              <a:ext cx="1819284" cy="457655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IL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CE06832-DFAC-41E1-8E9D-DB6C0D995BA3}"/>
              </a:ext>
            </a:extLst>
          </p:cNvPr>
          <p:cNvGrpSpPr/>
          <p:nvPr/>
        </p:nvGrpSpPr>
        <p:grpSpPr>
          <a:xfrm>
            <a:off x="-2244" y="5587890"/>
            <a:ext cx="2079077" cy="1270110"/>
            <a:chOff x="-2992" y="5165259"/>
            <a:chExt cx="2772102" cy="169348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56C3719-DF5B-4186-A7E9-2473887B9788}"/>
                </a:ext>
              </a:extLst>
            </p:cNvPr>
            <p:cNvGrpSpPr/>
            <p:nvPr/>
          </p:nvGrpSpPr>
          <p:grpSpPr>
            <a:xfrm>
              <a:off x="-2992" y="5165259"/>
              <a:ext cx="2772102" cy="1693480"/>
              <a:chOff x="9404756" y="5093465"/>
              <a:chExt cx="2772102" cy="1693480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CAE09694-0E47-45A9-B7EA-2DF2300581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404756" y="5093465"/>
                <a:ext cx="2685804" cy="1693480"/>
              </a:xfrm>
              <a:prstGeom prst="rect">
                <a:avLst/>
              </a:prstGeom>
            </p:spPr>
          </p:pic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F6DE9746-C527-4A93-80F8-D5218065F447}"/>
                  </a:ext>
                </a:extLst>
              </p:cNvPr>
              <p:cNvGrpSpPr/>
              <p:nvPr/>
            </p:nvGrpSpPr>
            <p:grpSpPr>
              <a:xfrm>
                <a:off x="9591980" y="5291994"/>
                <a:ext cx="2584878" cy="410370"/>
                <a:chOff x="9911260" y="5323700"/>
                <a:chExt cx="2584878" cy="410370"/>
              </a:xfrm>
            </p:grpSpPr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8FD73AAE-B17A-485D-A945-952851F74A69}"/>
                    </a:ext>
                  </a:extLst>
                </p:cNvPr>
                <p:cNvSpPr/>
                <p:nvPr/>
              </p:nvSpPr>
              <p:spPr>
                <a:xfrm>
                  <a:off x="9911260" y="5331598"/>
                  <a:ext cx="371857" cy="322758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he-IL" sz="1350" baseline="-25000" dirty="0">
                    <a:solidFill>
                      <a:prstClr val="white"/>
                    </a:solidFill>
                    <a:latin typeface="Calibri" panose="020F0502020204030204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C6E5D317-CE30-4AE0-B885-DF8010658B94}"/>
                    </a:ext>
                  </a:extLst>
                </p:cNvPr>
                <p:cNvSpPr txBox="1"/>
                <p:nvPr/>
              </p:nvSpPr>
              <p:spPr>
                <a:xfrm>
                  <a:off x="10320072" y="5323700"/>
                  <a:ext cx="2176066" cy="410370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 defTabSz="685800">
                    <a:defRPr/>
                  </a:pPr>
                  <a:r>
                    <a:rPr lang="en-US" sz="1400" b="1" dirty="0">
                      <a:solidFill>
                        <a:prstClr val="black"/>
                      </a:solidFill>
                      <a:latin typeface="Calibri" panose="020F0502020204030204"/>
                    </a:rPr>
                    <a:t>Nutrient Reservoirs</a:t>
                  </a:r>
                  <a:endParaRPr lang="he-IL" sz="2800" b="1" dirty="0">
                    <a:solidFill>
                      <a:prstClr val="black"/>
                    </a:solidFill>
                    <a:latin typeface="Calibri" panose="020F0502020204030204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5448ACE7-214F-4C73-9444-DBBFB9675D1B}"/>
                  </a:ext>
                </a:extLst>
              </p:cNvPr>
              <p:cNvGrpSpPr/>
              <p:nvPr/>
            </p:nvGrpSpPr>
            <p:grpSpPr>
              <a:xfrm>
                <a:off x="9518107" y="5815742"/>
                <a:ext cx="2545771" cy="420253"/>
                <a:chOff x="9518107" y="5815742"/>
                <a:chExt cx="2545771" cy="420253"/>
              </a:xfrm>
            </p:grpSpPr>
            <p:sp>
              <p:nvSpPr>
                <p:cNvPr id="71" name="Arrow: Left 70">
                  <a:extLst>
                    <a:ext uri="{FF2B5EF4-FFF2-40B4-BE49-F238E27FC236}">
                      <a16:creationId xmlns:a16="http://schemas.microsoft.com/office/drawing/2014/main" id="{D5BF0F32-45F6-42C3-9BDC-01344541F62B}"/>
                    </a:ext>
                  </a:extLst>
                </p:cNvPr>
                <p:cNvSpPr/>
                <p:nvPr/>
              </p:nvSpPr>
              <p:spPr>
                <a:xfrm>
                  <a:off x="9518107" y="5815742"/>
                  <a:ext cx="712831" cy="352501"/>
                </a:xfrm>
                <a:prstGeom prst="leftArrow">
                  <a:avLst/>
                </a:pr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he-IL" sz="1500" b="1" dirty="0">
                    <a:solidFill>
                      <a:prstClr val="white"/>
                    </a:solidFill>
                    <a:latin typeface="Calibri" panose="020F0502020204030204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D7F33898-AA92-4B99-AB9D-C370D100462D}"/>
                    </a:ext>
                  </a:extLst>
                </p:cNvPr>
                <p:cNvSpPr txBox="1"/>
                <p:nvPr/>
              </p:nvSpPr>
              <p:spPr>
                <a:xfrm>
                  <a:off x="10303823" y="5825625"/>
                  <a:ext cx="1760055" cy="410370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 defTabSz="685800">
                    <a:defRPr/>
                  </a:pPr>
                  <a:r>
                    <a:rPr lang="en-US" sz="1400" b="1" dirty="0">
                      <a:solidFill>
                        <a:prstClr val="black"/>
                      </a:solidFill>
                      <a:latin typeface="Calibri" panose="020F0502020204030204"/>
                    </a:rPr>
                    <a:t>Nutrient Fluxes</a:t>
                  </a:r>
                  <a:endParaRPr lang="he-IL" sz="2000" b="1" dirty="0">
                    <a:solidFill>
                      <a:prstClr val="black"/>
                    </a:solidFill>
                    <a:latin typeface="Calibri" panose="020F0502020204030204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50A49D1-8AC9-4ECE-B211-FD1CB21CBBB7}"/>
                </a:ext>
              </a:extLst>
            </p:cNvPr>
            <p:cNvGrpSpPr/>
            <p:nvPr/>
          </p:nvGrpSpPr>
          <p:grpSpPr>
            <a:xfrm>
              <a:off x="209297" y="6375288"/>
              <a:ext cx="2009692" cy="410369"/>
              <a:chOff x="209297" y="5190299"/>
              <a:chExt cx="2009692" cy="410369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6AD41608-7FF4-4CFE-9284-7F67920D718E}"/>
                  </a:ext>
                </a:extLst>
              </p:cNvPr>
              <p:cNvGrpSpPr/>
              <p:nvPr/>
            </p:nvGrpSpPr>
            <p:grpSpPr>
              <a:xfrm>
                <a:off x="209297" y="5193736"/>
                <a:ext cx="548950" cy="277748"/>
                <a:chOff x="7390541" y="4332858"/>
                <a:chExt cx="548950" cy="277748"/>
              </a:xfrm>
            </p:grpSpPr>
            <p:sp>
              <p:nvSpPr>
                <p:cNvPr id="74" name="Isosceles Triangle 73">
                  <a:extLst>
                    <a:ext uri="{FF2B5EF4-FFF2-40B4-BE49-F238E27FC236}">
                      <a16:creationId xmlns:a16="http://schemas.microsoft.com/office/drawing/2014/main" id="{2CB6E410-D6FF-466F-B208-C02297333355}"/>
                    </a:ext>
                  </a:extLst>
                </p:cNvPr>
                <p:cNvSpPr/>
                <p:nvPr/>
              </p:nvSpPr>
              <p:spPr>
                <a:xfrm rot="5400000">
                  <a:off x="7388913" y="4334486"/>
                  <a:ext cx="277732" cy="274475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he-IL" sz="1350" dirty="0">
                    <a:solidFill>
                      <a:prstClr val="white"/>
                    </a:solidFill>
                    <a:latin typeface="Calibri" panose="020F0502020204030204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7" name="Isosceles Triangle 76">
                  <a:extLst>
                    <a:ext uri="{FF2B5EF4-FFF2-40B4-BE49-F238E27FC236}">
                      <a16:creationId xmlns:a16="http://schemas.microsoft.com/office/drawing/2014/main" id="{BD22BC8F-1878-42DC-994A-AD944B6CC7A4}"/>
                    </a:ext>
                  </a:extLst>
                </p:cNvPr>
                <p:cNvSpPr/>
                <p:nvPr/>
              </p:nvSpPr>
              <p:spPr>
                <a:xfrm rot="16200000">
                  <a:off x="7663389" y="4334503"/>
                  <a:ext cx="277730" cy="274475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he-IL" sz="1350" dirty="0">
                    <a:solidFill>
                      <a:prstClr val="white"/>
                    </a:solidFill>
                    <a:latin typeface="Calibri" panose="020F0502020204030204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C6D0F10F-5184-42EB-8F91-29DA00CD51D5}"/>
                  </a:ext>
                </a:extLst>
              </p:cNvPr>
              <p:cNvSpPr txBox="1"/>
              <p:nvPr/>
            </p:nvSpPr>
            <p:spPr>
              <a:xfrm>
                <a:off x="905552" y="5190299"/>
                <a:ext cx="1313437" cy="410369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defTabSz="685800">
                  <a:defRPr/>
                </a:pPr>
                <a:r>
                  <a:rPr lang="en-US" sz="1400" b="1" dirty="0">
                    <a:solidFill>
                      <a:prstClr val="black"/>
                    </a:solidFill>
                    <a:latin typeface="Calibri" panose="020F0502020204030204"/>
                  </a:rPr>
                  <a:t>Regulation</a:t>
                </a:r>
                <a:endParaRPr lang="he-IL" sz="2000" b="1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47A5CA3-BFD7-4665-989A-4151CB3EBB50}"/>
              </a:ext>
            </a:extLst>
          </p:cNvPr>
          <p:cNvGrpSpPr/>
          <p:nvPr/>
        </p:nvGrpSpPr>
        <p:grpSpPr>
          <a:xfrm>
            <a:off x="3458415" y="3706018"/>
            <a:ext cx="4738705" cy="1949337"/>
            <a:chOff x="4611219" y="3798357"/>
            <a:chExt cx="6318274" cy="259911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07DC974C-BD6B-4F64-8C9D-E1E16B4AD9B7}"/>
                </a:ext>
              </a:extLst>
            </p:cNvPr>
            <p:cNvGrpSpPr/>
            <p:nvPr/>
          </p:nvGrpSpPr>
          <p:grpSpPr>
            <a:xfrm>
              <a:off x="4611219" y="4527593"/>
              <a:ext cx="6318274" cy="1869880"/>
              <a:chOff x="4611219" y="4527593"/>
              <a:chExt cx="6318274" cy="186988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92B0C87-ECA8-4732-A2BF-745A492FFD66}"/>
                  </a:ext>
                </a:extLst>
              </p:cNvPr>
              <p:cNvSpPr/>
              <p:nvPr/>
            </p:nvSpPr>
            <p:spPr>
              <a:xfrm>
                <a:off x="9609586" y="4527593"/>
                <a:ext cx="1319907" cy="1068838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r>
                  <a:rPr lang="en-US" sz="1600" b="1" dirty="0">
                    <a:solidFill>
                      <a:prstClr val="white"/>
                    </a:solidFill>
                    <a:latin typeface="Calibri" panose="020F0502020204030204"/>
                  </a:rPr>
                  <a:t>Inorganic Nutrients</a:t>
                </a:r>
                <a:endParaRPr lang="he-IL" sz="1600" b="1" baseline="-25000" dirty="0">
                  <a:solidFill>
                    <a:prstClr val="white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8D501201-4B33-46AA-88D1-398FC2431DE7}"/>
                  </a:ext>
                </a:extLst>
              </p:cNvPr>
              <p:cNvGrpSpPr/>
              <p:nvPr/>
            </p:nvGrpSpPr>
            <p:grpSpPr>
              <a:xfrm>
                <a:off x="4611219" y="5632091"/>
                <a:ext cx="5813960" cy="765382"/>
                <a:chOff x="4259293" y="3872267"/>
                <a:chExt cx="5813960" cy="765382"/>
              </a:xfrm>
            </p:grpSpPr>
            <p:sp>
              <p:nvSpPr>
                <p:cNvPr id="106" name="Arrow: Up 105">
                  <a:extLst>
                    <a:ext uri="{FF2B5EF4-FFF2-40B4-BE49-F238E27FC236}">
                      <a16:creationId xmlns:a16="http://schemas.microsoft.com/office/drawing/2014/main" id="{17961E67-0EE1-4D3B-A1A5-320C4D70CB62}"/>
                    </a:ext>
                  </a:extLst>
                </p:cNvPr>
                <p:cNvSpPr/>
                <p:nvPr/>
              </p:nvSpPr>
              <p:spPr>
                <a:xfrm>
                  <a:off x="9761978" y="3872267"/>
                  <a:ext cx="311275" cy="765382"/>
                </a:xfrm>
                <a:prstGeom prst="upArrow">
                  <a:avLst/>
                </a:pr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IL" sz="1350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0930A5AC-F11E-433A-8D4F-6FE063FF4838}"/>
                    </a:ext>
                  </a:extLst>
                </p:cNvPr>
                <p:cNvSpPr/>
                <p:nvPr/>
              </p:nvSpPr>
              <p:spPr>
                <a:xfrm>
                  <a:off x="4259293" y="4430754"/>
                  <a:ext cx="5650380" cy="206894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IL" sz="1350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7D939EB6-795E-4C80-8930-04932FE4C936}"/>
                </a:ext>
              </a:extLst>
            </p:cNvPr>
            <p:cNvGrpSpPr/>
            <p:nvPr/>
          </p:nvGrpSpPr>
          <p:grpSpPr>
            <a:xfrm>
              <a:off x="4826633" y="4637603"/>
              <a:ext cx="4717851" cy="937496"/>
              <a:chOff x="4469027" y="2877779"/>
              <a:chExt cx="4672717" cy="937496"/>
            </a:xfrm>
          </p:grpSpPr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AE3A4F85-E19E-4F19-8710-6DFAB063E479}"/>
                  </a:ext>
                </a:extLst>
              </p:cNvPr>
              <p:cNvGrpSpPr/>
              <p:nvPr/>
            </p:nvGrpSpPr>
            <p:grpSpPr>
              <a:xfrm>
                <a:off x="4469027" y="2877779"/>
                <a:ext cx="599273" cy="937496"/>
                <a:chOff x="4469027" y="2877779"/>
                <a:chExt cx="599273" cy="937496"/>
              </a:xfrm>
            </p:grpSpPr>
            <p:sp>
              <p:nvSpPr>
                <p:cNvPr id="160" name="Rectangle 159">
                  <a:extLst>
                    <a:ext uri="{FF2B5EF4-FFF2-40B4-BE49-F238E27FC236}">
                      <a16:creationId xmlns:a16="http://schemas.microsoft.com/office/drawing/2014/main" id="{71754B08-69B2-4725-B7D4-B3574E3298FB}"/>
                    </a:ext>
                  </a:extLst>
                </p:cNvPr>
                <p:cNvSpPr/>
                <p:nvPr/>
              </p:nvSpPr>
              <p:spPr>
                <a:xfrm>
                  <a:off x="4469035" y="3630120"/>
                  <a:ext cx="570306" cy="185155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IL" sz="1350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61" name="Rectangle 160">
                  <a:extLst>
                    <a:ext uri="{FF2B5EF4-FFF2-40B4-BE49-F238E27FC236}">
                      <a16:creationId xmlns:a16="http://schemas.microsoft.com/office/drawing/2014/main" id="{C2E37EDA-3072-46D5-9A66-90A8D9ECBB09}"/>
                    </a:ext>
                  </a:extLst>
                </p:cNvPr>
                <p:cNvSpPr/>
                <p:nvPr/>
              </p:nvSpPr>
              <p:spPr>
                <a:xfrm>
                  <a:off x="4469027" y="2877779"/>
                  <a:ext cx="570306" cy="185155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IL" sz="1350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6F2FD9A1-9E8F-4FE8-85B3-720EAE1BA780}"/>
                    </a:ext>
                  </a:extLst>
                </p:cNvPr>
                <p:cNvSpPr/>
                <p:nvPr/>
              </p:nvSpPr>
              <p:spPr>
                <a:xfrm rot="5400000">
                  <a:off x="4499835" y="3246810"/>
                  <a:ext cx="937494" cy="199436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IL" sz="1350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105" name="Arrow: Right 104">
                <a:extLst>
                  <a:ext uri="{FF2B5EF4-FFF2-40B4-BE49-F238E27FC236}">
                    <a16:creationId xmlns:a16="http://schemas.microsoft.com/office/drawing/2014/main" id="{278ED353-BF55-4EA3-B2C7-FDA30065109A}"/>
                  </a:ext>
                </a:extLst>
              </p:cNvPr>
              <p:cNvSpPr/>
              <p:nvPr/>
            </p:nvSpPr>
            <p:spPr>
              <a:xfrm>
                <a:off x="5068300" y="3138647"/>
                <a:ext cx="4073444" cy="358043"/>
              </a:xfrm>
              <a:prstGeom prst="rightArrow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he-IL" sz="1050" b="1" dirty="0">
                  <a:solidFill>
                    <a:prstClr val="white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4D78A1D1-B84C-4734-BF62-13CCAB55D508}"/>
                </a:ext>
              </a:extLst>
            </p:cNvPr>
            <p:cNvGrpSpPr/>
            <p:nvPr/>
          </p:nvGrpSpPr>
          <p:grpSpPr>
            <a:xfrm>
              <a:off x="7721600" y="3798357"/>
              <a:ext cx="548948" cy="1174209"/>
              <a:chOff x="3937398" y="1008390"/>
              <a:chExt cx="548948" cy="1174209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E200ECFF-D827-4946-AC91-8A164E1F16FD}"/>
                  </a:ext>
                </a:extLst>
              </p:cNvPr>
              <p:cNvGrpSpPr/>
              <p:nvPr/>
            </p:nvGrpSpPr>
            <p:grpSpPr>
              <a:xfrm>
                <a:off x="3937398" y="1458807"/>
                <a:ext cx="548948" cy="277750"/>
                <a:chOff x="3812355" y="3694976"/>
                <a:chExt cx="632452" cy="401244"/>
              </a:xfrm>
              <a:solidFill>
                <a:schemeClr val="tx1"/>
              </a:solidFill>
            </p:grpSpPr>
            <p:sp>
              <p:nvSpPr>
                <p:cNvPr id="67" name="Isosceles Triangle 66">
                  <a:extLst>
                    <a:ext uri="{FF2B5EF4-FFF2-40B4-BE49-F238E27FC236}">
                      <a16:creationId xmlns:a16="http://schemas.microsoft.com/office/drawing/2014/main" id="{C14BFB49-5253-4AD4-80CB-4A831D754C9D}"/>
                    </a:ext>
                  </a:extLst>
                </p:cNvPr>
                <p:cNvSpPr/>
                <p:nvPr/>
              </p:nvSpPr>
              <p:spPr>
                <a:xfrm rot="5400000">
                  <a:off x="3769857" y="3737474"/>
                  <a:ext cx="401223" cy="316227"/>
                </a:xfrm>
                <a:prstGeom prst="triangl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he-IL" sz="1350" dirty="0">
                    <a:solidFill>
                      <a:prstClr val="white"/>
                    </a:solidFill>
                    <a:latin typeface="Calibri" panose="020F0502020204030204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0" name="Isosceles Triangle 69">
                  <a:extLst>
                    <a:ext uri="{FF2B5EF4-FFF2-40B4-BE49-F238E27FC236}">
                      <a16:creationId xmlns:a16="http://schemas.microsoft.com/office/drawing/2014/main" id="{7530B7EC-797F-49C1-8206-9AA6E1941713}"/>
                    </a:ext>
                  </a:extLst>
                </p:cNvPr>
                <p:cNvSpPr/>
                <p:nvPr/>
              </p:nvSpPr>
              <p:spPr>
                <a:xfrm rot="16200000">
                  <a:off x="4086082" y="3737496"/>
                  <a:ext cx="401219" cy="316230"/>
                </a:xfrm>
                <a:prstGeom prst="triangl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he-IL" sz="1350" dirty="0">
                    <a:solidFill>
                      <a:prstClr val="white"/>
                    </a:solidFill>
                    <a:latin typeface="Calibri" panose="020F0502020204030204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BE0D330A-7987-4C6F-9E15-C9538462BF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11869" y="1008390"/>
                <a:ext cx="0" cy="117420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37635FF-3370-43C7-8A81-723FCD0B06F6}"/>
              </a:ext>
            </a:extLst>
          </p:cNvPr>
          <p:cNvGrpSpPr/>
          <p:nvPr/>
        </p:nvGrpSpPr>
        <p:grpSpPr>
          <a:xfrm>
            <a:off x="3380116" y="2754869"/>
            <a:ext cx="3302033" cy="1349037"/>
            <a:chOff x="4506821" y="2530160"/>
            <a:chExt cx="4402710" cy="1798717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46262BF-D581-49FF-8CEF-03958ACBEABD}"/>
                </a:ext>
              </a:extLst>
            </p:cNvPr>
            <p:cNvSpPr txBox="1"/>
            <p:nvPr/>
          </p:nvSpPr>
          <p:spPr>
            <a:xfrm>
              <a:off x="7139962" y="3106408"/>
              <a:ext cx="1769569" cy="69762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square">
              <a:spAutoFit/>
            </a:bodyPr>
            <a:lstStyle/>
            <a:p>
              <a:pPr algn="ctr" defTabSz="685800">
                <a:defRPr/>
              </a:pPr>
              <a:r>
                <a:rPr lang="en-US" sz="1400" b="1" dirty="0">
                  <a:solidFill>
                    <a:prstClr val="black"/>
                  </a:solidFill>
                  <a:latin typeface="Calibri" panose="020F0502020204030204"/>
                </a:rPr>
                <a:t>Microbial Decomposition</a:t>
              </a:r>
              <a:endParaRPr lang="he-IL" sz="14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59106176-D1EA-4302-9428-85114D27A17F}"/>
                </a:ext>
              </a:extLst>
            </p:cNvPr>
            <p:cNvGrpSpPr/>
            <p:nvPr/>
          </p:nvGrpSpPr>
          <p:grpSpPr>
            <a:xfrm rot="16200000">
              <a:off x="6512301" y="3102279"/>
              <a:ext cx="548948" cy="706374"/>
              <a:chOff x="3463461" y="1326115"/>
              <a:chExt cx="548948" cy="706375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93035346-2F7A-4727-9C21-D52CE6160A6C}"/>
                  </a:ext>
                </a:extLst>
              </p:cNvPr>
              <p:cNvGrpSpPr/>
              <p:nvPr/>
            </p:nvGrpSpPr>
            <p:grpSpPr>
              <a:xfrm>
                <a:off x="3463461" y="1523594"/>
                <a:ext cx="548948" cy="277733"/>
                <a:chOff x="3266325" y="3788552"/>
                <a:chExt cx="632452" cy="401218"/>
              </a:xfrm>
              <a:solidFill>
                <a:schemeClr val="tx1"/>
              </a:solidFill>
            </p:grpSpPr>
            <p:sp>
              <p:nvSpPr>
                <p:cNvPr id="88" name="Isosceles Triangle 87">
                  <a:extLst>
                    <a:ext uri="{FF2B5EF4-FFF2-40B4-BE49-F238E27FC236}">
                      <a16:creationId xmlns:a16="http://schemas.microsoft.com/office/drawing/2014/main" id="{4CBE0527-0464-4AC1-9ED0-F59E7D60FE02}"/>
                    </a:ext>
                  </a:extLst>
                </p:cNvPr>
                <p:cNvSpPr/>
                <p:nvPr/>
              </p:nvSpPr>
              <p:spPr>
                <a:xfrm rot="5400000">
                  <a:off x="3223830" y="3831047"/>
                  <a:ext cx="401218" cy="316227"/>
                </a:xfrm>
                <a:prstGeom prst="triangl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he-IL" sz="1350" dirty="0">
                    <a:solidFill>
                      <a:prstClr val="white"/>
                    </a:solidFill>
                    <a:latin typeface="Calibri" panose="020F0502020204030204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" name="Isosceles Triangle 88">
                  <a:extLst>
                    <a:ext uri="{FF2B5EF4-FFF2-40B4-BE49-F238E27FC236}">
                      <a16:creationId xmlns:a16="http://schemas.microsoft.com/office/drawing/2014/main" id="{D6D95A0E-9589-4F34-B443-407D662EF6A8}"/>
                    </a:ext>
                  </a:extLst>
                </p:cNvPr>
                <p:cNvSpPr/>
                <p:nvPr/>
              </p:nvSpPr>
              <p:spPr>
                <a:xfrm rot="16200000">
                  <a:off x="3540058" y="3831044"/>
                  <a:ext cx="401211" cy="316227"/>
                </a:xfrm>
                <a:prstGeom prst="triangl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he-IL" sz="1350" dirty="0">
                    <a:solidFill>
                      <a:prstClr val="white"/>
                    </a:solidFill>
                    <a:latin typeface="Calibri" panose="020F0502020204030204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4F7CB59B-2545-4048-9BC9-68AF2B9789A8}"/>
                  </a:ext>
                </a:extLst>
              </p:cNvPr>
              <p:cNvCxnSpPr>
                <a:cxnSpLocks/>
                <a:stCxn id="28" idx="1"/>
                <a:endCxn id="61" idx="1"/>
              </p:cNvCxnSpPr>
              <p:nvPr/>
            </p:nvCxnSpPr>
            <p:spPr>
              <a:xfrm rot="5400000">
                <a:off x="3387500" y="1676793"/>
                <a:ext cx="706375" cy="501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B59E2E4-2D88-4B70-80BA-61CA9F86CC0C}"/>
                </a:ext>
              </a:extLst>
            </p:cNvPr>
            <p:cNvGrpSpPr/>
            <p:nvPr/>
          </p:nvGrpSpPr>
          <p:grpSpPr>
            <a:xfrm>
              <a:off x="4506821" y="2530160"/>
              <a:ext cx="2041142" cy="1798717"/>
              <a:chOff x="4506821" y="2530160"/>
              <a:chExt cx="2041142" cy="1798717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C5D31CED-9111-4207-BA67-BB3427299DBF}"/>
                  </a:ext>
                </a:extLst>
              </p:cNvPr>
              <p:cNvGrpSpPr/>
              <p:nvPr/>
            </p:nvGrpSpPr>
            <p:grpSpPr>
              <a:xfrm>
                <a:off x="4506821" y="2530160"/>
                <a:ext cx="2041142" cy="1798717"/>
                <a:chOff x="-1287984" y="4163339"/>
                <a:chExt cx="2041142" cy="1798717"/>
              </a:xfrm>
            </p:grpSpPr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E3AF257B-18D4-47F7-A759-5A4462A3ECA7}"/>
                    </a:ext>
                  </a:extLst>
                </p:cNvPr>
                <p:cNvGrpSpPr/>
                <p:nvPr/>
              </p:nvGrpSpPr>
              <p:grpSpPr>
                <a:xfrm>
                  <a:off x="-1183585" y="4163339"/>
                  <a:ext cx="1936743" cy="1748172"/>
                  <a:chOff x="-1183585" y="4163339"/>
                  <a:chExt cx="1936743" cy="1748172"/>
                </a:xfrm>
              </p:grpSpPr>
              <p:grpSp>
                <p:nvGrpSpPr>
                  <p:cNvPr id="18" name="Group 17">
                    <a:extLst>
                      <a:ext uri="{FF2B5EF4-FFF2-40B4-BE49-F238E27FC236}">
                        <a16:creationId xmlns:a16="http://schemas.microsoft.com/office/drawing/2014/main" id="{CF61A411-1CD2-47A3-9180-5E2907BE36C1}"/>
                      </a:ext>
                    </a:extLst>
                  </p:cNvPr>
                  <p:cNvGrpSpPr/>
                  <p:nvPr/>
                </p:nvGrpSpPr>
                <p:grpSpPr>
                  <a:xfrm>
                    <a:off x="-1183585" y="4163339"/>
                    <a:ext cx="1936743" cy="1748172"/>
                    <a:chOff x="-1069285" y="3004464"/>
                    <a:chExt cx="1936743" cy="1748172"/>
                  </a:xfrm>
                </p:grpSpPr>
                <p:sp>
                  <p:nvSpPr>
                    <p:cNvPr id="64" name="TextBox 63">
                      <a:extLst>
                        <a:ext uri="{FF2B5EF4-FFF2-40B4-BE49-F238E27FC236}">
                          <a16:creationId xmlns:a16="http://schemas.microsoft.com/office/drawing/2014/main" id="{D42C2F07-71A8-4E19-80FD-AA426F75F55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-657150" y="4342266"/>
                      <a:ext cx="1524608" cy="41037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defTabSz="685800">
                        <a:defRPr/>
                      </a:pPr>
                      <a:r>
                        <a:rPr lang="en-US" sz="1400" b="1" dirty="0">
                          <a:solidFill>
                            <a:prstClr val="black"/>
                          </a:solidFill>
                          <a:latin typeface="Calibri" panose="020F0502020204030204"/>
                        </a:rPr>
                        <a:t>Temperature</a:t>
                      </a:r>
                      <a:endParaRPr lang="en-IL" sz="1400" b="1" dirty="0">
                        <a:solidFill>
                          <a:prstClr val="black"/>
                        </a:solidFill>
                        <a:latin typeface="Calibri" panose="020F0502020204030204"/>
                      </a:endParaRPr>
                    </a:p>
                  </p:txBody>
                </p:sp>
                <p:grpSp>
                  <p:nvGrpSpPr>
                    <p:cNvPr id="16" name="Group 15">
                      <a:extLst>
                        <a:ext uri="{FF2B5EF4-FFF2-40B4-BE49-F238E27FC236}">
                          <a16:creationId xmlns:a16="http://schemas.microsoft.com/office/drawing/2014/main" id="{1DD10D82-09CB-4661-A50E-71A05CF5CB5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051388" y="3512464"/>
                      <a:ext cx="1771681" cy="492442"/>
                      <a:chOff x="-1051388" y="3512464"/>
                      <a:chExt cx="1771681" cy="492442"/>
                    </a:xfrm>
                  </p:grpSpPr>
                  <p:pic>
                    <p:nvPicPr>
                      <p:cNvPr id="47" name="Picture 4" descr="תוצאת תמונה עבור ‪rain drops‬‏">
                        <a:extLst>
                          <a:ext uri="{FF2B5EF4-FFF2-40B4-BE49-F238E27FC236}">
                            <a16:creationId xmlns:a16="http://schemas.microsoft.com/office/drawing/2014/main" id="{4BB99816-0311-4C37-B704-08981588D0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 cstate="print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9">
                                <a14:imgEffect>
                                  <a14:saturation sat="66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51388" y="3580712"/>
                        <a:ext cx="402458" cy="389134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76B6C9"/>
                        </a:solidFill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sp>
                    <p:nvSpPr>
                      <p:cNvPr id="13" name="Rectangle 12">
                        <a:extLst>
                          <a:ext uri="{FF2B5EF4-FFF2-40B4-BE49-F238E27FC236}">
                            <a16:creationId xmlns:a16="http://schemas.microsoft.com/office/drawing/2014/main" id="{8E6E14E0-020F-4C0D-8DFB-63367310A96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638456" y="3512464"/>
                        <a:ext cx="1358749" cy="49244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 defTabSz="685800">
                          <a:defRPr/>
                        </a:pPr>
                        <a:r>
                          <a:rPr lang="en-US" sz="1400" b="1" dirty="0">
                            <a:solidFill>
                              <a:srgbClr val="5B9BD5">
                                <a:lumMod val="75000"/>
                              </a:srgbClr>
                            </a:solidFill>
                            <a:latin typeface="Calibri" panose="020F0502020204030204"/>
                          </a:rPr>
                          <a:t>Moisture </a:t>
                        </a:r>
                        <a:r>
                          <a:rPr lang="en-US" b="1" dirty="0">
                            <a:solidFill>
                              <a:srgbClr val="5B9BD5">
                                <a:lumMod val="75000"/>
                              </a:srgbClr>
                            </a:solidFill>
                            <a:latin typeface="Calibri" panose="020F0502020204030204"/>
                          </a:rPr>
                          <a:t>+</a:t>
                        </a:r>
                        <a:endParaRPr lang="he-IL" sz="1400" dirty="0">
                          <a:solidFill>
                            <a:srgbClr val="5B9BD5">
                              <a:lumMod val="75000"/>
                            </a:srgbClr>
                          </a:solidFill>
                          <a:latin typeface="Calibri" panose="020F0502020204030204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7" name="Group 16">
                      <a:extLst>
                        <a:ext uri="{FF2B5EF4-FFF2-40B4-BE49-F238E27FC236}">
                          <a16:creationId xmlns:a16="http://schemas.microsoft.com/office/drawing/2014/main" id="{5202D2AB-0233-43AD-9967-ACA3D9F4F14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069285" y="3004464"/>
                      <a:ext cx="1789578" cy="504884"/>
                      <a:chOff x="-1069285" y="3004464"/>
                      <a:chExt cx="1789578" cy="504884"/>
                    </a:xfrm>
                  </p:grpSpPr>
                  <p:pic>
                    <p:nvPicPr>
                      <p:cNvPr id="5" name="Picture 4" descr="Icon&#10;&#10;Description automatically generated">
                        <a:extLst>
                          <a:ext uri="{FF2B5EF4-FFF2-40B4-BE49-F238E27FC236}">
                            <a16:creationId xmlns:a16="http://schemas.microsoft.com/office/drawing/2014/main" id="{C76ECBFC-02CD-46D4-A9B7-0B4039D4FC7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10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2015" t="13404" r="11751" b="12103"/>
                      <a:stretch/>
                    </p:blipFill>
                    <p:spPr>
                      <a:xfrm>
                        <a:off x="-1069285" y="3075785"/>
                        <a:ext cx="443674" cy="433563"/>
                      </a:xfrm>
                      <a:prstGeom prst="ellipse">
                        <a:avLst/>
                      </a:prstGeom>
                    </p:spPr>
                  </p:pic>
                  <p:sp>
                    <p:nvSpPr>
                      <p:cNvPr id="14" name="Rectangle 13">
                        <a:extLst>
                          <a:ext uri="{FF2B5EF4-FFF2-40B4-BE49-F238E27FC236}">
                            <a16:creationId xmlns:a16="http://schemas.microsoft.com/office/drawing/2014/main" id="{2ECF11E9-3E70-48AE-ACC8-3B839218A02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673593" y="3004464"/>
                        <a:ext cx="1393886" cy="492443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 defTabSz="685800">
                          <a:defRPr/>
                        </a:pPr>
                        <a:r>
                          <a:rPr lang="en-US" sz="1400" b="1" dirty="0">
                            <a:solidFill>
                              <a:srgbClr val="00B050"/>
                            </a:solidFill>
                            <a:latin typeface="Calibri" panose="020F0502020204030204"/>
                          </a:rPr>
                          <a:t>Nutrients </a:t>
                        </a:r>
                        <a:r>
                          <a:rPr lang="en-US" b="1" dirty="0">
                            <a:solidFill>
                              <a:srgbClr val="00B050"/>
                            </a:solidFill>
                            <a:latin typeface="Calibri" panose="020F0502020204030204"/>
                          </a:rPr>
                          <a:t>+</a:t>
                        </a:r>
                        <a:endParaRPr lang="he-IL" sz="1400" dirty="0">
                          <a:solidFill>
                            <a:srgbClr val="00B050"/>
                          </a:solidFill>
                          <a:latin typeface="Calibri" panose="020F0502020204030204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  <p:pic>
                <p:nvPicPr>
                  <p:cNvPr id="1026" name="Picture 2" descr="Two color stable icon from general concept Vector Image">
                    <a:extLst>
                      <a:ext uri="{FF2B5EF4-FFF2-40B4-BE49-F238E27FC236}">
                        <a16:creationId xmlns:a16="http://schemas.microsoft.com/office/drawing/2014/main" id="{38D31161-547A-444E-89E3-684C58535ED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1" cstate="print">
                    <a:clrChange>
                      <a:clrFrom>
                        <a:srgbClr val="F2F2F4"/>
                      </a:clrFrom>
                      <a:clrTo>
                        <a:srgbClr val="F2F2F4">
                          <a:alpha val="0"/>
                        </a:srgbClr>
                      </a:clrTo>
                    </a:clrChange>
                    <a:grayscl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597" t="22593" r="22393" b="44735"/>
                  <a:stretch/>
                </p:blipFill>
                <p:spPr bwMode="auto">
                  <a:xfrm>
                    <a:off x="-305694" y="5311007"/>
                    <a:ext cx="403688" cy="25400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256CD417-E6BD-4E26-B619-6CE6367B577B}"/>
                    </a:ext>
                  </a:extLst>
                </p:cNvPr>
                <p:cNvSpPr/>
                <p:nvPr/>
              </p:nvSpPr>
              <p:spPr>
                <a:xfrm flipH="1">
                  <a:off x="-1287984" y="4204707"/>
                  <a:ext cx="1926766" cy="1757349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he-IL" sz="1350" dirty="0">
                    <a:solidFill>
                      <a:prstClr val="white"/>
                    </a:solidFill>
                    <a:latin typeface="Calibri" panose="020F0502020204030204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FE0AA53A-D0DF-4756-A35A-BE7E2B1EECAC}"/>
                  </a:ext>
                </a:extLst>
              </p:cNvPr>
              <p:cNvGrpSpPr/>
              <p:nvPr/>
            </p:nvGrpSpPr>
            <p:grpSpPr>
              <a:xfrm>
                <a:off x="4586493" y="3612989"/>
                <a:ext cx="507020" cy="631027"/>
                <a:chOff x="1158233" y="2820979"/>
                <a:chExt cx="547206" cy="709882"/>
              </a:xfrm>
            </p:grpSpPr>
            <p:sp>
              <p:nvSpPr>
                <p:cNvPr id="81" name="Rectangle: Rounded Corners 80">
                  <a:extLst>
                    <a:ext uri="{FF2B5EF4-FFF2-40B4-BE49-F238E27FC236}">
                      <a16:creationId xmlns:a16="http://schemas.microsoft.com/office/drawing/2014/main" id="{B0B5628A-5830-4DCE-98AB-0AFADBDAC5E6}"/>
                    </a:ext>
                  </a:extLst>
                </p:cNvPr>
                <p:cNvSpPr/>
                <p:nvPr/>
              </p:nvSpPr>
              <p:spPr>
                <a:xfrm>
                  <a:off x="1251529" y="2820979"/>
                  <a:ext cx="354997" cy="709882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he-IL" sz="1350">
                    <a:solidFill>
                      <a:prstClr val="white"/>
                    </a:solidFill>
                    <a:latin typeface="Calibri" panose="020F0502020204030204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82" name="Picture 81">
                  <a:extLst>
                    <a:ext uri="{FF2B5EF4-FFF2-40B4-BE49-F238E27FC236}">
                      <a16:creationId xmlns:a16="http://schemas.microsoft.com/office/drawing/2014/main" id="{B152E23E-8E39-4F0E-B318-96C6C4101E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58233" y="2872831"/>
                  <a:ext cx="547206" cy="593607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98652A2-14D8-4459-AE73-EF03C53409A3}"/>
              </a:ext>
            </a:extLst>
          </p:cNvPr>
          <p:cNvSpPr/>
          <p:nvPr/>
        </p:nvSpPr>
        <p:spPr>
          <a:xfrm>
            <a:off x="1021052" y="345543"/>
            <a:ext cx="7101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rtl="1">
              <a:defRPr/>
            </a:pPr>
            <a:r>
              <a:rPr lang="en-US" sz="2400" b="1" dirty="0">
                <a:solidFill>
                  <a:srgbClr val="000000"/>
                </a:solidFill>
                <a:latin typeface="URWPalladioL-Bold"/>
              </a:rPr>
              <a:t>The Vertical Nutrient Recycling Loop (VRL) hypothesis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lang="he-IL" sz="2400" b="1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4793F999-1523-458C-89AF-4321ADA09E64}"/>
              </a:ext>
            </a:extLst>
          </p:cNvPr>
          <p:cNvSpPr/>
          <p:nvPr/>
        </p:nvSpPr>
        <p:spPr>
          <a:xfrm>
            <a:off x="4247164" y="2293396"/>
            <a:ext cx="4945663" cy="221204"/>
          </a:xfrm>
          <a:prstGeom prst="roundRect">
            <a:avLst/>
          </a:prstGeom>
          <a:solidFill>
            <a:srgbClr val="808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he-IL" sz="1200" b="1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DCE4FC0-5253-40EA-AFDC-B789B5BB72DC}"/>
              </a:ext>
            </a:extLst>
          </p:cNvPr>
          <p:cNvGrpSpPr/>
          <p:nvPr/>
        </p:nvGrpSpPr>
        <p:grpSpPr>
          <a:xfrm>
            <a:off x="2098768" y="2108846"/>
            <a:ext cx="3920934" cy="3704609"/>
            <a:chOff x="2798357" y="1668795"/>
            <a:chExt cx="5227910" cy="493947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B1AAA08-55B5-458C-8ECC-4C703918470A}"/>
                </a:ext>
              </a:extLst>
            </p:cNvPr>
            <p:cNvGrpSpPr/>
            <p:nvPr/>
          </p:nvGrpSpPr>
          <p:grpSpPr>
            <a:xfrm>
              <a:off x="3983594" y="1668795"/>
              <a:ext cx="4042673" cy="2660081"/>
              <a:chOff x="3339351" y="1019162"/>
              <a:chExt cx="5538716" cy="2660081"/>
            </a:xfrm>
            <a:solidFill>
              <a:schemeClr val="accent6"/>
            </a:solidFill>
          </p:grpSpPr>
          <p:sp>
            <p:nvSpPr>
              <p:cNvPr id="58" name="Arrow: Bent 57">
                <a:extLst>
                  <a:ext uri="{FF2B5EF4-FFF2-40B4-BE49-F238E27FC236}">
                    <a16:creationId xmlns:a16="http://schemas.microsoft.com/office/drawing/2014/main" id="{0BF06905-2567-489D-B37E-E8DF1816674C}"/>
                  </a:ext>
                </a:extLst>
              </p:cNvPr>
              <p:cNvSpPr/>
              <p:nvPr/>
            </p:nvSpPr>
            <p:spPr>
              <a:xfrm rot="5400000" flipV="1">
                <a:off x="3207346" y="1354459"/>
                <a:ext cx="2456789" cy="2192780"/>
              </a:xfrm>
              <a:prstGeom prst="bentArrow">
                <a:avLst>
                  <a:gd name="adj1" fmla="val 10300"/>
                  <a:gd name="adj2" fmla="val 10559"/>
                  <a:gd name="adj3" fmla="val 8435"/>
                  <a:gd name="adj4" fmla="val 43750"/>
                </a:avLst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 defTabSz="685800">
                  <a:defRPr/>
                </a:pPr>
                <a:endParaRPr lang="he-IL" sz="1050" b="1" dirty="0">
                  <a:solidFill>
                    <a:prstClr val="white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59" name="Arrow: Bent 58">
                <a:extLst>
                  <a:ext uri="{FF2B5EF4-FFF2-40B4-BE49-F238E27FC236}">
                    <a16:creationId xmlns:a16="http://schemas.microsoft.com/office/drawing/2014/main" id="{5C9717EA-7173-4C0F-A2E1-68E11CBF53E5}"/>
                  </a:ext>
                </a:extLst>
              </p:cNvPr>
              <p:cNvSpPr/>
              <p:nvPr/>
            </p:nvSpPr>
            <p:spPr>
              <a:xfrm rot="5400000" flipH="1">
                <a:off x="7006347" y="-479964"/>
                <a:ext cx="372593" cy="3370846"/>
              </a:xfrm>
              <a:prstGeom prst="bentArrow">
                <a:avLst>
                  <a:gd name="adj1" fmla="val 44918"/>
                  <a:gd name="adj2" fmla="val 35514"/>
                  <a:gd name="adj3" fmla="val 0"/>
                  <a:gd name="adj4" fmla="val 46741"/>
                </a:avLst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 defTabSz="685800">
                  <a:defRPr/>
                </a:pPr>
                <a:endParaRPr lang="he-IL" sz="1050" b="1" dirty="0">
                  <a:solidFill>
                    <a:prstClr val="white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0CF51EDF-FE62-4C36-808C-0B4DEAF7162B}"/>
                </a:ext>
              </a:extLst>
            </p:cNvPr>
            <p:cNvGrpSpPr/>
            <p:nvPr/>
          </p:nvGrpSpPr>
          <p:grpSpPr>
            <a:xfrm>
              <a:off x="2846391" y="4387490"/>
              <a:ext cx="1935677" cy="2220783"/>
              <a:chOff x="2494465" y="2627666"/>
              <a:chExt cx="1935677" cy="2220783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A2D7E32-A02C-4CD6-8F0D-5CCBF9289A0C}"/>
                  </a:ext>
                </a:extLst>
              </p:cNvPr>
              <p:cNvSpPr/>
              <p:nvPr/>
            </p:nvSpPr>
            <p:spPr>
              <a:xfrm>
                <a:off x="2819862" y="2627666"/>
                <a:ext cx="1600763" cy="646420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r>
                  <a:rPr lang="en-US" sz="1600" b="1" dirty="0">
                    <a:solidFill>
                      <a:prstClr val="white"/>
                    </a:solidFill>
                    <a:latin typeface="Calibri" panose="020F0502020204030204"/>
                  </a:rPr>
                  <a:t>Fragmented Litter</a:t>
                </a:r>
                <a:endParaRPr lang="he-IL" sz="1600" b="1" baseline="-25000" dirty="0">
                  <a:solidFill>
                    <a:prstClr val="white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97FBFD35-4CCE-40F5-9D2A-8C06A8F9EC70}"/>
                  </a:ext>
                </a:extLst>
              </p:cNvPr>
              <p:cNvSpPr/>
              <p:nvPr/>
            </p:nvSpPr>
            <p:spPr>
              <a:xfrm>
                <a:off x="3312250" y="3405435"/>
                <a:ext cx="1117892" cy="646420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r>
                  <a:rPr lang="en-US" sz="1600" b="1" dirty="0">
                    <a:solidFill>
                      <a:prstClr val="white"/>
                    </a:solidFill>
                    <a:latin typeface="Calibri" panose="020F0502020204030204"/>
                  </a:rPr>
                  <a:t>Feces</a:t>
                </a:r>
                <a:endParaRPr lang="he-IL" b="1" baseline="-25000" dirty="0">
                  <a:solidFill>
                    <a:prstClr val="white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58AAFA99-C14A-4D4E-917B-E7D7FB061A55}"/>
                  </a:ext>
                </a:extLst>
              </p:cNvPr>
              <p:cNvSpPr/>
              <p:nvPr/>
            </p:nvSpPr>
            <p:spPr>
              <a:xfrm>
                <a:off x="2494465" y="4159042"/>
                <a:ext cx="1725607" cy="689407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r>
                  <a:rPr lang="en-US" sz="1600" b="1" dirty="0">
                    <a:solidFill>
                      <a:prstClr val="white"/>
                    </a:solidFill>
                    <a:latin typeface="Calibri" panose="020F0502020204030204"/>
                  </a:rPr>
                  <a:t>Excretions</a:t>
                </a:r>
                <a:endParaRPr lang="he-IL" b="1" baseline="-25000" dirty="0">
                  <a:solidFill>
                    <a:prstClr val="white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8AAA1BB-1629-4063-A8D3-1604E752D193}"/>
                </a:ext>
              </a:extLst>
            </p:cNvPr>
            <p:cNvGrpSpPr/>
            <p:nvPr/>
          </p:nvGrpSpPr>
          <p:grpSpPr>
            <a:xfrm>
              <a:off x="2798357" y="1858536"/>
              <a:ext cx="821247" cy="4001715"/>
              <a:chOff x="3026957" y="1304363"/>
              <a:chExt cx="821247" cy="4001715"/>
            </a:xfrm>
            <a:solidFill>
              <a:schemeClr val="accent6"/>
            </a:solidFill>
          </p:grpSpPr>
          <p:sp>
            <p:nvSpPr>
              <p:cNvPr id="73" name="Arrow: Left 72">
                <a:extLst>
                  <a:ext uri="{FF2B5EF4-FFF2-40B4-BE49-F238E27FC236}">
                    <a16:creationId xmlns:a16="http://schemas.microsoft.com/office/drawing/2014/main" id="{9A4BBCEA-31D2-4953-B9B5-ED9E4259C5D0}"/>
                  </a:ext>
                </a:extLst>
              </p:cNvPr>
              <p:cNvSpPr/>
              <p:nvPr/>
            </p:nvSpPr>
            <p:spPr>
              <a:xfrm rot="16200000">
                <a:off x="1212814" y="3118506"/>
                <a:ext cx="4001715" cy="373429"/>
              </a:xfrm>
              <a:prstGeom prst="leftArrow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IL" sz="1350" b="1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78" name="Arrow: Right 77">
                <a:extLst>
                  <a:ext uri="{FF2B5EF4-FFF2-40B4-BE49-F238E27FC236}">
                    <a16:creationId xmlns:a16="http://schemas.microsoft.com/office/drawing/2014/main" id="{7E8C0098-35FF-45BD-8AFD-65A32061791C}"/>
                  </a:ext>
                </a:extLst>
              </p:cNvPr>
              <p:cNvSpPr/>
              <p:nvPr/>
            </p:nvSpPr>
            <p:spPr>
              <a:xfrm>
                <a:off x="3270956" y="4749858"/>
                <a:ext cx="577248" cy="316639"/>
              </a:xfrm>
              <a:prstGeom prst="rightArrow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he-IL" sz="1050" b="1" dirty="0">
                  <a:solidFill>
                    <a:prstClr val="white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8125B53-AABF-49C0-9FC0-FE70D59A5BB7}"/>
              </a:ext>
            </a:extLst>
          </p:cNvPr>
          <p:cNvGrpSpPr/>
          <p:nvPr/>
        </p:nvGrpSpPr>
        <p:grpSpPr>
          <a:xfrm>
            <a:off x="5562600" y="1599439"/>
            <a:ext cx="1309701" cy="574030"/>
            <a:chOff x="7416798" y="989585"/>
            <a:chExt cx="1746268" cy="765373"/>
          </a:xfrm>
        </p:grpSpPr>
        <p:sp>
          <p:nvSpPr>
            <p:cNvPr id="159" name="Arrow: Left 158">
              <a:extLst>
                <a:ext uri="{FF2B5EF4-FFF2-40B4-BE49-F238E27FC236}">
                  <a16:creationId xmlns:a16="http://schemas.microsoft.com/office/drawing/2014/main" id="{634AC8AC-BD52-4402-9A0A-C27EE6D05875}"/>
                </a:ext>
              </a:extLst>
            </p:cNvPr>
            <p:cNvSpPr/>
            <p:nvPr/>
          </p:nvSpPr>
          <p:spPr>
            <a:xfrm>
              <a:off x="8468562" y="1252906"/>
              <a:ext cx="694504" cy="351341"/>
            </a:xfrm>
            <a:prstGeom prst="lef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IL" sz="135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C02E07D5-02C3-42AD-9942-CDC254CE985A}"/>
                </a:ext>
              </a:extLst>
            </p:cNvPr>
            <p:cNvSpPr/>
            <p:nvPr/>
          </p:nvSpPr>
          <p:spPr>
            <a:xfrm>
              <a:off x="7416798" y="989585"/>
              <a:ext cx="975564" cy="765373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r>
                <a:rPr lang="en-US" sz="1600" b="1" dirty="0">
                  <a:solidFill>
                    <a:prstClr val="white"/>
                  </a:solidFill>
                  <a:latin typeface="Calibri" panose="020F0502020204030204"/>
                </a:rPr>
                <a:t>Litter</a:t>
              </a:r>
              <a:endParaRPr lang="he-IL" sz="2400" b="1" baseline="-2500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</p:grp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CFC9A069-C03D-40D7-8965-331C434E0990}"/>
              </a:ext>
            </a:extLst>
          </p:cNvPr>
          <p:cNvSpPr/>
          <p:nvPr/>
        </p:nvSpPr>
        <p:spPr>
          <a:xfrm>
            <a:off x="-57150" y="2305348"/>
            <a:ext cx="1725324" cy="237142"/>
          </a:xfrm>
          <a:prstGeom prst="roundRect">
            <a:avLst/>
          </a:prstGeom>
          <a:solidFill>
            <a:srgbClr val="808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en-US" sz="1400" b="1" dirty="0">
                <a:solidFill>
                  <a:prstClr val="white"/>
                </a:solidFill>
                <a:latin typeface="Calibri" panose="020F0502020204030204"/>
              </a:rPr>
              <a:t>Soil crust</a:t>
            </a:r>
            <a:endParaRPr lang="he-IL" sz="1400" b="1" dirty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200BF6D-C032-4746-AB2B-780AD2D0D6B7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1396" y="908234"/>
            <a:ext cx="1725324" cy="2755368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0FA11D5B-C21A-4B58-986E-D4ACF32BC2D2}"/>
              </a:ext>
            </a:extLst>
          </p:cNvPr>
          <p:cNvGrpSpPr/>
          <p:nvPr/>
        </p:nvGrpSpPr>
        <p:grpSpPr>
          <a:xfrm>
            <a:off x="5562600" y="5949766"/>
            <a:ext cx="2819400" cy="746906"/>
            <a:chOff x="5562600" y="5949766"/>
            <a:chExt cx="2819400" cy="746906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F2923AC-4DC9-42A1-878C-ECA8B38456D8}"/>
                </a:ext>
              </a:extLst>
            </p:cNvPr>
            <p:cNvGrpSpPr/>
            <p:nvPr/>
          </p:nvGrpSpPr>
          <p:grpSpPr>
            <a:xfrm>
              <a:off x="5562600" y="5949766"/>
              <a:ext cx="2819400" cy="746906"/>
              <a:chOff x="5075052" y="7136960"/>
              <a:chExt cx="2819400" cy="746906"/>
            </a:xfrm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27B21D46-D669-4709-A6DC-CB1F1964F3F4}"/>
                  </a:ext>
                </a:extLst>
              </p:cNvPr>
              <p:cNvSpPr/>
              <p:nvPr/>
            </p:nvSpPr>
            <p:spPr>
              <a:xfrm>
                <a:off x="5075052" y="7136960"/>
                <a:ext cx="2819400" cy="74690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L" dirty="0"/>
              </a:p>
            </p:txBody>
          </p:sp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C94EB05C-B9A0-4C17-AF17-ACD14DE668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37052" y="7508904"/>
                <a:ext cx="824730" cy="285209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C70AD893-C7F9-4FB4-9FFF-865A075CE3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51252" y="7245022"/>
                <a:ext cx="2644437" cy="263882"/>
              </a:xfrm>
              <a:prstGeom prst="rect">
                <a:avLst/>
              </a:prstGeom>
            </p:spPr>
          </p:pic>
        </p:grp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1C2ADC50-1505-46C2-B5B4-B165FE3D3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235055" y="6363590"/>
              <a:ext cx="330003" cy="19500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87155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05"/>
    </mc:Choice>
    <mc:Fallback xmlns="">
      <p:transition spd="slow" advTm="2020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198AB8C-BFB5-4C9D-B52D-47352E765A6A}"/>
              </a:ext>
            </a:extLst>
          </p:cNvPr>
          <p:cNvSpPr/>
          <p:nvPr/>
        </p:nvSpPr>
        <p:spPr>
          <a:xfrm>
            <a:off x="1219200" y="1143000"/>
            <a:ext cx="6781800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Regulated by moisture-dependent activity of microorganisms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77000" y="6400800"/>
            <a:ext cx="2133600" cy="365125"/>
          </a:xfrm>
        </p:spPr>
        <p:txBody>
          <a:bodyPr/>
          <a:lstStyle/>
          <a:p>
            <a:fld id="{943764C0-25EE-4F4D-84A0-C7D8603AD0A7}" type="slidenum">
              <a:rPr lang="he-IL" smtClean="0"/>
              <a:pPr/>
              <a:t>2</a:t>
            </a:fld>
            <a:endParaRPr lang="he-IL" dirty="0"/>
          </a:p>
        </p:txBody>
      </p:sp>
      <p:pic>
        <p:nvPicPr>
          <p:cNvPr id="4" name="Picture 3" descr="A close up of a desert field with a mountain in the background&#10;&#10;Description automatically generated">
            <a:extLst>
              <a:ext uri="{FF2B5EF4-FFF2-40B4-BE49-F238E27FC236}">
                <a16:creationId xmlns:a16="http://schemas.microsoft.com/office/drawing/2014/main" id="{77B47FAB-98CE-43DE-B4B8-4AA9AF032A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7" b="17163"/>
          <a:stretch/>
        </p:blipFill>
        <p:spPr>
          <a:xfrm>
            <a:off x="-20100" y="2082224"/>
            <a:ext cx="9184199" cy="470134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477267C6-70E0-46DE-9AB8-40CFAC2B8C43}"/>
              </a:ext>
            </a:extLst>
          </p:cNvPr>
          <p:cNvSpPr/>
          <p:nvPr/>
        </p:nvSpPr>
        <p:spPr>
          <a:xfrm>
            <a:off x="381000" y="2057400"/>
            <a:ext cx="8458200" cy="4098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000" u="sng" dirty="0">
                <a:solidFill>
                  <a:schemeClr val="bg1"/>
                </a:solidFill>
              </a:rPr>
              <a:t>In deserts: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Very low and infrequent moisture availability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Expected - slow decomposition, mainly after rain events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In fact:</a:t>
            </a:r>
          </a:p>
          <a:p>
            <a:pPr lvl="1">
              <a:spcAft>
                <a:spcPts val="1200"/>
              </a:spcAft>
            </a:pPr>
            <a:r>
              <a:rPr lang="en-US" sz="2000" dirty="0">
                <a:solidFill>
                  <a:schemeClr val="bg1"/>
                </a:solidFill>
                <a:cs typeface="Times New Roman" panose="02020603050405020304" pitchFamily="18" charset="0"/>
              </a:rPr>
              <a:t>Decomposition decoupled from climate conditions:</a:t>
            </a:r>
          </a:p>
          <a:p>
            <a:pPr marL="800100" lvl="1" indent="-342900">
              <a:spcAft>
                <a:spcPts val="1200"/>
              </a:spcAft>
              <a:buFontTx/>
              <a:buChar char="-"/>
            </a:pPr>
            <a:r>
              <a:rPr lang="en-US" sz="2000" dirty="0">
                <a:solidFill>
                  <a:schemeClr val="bg1"/>
                </a:solidFill>
                <a:cs typeface="Times New Roman" panose="02020603050405020304" pitchFamily="18" charset="0"/>
              </a:rPr>
              <a:t>Faster than predicted by climate-based models</a:t>
            </a:r>
          </a:p>
          <a:p>
            <a:pPr marL="800100" lvl="1" indent="-342900">
              <a:spcAft>
                <a:spcPts val="1200"/>
              </a:spcAft>
              <a:buFontTx/>
              <a:buChar char="-"/>
            </a:pPr>
            <a:r>
              <a:rPr lang="en-US" sz="2000" dirty="0">
                <a:solidFill>
                  <a:schemeClr val="bg1"/>
                </a:solidFill>
                <a:cs typeface="Times New Roman" panose="02020603050405020304" pitchFamily="18" charset="0"/>
              </a:rPr>
              <a:t>Independent on precipitation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DF1791-5C80-4E47-9CAD-0D926EA8E64D}"/>
              </a:ext>
            </a:extLst>
          </p:cNvPr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Litter decomposition in terrestrial ecosystems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6881399"/>
      </p:ext>
    </p:extLst>
  </p:cSld>
  <p:clrMapOvr>
    <a:masterClrMapping/>
  </p:clrMapOvr>
  <p:transition spd="slow" advTm="306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4A3A908F-AD8D-4B98-AF57-B42DA628EEB1}"/>
              </a:ext>
            </a:extLst>
          </p:cNvPr>
          <p:cNvGrpSpPr/>
          <p:nvPr/>
        </p:nvGrpSpPr>
        <p:grpSpPr>
          <a:xfrm>
            <a:off x="12230" y="6083"/>
            <a:ext cx="6288274" cy="2681782"/>
            <a:chOff x="2855727" y="-14781"/>
            <a:chExt cx="6288274" cy="2681782"/>
          </a:xfrm>
        </p:grpSpPr>
        <p:pic>
          <p:nvPicPr>
            <p:cNvPr id="34" name="Picture 3" descr="C:\Users\nevos\Google Drive\PhD\תמונות\שטח\מסלולרי\20170216_083907.jpg">
              <a:extLst>
                <a:ext uri="{FF2B5EF4-FFF2-40B4-BE49-F238E27FC236}">
                  <a16:creationId xmlns:a16="http://schemas.microsoft.com/office/drawing/2014/main" id="{DEA87F20-4353-4F65-B5F3-322F267F96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0000" t="15593" r="10000" b="27544"/>
            <a:stretch/>
          </p:blipFill>
          <p:spPr bwMode="auto">
            <a:xfrm>
              <a:off x="2855727" y="-14781"/>
              <a:ext cx="6288274" cy="2681782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</p:pic>
        <p:sp>
          <p:nvSpPr>
            <p:cNvPr id="42" name="Speech Bubble: Oval 41">
              <a:extLst>
                <a:ext uri="{FF2B5EF4-FFF2-40B4-BE49-F238E27FC236}">
                  <a16:creationId xmlns:a16="http://schemas.microsoft.com/office/drawing/2014/main" id="{9975C354-87F4-4EE0-8E8A-B35A3AE0A059}"/>
                </a:ext>
              </a:extLst>
            </p:cNvPr>
            <p:cNvSpPr/>
            <p:nvPr/>
          </p:nvSpPr>
          <p:spPr>
            <a:xfrm>
              <a:off x="6774773" y="493017"/>
              <a:ext cx="2252074" cy="822305"/>
            </a:xfrm>
            <a:prstGeom prst="wedgeEllipseCallout">
              <a:avLst>
                <a:gd name="adj1" fmla="val -46280"/>
                <a:gd name="adj2" fmla="val 115644"/>
              </a:avLst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lvl="2" algn="ctr" rtl="1"/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Thanks!</a:t>
              </a:r>
              <a:endParaRPr lang="he-IL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62D6E0E-26FB-45BE-9F48-1A033396817E}"/>
              </a:ext>
            </a:extLst>
          </p:cNvPr>
          <p:cNvGrpSpPr/>
          <p:nvPr/>
        </p:nvGrpSpPr>
        <p:grpSpPr>
          <a:xfrm>
            <a:off x="6289618" y="0"/>
            <a:ext cx="2854382" cy="2654711"/>
            <a:chOff x="0" y="-24066"/>
            <a:chExt cx="2854382" cy="2678776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C141423-FC94-477C-8EBA-BA85DBC0F3C0}"/>
                </a:ext>
              </a:extLst>
            </p:cNvPr>
            <p:cNvSpPr/>
            <p:nvPr/>
          </p:nvSpPr>
          <p:spPr>
            <a:xfrm>
              <a:off x="0" y="-24066"/>
              <a:ext cx="2854382" cy="26787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039F908-F021-4268-A9C2-5BABABEA81A8}"/>
                </a:ext>
              </a:extLst>
            </p:cNvPr>
            <p:cNvGrpSpPr/>
            <p:nvPr/>
          </p:nvGrpSpPr>
          <p:grpSpPr>
            <a:xfrm>
              <a:off x="228600" y="298633"/>
              <a:ext cx="2571473" cy="2008087"/>
              <a:chOff x="228600" y="298633"/>
              <a:chExt cx="2571473" cy="200808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9023FB86-5796-4163-B625-C52DF04CA341}"/>
                  </a:ext>
                </a:extLst>
              </p:cNvPr>
              <p:cNvGrpSpPr/>
              <p:nvPr/>
            </p:nvGrpSpPr>
            <p:grpSpPr>
              <a:xfrm>
                <a:off x="228600" y="298633"/>
                <a:ext cx="1276247" cy="873327"/>
                <a:chOff x="28213490" y="37793637"/>
                <a:chExt cx="1276247" cy="873327"/>
              </a:xfrm>
            </p:grpSpPr>
            <p:pic>
              <p:nvPicPr>
                <p:cNvPr id="17" name="Picture 2" descr="App global ios media social tweeter icon -">
                  <a:extLst>
                    <a:ext uri="{FF2B5EF4-FFF2-40B4-BE49-F238E27FC236}">
                      <a16:creationId xmlns:a16="http://schemas.microsoft.com/office/drawing/2014/main" id="{AF8A50A8-4419-4F02-BD1A-1A65922E13C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265105" y="37793637"/>
                  <a:ext cx="424863" cy="424863"/>
                </a:xfrm>
                <a:prstGeom prst="rect">
                  <a:avLst/>
                </a:prstGeom>
                <a:noFill/>
                <a:ln w="9525"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F8901C45-0E18-4F0B-87C7-39DE975174F2}"/>
                    </a:ext>
                  </a:extLst>
                </p:cNvPr>
                <p:cNvSpPr txBox="1"/>
                <p:nvPr/>
              </p:nvSpPr>
              <p:spPr>
                <a:xfrm>
                  <a:off x="28213490" y="38297632"/>
                  <a:ext cx="1276247" cy="3693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@NevoSagi</a:t>
                  </a:r>
                  <a:endParaRPr lang="en-IL" b="1" dirty="0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9951306F-358D-43BE-B720-D8A286EEC973}"/>
                  </a:ext>
                </a:extLst>
              </p:cNvPr>
              <p:cNvGrpSpPr/>
              <p:nvPr/>
            </p:nvGrpSpPr>
            <p:grpSpPr>
              <a:xfrm>
                <a:off x="228600" y="1450202"/>
                <a:ext cx="2571473" cy="856518"/>
                <a:chOff x="27679671" y="37799222"/>
                <a:chExt cx="2571473" cy="856518"/>
              </a:xfrm>
            </p:grpSpPr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5C77405-1024-499C-9DE2-8071B71A7C6E}"/>
                    </a:ext>
                  </a:extLst>
                </p:cNvPr>
                <p:cNvSpPr txBox="1"/>
                <p:nvPr/>
              </p:nvSpPr>
              <p:spPr>
                <a:xfrm>
                  <a:off x="27679671" y="38286408"/>
                  <a:ext cx="2571473" cy="3693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nevo.sagi@mail.huji.ac.il</a:t>
                  </a:r>
                  <a:endParaRPr lang="en-IL" b="1" dirty="0"/>
                </a:p>
              </p:txBody>
            </p:sp>
            <p:pic>
              <p:nvPicPr>
                <p:cNvPr id="21" name="Picture 4" descr="Mail Icon – Free Download, PNG and Vector">
                  <a:extLst>
                    <a:ext uri="{FF2B5EF4-FFF2-40B4-BE49-F238E27FC236}">
                      <a16:creationId xmlns:a16="http://schemas.microsoft.com/office/drawing/2014/main" id="{38DFBC21-797A-4C0F-B4CC-6472851A47C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731287" y="37799222"/>
                  <a:ext cx="481784" cy="481784"/>
                </a:xfrm>
                <a:prstGeom prst="rect">
                  <a:avLst/>
                </a:prstGeom>
                <a:noFill/>
                <a:ln w="9525"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19ECC88-F83A-4553-8E9C-862D31F5FACF}"/>
              </a:ext>
            </a:extLst>
          </p:cNvPr>
          <p:cNvGrpSpPr/>
          <p:nvPr/>
        </p:nvGrpSpPr>
        <p:grpSpPr>
          <a:xfrm>
            <a:off x="2833955" y="2667000"/>
            <a:ext cx="6310045" cy="4191000"/>
            <a:chOff x="2833955" y="2667000"/>
            <a:chExt cx="6310045" cy="4191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BDEFCAD-599B-4BB9-B8C0-DF5F04A923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3955" y="2667000"/>
              <a:ext cx="6310045" cy="41910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C99A090-1E90-4082-8ABC-BF050B9D5FDC}"/>
                </a:ext>
              </a:extLst>
            </p:cNvPr>
            <p:cNvGrpSpPr/>
            <p:nvPr/>
          </p:nvGrpSpPr>
          <p:grpSpPr>
            <a:xfrm>
              <a:off x="7391400" y="5867400"/>
              <a:ext cx="1660847" cy="914400"/>
              <a:chOff x="5136365" y="5816189"/>
              <a:chExt cx="1834254" cy="1066800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EC8B1E28-75CE-4DDC-AB8F-1B67BEA56B55}"/>
                  </a:ext>
                </a:extLst>
              </p:cNvPr>
              <p:cNvSpPr/>
              <p:nvPr/>
            </p:nvSpPr>
            <p:spPr>
              <a:xfrm>
                <a:off x="5136365" y="5816189"/>
                <a:ext cx="1834254" cy="10668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A1B6DBC0-C618-4FBB-87E5-FE2F3CA9C7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16220" y="5887390"/>
                <a:ext cx="1674543" cy="924398"/>
              </a:xfrm>
              <a:prstGeom prst="rect">
                <a:avLst/>
              </a:prstGeom>
            </p:spPr>
          </p:pic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526B933-A1F4-4E43-9EA5-A0EFC5E2B7E8}"/>
              </a:ext>
            </a:extLst>
          </p:cNvPr>
          <p:cNvGrpSpPr/>
          <p:nvPr/>
        </p:nvGrpSpPr>
        <p:grpSpPr>
          <a:xfrm>
            <a:off x="0" y="2654710"/>
            <a:ext cx="2854382" cy="4203290"/>
            <a:chOff x="0" y="2654710"/>
            <a:chExt cx="2854382" cy="420329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1FB9853-5E29-47CC-B3C1-104A966A9B2D}"/>
                </a:ext>
              </a:extLst>
            </p:cNvPr>
            <p:cNvGrpSpPr/>
            <p:nvPr/>
          </p:nvGrpSpPr>
          <p:grpSpPr>
            <a:xfrm>
              <a:off x="0" y="2654710"/>
              <a:ext cx="2854382" cy="4203290"/>
              <a:chOff x="1524000" y="8339952"/>
              <a:chExt cx="2724637" cy="4203290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991A63D6-8E28-4848-B460-4E1438599E89}"/>
                  </a:ext>
                </a:extLst>
              </p:cNvPr>
              <p:cNvGrpSpPr/>
              <p:nvPr/>
            </p:nvGrpSpPr>
            <p:grpSpPr>
              <a:xfrm>
                <a:off x="1524000" y="8339952"/>
                <a:ext cx="2724637" cy="4203290"/>
                <a:chOff x="1678960" y="8238854"/>
                <a:chExt cx="2724637" cy="4203290"/>
              </a:xfrm>
            </p:grpSpPr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711D1A52-D59B-4B44-AC01-64F7C0F9FC78}"/>
                    </a:ext>
                  </a:extLst>
                </p:cNvPr>
                <p:cNvSpPr/>
                <p:nvPr/>
              </p:nvSpPr>
              <p:spPr>
                <a:xfrm>
                  <a:off x="1678960" y="8238854"/>
                  <a:ext cx="2724637" cy="420329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57" name="Picture 8" descr="תוצאת תמונה עבור ‪ERC‬‏">
                  <a:extLst>
                    <a:ext uri="{FF2B5EF4-FFF2-40B4-BE49-F238E27FC236}">
                      <a16:creationId xmlns:a16="http://schemas.microsoft.com/office/drawing/2014/main" id="{E5F13991-9BA6-407D-8EEE-3AC6248883A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24433" y="8479743"/>
                  <a:ext cx="1850848" cy="885876"/>
                </a:xfrm>
                <a:prstGeom prst="rect">
                  <a:avLst/>
                </a:prstGeom>
                <a:noFill/>
                <a:effectLst>
                  <a:softEdge rad="381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6CF91057-0200-47AB-86BD-DC6C94ADEA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42209" y="11088042"/>
                <a:ext cx="2363183" cy="1018909"/>
              </a:xfrm>
              <a:prstGeom prst="rect">
                <a:avLst/>
              </a:prstGeom>
            </p:spPr>
          </p:pic>
        </p:grpSp>
        <p:pic>
          <p:nvPicPr>
            <p:cNvPr id="1026" name="Picture 2" descr="Israel Science Foundation (ISF)">
              <a:extLst>
                <a:ext uri="{FF2B5EF4-FFF2-40B4-BE49-F238E27FC236}">
                  <a16:creationId xmlns:a16="http://schemas.microsoft.com/office/drawing/2014/main" id="{62D52733-E6F3-4F24-979E-A8C8D35C1E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4191000"/>
              <a:ext cx="2276475" cy="819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6716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4"/>
    </mc:Choice>
    <mc:Fallback xmlns="">
      <p:transition spd="slow" advTm="292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297441-E868-431A-B6F9-29B712601210}"/>
              </a:ext>
            </a:extLst>
          </p:cNvPr>
          <p:cNvSpPr txBox="1"/>
          <p:nvPr/>
        </p:nvSpPr>
        <p:spPr>
          <a:xfrm>
            <a:off x="723900" y="488279"/>
            <a:ext cx="769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The Dryland Decomposition Conundrum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or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Facilitators of decomposition on the desert surface</a:t>
            </a:r>
            <a:endParaRPr lang="he-IL" sz="28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3F450E-3FA9-460E-AF1A-44B3391D5517}"/>
              </a:ext>
            </a:extLst>
          </p:cNvPr>
          <p:cNvSpPr txBox="1"/>
          <p:nvPr/>
        </p:nvSpPr>
        <p:spPr>
          <a:xfrm>
            <a:off x="419100" y="3875728"/>
            <a:ext cx="8305800" cy="1044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000" i="1" dirty="0">
                <a:solidFill>
                  <a:schemeClr val="bg1"/>
                </a:solidFill>
              </a:rPr>
              <a:t>“Important role for ‘macrodecomposition’ by </a:t>
            </a:r>
            <a:r>
              <a:rPr lang="en-US" sz="2000" b="1" i="1" u="sng" dirty="0">
                <a:solidFill>
                  <a:schemeClr val="bg1"/>
                </a:solidFill>
              </a:rPr>
              <a:t>detritivorous arthropods</a:t>
            </a:r>
            <a:r>
              <a:rPr lang="en-US" sz="2000" i="1" dirty="0">
                <a:solidFill>
                  <a:schemeClr val="bg1"/>
                </a:solidFill>
              </a:rPr>
              <a:t>”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(Noy-Meir 1974)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B9E6BC-F8B2-4DB1-A6FD-66838FC1779C}"/>
              </a:ext>
            </a:extLst>
          </p:cNvPr>
          <p:cNvSpPr txBox="1"/>
          <p:nvPr/>
        </p:nvSpPr>
        <p:spPr>
          <a:xfrm>
            <a:off x="3200400" y="2160683"/>
            <a:ext cx="2743200" cy="1427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Abiotic weathering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Non-rainfall moisture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Soil-litter mixing</a:t>
            </a:r>
            <a:endParaRPr lang="he-IL" sz="2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587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55"/>
    </mc:Choice>
    <mc:Fallback xmlns="">
      <p:transition spd="slow" advTm="307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F28FB84D-283A-4350-A9DC-1EFB518955B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2" t="68064" r="93518"/>
          <a:stretch/>
        </p:blipFill>
        <p:spPr>
          <a:xfrm>
            <a:off x="0" y="2789092"/>
            <a:ext cx="9144000" cy="412355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2A4ED74-002E-4D36-BFE9-BF99A17953C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3188" b="7871"/>
          <a:stretch/>
        </p:blipFill>
        <p:spPr>
          <a:xfrm>
            <a:off x="0" y="-17028"/>
            <a:ext cx="9144000" cy="2809498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18EDBB6F-F6EC-4AE8-92DE-47B50C0FB427}"/>
              </a:ext>
            </a:extLst>
          </p:cNvPr>
          <p:cNvGrpSpPr/>
          <p:nvPr/>
        </p:nvGrpSpPr>
        <p:grpSpPr>
          <a:xfrm>
            <a:off x="914400" y="2761627"/>
            <a:ext cx="2969861" cy="3789841"/>
            <a:chOff x="2637816" y="1392147"/>
            <a:chExt cx="3026822" cy="5181305"/>
          </a:xfrm>
          <a:solidFill>
            <a:srgbClr val="CDB84F"/>
          </a:solidFill>
        </p:grpSpPr>
        <p:sp>
          <p:nvSpPr>
            <p:cNvPr id="38" name="Flowchart: Manual Operation 37">
              <a:extLst>
                <a:ext uri="{FF2B5EF4-FFF2-40B4-BE49-F238E27FC236}">
                  <a16:creationId xmlns:a16="http://schemas.microsoft.com/office/drawing/2014/main" id="{199FC0CB-ED69-4C4B-BB2D-AB8D5EAABF2C}"/>
                </a:ext>
              </a:extLst>
            </p:cNvPr>
            <p:cNvSpPr/>
            <p:nvPr/>
          </p:nvSpPr>
          <p:spPr>
            <a:xfrm>
              <a:off x="2637816" y="1392147"/>
              <a:ext cx="3026822" cy="581942"/>
            </a:xfrm>
            <a:prstGeom prst="flowChartManualOperati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I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70089BE4-F2D2-43DC-9AD8-77B9F2C90823}"/>
                </a:ext>
              </a:extLst>
            </p:cNvPr>
            <p:cNvSpPr/>
            <p:nvPr/>
          </p:nvSpPr>
          <p:spPr>
            <a:xfrm>
              <a:off x="3240400" y="1669121"/>
              <a:ext cx="1819284" cy="490433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IL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CC07D4B2-70DA-4A88-B32B-20FC6E97A1FC}"/>
              </a:ext>
            </a:extLst>
          </p:cNvPr>
          <p:cNvSpPr/>
          <p:nvPr/>
        </p:nvSpPr>
        <p:spPr>
          <a:xfrm>
            <a:off x="3766066" y="2680561"/>
            <a:ext cx="5426762" cy="290545"/>
          </a:xfrm>
          <a:prstGeom prst="roundRect">
            <a:avLst/>
          </a:prstGeom>
          <a:solidFill>
            <a:srgbClr val="808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200" b="1" dirty="0">
              <a:solidFill>
                <a:schemeClr val="tx1"/>
              </a:solidFill>
            </a:endParaRP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93CC53D7-39E7-430E-A382-86DCD6338763}"/>
              </a:ext>
            </a:extLst>
          </p:cNvPr>
          <p:cNvSpPr/>
          <p:nvPr/>
        </p:nvSpPr>
        <p:spPr>
          <a:xfrm>
            <a:off x="-57150" y="2692515"/>
            <a:ext cx="1170085" cy="278591"/>
          </a:xfrm>
          <a:prstGeom prst="roundRect">
            <a:avLst/>
          </a:prstGeom>
          <a:solidFill>
            <a:srgbClr val="808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600" b="1" dirty="0">
              <a:solidFill>
                <a:schemeClr val="bg1"/>
              </a:solidFill>
            </a:endParaRPr>
          </a:p>
        </p:txBody>
      </p:sp>
      <p:pic>
        <p:nvPicPr>
          <p:cNvPr id="112" name="Picture 111">
            <a:extLst>
              <a:ext uri="{FF2B5EF4-FFF2-40B4-BE49-F238E27FC236}">
                <a16:creationId xmlns:a16="http://schemas.microsoft.com/office/drawing/2014/main" id="{AB418CF8-E90D-4F1C-AD0D-C3EDA9366EF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1396" y="1295400"/>
            <a:ext cx="1725324" cy="2755368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BB5C91C5-6452-4671-87D4-D82FC3874D8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rcRect l="57641" t="10863" r="8933" b="80841"/>
          <a:stretch/>
        </p:blipFill>
        <p:spPr>
          <a:xfrm>
            <a:off x="6528674" y="2524140"/>
            <a:ext cx="576696" cy="228600"/>
          </a:xfrm>
          <a:prstGeom prst="ellipse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5FFC6C79-AE4C-442D-B12B-4FB4BCDC020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rcRect l="57641" t="10863" r="8933" b="80841"/>
          <a:stretch/>
        </p:blipFill>
        <p:spPr>
          <a:xfrm>
            <a:off x="6768195" y="2580578"/>
            <a:ext cx="576696" cy="228600"/>
          </a:xfrm>
          <a:prstGeom prst="ellipse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02F937AC-F165-494C-8136-B7AD181967B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rcRect l="57641" t="10863" r="8933" b="80841"/>
          <a:stretch/>
        </p:blipFill>
        <p:spPr>
          <a:xfrm>
            <a:off x="6368479" y="2565228"/>
            <a:ext cx="576696" cy="228600"/>
          </a:xfrm>
          <a:prstGeom prst="ellipse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30F3B8E8-E7DB-4B90-8692-5917002A179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rcRect l="57641" t="10863" r="8933" b="80841"/>
          <a:stretch/>
        </p:blipFill>
        <p:spPr>
          <a:xfrm rot="11935437">
            <a:off x="6667385" y="2450928"/>
            <a:ext cx="576696" cy="228600"/>
          </a:xfrm>
          <a:prstGeom prst="ellipse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182CDFAD-1884-4523-94A2-B719D7E38B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rcRect l="57641" t="10863" r="8933" b="80841"/>
          <a:stretch/>
        </p:blipFill>
        <p:spPr>
          <a:xfrm>
            <a:off x="6451272" y="2482906"/>
            <a:ext cx="576696" cy="228600"/>
          </a:xfrm>
          <a:prstGeom prst="ellipse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F85F50A8-B08D-49D4-9DBE-0A10F975495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rcRect l="57641" t="10863" r="8933" b="80841"/>
          <a:stretch/>
        </p:blipFill>
        <p:spPr>
          <a:xfrm rot="12763703">
            <a:off x="6825400" y="2558783"/>
            <a:ext cx="576696" cy="228600"/>
          </a:xfrm>
          <a:prstGeom prst="ellipse">
            <a:avLst/>
          </a:prstGeom>
        </p:spPr>
      </p:pic>
      <p:pic>
        <p:nvPicPr>
          <p:cNvPr id="36" name="Picture 35" descr="A picture containing dark, night sky&#10;&#10;Description automatically generated">
            <a:extLst>
              <a:ext uri="{FF2B5EF4-FFF2-40B4-BE49-F238E27FC236}">
                <a16:creationId xmlns:a16="http://schemas.microsoft.com/office/drawing/2014/main" id="{18DBF4D7-4072-459C-BECC-2A87AFC6D4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07345" y="2143169"/>
            <a:ext cx="1176389" cy="1002985"/>
          </a:xfrm>
          <a:prstGeom prst="rect">
            <a:avLst/>
          </a:prstGeom>
        </p:spPr>
      </p:pic>
      <p:pic>
        <p:nvPicPr>
          <p:cNvPr id="125" name="Picture 124" descr="A picture containing dark, night sky&#10;&#10;Description automatically generated">
            <a:extLst>
              <a:ext uri="{FF2B5EF4-FFF2-40B4-BE49-F238E27FC236}">
                <a16:creationId xmlns:a16="http://schemas.microsoft.com/office/drawing/2014/main" id="{14DDA480-6C20-4B4E-918A-57FEFDDA97D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05411" y="2133600"/>
            <a:ext cx="1176389" cy="100298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807C5FE-5873-466C-A6B3-E95B234DD6CA}"/>
              </a:ext>
            </a:extLst>
          </p:cNvPr>
          <p:cNvGrpSpPr/>
          <p:nvPr/>
        </p:nvGrpSpPr>
        <p:grpSpPr>
          <a:xfrm>
            <a:off x="1635214" y="6096000"/>
            <a:ext cx="282709" cy="227074"/>
            <a:chOff x="-287758" y="2267799"/>
            <a:chExt cx="282709" cy="22707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B1C2C0A-BAB6-451C-A3C3-96243AE9DC39}"/>
                </a:ext>
              </a:extLst>
            </p:cNvPr>
            <p:cNvGrpSpPr/>
            <p:nvPr/>
          </p:nvGrpSpPr>
          <p:grpSpPr>
            <a:xfrm rot="5583421">
              <a:off x="-141972" y="2229699"/>
              <a:ext cx="76200" cy="152400"/>
              <a:chOff x="-225796" y="2057400"/>
              <a:chExt cx="76200" cy="152400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B114E02-E432-43DE-8E3E-B694D00EA882}"/>
                  </a:ext>
                </a:extLst>
              </p:cNvPr>
              <p:cNvSpPr/>
              <p:nvPr/>
            </p:nvSpPr>
            <p:spPr>
              <a:xfrm>
                <a:off x="-225796" y="2057400"/>
                <a:ext cx="76200" cy="152400"/>
              </a:xfrm>
              <a:prstGeom prst="rect">
                <a:avLst/>
              </a:prstGeom>
              <a:solidFill>
                <a:srgbClr val="8A8075"/>
              </a:solidFill>
              <a:ln w="6350">
                <a:solidFill>
                  <a:srgbClr val="3531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BBBB9CDD-F2A6-4691-8EA8-368B43343054}"/>
                  </a:ext>
                </a:extLst>
              </p:cNvPr>
              <p:cNvCxnSpPr>
                <a:stCxn id="2" idx="0"/>
                <a:endCxn id="2" idx="2"/>
              </p:cNvCxnSpPr>
              <p:nvPr/>
            </p:nvCxnSpPr>
            <p:spPr>
              <a:xfrm>
                <a:off x="-187696" y="2057400"/>
                <a:ext cx="0" cy="152400"/>
              </a:xfrm>
              <a:prstGeom prst="line">
                <a:avLst/>
              </a:prstGeom>
              <a:ln>
                <a:solidFill>
                  <a:srgbClr val="35312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11E2B05-60FD-4DF3-94BC-4212F95B0371}"/>
                </a:ext>
              </a:extLst>
            </p:cNvPr>
            <p:cNvGrpSpPr/>
            <p:nvPr/>
          </p:nvGrpSpPr>
          <p:grpSpPr>
            <a:xfrm rot="14724848">
              <a:off x="-119349" y="2380573"/>
              <a:ext cx="76200" cy="152400"/>
              <a:chOff x="-225796" y="2057400"/>
              <a:chExt cx="76200" cy="152400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385C324-B098-4C55-9820-9DBF274E090E}"/>
                  </a:ext>
                </a:extLst>
              </p:cNvPr>
              <p:cNvSpPr/>
              <p:nvPr/>
            </p:nvSpPr>
            <p:spPr>
              <a:xfrm>
                <a:off x="-225796" y="2057400"/>
                <a:ext cx="76200" cy="152400"/>
              </a:xfrm>
              <a:prstGeom prst="rect">
                <a:avLst/>
              </a:prstGeom>
              <a:solidFill>
                <a:srgbClr val="8A8075"/>
              </a:solidFill>
              <a:ln w="6350">
                <a:solidFill>
                  <a:srgbClr val="3531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8463793B-59F6-46BD-A4FA-6DF09991F77C}"/>
                  </a:ext>
                </a:extLst>
              </p:cNvPr>
              <p:cNvCxnSpPr>
                <a:stCxn id="30" idx="0"/>
                <a:endCxn id="30" idx="2"/>
              </p:cNvCxnSpPr>
              <p:nvPr/>
            </p:nvCxnSpPr>
            <p:spPr>
              <a:xfrm>
                <a:off x="-187696" y="2057400"/>
                <a:ext cx="0" cy="152400"/>
              </a:xfrm>
              <a:prstGeom prst="line">
                <a:avLst/>
              </a:prstGeom>
              <a:ln>
                <a:solidFill>
                  <a:srgbClr val="35312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C5583DE-E0A0-44FF-9A16-AD9019C21411}"/>
                </a:ext>
              </a:extLst>
            </p:cNvPr>
            <p:cNvGrpSpPr/>
            <p:nvPr/>
          </p:nvGrpSpPr>
          <p:grpSpPr>
            <a:xfrm rot="18525809">
              <a:off x="-249658" y="2300548"/>
              <a:ext cx="76200" cy="152400"/>
              <a:chOff x="-225796" y="2057400"/>
              <a:chExt cx="76200" cy="152400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4D346EED-8DAC-4040-B6DA-005E570ADDAF}"/>
                  </a:ext>
                </a:extLst>
              </p:cNvPr>
              <p:cNvSpPr/>
              <p:nvPr/>
            </p:nvSpPr>
            <p:spPr>
              <a:xfrm>
                <a:off x="-225796" y="2057400"/>
                <a:ext cx="76200" cy="152400"/>
              </a:xfrm>
              <a:prstGeom prst="rect">
                <a:avLst/>
              </a:prstGeom>
              <a:solidFill>
                <a:srgbClr val="8A8075"/>
              </a:solidFill>
              <a:ln w="6350">
                <a:solidFill>
                  <a:srgbClr val="3531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3B775954-A06F-4876-A2AD-E4DA32B10265}"/>
                  </a:ext>
                </a:extLst>
              </p:cNvPr>
              <p:cNvCxnSpPr>
                <a:stCxn id="33" idx="0"/>
                <a:endCxn id="33" idx="2"/>
              </p:cNvCxnSpPr>
              <p:nvPr/>
            </p:nvCxnSpPr>
            <p:spPr>
              <a:xfrm>
                <a:off x="-187696" y="2057400"/>
                <a:ext cx="0" cy="152400"/>
              </a:xfrm>
              <a:prstGeom prst="line">
                <a:avLst/>
              </a:prstGeom>
              <a:ln>
                <a:solidFill>
                  <a:srgbClr val="35312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B2C95183-3B43-40AE-959F-F015376D7952}"/>
              </a:ext>
            </a:extLst>
          </p:cNvPr>
          <p:cNvSpPr/>
          <p:nvPr/>
        </p:nvSpPr>
        <p:spPr>
          <a:xfrm>
            <a:off x="1029475" y="152400"/>
            <a:ext cx="7085049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2000"/>
              </a:spcAft>
            </a:pPr>
            <a:r>
              <a:rPr lang="en-US" sz="2400" b="1" dirty="0"/>
              <a:t>Facilitation of decomposition via litter redistribution to favorable environments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4424329"/>
      </p:ext>
    </p:extLst>
  </p:cSld>
  <p:clrMapOvr>
    <a:masterClrMapping/>
  </p:clrMapOvr>
  <p:transition spd="slow" advTm="118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116 L 0.21024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0.00278 L -0.2059 0.00278 C -0.29948 0.00278 -0.41423 0.1419 -0.41423 0.25509 L -0.41423 0.50741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51" y="2523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-0.20625 -3.7037E-6 C -0.29844 -3.7037E-6 -0.41198 0.14051 -0.41198 0.2551 L -0.41198 0.51019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08" y="2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F28FB84D-283A-4350-A9DC-1EFB518955B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2" t="68064" r="93518"/>
          <a:stretch/>
        </p:blipFill>
        <p:spPr>
          <a:xfrm>
            <a:off x="0" y="2789092"/>
            <a:ext cx="9144000" cy="412355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2A4ED74-002E-4D36-BFE9-BF99A17953C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3188" b="7871"/>
          <a:stretch/>
        </p:blipFill>
        <p:spPr>
          <a:xfrm>
            <a:off x="0" y="-17028"/>
            <a:ext cx="9144000" cy="2809498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18EDBB6F-F6EC-4AE8-92DE-47B50C0FB427}"/>
              </a:ext>
            </a:extLst>
          </p:cNvPr>
          <p:cNvGrpSpPr/>
          <p:nvPr/>
        </p:nvGrpSpPr>
        <p:grpSpPr>
          <a:xfrm>
            <a:off x="914400" y="2761627"/>
            <a:ext cx="2969861" cy="3789841"/>
            <a:chOff x="2637816" y="1392147"/>
            <a:chExt cx="3026822" cy="5181305"/>
          </a:xfrm>
          <a:solidFill>
            <a:srgbClr val="CDB84F"/>
          </a:solidFill>
        </p:grpSpPr>
        <p:sp>
          <p:nvSpPr>
            <p:cNvPr id="38" name="Flowchart: Manual Operation 37">
              <a:extLst>
                <a:ext uri="{FF2B5EF4-FFF2-40B4-BE49-F238E27FC236}">
                  <a16:creationId xmlns:a16="http://schemas.microsoft.com/office/drawing/2014/main" id="{199FC0CB-ED69-4C4B-BB2D-AB8D5EAABF2C}"/>
                </a:ext>
              </a:extLst>
            </p:cNvPr>
            <p:cNvSpPr/>
            <p:nvPr/>
          </p:nvSpPr>
          <p:spPr>
            <a:xfrm>
              <a:off x="2637816" y="1392147"/>
              <a:ext cx="3026822" cy="581942"/>
            </a:xfrm>
            <a:prstGeom prst="flowChartManualOperati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I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70089BE4-F2D2-43DC-9AD8-77B9F2C90823}"/>
                </a:ext>
              </a:extLst>
            </p:cNvPr>
            <p:cNvSpPr/>
            <p:nvPr/>
          </p:nvSpPr>
          <p:spPr>
            <a:xfrm>
              <a:off x="3240400" y="1669121"/>
              <a:ext cx="1819284" cy="490433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IL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3F5A409-EC61-4042-8193-72375B4AAE63}"/>
              </a:ext>
            </a:extLst>
          </p:cNvPr>
          <p:cNvGrpSpPr/>
          <p:nvPr/>
        </p:nvGrpSpPr>
        <p:grpSpPr>
          <a:xfrm>
            <a:off x="2948427" y="4145391"/>
            <a:ext cx="4272865" cy="1287154"/>
            <a:chOff x="3931237" y="3867968"/>
            <a:chExt cx="5697153" cy="1716207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DEFAE8A-3043-42B2-894C-9415EA2342E4}"/>
                </a:ext>
              </a:extLst>
            </p:cNvPr>
            <p:cNvSpPr/>
            <p:nvPr/>
          </p:nvSpPr>
          <p:spPr>
            <a:xfrm>
              <a:off x="8260766" y="4515340"/>
              <a:ext cx="1367624" cy="1068835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r>
                <a:rPr lang="en-US" sz="1600" b="1" dirty="0">
                  <a:solidFill>
                    <a:prstClr val="white"/>
                  </a:solidFill>
                  <a:latin typeface="Calibri" panose="020F0502020204030204"/>
                </a:rPr>
                <a:t>Inorganic Nutrients</a:t>
              </a:r>
              <a:endParaRPr lang="he-IL" sz="1600" b="1" baseline="-2500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63" name="Arrow: Right 62">
              <a:extLst>
                <a:ext uri="{FF2B5EF4-FFF2-40B4-BE49-F238E27FC236}">
                  <a16:creationId xmlns:a16="http://schemas.microsoft.com/office/drawing/2014/main" id="{2540B061-1425-41E7-A44C-7A64C20E8DA6}"/>
                </a:ext>
              </a:extLst>
            </p:cNvPr>
            <p:cNvSpPr/>
            <p:nvPr/>
          </p:nvSpPr>
          <p:spPr>
            <a:xfrm>
              <a:off x="3931237" y="4898470"/>
              <a:ext cx="4244406" cy="358043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he-IL" sz="1050" b="1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592A903D-C9C2-4220-AA24-95E19AFF18E0}"/>
                </a:ext>
              </a:extLst>
            </p:cNvPr>
            <p:cNvGrpSpPr/>
            <p:nvPr/>
          </p:nvGrpSpPr>
          <p:grpSpPr>
            <a:xfrm>
              <a:off x="5791183" y="3867968"/>
              <a:ext cx="508016" cy="1141372"/>
              <a:chOff x="2006981" y="1078001"/>
              <a:chExt cx="508016" cy="1141372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AB6120CD-A486-472D-9FF5-5B009FD6A20D}"/>
                  </a:ext>
                </a:extLst>
              </p:cNvPr>
              <p:cNvGrpSpPr/>
              <p:nvPr/>
            </p:nvGrpSpPr>
            <p:grpSpPr>
              <a:xfrm>
                <a:off x="2006981" y="1390510"/>
                <a:ext cx="508016" cy="277750"/>
                <a:chOff x="1588284" y="3596293"/>
                <a:chExt cx="585291" cy="401242"/>
              </a:xfrm>
              <a:solidFill>
                <a:schemeClr val="tx1"/>
              </a:solidFill>
            </p:grpSpPr>
            <p:sp>
              <p:nvSpPr>
                <p:cNvPr id="60" name="Isosceles Triangle 59">
                  <a:extLst>
                    <a:ext uri="{FF2B5EF4-FFF2-40B4-BE49-F238E27FC236}">
                      <a16:creationId xmlns:a16="http://schemas.microsoft.com/office/drawing/2014/main" id="{3494477B-7086-49BE-AE26-4ACFD290D376}"/>
                    </a:ext>
                  </a:extLst>
                </p:cNvPr>
                <p:cNvSpPr/>
                <p:nvPr/>
              </p:nvSpPr>
              <p:spPr>
                <a:xfrm rot="5400000">
                  <a:off x="1545786" y="3638791"/>
                  <a:ext cx="401222" cy="316226"/>
                </a:xfrm>
                <a:prstGeom prst="triangl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he-IL" sz="1350" dirty="0">
                    <a:solidFill>
                      <a:prstClr val="white"/>
                    </a:solidFill>
                    <a:latin typeface="Calibri" panose="020F0502020204030204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" name="Isosceles Triangle 60">
                  <a:extLst>
                    <a:ext uri="{FF2B5EF4-FFF2-40B4-BE49-F238E27FC236}">
                      <a16:creationId xmlns:a16="http://schemas.microsoft.com/office/drawing/2014/main" id="{2CEE2A31-D060-4431-BBA4-708C3595502F}"/>
                    </a:ext>
                  </a:extLst>
                </p:cNvPr>
                <p:cNvSpPr/>
                <p:nvPr/>
              </p:nvSpPr>
              <p:spPr>
                <a:xfrm rot="16200000">
                  <a:off x="1814851" y="3638811"/>
                  <a:ext cx="401220" cy="316228"/>
                </a:xfrm>
                <a:prstGeom prst="triangl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he-IL" sz="1350" dirty="0">
                    <a:solidFill>
                      <a:prstClr val="white"/>
                    </a:solidFill>
                    <a:latin typeface="Calibri" panose="020F0502020204030204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27907DC6-A49A-4C7D-9A75-3D6987159F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72858" y="1078001"/>
                <a:ext cx="8595" cy="114137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AF007384-0DE0-4855-AAD1-425FCA6A957A}"/>
              </a:ext>
            </a:extLst>
          </p:cNvPr>
          <p:cNvSpPr txBox="1"/>
          <p:nvPr/>
        </p:nvSpPr>
        <p:spPr>
          <a:xfrm>
            <a:off x="3785141" y="3540251"/>
            <a:ext cx="1509876" cy="58477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1600" b="1" dirty="0">
                <a:solidFill>
                  <a:prstClr val="black"/>
                </a:solidFill>
                <a:latin typeface="Calibri" panose="020F0502020204030204"/>
              </a:rPr>
              <a:t>Microbial Decomposition</a:t>
            </a:r>
            <a:endParaRPr lang="he-IL" sz="1600" b="1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73BB728-1962-4451-8B4A-ADDBACF5793E}"/>
              </a:ext>
            </a:extLst>
          </p:cNvPr>
          <p:cNvGrpSpPr/>
          <p:nvPr/>
        </p:nvGrpSpPr>
        <p:grpSpPr>
          <a:xfrm rot="16200000">
            <a:off x="3295206" y="3551943"/>
            <a:ext cx="411706" cy="568173"/>
            <a:chOff x="3463457" y="-818184"/>
            <a:chExt cx="548941" cy="757564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1FEB3DB3-A2A9-4238-A957-3F5CFC83B87C}"/>
                </a:ext>
              </a:extLst>
            </p:cNvPr>
            <p:cNvGrpSpPr/>
            <p:nvPr/>
          </p:nvGrpSpPr>
          <p:grpSpPr>
            <a:xfrm>
              <a:off x="3463457" y="-610021"/>
              <a:ext cx="548941" cy="277741"/>
              <a:chOff x="3266328" y="706293"/>
              <a:chExt cx="632445" cy="401231"/>
            </a:xfrm>
            <a:solidFill>
              <a:schemeClr val="tx1"/>
            </a:solidFill>
          </p:grpSpPr>
          <p:sp>
            <p:nvSpPr>
              <p:cNvPr id="92" name="Isosceles Triangle 91">
                <a:extLst>
                  <a:ext uri="{FF2B5EF4-FFF2-40B4-BE49-F238E27FC236}">
                    <a16:creationId xmlns:a16="http://schemas.microsoft.com/office/drawing/2014/main" id="{1356CDA6-3BBD-4CBE-A533-7909CE85663E}"/>
                  </a:ext>
                </a:extLst>
              </p:cNvPr>
              <p:cNvSpPr/>
              <p:nvPr/>
            </p:nvSpPr>
            <p:spPr>
              <a:xfrm rot="5400000">
                <a:off x="3223830" y="748791"/>
                <a:ext cx="401222" cy="316226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he-IL" sz="1350" dirty="0">
                  <a:solidFill>
                    <a:prstClr val="white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93" name="Isosceles Triangle 92">
                <a:extLst>
                  <a:ext uri="{FF2B5EF4-FFF2-40B4-BE49-F238E27FC236}">
                    <a16:creationId xmlns:a16="http://schemas.microsoft.com/office/drawing/2014/main" id="{5DED5EA5-4C62-46B4-A1E3-B09D9833C75D}"/>
                  </a:ext>
                </a:extLst>
              </p:cNvPr>
              <p:cNvSpPr/>
              <p:nvPr/>
            </p:nvSpPr>
            <p:spPr>
              <a:xfrm rot="16200000">
                <a:off x="3540053" y="748804"/>
                <a:ext cx="401211" cy="316229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he-IL" sz="1350" dirty="0">
                  <a:solidFill>
                    <a:prstClr val="white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E30D6EF1-888A-4390-A7CB-AB4E21EC15EC}"/>
                </a:ext>
              </a:extLst>
            </p:cNvPr>
            <p:cNvCxnSpPr>
              <a:cxnSpLocks/>
              <a:stCxn id="80" idx="1"/>
              <a:endCxn id="72" idx="1"/>
            </p:cNvCxnSpPr>
            <p:nvPr/>
          </p:nvCxnSpPr>
          <p:spPr>
            <a:xfrm rot="5400000">
              <a:off x="3364039" y="-439782"/>
              <a:ext cx="757564" cy="75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334C26D-A07A-4D7B-87E3-BD0EFE89EF2F}"/>
              </a:ext>
            </a:extLst>
          </p:cNvPr>
          <p:cNvGrpSpPr/>
          <p:nvPr/>
        </p:nvGrpSpPr>
        <p:grpSpPr>
          <a:xfrm>
            <a:off x="1600200" y="3173064"/>
            <a:ext cx="1660557" cy="1318012"/>
            <a:chOff x="3780323" y="2571528"/>
            <a:chExt cx="2214076" cy="1757348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776CED08-2B12-4B6A-B85C-BDD9F3EEFE0C}"/>
                </a:ext>
              </a:extLst>
            </p:cNvPr>
            <p:cNvGrpSpPr/>
            <p:nvPr/>
          </p:nvGrpSpPr>
          <p:grpSpPr>
            <a:xfrm>
              <a:off x="3780323" y="2571528"/>
              <a:ext cx="2214076" cy="1757348"/>
              <a:chOff x="-2014482" y="4204707"/>
              <a:chExt cx="2214076" cy="1757348"/>
            </a:xfrm>
          </p:grpSpPr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CEACC8D7-524D-4369-9F49-E7F08B1CD1CD}"/>
                  </a:ext>
                </a:extLst>
              </p:cNvPr>
              <p:cNvGrpSpPr/>
              <p:nvPr/>
            </p:nvGrpSpPr>
            <p:grpSpPr>
              <a:xfrm>
                <a:off x="-1910082" y="4234660"/>
                <a:ext cx="2109676" cy="1717887"/>
                <a:chOff x="-1910082" y="4234660"/>
                <a:chExt cx="2109676" cy="1717887"/>
              </a:xfrm>
            </p:grpSpPr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BA960079-4561-4A75-9236-646D58FF809A}"/>
                    </a:ext>
                  </a:extLst>
                </p:cNvPr>
                <p:cNvGrpSpPr/>
                <p:nvPr/>
              </p:nvGrpSpPr>
              <p:grpSpPr>
                <a:xfrm>
                  <a:off x="-1910082" y="4234660"/>
                  <a:ext cx="2109676" cy="1717887"/>
                  <a:chOff x="-1795782" y="3075785"/>
                  <a:chExt cx="2109676" cy="1717887"/>
                </a:xfrm>
              </p:grpSpPr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034C8B22-6D4B-48C0-B12D-CBE099726880}"/>
                      </a:ext>
                    </a:extLst>
                  </p:cNvPr>
                  <p:cNvSpPr txBox="1"/>
                  <p:nvPr/>
                </p:nvSpPr>
                <p:spPr>
                  <a:xfrm>
                    <a:off x="-1383650" y="4342267"/>
                    <a:ext cx="1697544" cy="45140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685800">
                      <a:defRPr/>
                    </a:pPr>
                    <a:r>
                      <a:rPr lang="en-US" sz="1600" b="1" dirty="0">
                        <a:solidFill>
                          <a:prstClr val="black"/>
                        </a:solidFill>
                        <a:latin typeface="Calibri" panose="020F0502020204030204"/>
                      </a:rPr>
                      <a:t>Temperature</a:t>
                    </a:r>
                    <a:endParaRPr lang="en-IL" sz="1600" b="1" dirty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grpSp>
                <p:nvGrpSpPr>
                  <p:cNvPr id="84" name="Group 83">
                    <a:extLst>
                      <a:ext uri="{FF2B5EF4-FFF2-40B4-BE49-F238E27FC236}">
                        <a16:creationId xmlns:a16="http://schemas.microsoft.com/office/drawing/2014/main" id="{E0F97A08-2C40-4C64-B8CB-2289CBEB6B20}"/>
                      </a:ext>
                    </a:extLst>
                  </p:cNvPr>
                  <p:cNvGrpSpPr/>
                  <p:nvPr/>
                </p:nvGrpSpPr>
                <p:grpSpPr>
                  <a:xfrm>
                    <a:off x="-1777885" y="3550309"/>
                    <a:ext cx="1971190" cy="533479"/>
                    <a:chOff x="-1777885" y="3550309"/>
                    <a:chExt cx="1971190" cy="533479"/>
                  </a:xfrm>
                </p:grpSpPr>
                <p:pic>
                  <p:nvPicPr>
                    <p:cNvPr id="88" name="Picture 4" descr="תוצאת תמונה עבור ‪rain drops‬‏">
                      <a:extLst>
                        <a:ext uri="{FF2B5EF4-FFF2-40B4-BE49-F238E27FC236}">
                          <a16:creationId xmlns:a16="http://schemas.microsoft.com/office/drawing/2014/main" id="{0A4B6D4E-06EB-4055-B6DF-678C0166B25A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8">
                              <a14:imgEffect>
                                <a14:saturation sat="66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-1777885" y="3580712"/>
                      <a:ext cx="402457" cy="389134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76B6C9"/>
                      </a:solidFill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89" name="Rectangle 88">
                      <a:extLst>
                        <a:ext uri="{FF2B5EF4-FFF2-40B4-BE49-F238E27FC236}">
                          <a16:creationId xmlns:a16="http://schemas.microsoft.com/office/drawing/2014/main" id="{FD3CD1E7-3457-4983-8AF0-0184517669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318477" y="3550309"/>
                      <a:ext cx="1511782" cy="533479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defTabSz="685800">
                        <a:defRPr/>
                      </a:pPr>
                      <a:r>
                        <a:rPr lang="en-US" sz="1600" b="1" dirty="0">
                          <a:solidFill>
                            <a:srgbClr val="5B9BD5">
                              <a:lumMod val="75000"/>
                            </a:srgbClr>
                          </a:solidFill>
                          <a:latin typeface="Calibri" panose="020F0502020204030204"/>
                        </a:rPr>
                        <a:t>Moisture </a:t>
                      </a:r>
                      <a:r>
                        <a:rPr lang="en-US" sz="2000" b="1" dirty="0">
                          <a:solidFill>
                            <a:srgbClr val="5B9BD5">
                              <a:lumMod val="75000"/>
                            </a:srgbClr>
                          </a:solidFill>
                          <a:latin typeface="Calibri" panose="020F0502020204030204"/>
                        </a:rPr>
                        <a:t>+</a:t>
                      </a:r>
                      <a:endParaRPr lang="he-IL" sz="1600" dirty="0">
                        <a:solidFill>
                          <a:srgbClr val="5B9BD5">
                            <a:lumMod val="75000"/>
                          </a:srgbClr>
                        </a:solidFill>
                        <a:latin typeface="Calibri" panose="020F0502020204030204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85" name="Group 84">
                    <a:extLst>
                      <a:ext uri="{FF2B5EF4-FFF2-40B4-BE49-F238E27FC236}">
                        <a16:creationId xmlns:a16="http://schemas.microsoft.com/office/drawing/2014/main" id="{C5196FE9-DC3E-4075-9327-FF812DC4EDCD}"/>
                      </a:ext>
                    </a:extLst>
                  </p:cNvPr>
                  <p:cNvGrpSpPr/>
                  <p:nvPr/>
                </p:nvGrpSpPr>
                <p:grpSpPr>
                  <a:xfrm>
                    <a:off x="-1795782" y="3075785"/>
                    <a:ext cx="2012811" cy="534553"/>
                    <a:chOff x="-1795782" y="3075785"/>
                    <a:chExt cx="2012811" cy="534553"/>
                  </a:xfrm>
                </p:grpSpPr>
                <p:pic>
                  <p:nvPicPr>
                    <p:cNvPr id="86" name="Picture 85" descr="Icon&#10;&#10;Description automatically generated">
                      <a:extLst>
                        <a:ext uri="{FF2B5EF4-FFF2-40B4-BE49-F238E27FC236}">
                          <a16:creationId xmlns:a16="http://schemas.microsoft.com/office/drawing/2014/main" id="{A19C1B3C-FFA3-498A-BB27-172612033E8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2015" t="13404" r="11751" b="12103"/>
                    <a:stretch/>
                  </p:blipFill>
                  <p:spPr>
                    <a:xfrm>
                      <a:off x="-1795782" y="3075785"/>
                      <a:ext cx="443675" cy="433562"/>
                    </a:xfrm>
                    <a:prstGeom prst="ellipse">
                      <a:avLst/>
                    </a:prstGeom>
                  </p:spPr>
                </p:pic>
                <p:sp>
                  <p:nvSpPr>
                    <p:cNvPr id="87" name="Rectangle 86">
                      <a:extLst>
                        <a:ext uri="{FF2B5EF4-FFF2-40B4-BE49-F238E27FC236}">
                          <a16:creationId xmlns:a16="http://schemas.microsoft.com/office/drawing/2014/main" id="{C7E2ED15-EC98-4B7D-9458-66E67BD709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332542" y="3076858"/>
                      <a:ext cx="1549571" cy="53348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defTabSz="685800">
                        <a:defRPr/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Calibri" panose="020F0502020204030204"/>
                        </a:rPr>
                        <a:t>Nutrients </a:t>
                      </a: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Calibri" panose="020F0502020204030204"/>
                        </a:rPr>
                        <a:t>+</a:t>
                      </a:r>
                      <a:endParaRPr lang="he-IL" sz="1600" dirty="0">
                        <a:solidFill>
                          <a:srgbClr val="00B050"/>
                        </a:solidFill>
                        <a:latin typeface="Calibri" panose="020F0502020204030204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pic>
              <p:nvPicPr>
                <p:cNvPr id="82" name="Picture 2" descr="Two color stable icon from general concept Vector Image">
                  <a:extLst>
                    <a:ext uri="{FF2B5EF4-FFF2-40B4-BE49-F238E27FC236}">
                      <a16:creationId xmlns:a16="http://schemas.microsoft.com/office/drawing/2014/main" id="{DA209A7D-FFCC-4A1C-B5EF-2755C05E45E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0" cstate="print">
                  <a:clrChange>
                    <a:clrFrom>
                      <a:srgbClr val="F2F2F4"/>
                    </a:clrFrom>
                    <a:clrTo>
                      <a:srgbClr val="F2F2F4">
                        <a:alpha val="0"/>
                      </a:srgbClr>
                    </a:clrTo>
                  </a:clrChange>
                  <a:grayscl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597" t="22593" r="22393" b="44735"/>
                <a:stretch/>
              </p:blipFill>
              <p:spPr bwMode="auto">
                <a:xfrm>
                  <a:off x="-915294" y="5311007"/>
                  <a:ext cx="403688" cy="25400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53E10AD7-A07D-45D6-AA35-94F61B9DD890}"/>
                  </a:ext>
                </a:extLst>
              </p:cNvPr>
              <p:cNvSpPr/>
              <p:nvPr/>
            </p:nvSpPr>
            <p:spPr>
              <a:xfrm flipH="1">
                <a:off x="-2014482" y="4204707"/>
                <a:ext cx="2155691" cy="17573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he-IL" sz="1350" dirty="0">
                  <a:solidFill>
                    <a:prstClr val="white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98C168C8-C19E-4251-AD9F-713BF9980BBD}"/>
                </a:ext>
              </a:extLst>
            </p:cNvPr>
            <p:cNvGrpSpPr/>
            <p:nvPr/>
          </p:nvGrpSpPr>
          <p:grpSpPr>
            <a:xfrm>
              <a:off x="3859998" y="3612989"/>
              <a:ext cx="507019" cy="631027"/>
              <a:chOff x="374155" y="2820979"/>
              <a:chExt cx="547205" cy="709882"/>
            </a:xfrm>
          </p:grpSpPr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61153ECE-3FCE-46FA-AAA4-571E7E64B155}"/>
                  </a:ext>
                </a:extLst>
              </p:cNvPr>
              <p:cNvSpPr/>
              <p:nvPr/>
            </p:nvSpPr>
            <p:spPr>
              <a:xfrm>
                <a:off x="484673" y="2820979"/>
                <a:ext cx="354996" cy="709882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he-IL" sz="1350">
                  <a:solidFill>
                    <a:prstClr val="white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7D36FDD7-5D33-46E1-8BB3-C68075E9AB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4155" y="2872831"/>
                <a:ext cx="547205" cy="593608"/>
              </a:xfrm>
              <a:prstGeom prst="rect">
                <a:avLst/>
              </a:prstGeom>
            </p:spPr>
          </p:pic>
        </p:grpSp>
      </p:grp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CC07D4B2-70DA-4A88-B32B-20FC6E97A1FC}"/>
              </a:ext>
            </a:extLst>
          </p:cNvPr>
          <p:cNvSpPr/>
          <p:nvPr/>
        </p:nvSpPr>
        <p:spPr>
          <a:xfrm>
            <a:off x="3766066" y="2680561"/>
            <a:ext cx="5426762" cy="290545"/>
          </a:xfrm>
          <a:prstGeom prst="roundRect">
            <a:avLst/>
          </a:prstGeom>
          <a:solidFill>
            <a:srgbClr val="808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200" b="1" dirty="0">
              <a:solidFill>
                <a:schemeClr val="tx1"/>
              </a:solidFill>
            </a:endParaRP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93CC53D7-39E7-430E-A382-86DCD6338763}"/>
              </a:ext>
            </a:extLst>
          </p:cNvPr>
          <p:cNvSpPr/>
          <p:nvPr/>
        </p:nvSpPr>
        <p:spPr>
          <a:xfrm>
            <a:off x="-57150" y="2692515"/>
            <a:ext cx="1170085" cy="278591"/>
          </a:xfrm>
          <a:prstGeom prst="roundRect">
            <a:avLst/>
          </a:prstGeom>
          <a:solidFill>
            <a:srgbClr val="808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600" b="1" dirty="0">
              <a:solidFill>
                <a:schemeClr val="bg1"/>
              </a:solidFill>
            </a:endParaRPr>
          </a:p>
        </p:txBody>
      </p:sp>
      <p:pic>
        <p:nvPicPr>
          <p:cNvPr id="112" name="Picture 111">
            <a:extLst>
              <a:ext uri="{FF2B5EF4-FFF2-40B4-BE49-F238E27FC236}">
                <a16:creationId xmlns:a16="http://schemas.microsoft.com/office/drawing/2014/main" id="{AB418CF8-E90D-4F1C-AD0D-C3EDA9366EF8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1396" y="1295400"/>
            <a:ext cx="1725324" cy="2755368"/>
          </a:xfrm>
          <a:prstGeom prst="rect">
            <a:avLst/>
          </a:prstGeom>
        </p:spPr>
      </p:pic>
      <p:sp>
        <p:nvSpPr>
          <p:cNvPr id="97" name="Rectangle 96">
            <a:extLst>
              <a:ext uri="{FF2B5EF4-FFF2-40B4-BE49-F238E27FC236}">
                <a16:creationId xmlns:a16="http://schemas.microsoft.com/office/drawing/2014/main" id="{8F5E7E95-B532-4C75-ADFC-F78191C39F64}"/>
              </a:ext>
            </a:extLst>
          </p:cNvPr>
          <p:cNvSpPr/>
          <p:nvPr/>
        </p:nvSpPr>
        <p:spPr>
          <a:xfrm>
            <a:off x="1869882" y="4673710"/>
            <a:ext cx="1025718" cy="801625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r>
              <a:rPr lang="en-US" sz="1600" b="1" dirty="0">
                <a:solidFill>
                  <a:prstClr val="white"/>
                </a:solidFill>
                <a:latin typeface="Calibri" panose="020F0502020204030204"/>
              </a:rPr>
              <a:t>Organic Matter</a:t>
            </a:r>
            <a:endParaRPr lang="he-IL" sz="1600" b="1" baseline="-25000" dirty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E52D7D4B-0FBF-46B4-9476-53B3CB3A17B3}"/>
              </a:ext>
            </a:extLst>
          </p:cNvPr>
          <p:cNvSpPr/>
          <p:nvPr/>
        </p:nvSpPr>
        <p:spPr>
          <a:xfrm>
            <a:off x="1371600" y="1219200"/>
            <a:ext cx="6172200" cy="1072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1500"/>
              </a:spcAft>
              <a:buFont typeface="+mj-lt"/>
              <a:buAutoNum type="arabicPeriod"/>
            </a:pPr>
            <a:r>
              <a:rPr lang="en-US" b="1" dirty="0"/>
              <a:t>Climatic Facilitation </a:t>
            </a:r>
            <a:r>
              <a:rPr lang="en-US" dirty="0"/>
              <a:t>– buffering extreme surface conditions</a:t>
            </a:r>
          </a:p>
          <a:p>
            <a:pPr marL="342900" indent="-342900">
              <a:lnSpc>
                <a:spcPct val="150000"/>
              </a:lnSpc>
              <a:spcAft>
                <a:spcPts val="1500"/>
              </a:spcAft>
              <a:buFont typeface="+mj-lt"/>
              <a:buAutoNum type="arabicPeriod"/>
            </a:pPr>
            <a:r>
              <a:rPr lang="en-US" b="1" dirty="0"/>
              <a:t>Nutrient Facilitation</a:t>
            </a:r>
            <a:r>
              <a:rPr lang="en-US" dirty="0"/>
              <a:t> – priming effect</a:t>
            </a:r>
            <a:endParaRPr lang="en-US" b="1" dirty="0"/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BB5C91C5-6452-4671-87D4-D82FC3874D8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rcRect l="57641" t="10863" r="8933" b="80841"/>
          <a:stretch/>
        </p:blipFill>
        <p:spPr>
          <a:xfrm>
            <a:off x="6528674" y="2524140"/>
            <a:ext cx="576696" cy="228600"/>
          </a:xfrm>
          <a:prstGeom prst="ellipse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5FFC6C79-AE4C-442D-B12B-4FB4BCDC020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rcRect l="57641" t="10863" r="8933" b="80841"/>
          <a:stretch/>
        </p:blipFill>
        <p:spPr>
          <a:xfrm>
            <a:off x="6768195" y="2580578"/>
            <a:ext cx="576696" cy="228600"/>
          </a:xfrm>
          <a:prstGeom prst="ellipse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02F937AC-F165-494C-8136-B7AD181967B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rcRect l="57641" t="10863" r="8933" b="80841"/>
          <a:stretch/>
        </p:blipFill>
        <p:spPr>
          <a:xfrm>
            <a:off x="6368479" y="2565228"/>
            <a:ext cx="576696" cy="228600"/>
          </a:xfrm>
          <a:prstGeom prst="ellipse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30F3B8E8-E7DB-4B90-8692-5917002A179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rcRect l="57641" t="10863" r="8933" b="80841"/>
          <a:stretch/>
        </p:blipFill>
        <p:spPr>
          <a:xfrm rot="11935437">
            <a:off x="6667385" y="2450928"/>
            <a:ext cx="576696" cy="228600"/>
          </a:xfrm>
          <a:prstGeom prst="ellipse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182CDFAD-1884-4523-94A2-B719D7E38B3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rcRect l="57641" t="10863" r="8933" b="80841"/>
          <a:stretch/>
        </p:blipFill>
        <p:spPr>
          <a:xfrm>
            <a:off x="6451272" y="2482906"/>
            <a:ext cx="576696" cy="228600"/>
          </a:xfrm>
          <a:prstGeom prst="ellipse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F85F50A8-B08D-49D4-9DBE-0A10F975495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rcRect l="57641" t="10863" r="8933" b="80841"/>
          <a:stretch/>
        </p:blipFill>
        <p:spPr>
          <a:xfrm rot="12763703">
            <a:off x="6825400" y="2558783"/>
            <a:ext cx="576696" cy="228600"/>
          </a:xfrm>
          <a:prstGeom prst="ellipse">
            <a:avLst/>
          </a:prstGeom>
        </p:spPr>
      </p:pic>
      <p:pic>
        <p:nvPicPr>
          <p:cNvPr id="36" name="Picture 35" descr="A picture containing dark, night sky&#10;&#10;Description automatically generated">
            <a:extLst>
              <a:ext uri="{FF2B5EF4-FFF2-40B4-BE49-F238E27FC236}">
                <a16:creationId xmlns:a16="http://schemas.microsoft.com/office/drawing/2014/main" id="{18DBF4D7-4072-459C-BECC-2A87AFC6D4F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71611" y="5609158"/>
            <a:ext cx="1176389" cy="1002985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A6500F60-6DAB-4314-80F1-6ADCD3DFAAEF}"/>
              </a:ext>
            </a:extLst>
          </p:cNvPr>
          <p:cNvSpPr/>
          <p:nvPr/>
        </p:nvSpPr>
        <p:spPr>
          <a:xfrm>
            <a:off x="1029475" y="152400"/>
            <a:ext cx="7085049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2000"/>
              </a:spcAft>
            </a:pPr>
            <a:r>
              <a:rPr lang="en-US" sz="2400" b="1" dirty="0"/>
              <a:t>Facilitation of decomposition via litter redistribution to favorable environments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7396443"/>
      </p:ext>
    </p:extLst>
  </p:cSld>
  <p:clrMapOvr>
    <a:masterClrMapping/>
  </p:clrMapOvr>
  <p:transition spd="slow" advTm="303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16493B-13DD-4CCB-9818-206FF0B092A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61796"/>
            <a:ext cx="5255832" cy="40008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A9AF25-F1F2-40F8-868E-32EDD9C0470C}"/>
              </a:ext>
            </a:extLst>
          </p:cNvPr>
          <p:cNvSpPr txBox="1"/>
          <p:nvPr/>
        </p:nvSpPr>
        <p:spPr>
          <a:xfrm>
            <a:off x="609600" y="569718"/>
            <a:ext cx="79248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Macro-detritivores dominate litter clearing from the surface in the Negev Desert</a:t>
            </a:r>
            <a:endParaRPr lang="he-IL" sz="2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2B0948-86F4-4C37-B9E5-9112DEA8BD3C}"/>
              </a:ext>
            </a:extLst>
          </p:cNvPr>
          <p:cNvSpPr txBox="1"/>
          <p:nvPr/>
        </p:nvSpPr>
        <p:spPr>
          <a:xfrm>
            <a:off x="6153076" y="1659548"/>
            <a:ext cx="2343149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en-US" b="1" dirty="0"/>
              <a:t>Macro-detritivores accounted for </a:t>
            </a:r>
            <a:r>
              <a:rPr lang="en-US" b="1" dirty="0">
                <a:solidFill>
                  <a:srgbClr val="FF0000"/>
                </a:solidFill>
              </a:rPr>
              <a:t>89% </a:t>
            </a:r>
            <a:r>
              <a:rPr lang="en-US" b="1" dirty="0"/>
              <a:t>of daily litter removal from the surface</a:t>
            </a:r>
            <a:endParaRPr lang="he-IL" b="1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40796FE-BD80-4559-A702-CFAA31D8F182}"/>
              </a:ext>
            </a:extLst>
          </p:cNvPr>
          <p:cNvGrpSpPr/>
          <p:nvPr/>
        </p:nvGrpSpPr>
        <p:grpSpPr>
          <a:xfrm>
            <a:off x="5137901" y="5884762"/>
            <a:ext cx="3471862" cy="661208"/>
            <a:chOff x="7772400" y="5815792"/>
            <a:chExt cx="3471862" cy="66120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D063BAC-82AD-4415-A86E-EEBF2A9A2AA0}"/>
                </a:ext>
              </a:extLst>
            </p:cNvPr>
            <p:cNvGrpSpPr/>
            <p:nvPr/>
          </p:nvGrpSpPr>
          <p:grpSpPr>
            <a:xfrm>
              <a:off x="7772400" y="5815792"/>
              <a:ext cx="3471862" cy="661208"/>
              <a:chOff x="7772400" y="5815792"/>
              <a:chExt cx="3471862" cy="661208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1B8D98E9-7D4B-4A0F-9B75-5C4DDD2D7A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69167" b="75295"/>
              <a:stretch/>
            </p:blipFill>
            <p:spPr>
              <a:xfrm>
                <a:off x="8470270" y="6286707"/>
                <a:ext cx="1349392" cy="190293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557F488B-514B-479E-AADF-664221D534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72400" y="5815792"/>
                <a:ext cx="3471862" cy="396784"/>
              </a:xfrm>
              <a:prstGeom prst="rect">
                <a:avLst/>
              </a:prstGeom>
            </p:spPr>
          </p:pic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E1B25BF-5713-45B2-9FDC-2D7D45355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829800" y="6303456"/>
              <a:ext cx="305199" cy="173544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87A7562-8744-40E9-9D19-90250DA26A0D}"/>
              </a:ext>
            </a:extLst>
          </p:cNvPr>
          <p:cNvGrpSpPr/>
          <p:nvPr/>
        </p:nvGrpSpPr>
        <p:grpSpPr>
          <a:xfrm>
            <a:off x="6153076" y="3200400"/>
            <a:ext cx="2371028" cy="2548572"/>
            <a:chOff x="6153076" y="3200400"/>
            <a:chExt cx="2371028" cy="254857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5DB80AA-16B6-4C4A-8F9C-1416F36199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00" t="40210" r="17974" b="26573"/>
            <a:stretch/>
          </p:blipFill>
          <p:spPr>
            <a:xfrm>
              <a:off x="6176325" y="3577231"/>
              <a:ext cx="2347779" cy="2171741"/>
            </a:xfrm>
            <a:prstGeom prst="rect">
              <a:avLst/>
            </a:prstGeom>
            <a:effectLst>
              <a:softEdge rad="31750"/>
            </a:effec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34518AC-F62D-4D42-A3E0-8A45684E4A19}"/>
                </a:ext>
              </a:extLst>
            </p:cNvPr>
            <p:cNvSpPr txBox="1"/>
            <p:nvPr/>
          </p:nvSpPr>
          <p:spPr>
            <a:xfrm>
              <a:off x="6153076" y="3200400"/>
              <a:ext cx="2343149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b="1" i="1" dirty="0"/>
                <a:t>Hemilepistus reaumuri</a:t>
              </a:r>
              <a:endParaRPr lang="he-IL" b="1" i="1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3264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905"/>
    </mc:Choice>
    <mc:Fallback xmlns="">
      <p:transition spd="slow" advTm="319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F28FB84D-283A-4350-A9DC-1EFB518955B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2" t="68064" r="93518"/>
          <a:stretch/>
        </p:blipFill>
        <p:spPr>
          <a:xfrm>
            <a:off x="0" y="2789092"/>
            <a:ext cx="9144000" cy="412355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2A4ED74-002E-4D36-BFE9-BF99A17953C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3188" b="7871"/>
          <a:stretch/>
        </p:blipFill>
        <p:spPr>
          <a:xfrm>
            <a:off x="0" y="-17028"/>
            <a:ext cx="9144000" cy="2809498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18EDBB6F-F6EC-4AE8-92DE-47B50C0FB427}"/>
              </a:ext>
            </a:extLst>
          </p:cNvPr>
          <p:cNvGrpSpPr/>
          <p:nvPr/>
        </p:nvGrpSpPr>
        <p:grpSpPr>
          <a:xfrm>
            <a:off x="914400" y="2761627"/>
            <a:ext cx="2969861" cy="3789841"/>
            <a:chOff x="2637816" y="1392147"/>
            <a:chExt cx="3026822" cy="5181305"/>
          </a:xfrm>
          <a:solidFill>
            <a:srgbClr val="CDB84F"/>
          </a:solidFill>
        </p:grpSpPr>
        <p:sp>
          <p:nvSpPr>
            <p:cNvPr id="38" name="Flowchart: Manual Operation 37">
              <a:extLst>
                <a:ext uri="{FF2B5EF4-FFF2-40B4-BE49-F238E27FC236}">
                  <a16:creationId xmlns:a16="http://schemas.microsoft.com/office/drawing/2014/main" id="{199FC0CB-ED69-4C4B-BB2D-AB8D5EAABF2C}"/>
                </a:ext>
              </a:extLst>
            </p:cNvPr>
            <p:cNvSpPr/>
            <p:nvPr/>
          </p:nvSpPr>
          <p:spPr>
            <a:xfrm>
              <a:off x="2637816" y="1392147"/>
              <a:ext cx="3026822" cy="581942"/>
            </a:xfrm>
            <a:prstGeom prst="flowChartManualOperati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I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70089BE4-F2D2-43DC-9AD8-77B9F2C90823}"/>
                </a:ext>
              </a:extLst>
            </p:cNvPr>
            <p:cNvSpPr/>
            <p:nvPr/>
          </p:nvSpPr>
          <p:spPr>
            <a:xfrm>
              <a:off x="3240400" y="1669121"/>
              <a:ext cx="1819284" cy="490433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IL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3F5A409-EC61-4042-8193-72375B4AAE63}"/>
              </a:ext>
            </a:extLst>
          </p:cNvPr>
          <p:cNvGrpSpPr/>
          <p:nvPr/>
        </p:nvGrpSpPr>
        <p:grpSpPr>
          <a:xfrm>
            <a:off x="2948427" y="4145391"/>
            <a:ext cx="4272865" cy="1287154"/>
            <a:chOff x="3931237" y="3867968"/>
            <a:chExt cx="5697153" cy="1716207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DEFAE8A-3043-42B2-894C-9415EA2342E4}"/>
                </a:ext>
              </a:extLst>
            </p:cNvPr>
            <p:cNvSpPr/>
            <p:nvPr/>
          </p:nvSpPr>
          <p:spPr>
            <a:xfrm>
              <a:off x="8260766" y="4515340"/>
              <a:ext cx="1367624" cy="1068835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r>
                <a:rPr lang="en-US" sz="1600" b="1" dirty="0">
                  <a:solidFill>
                    <a:prstClr val="white"/>
                  </a:solidFill>
                  <a:latin typeface="Calibri" panose="020F0502020204030204"/>
                </a:rPr>
                <a:t>Inorganic Nutrients</a:t>
              </a:r>
              <a:endParaRPr lang="he-IL" sz="1600" b="1" baseline="-2500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63" name="Arrow: Right 62">
              <a:extLst>
                <a:ext uri="{FF2B5EF4-FFF2-40B4-BE49-F238E27FC236}">
                  <a16:creationId xmlns:a16="http://schemas.microsoft.com/office/drawing/2014/main" id="{2540B061-1425-41E7-A44C-7A64C20E8DA6}"/>
                </a:ext>
              </a:extLst>
            </p:cNvPr>
            <p:cNvSpPr/>
            <p:nvPr/>
          </p:nvSpPr>
          <p:spPr>
            <a:xfrm>
              <a:off x="3931237" y="4898470"/>
              <a:ext cx="4244406" cy="358043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he-IL" sz="1050" b="1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592A903D-C9C2-4220-AA24-95E19AFF18E0}"/>
                </a:ext>
              </a:extLst>
            </p:cNvPr>
            <p:cNvGrpSpPr/>
            <p:nvPr/>
          </p:nvGrpSpPr>
          <p:grpSpPr>
            <a:xfrm>
              <a:off x="5791183" y="3867968"/>
              <a:ext cx="508016" cy="1141372"/>
              <a:chOff x="2006981" y="1078001"/>
              <a:chExt cx="508016" cy="1141372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AB6120CD-A486-472D-9FF5-5B009FD6A20D}"/>
                  </a:ext>
                </a:extLst>
              </p:cNvPr>
              <p:cNvGrpSpPr/>
              <p:nvPr/>
            </p:nvGrpSpPr>
            <p:grpSpPr>
              <a:xfrm>
                <a:off x="2006981" y="1390510"/>
                <a:ext cx="508016" cy="277750"/>
                <a:chOff x="1588284" y="3596293"/>
                <a:chExt cx="585291" cy="401242"/>
              </a:xfrm>
              <a:solidFill>
                <a:schemeClr val="tx1"/>
              </a:solidFill>
            </p:grpSpPr>
            <p:sp>
              <p:nvSpPr>
                <p:cNvPr id="60" name="Isosceles Triangle 59">
                  <a:extLst>
                    <a:ext uri="{FF2B5EF4-FFF2-40B4-BE49-F238E27FC236}">
                      <a16:creationId xmlns:a16="http://schemas.microsoft.com/office/drawing/2014/main" id="{3494477B-7086-49BE-AE26-4ACFD290D376}"/>
                    </a:ext>
                  </a:extLst>
                </p:cNvPr>
                <p:cNvSpPr/>
                <p:nvPr/>
              </p:nvSpPr>
              <p:spPr>
                <a:xfrm rot="5400000">
                  <a:off x="1545786" y="3638791"/>
                  <a:ext cx="401222" cy="316226"/>
                </a:xfrm>
                <a:prstGeom prst="triangl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he-IL" sz="1350" dirty="0">
                    <a:solidFill>
                      <a:prstClr val="white"/>
                    </a:solidFill>
                    <a:latin typeface="Calibri" panose="020F0502020204030204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" name="Isosceles Triangle 60">
                  <a:extLst>
                    <a:ext uri="{FF2B5EF4-FFF2-40B4-BE49-F238E27FC236}">
                      <a16:creationId xmlns:a16="http://schemas.microsoft.com/office/drawing/2014/main" id="{2CEE2A31-D060-4431-BBA4-708C3595502F}"/>
                    </a:ext>
                  </a:extLst>
                </p:cNvPr>
                <p:cNvSpPr/>
                <p:nvPr/>
              </p:nvSpPr>
              <p:spPr>
                <a:xfrm rot="16200000">
                  <a:off x="1814851" y="3638811"/>
                  <a:ext cx="401220" cy="316228"/>
                </a:xfrm>
                <a:prstGeom prst="triangl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he-IL" sz="1350" dirty="0">
                    <a:solidFill>
                      <a:prstClr val="white"/>
                    </a:solidFill>
                    <a:latin typeface="Calibri" panose="020F0502020204030204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27907DC6-A49A-4C7D-9A75-3D6987159F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72858" y="1078001"/>
                <a:ext cx="8595" cy="114137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AF007384-0DE0-4855-AAD1-425FCA6A957A}"/>
              </a:ext>
            </a:extLst>
          </p:cNvPr>
          <p:cNvSpPr txBox="1"/>
          <p:nvPr/>
        </p:nvSpPr>
        <p:spPr>
          <a:xfrm>
            <a:off x="3785141" y="3540251"/>
            <a:ext cx="1509876" cy="58477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1600" b="1" dirty="0">
                <a:solidFill>
                  <a:prstClr val="black"/>
                </a:solidFill>
                <a:latin typeface="Calibri" panose="020F0502020204030204"/>
              </a:rPr>
              <a:t>Microbial Decomposition</a:t>
            </a:r>
            <a:endParaRPr lang="he-IL" sz="1600" b="1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73BB728-1962-4451-8B4A-ADDBACF5793E}"/>
              </a:ext>
            </a:extLst>
          </p:cNvPr>
          <p:cNvGrpSpPr/>
          <p:nvPr/>
        </p:nvGrpSpPr>
        <p:grpSpPr>
          <a:xfrm rot="16200000">
            <a:off x="3295206" y="3551943"/>
            <a:ext cx="411706" cy="568173"/>
            <a:chOff x="3463457" y="-818184"/>
            <a:chExt cx="548941" cy="757564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1FEB3DB3-A2A9-4238-A957-3F5CFC83B87C}"/>
                </a:ext>
              </a:extLst>
            </p:cNvPr>
            <p:cNvGrpSpPr/>
            <p:nvPr/>
          </p:nvGrpSpPr>
          <p:grpSpPr>
            <a:xfrm>
              <a:off x="3463457" y="-610021"/>
              <a:ext cx="548941" cy="277741"/>
              <a:chOff x="3266328" y="706293"/>
              <a:chExt cx="632445" cy="401231"/>
            </a:xfrm>
            <a:solidFill>
              <a:schemeClr val="tx1"/>
            </a:solidFill>
          </p:grpSpPr>
          <p:sp>
            <p:nvSpPr>
              <p:cNvPr id="92" name="Isosceles Triangle 91">
                <a:extLst>
                  <a:ext uri="{FF2B5EF4-FFF2-40B4-BE49-F238E27FC236}">
                    <a16:creationId xmlns:a16="http://schemas.microsoft.com/office/drawing/2014/main" id="{1356CDA6-3BBD-4CBE-A533-7909CE85663E}"/>
                  </a:ext>
                </a:extLst>
              </p:cNvPr>
              <p:cNvSpPr/>
              <p:nvPr/>
            </p:nvSpPr>
            <p:spPr>
              <a:xfrm rot="5400000">
                <a:off x="3223830" y="748791"/>
                <a:ext cx="401222" cy="316226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he-IL" sz="1350" dirty="0">
                  <a:solidFill>
                    <a:prstClr val="white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93" name="Isosceles Triangle 92">
                <a:extLst>
                  <a:ext uri="{FF2B5EF4-FFF2-40B4-BE49-F238E27FC236}">
                    <a16:creationId xmlns:a16="http://schemas.microsoft.com/office/drawing/2014/main" id="{5DED5EA5-4C62-46B4-A1E3-B09D9833C75D}"/>
                  </a:ext>
                </a:extLst>
              </p:cNvPr>
              <p:cNvSpPr/>
              <p:nvPr/>
            </p:nvSpPr>
            <p:spPr>
              <a:xfrm rot="16200000">
                <a:off x="3540053" y="748804"/>
                <a:ext cx="401211" cy="316229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he-IL" sz="1350" dirty="0">
                  <a:solidFill>
                    <a:prstClr val="white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E30D6EF1-888A-4390-A7CB-AB4E21EC15EC}"/>
                </a:ext>
              </a:extLst>
            </p:cNvPr>
            <p:cNvCxnSpPr>
              <a:cxnSpLocks/>
              <a:stCxn id="80" idx="1"/>
              <a:endCxn id="72" idx="1"/>
            </p:cNvCxnSpPr>
            <p:nvPr/>
          </p:nvCxnSpPr>
          <p:spPr>
            <a:xfrm rot="5400000">
              <a:off x="3364039" y="-439782"/>
              <a:ext cx="757564" cy="75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334C26D-A07A-4D7B-87E3-BD0EFE89EF2F}"/>
              </a:ext>
            </a:extLst>
          </p:cNvPr>
          <p:cNvGrpSpPr/>
          <p:nvPr/>
        </p:nvGrpSpPr>
        <p:grpSpPr>
          <a:xfrm>
            <a:off x="1600200" y="3173064"/>
            <a:ext cx="1660557" cy="1318012"/>
            <a:chOff x="3780323" y="2571528"/>
            <a:chExt cx="2214076" cy="1757348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776CED08-2B12-4B6A-B85C-BDD9F3EEFE0C}"/>
                </a:ext>
              </a:extLst>
            </p:cNvPr>
            <p:cNvGrpSpPr/>
            <p:nvPr/>
          </p:nvGrpSpPr>
          <p:grpSpPr>
            <a:xfrm>
              <a:off x="3780323" y="2571528"/>
              <a:ext cx="2214076" cy="1757348"/>
              <a:chOff x="-2014482" y="4204707"/>
              <a:chExt cx="2214076" cy="1757348"/>
            </a:xfrm>
          </p:grpSpPr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CEACC8D7-524D-4369-9F49-E7F08B1CD1CD}"/>
                  </a:ext>
                </a:extLst>
              </p:cNvPr>
              <p:cNvGrpSpPr/>
              <p:nvPr/>
            </p:nvGrpSpPr>
            <p:grpSpPr>
              <a:xfrm>
                <a:off x="-1910082" y="4234660"/>
                <a:ext cx="2109676" cy="1717887"/>
                <a:chOff x="-1910082" y="4234660"/>
                <a:chExt cx="2109676" cy="1717887"/>
              </a:xfrm>
            </p:grpSpPr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BA960079-4561-4A75-9236-646D58FF809A}"/>
                    </a:ext>
                  </a:extLst>
                </p:cNvPr>
                <p:cNvGrpSpPr/>
                <p:nvPr/>
              </p:nvGrpSpPr>
              <p:grpSpPr>
                <a:xfrm>
                  <a:off x="-1910082" y="4234660"/>
                  <a:ext cx="2109676" cy="1717887"/>
                  <a:chOff x="-1795782" y="3075785"/>
                  <a:chExt cx="2109676" cy="1717887"/>
                </a:xfrm>
              </p:grpSpPr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034C8B22-6D4B-48C0-B12D-CBE099726880}"/>
                      </a:ext>
                    </a:extLst>
                  </p:cNvPr>
                  <p:cNvSpPr txBox="1"/>
                  <p:nvPr/>
                </p:nvSpPr>
                <p:spPr>
                  <a:xfrm>
                    <a:off x="-1383650" y="4342267"/>
                    <a:ext cx="1697544" cy="45140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685800">
                      <a:defRPr/>
                    </a:pPr>
                    <a:r>
                      <a:rPr lang="en-US" sz="1600" b="1" dirty="0">
                        <a:solidFill>
                          <a:prstClr val="black"/>
                        </a:solidFill>
                        <a:latin typeface="Calibri" panose="020F0502020204030204"/>
                      </a:rPr>
                      <a:t>Temperature</a:t>
                    </a:r>
                    <a:endParaRPr lang="en-IL" sz="1600" b="1" dirty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grpSp>
                <p:nvGrpSpPr>
                  <p:cNvPr id="84" name="Group 83">
                    <a:extLst>
                      <a:ext uri="{FF2B5EF4-FFF2-40B4-BE49-F238E27FC236}">
                        <a16:creationId xmlns:a16="http://schemas.microsoft.com/office/drawing/2014/main" id="{E0F97A08-2C40-4C64-B8CB-2289CBEB6B20}"/>
                      </a:ext>
                    </a:extLst>
                  </p:cNvPr>
                  <p:cNvGrpSpPr/>
                  <p:nvPr/>
                </p:nvGrpSpPr>
                <p:grpSpPr>
                  <a:xfrm>
                    <a:off x="-1777885" y="3550309"/>
                    <a:ext cx="1971190" cy="533479"/>
                    <a:chOff x="-1777885" y="3550309"/>
                    <a:chExt cx="1971190" cy="533479"/>
                  </a:xfrm>
                </p:grpSpPr>
                <p:pic>
                  <p:nvPicPr>
                    <p:cNvPr id="88" name="Picture 4" descr="תוצאת תמונה עבור ‪rain drops‬‏">
                      <a:extLst>
                        <a:ext uri="{FF2B5EF4-FFF2-40B4-BE49-F238E27FC236}">
                          <a16:creationId xmlns:a16="http://schemas.microsoft.com/office/drawing/2014/main" id="{0A4B6D4E-06EB-4055-B6DF-678C0166B25A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8">
                              <a14:imgEffect>
                                <a14:saturation sat="66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-1777885" y="3580712"/>
                      <a:ext cx="402457" cy="389134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76B6C9"/>
                      </a:solidFill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89" name="Rectangle 88">
                      <a:extLst>
                        <a:ext uri="{FF2B5EF4-FFF2-40B4-BE49-F238E27FC236}">
                          <a16:creationId xmlns:a16="http://schemas.microsoft.com/office/drawing/2014/main" id="{FD3CD1E7-3457-4983-8AF0-0184517669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318477" y="3550309"/>
                      <a:ext cx="1511782" cy="533479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defTabSz="685800">
                        <a:defRPr/>
                      </a:pPr>
                      <a:r>
                        <a:rPr lang="en-US" sz="1600" b="1" dirty="0">
                          <a:solidFill>
                            <a:srgbClr val="5B9BD5">
                              <a:lumMod val="75000"/>
                            </a:srgbClr>
                          </a:solidFill>
                          <a:latin typeface="Calibri" panose="020F0502020204030204"/>
                        </a:rPr>
                        <a:t>Moisture </a:t>
                      </a:r>
                      <a:r>
                        <a:rPr lang="en-US" sz="2000" b="1" dirty="0">
                          <a:solidFill>
                            <a:srgbClr val="5B9BD5">
                              <a:lumMod val="75000"/>
                            </a:srgbClr>
                          </a:solidFill>
                          <a:latin typeface="Calibri" panose="020F0502020204030204"/>
                        </a:rPr>
                        <a:t>+</a:t>
                      </a:r>
                      <a:endParaRPr lang="he-IL" sz="1600" dirty="0">
                        <a:solidFill>
                          <a:srgbClr val="5B9BD5">
                            <a:lumMod val="75000"/>
                          </a:srgbClr>
                        </a:solidFill>
                        <a:latin typeface="Calibri" panose="020F0502020204030204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85" name="Group 84">
                    <a:extLst>
                      <a:ext uri="{FF2B5EF4-FFF2-40B4-BE49-F238E27FC236}">
                        <a16:creationId xmlns:a16="http://schemas.microsoft.com/office/drawing/2014/main" id="{C5196FE9-DC3E-4075-9327-FF812DC4EDCD}"/>
                      </a:ext>
                    </a:extLst>
                  </p:cNvPr>
                  <p:cNvGrpSpPr/>
                  <p:nvPr/>
                </p:nvGrpSpPr>
                <p:grpSpPr>
                  <a:xfrm>
                    <a:off x="-1795782" y="3075785"/>
                    <a:ext cx="2012811" cy="534553"/>
                    <a:chOff x="-1795782" y="3075785"/>
                    <a:chExt cx="2012811" cy="534553"/>
                  </a:xfrm>
                </p:grpSpPr>
                <p:pic>
                  <p:nvPicPr>
                    <p:cNvPr id="86" name="Picture 85" descr="Icon&#10;&#10;Description automatically generated">
                      <a:extLst>
                        <a:ext uri="{FF2B5EF4-FFF2-40B4-BE49-F238E27FC236}">
                          <a16:creationId xmlns:a16="http://schemas.microsoft.com/office/drawing/2014/main" id="{A19C1B3C-FFA3-498A-BB27-172612033E8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2015" t="13404" r="11751" b="12103"/>
                    <a:stretch/>
                  </p:blipFill>
                  <p:spPr>
                    <a:xfrm>
                      <a:off x="-1795782" y="3075785"/>
                      <a:ext cx="443675" cy="433562"/>
                    </a:xfrm>
                    <a:prstGeom prst="ellipse">
                      <a:avLst/>
                    </a:prstGeom>
                  </p:spPr>
                </p:pic>
                <p:sp>
                  <p:nvSpPr>
                    <p:cNvPr id="87" name="Rectangle 86">
                      <a:extLst>
                        <a:ext uri="{FF2B5EF4-FFF2-40B4-BE49-F238E27FC236}">
                          <a16:creationId xmlns:a16="http://schemas.microsoft.com/office/drawing/2014/main" id="{C7E2ED15-EC98-4B7D-9458-66E67BD709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332542" y="3076858"/>
                      <a:ext cx="1549571" cy="53348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defTabSz="685800">
                        <a:defRPr/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Calibri" panose="020F0502020204030204"/>
                        </a:rPr>
                        <a:t>Nutrients </a:t>
                      </a: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Calibri" panose="020F0502020204030204"/>
                        </a:rPr>
                        <a:t>+</a:t>
                      </a:r>
                      <a:endParaRPr lang="he-IL" sz="1600" dirty="0">
                        <a:solidFill>
                          <a:srgbClr val="00B050"/>
                        </a:solidFill>
                        <a:latin typeface="Calibri" panose="020F0502020204030204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pic>
              <p:nvPicPr>
                <p:cNvPr id="82" name="Picture 2" descr="Two color stable icon from general concept Vector Image">
                  <a:extLst>
                    <a:ext uri="{FF2B5EF4-FFF2-40B4-BE49-F238E27FC236}">
                      <a16:creationId xmlns:a16="http://schemas.microsoft.com/office/drawing/2014/main" id="{DA209A7D-FFCC-4A1C-B5EF-2755C05E45E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0" cstate="print">
                  <a:clrChange>
                    <a:clrFrom>
                      <a:srgbClr val="F2F2F4"/>
                    </a:clrFrom>
                    <a:clrTo>
                      <a:srgbClr val="F2F2F4">
                        <a:alpha val="0"/>
                      </a:srgbClr>
                    </a:clrTo>
                  </a:clrChange>
                  <a:grayscl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597" t="22593" r="22393" b="44735"/>
                <a:stretch/>
              </p:blipFill>
              <p:spPr bwMode="auto">
                <a:xfrm>
                  <a:off x="-915294" y="5311007"/>
                  <a:ext cx="403688" cy="25400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53E10AD7-A07D-45D6-AA35-94F61B9DD890}"/>
                  </a:ext>
                </a:extLst>
              </p:cNvPr>
              <p:cNvSpPr/>
              <p:nvPr/>
            </p:nvSpPr>
            <p:spPr>
              <a:xfrm flipH="1">
                <a:off x="-2014482" y="4204707"/>
                <a:ext cx="2155691" cy="17573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he-IL" sz="1350" dirty="0">
                  <a:solidFill>
                    <a:prstClr val="white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98C168C8-C19E-4251-AD9F-713BF9980BBD}"/>
                </a:ext>
              </a:extLst>
            </p:cNvPr>
            <p:cNvGrpSpPr/>
            <p:nvPr/>
          </p:nvGrpSpPr>
          <p:grpSpPr>
            <a:xfrm>
              <a:off x="3859998" y="3612989"/>
              <a:ext cx="507019" cy="631027"/>
              <a:chOff x="374155" y="2820979"/>
              <a:chExt cx="547205" cy="709882"/>
            </a:xfrm>
          </p:grpSpPr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61153ECE-3FCE-46FA-AAA4-571E7E64B155}"/>
                  </a:ext>
                </a:extLst>
              </p:cNvPr>
              <p:cNvSpPr/>
              <p:nvPr/>
            </p:nvSpPr>
            <p:spPr>
              <a:xfrm>
                <a:off x="484673" y="2820979"/>
                <a:ext cx="354996" cy="709882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he-IL" sz="1350">
                  <a:solidFill>
                    <a:prstClr val="white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7D36FDD7-5D33-46E1-8BB3-C68075E9AB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4155" y="2872831"/>
                <a:ext cx="547205" cy="593608"/>
              </a:xfrm>
              <a:prstGeom prst="rect">
                <a:avLst/>
              </a:prstGeom>
            </p:spPr>
          </p:pic>
        </p:grpSp>
      </p:grp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CC07D4B2-70DA-4A88-B32B-20FC6E97A1FC}"/>
              </a:ext>
            </a:extLst>
          </p:cNvPr>
          <p:cNvSpPr/>
          <p:nvPr/>
        </p:nvSpPr>
        <p:spPr>
          <a:xfrm>
            <a:off x="3766066" y="2680561"/>
            <a:ext cx="5426762" cy="290545"/>
          </a:xfrm>
          <a:prstGeom prst="roundRect">
            <a:avLst/>
          </a:prstGeom>
          <a:solidFill>
            <a:srgbClr val="808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200" b="1" dirty="0">
              <a:solidFill>
                <a:schemeClr val="tx1"/>
              </a:solidFill>
            </a:endParaRP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93CC53D7-39E7-430E-A382-86DCD6338763}"/>
              </a:ext>
            </a:extLst>
          </p:cNvPr>
          <p:cNvSpPr/>
          <p:nvPr/>
        </p:nvSpPr>
        <p:spPr>
          <a:xfrm>
            <a:off x="-57150" y="2692515"/>
            <a:ext cx="1170085" cy="278591"/>
          </a:xfrm>
          <a:prstGeom prst="roundRect">
            <a:avLst/>
          </a:prstGeom>
          <a:solidFill>
            <a:srgbClr val="808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600" b="1" dirty="0">
              <a:solidFill>
                <a:schemeClr val="bg1"/>
              </a:solidFill>
            </a:endParaRPr>
          </a:p>
        </p:txBody>
      </p:sp>
      <p:pic>
        <p:nvPicPr>
          <p:cNvPr id="112" name="Picture 111">
            <a:extLst>
              <a:ext uri="{FF2B5EF4-FFF2-40B4-BE49-F238E27FC236}">
                <a16:creationId xmlns:a16="http://schemas.microsoft.com/office/drawing/2014/main" id="{AB418CF8-E90D-4F1C-AD0D-C3EDA9366EF8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1396" y="1295400"/>
            <a:ext cx="1725324" cy="2755368"/>
          </a:xfrm>
          <a:prstGeom prst="rect">
            <a:avLst/>
          </a:prstGeom>
        </p:spPr>
      </p:pic>
      <p:sp>
        <p:nvSpPr>
          <p:cNvPr id="97" name="Rectangle 96">
            <a:extLst>
              <a:ext uri="{FF2B5EF4-FFF2-40B4-BE49-F238E27FC236}">
                <a16:creationId xmlns:a16="http://schemas.microsoft.com/office/drawing/2014/main" id="{8F5E7E95-B532-4C75-ADFC-F78191C39F64}"/>
              </a:ext>
            </a:extLst>
          </p:cNvPr>
          <p:cNvSpPr/>
          <p:nvPr/>
        </p:nvSpPr>
        <p:spPr>
          <a:xfrm>
            <a:off x="1869882" y="4673710"/>
            <a:ext cx="1025718" cy="801625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r>
              <a:rPr lang="en-US" sz="1600" b="1" dirty="0">
                <a:solidFill>
                  <a:prstClr val="white"/>
                </a:solidFill>
                <a:latin typeface="Calibri" panose="020F0502020204030204"/>
              </a:rPr>
              <a:t>Organic Matter</a:t>
            </a:r>
            <a:endParaRPr lang="he-IL" sz="1600" b="1" baseline="-25000" dirty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1359447E-BDAA-4978-8E71-EEA7057CF02C}"/>
              </a:ext>
            </a:extLst>
          </p:cNvPr>
          <p:cNvSpPr/>
          <p:nvPr/>
        </p:nvSpPr>
        <p:spPr>
          <a:xfrm>
            <a:off x="1671638" y="381000"/>
            <a:ext cx="5800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/>
              <a:t>Study goal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E52D7D4B-0FBF-46B4-9476-53B3CB3A17B3}"/>
              </a:ext>
            </a:extLst>
          </p:cNvPr>
          <p:cNvSpPr/>
          <p:nvPr/>
        </p:nvSpPr>
        <p:spPr>
          <a:xfrm>
            <a:off x="1262992" y="914400"/>
            <a:ext cx="6618015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2000"/>
              </a:spcAft>
            </a:pPr>
            <a:r>
              <a:rPr lang="en-US" dirty="0"/>
              <a:t>To explore whether and how isopods facilitate microbial litter decomposition, via both climatic and nutrient facilitation.</a:t>
            </a:r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BB5C91C5-6452-4671-87D4-D82FC3874D8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rcRect l="57641" t="10863" r="8933" b="80841"/>
          <a:stretch/>
        </p:blipFill>
        <p:spPr>
          <a:xfrm>
            <a:off x="6528674" y="2524140"/>
            <a:ext cx="576696" cy="228600"/>
          </a:xfrm>
          <a:prstGeom prst="ellipse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5FFC6C79-AE4C-442D-B12B-4FB4BCDC020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rcRect l="57641" t="10863" r="8933" b="80841"/>
          <a:stretch/>
        </p:blipFill>
        <p:spPr>
          <a:xfrm>
            <a:off x="6768195" y="2580578"/>
            <a:ext cx="576696" cy="228600"/>
          </a:xfrm>
          <a:prstGeom prst="ellipse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02F937AC-F165-494C-8136-B7AD181967B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rcRect l="57641" t="10863" r="8933" b="80841"/>
          <a:stretch/>
        </p:blipFill>
        <p:spPr>
          <a:xfrm>
            <a:off x="6368479" y="2565228"/>
            <a:ext cx="576696" cy="228600"/>
          </a:xfrm>
          <a:prstGeom prst="ellipse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30F3B8E8-E7DB-4B90-8692-5917002A179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rcRect l="57641" t="10863" r="8933" b="80841"/>
          <a:stretch/>
        </p:blipFill>
        <p:spPr>
          <a:xfrm rot="11935437">
            <a:off x="6667385" y="2450928"/>
            <a:ext cx="576696" cy="228600"/>
          </a:xfrm>
          <a:prstGeom prst="ellipse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182CDFAD-1884-4523-94A2-B719D7E38B3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rcRect l="57641" t="10863" r="8933" b="80841"/>
          <a:stretch/>
        </p:blipFill>
        <p:spPr>
          <a:xfrm>
            <a:off x="6451272" y="2482906"/>
            <a:ext cx="576696" cy="228600"/>
          </a:xfrm>
          <a:prstGeom prst="ellipse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F85F50A8-B08D-49D4-9DBE-0A10F975495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rcRect l="57641" t="10863" r="8933" b="80841"/>
          <a:stretch/>
        </p:blipFill>
        <p:spPr>
          <a:xfrm rot="12763703">
            <a:off x="6825400" y="2558783"/>
            <a:ext cx="576696" cy="228600"/>
          </a:xfrm>
          <a:prstGeom prst="ellipse">
            <a:avLst/>
          </a:prstGeom>
        </p:spPr>
      </p:pic>
      <p:pic>
        <p:nvPicPr>
          <p:cNvPr id="36" name="Picture 35" descr="A picture containing dark, night sky&#10;&#10;Description automatically generated">
            <a:extLst>
              <a:ext uri="{FF2B5EF4-FFF2-40B4-BE49-F238E27FC236}">
                <a16:creationId xmlns:a16="http://schemas.microsoft.com/office/drawing/2014/main" id="{18DBF4D7-4072-459C-BECC-2A87AFC6D4F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71611" y="5609158"/>
            <a:ext cx="1176389" cy="10029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1645438"/>
      </p:ext>
    </p:extLst>
  </p:cSld>
  <p:clrMapOvr>
    <a:masterClrMapping/>
  </p:clrMapOvr>
  <p:transition spd="slow" advTm="13293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40475"/>
            <a:ext cx="2133600" cy="365125"/>
          </a:xfrm>
        </p:spPr>
        <p:txBody>
          <a:bodyPr/>
          <a:lstStyle/>
          <a:p>
            <a:fld id="{1A08B656-3CC7-437A-AD43-B6A0A3DE351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7D8C982-AF28-4F12-9463-D96631B3FEDE}"/>
              </a:ext>
            </a:extLst>
          </p:cNvPr>
          <p:cNvGrpSpPr/>
          <p:nvPr/>
        </p:nvGrpSpPr>
        <p:grpSpPr>
          <a:xfrm>
            <a:off x="1447802" y="1828800"/>
            <a:ext cx="6248400" cy="3590291"/>
            <a:chOff x="1447802" y="1600200"/>
            <a:chExt cx="6248400" cy="3590291"/>
          </a:xfrm>
        </p:grpSpPr>
        <p:sp>
          <p:nvSpPr>
            <p:cNvPr id="320" name="Rectangle 319">
              <a:extLst>
                <a:ext uri="{FF2B5EF4-FFF2-40B4-BE49-F238E27FC236}">
                  <a16:creationId xmlns:a16="http://schemas.microsoft.com/office/drawing/2014/main" id="{870F9FC4-D9CA-4B58-A8AC-A55F69E60794}"/>
                </a:ext>
              </a:extLst>
            </p:cNvPr>
            <p:cNvSpPr/>
            <p:nvPr/>
          </p:nvSpPr>
          <p:spPr>
            <a:xfrm>
              <a:off x="1447802" y="1600200"/>
              <a:ext cx="6248400" cy="359029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9BDCAD89-9518-4979-AFE8-67139D2FC8AB}"/>
                </a:ext>
              </a:extLst>
            </p:cNvPr>
            <p:cNvSpPr/>
            <p:nvPr/>
          </p:nvSpPr>
          <p:spPr>
            <a:xfrm>
              <a:off x="1447802" y="3486150"/>
              <a:ext cx="6248393" cy="1695450"/>
            </a:xfrm>
            <a:prstGeom prst="rect">
              <a:avLst/>
            </a:prstGeom>
            <a:solidFill>
              <a:schemeClr val="accent4">
                <a:lumMod val="75000"/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</p:grpSp>
      <p:grpSp>
        <p:nvGrpSpPr>
          <p:cNvPr id="322" name="Group 259">
            <a:extLst>
              <a:ext uri="{FF2B5EF4-FFF2-40B4-BE49-F238E27FC236}">
                <a16:creationId xmlns:a16="http://schemas.microsoft.com/office/drawing/2014/main" id="{CD381A67-5B0F-4F33-9EE9-165964A92B38}"/>
              </a:ext>
            </a:extLst>
          </p:cNvPr>
          <p:cNvGrpSpPr/>
          <p:nvPr/>
        </p:nvGrpSpPr>
        <p:grpSpPr>
          <a:xfrm>
            <a:off x="6629402" y="3638949"/>
            <a:ext cx="533400" cy="76200"/>
            <a:chOff x="6096000" y="3352800"/>
            <a:chExt cx="762000" cy="76200"/>
          </a:xfrm>
        </p:grpSpPr>
        <p:cxnSp>
          <p:nvCxnSpPr>
            <p:cNvPr id="447" name="Straight Connector 446">
              <a:extLst>
                <a:ext uri="{FF2B5EF4-FFF2-40B4-BE49-F238E27FC236}">
                  <a16:creationId xmlns:a16="http://schemas.microsoft.com/office/drawing/2014/main" id="{6140C625-206A-4A2B-ABB7-CF9F2D036EAE}"/>
                </a:ext>
              </a:extLst>
            </p:cNvPr>
            <p:cNvCxnSpPr/>
            <p:nvPr/>
          </p:nvCxnSpPr>
          <p:spPr>
            <a:xfrm>
              <a:off x="6096000" y="3352800"/>
              <a:ext cx="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Straight Connector 447">
              <a:extLst>
                <a:ext uri="{FF2B5EF4-FFF2-40B4-BE49-F238E27FC236}">
                  <a16:creationId xmlns:a16="http://schemas.microsoft.com/office/drawing/2014/main" id="{7DF25C8A-CD0D-4B73-A289-29A6AA922F33}"/>
                </a:ext>
              </a:extLst>
            </p:cNvPr>
            <p:cNvCxnSpPr/>
            <p:nvPr/>
          </p:nvCxnSpPr>
          <p:spPr>
            <a:xfrm flipH="1" flipV="1">
              <a:off x="61722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Straight Connector 448">
              <a:extLst>
                <a:ext uri="{FF2B5EF4-FFF2-40B4-BE49-F238E27FC236}">
                  <a16:creationId xmlns:a16="http://schemas.microsoft.com/office/drawing/2014/main" id="{7AF6FD01-D550-4B2D-9DA1-348835A25796}"/>
                </a:ext>
              </a:extLst>
            </p:cNvPr>
            <p:cNvCxnSpPr/>
            <p:nvPr/>
          </p:nvCxnSpPr>
          <p:spPr>
            <a:xfrm flipH="1" flipV="1">
              <a:off x="60960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E10F9637-0113-42A5-A73F-55F1B4EF977A}"/>
                </a:ext>
              </a:extLst>
            </p:cNvPr>
            <p:cNvCxnSpPr/>
            <p:nvPr/>
          </p:nvCxnSpPr>
          <p:spPr>
            <a:xfrm flipH="1">
              <a:off x="6096000" y="3352800"/>
              <a:ext cx="76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id="{7DD90F8A-8426-4CDE-AF1F-6126C7558D54}"/>
                </a:ext>
              </a:extLst>
            </p:cNvPr>
            <p:cNvCxnSpPr/>
            <p:nvPr/>
          </p:nvCxnSpPr>
          <p:spPr>
            <a:xfrm flipH="1">
              <a:off x="6096000" y="3429000"/>
              <a:ext cx="76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Straight Connector 451">
              <a:extLst>
                <a:ext uri="{FF2B5EF4-FFF2-40B4-BE49-F238E27FC236}">
                  <a16:creationId xmlns:a16="http://schemas.microsoft.com/office/drawing/2014/main" id="{6D175778-D38F-4577-AFD1-ED5404869B88}"/>
                </a:ext>
              </a:extLst>
            </p:cNvPr>
            <p:cNvCxnSpPr/>
            <p:nvPr/>
          </p:nvCxnSpPr>
          <p:spPr>
            <a:xfrm flipH="1" flipV="1">
              <a:off x="62484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Straight Connector 452">
              <a:extLst>
                <a:ext uri="{FF2B5EF4-FFF2-40B4-BE49-F238E27FC236}">
                  <a16:creationId xmlns:a16="http://schemas.microsoft.com/office/drawing/2014/main" id="{2591FA04-A425-4E9B-B2F0-D514140B502D}"/>
                </a:ext>
              </a:extLst>
            </p:cNvPr>
            <p:cNvCxnSpPr/>
            <p:nvPr/>
          </p:nvCxnSpPr>
          <p:spPr>
            <a:xfrm flipH="1" flipV="1">
              <a:off x="63246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Connector 453">
              <a:extLst>
                <a:ext uri="{FF2B5EF4-FFF2-40B4-BE49-F238E27FC236}">
                  <a16:creationId xmlns:a16="http://schemas.microsoft.com/office/drawing/2014/main" id="{1003D5B5-ADDB-4D91-8DE7-7E8407A16165}"/>
                </a:ext>
              </a:extLst>
            </p:cNvPr>
            <p:cNvCxnSpPr/>
            <p:nvPr/>
          </p:nvCxnSpPr>
          <p:spPr>
            <a:xfrm flipH="1" flipV="1">
              <a:off x="64008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Straight Connector 454">
              <a:extLst>
                <a:ext uri="{FF2B5EF4-FFF2-40B4-BE49-F238E27FC236}">
                  <a16:creationId xmlns:a16="http://schemas.microsoft.com/office/drawing/2014/main" id="{F9750219-528A-49F3-AE19-1ABE0369B73D}"/>
                </a:ext>
              </a:extLst>
            </p:cNvPr>
            <p:cNvCxnSpPr/>
            <p:nvPr/>
          </p:nvCxnSpPr>
          <p:spPr>
            <a:xfrm flipH="1" flipV="1">
              <a:off x="64770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Connector 455">
              <a:extLst>
                <a:ext uri="{FF2B5EF4-FFF2-40B4-BE49-F238E27FC236}">
                  <a16:creationId xmlns:a16="http://schemas.microsoft.com/office/drawing/2014/main" id="{1098CB40-860F-4EB8-8BA7-8C2E6D2A9E73}"/>
                </a:ext>
              </a:extLst>
            </p:cNvPr>
            <p:cNvCxnSpPr/>
            <p:nvPr/>
          </p:nvCxnSpPr>
          <p:spPr>
            <a:xfrm flipH="1" flipV="1">
              <a:off x="65532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>
              <a:extLst>
                <a:ext uri="{FF2B5EF4-FFF2-40B4-BE49-F238E27FC236}">
                  <a16:creationId xmlns:a16="http://schemas.microsoft.com/office/drawing/2014/main" id="{FD08771F-A38E-40F9-9D1F-5C2FBC000BDD}"/>
                </a:ext>
              </a:extLst>
            </p:cNvPr>
            <p:cNvCxnSpPr/>
            <p:nvPr/>
          </p:nvCxnSpPr>
          <p:spPr>
            <a:xfrm flipH="1" flipV="1">
              <a:off x="66294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Straight Connector 457">
              <a:extLst>
                <a:ext uri="{FF2B5EF4-FFF2-40B4-BE49-F238E27FC236}">
                  <a16:creationId xmlns:a16="http://schemas.microsoft.com/office/drawing/2014/main" id="{360D0A23-A023-4C0C-BFB4-8DEC65832F07}"/>
                </a:ext>
              </a:extLst>
            </p:cNvPr>
            <p:cNvCxnSpPr/>
            <p:nvPr/>
          </p:nvCxnSpPr>
          <p:spPr>
            <a:xfrm flipH="1" flipV="1">
              <a:off x="67056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Straight Connector 458">
              <a:extLst>
                <a:ext uri="{FF2B5EF4-FFF2-40B4-BE49-F238E27FC236}">
                  <a16:creationId xmlns:a16="http://schemas.microsoft.com/office/drawing/2014/main" id="{87050747-023D-4CA1-ACAE-10480CD71705}"/>
                </a:ext>
              </a:extLst>
            </p:cNvPr>
            <p:cNvCxnSpPr/>
            <p:nvPr/>
          </p:nvCxnSpPr>
          <p:spPr>
            <a:xfrm flipH="1" flipV="1">
              <a:off x="67818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Straight Connector 459">
              <a:extLst>
                <a:ext uri="{FF2B5EF4-FFF2-40B4-BE49-F238E27FC236}">
                  <a16:creationId xmlns:a16="http://schemas.microsoft.com/office/drawing/2014/main" id="{A8183A11-4D6D-492C-9C37-2805BC7D5623}"/>
                </a:ext>
              </a:extLst>
            </p:cNvPr>
            <p:cNvCxnSpPr/>
            <p:nvPr/>
          </p:nvCxnSpPr>
          <p:spPr>
            <a:xfrm flipH="1">
              <a:off x="60960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Straight Connector 460">
              <a:extLst>
                <a:ext uri="{FF2B5EF4-FFF2-40B4-BE49-F238E27FC236}">
                  <a16:creationId xmlns:a16="http://schemas.microsoft.com/office/drawing/2014/main" id="{2FBBD213-1CA4-44BB-B215-BFBE608C0647}"/>
                </a:ext>
              </a:extLst>
            </p:cNvPr>
            <p:cNvCxnSpPr/>
            <p:nvPr/>
          </p:nvCxnSpPr>
          <p:spPr>
            <a:xfrm flipH="1">
              <a:off x="61722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Straight Connector 461">
              <a:extLst>
                <a:ext uri="{FF2B5EF4-FFF2-40B4-BE49-F238E27FC236}">
                  <a16:creationId xmlns:a16="http://schemas.microsoft.com/office/drawing/2014/main" id="{A5A8777F-9298-463A-98E0-634BF63CFAE0}"/>
                </a:ext>
              </a:extLst>
            </p:cNvPr>
            <p:cNvCxnSpPr/>
            <p:nvPr/>
          </p:nvCxnSpPr>
          <p:spPr>
            <a:xfrm flipH="1">
              <a:off x="62484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462">
              <a:extLst>
                <a:ext uri="{FF2B5EF4-FFF2-40B4-BE49-F238E27FC236}">
                  <a16:creationId xmlns:a16="http://schemas.microsoft.com/office/drawing/2014/main" id="{F88737E8-FD5E-4A0D-9374-F26CFF90FFDE}"/>
                </a:ext>
              </a:extLst>
            </p:cNvPr>
            <p:cNvCxnSpPr/>
            <p:nvPr/>
          </p:nvCxnSpPr>
          <p:spPr>
            <a:xfrm flipH="1">
              <a:off x="63246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Straight Connector 463">
              <a:extLst>
                <a:ext uri="{FF2B5EF4-FFF2-40B4-BE49-F238E27FC236}">
                  <a16:creationId xmlns:a16="http://schemas.microsoft.com/office/drawing/2014/main" id="{DA94F27B-D02C-4CED-AB5B-F863A5A46E0F}"/>
                </a:ext>
              </a:extLst>
            </p:cNvPr>
            <p:cNvCxnSpPr/>
            <p:nvPr/>
          </p:nvCxnSpPr>
          <p:spPr>
            <a:xfrm flipH="1">
              <a:off x="64008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Straight Connector 464">
              <a:extLst>
                <a:ext uri="{FF2B5EF4-FFF2-40B4-BE49-F238E27FC236}">
                  <a16:creationId xmlns:a16="http://schemas.microsoft.com/office/drawing/2014/main" id="{3D667083-D61C-4D2A-9BF8-90DAC4A31E09}"/>
                </a:ext>
              </a:extLst>
            </p:cNvPr>
            <p:cNvCxnSpPr/>
            <p:nvPr/>
          </p:nvCxnSpPr>
          <p:spPr>
            <a:xfrm flipH="1">
              <a:off x="64770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Straight Connector 465">
              <a:extLst>
                <a:ext uri="{FF2B5EF4-FFF2-40B4-BE49-F238E27FC236}">
                  <a16:creationId xmlns:a16="http://schemas.microsoft.com/office/drawing/2014/main" id="{247477B2-086A-446A-A91A-45B1FEA9957C}"/>
                </a:ext>
              </a:extLst>
            </p:cNvPr>
            <p:cNvCxnSpPr/>
            <p:nvPr/>
          </p:nvCxnSpPr>
          <p:spPr>
            <a:xfrm flipH="1">
              <a:off x="65532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Straight Connector 466">
              <a:extLst>
                <a:ext uri="{FF2B5EF4-FFF2-40B4-BE49-F238E27FC236}">
                  <a16:creationId xmlns:a16="http://schemas.microsoft.com/office/drawing/2014/main" id="{014B1A06-085A-4EA5-9E05-21FA8CE19214}"/>
                </a:ext>
              </a:extLst>
            </p:cNvPr>
            <p:cNvCxnSpPr/>
            <p:nvPr/>
          </p:nvCxnSpPr>
          <p:spPr>
            <a:xfrm flipH="1">
              <a:off x="66294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Straight Connector 467">
              <a:extLst>
                <a:ext uri="{FF2B5EF4-FFF2-40B4-BE49-F238E27FC236}">
                  <a16:creationId xmlns:a16="http://schemas.microsoft.com/office/drawing/2014/main" id="{F58DE8ED-D15E-447A-B73C-CC6285B7365D}"/>
                </a:ext>
              </a:extLst>
            </p:cNvPr>
            <p:cNvCxnSpPr/>
            <p:nvPr/>
          </p:nvCxnSpPr>
          <p:spPr>
            <a:xfrm flipH="1">
              <a:off x="67056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Straight Connector 468">
              <a:extLst>
                <a:ext uri="{FF2B5EF4-FFF2-40B4-BE49-F238E27FC236}">
                  <a16:creationId xmlns:a16="http://schemas.microsoft.com/office/drawing/2014/main" id="{D42C728F-2AA1-4EB5-9DA7-121E67049880}"/>
                </a:ext>
              </a:extLst>
            </p:cNvPr>
            <p:cNvCxnSpPr/>
            <p:nvPr/>
          </p:nvCxnSpPr>
          <p:spPr>
            <a:xfrm flipH="1">
              <a:off x="67818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Straight Connector 469">
              <a:extLst>
                <a:ext uri="{FF2B5EF4-FFF2-40B4-BE49-F238E27FC236}">
                  <a16:creationId xmlns:a16="http://schemas.microsoft.com/office/drawing/2014/main" id="{8F70B4F5-59B5-4D87-AB9E-B144036BD59E}"/>
                </a:ext>
              </a:extLst>
            </p:cNvPr>
            <p:cNvCxnSpPr/>
            <p:nvPr/>
          </p:nvCxnSpPr>
          <p:spPr>
            <a:xfrm>
              <a:off x="6858000" y="3352800"/>
              <a:ext cx="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3" name="Group 222">
            <a:extLst>
              <a:ext uri="{FF2B5EF4-FFF2-40B4-BE49-F238E27FC236}">
                <a16:creationId xmlns:a16="http://schemas.microsoft.com/office/drawing/2014/main" id="{046C6BAE-D32F-4DC4-9361-6A8872A91290}"/>
              </a:ext>
            </a:extLst>
          </p:cNvPr>
          <p:cNvGrpSpPr/>
          <p:nvPr/>
        </p:nvGrpSpPr>
        <p:grpSpPr>
          <a:xfrm>
            <a:off x="5105402" y="3562749"/>
            <a:ext cx="533400" cy="76200"/>
            <a:chOff x="6096000" y="3352800"/>
            <a:chExt cx="762000" cy="76200"/>
          </a:xfrm>
        </p:grpSpPr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id="{B5398778-0EC8-4A13-BACC-FFA5576B542D}"/>
                </a:ext>
              </a:extLst>
            </p:cNvPr>
            <p:cNvCxnSpPr/>
            <p:nvPr/>
          </p:nvCxnSpPr>
          <p:spPr>
            <a:xfrm>
              <a:off x="6096000" y="3352800"/>
              <a:ext cx="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B5454525-81E8-4C8F-8BBB-A25488B4204A}"/>
                </a:ext>
              </a:extLst>
            </p:cNvPr>
            <p:cNvCxnSpPr/>
            <p:nvPr/>
          </p:nvCxnSpPr>
          <p:spPr>
            <a:xfrm flipH="1" flipV="1">
              <a:off x="61722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>
              <a:extLst>
                <a:ext uri="{FF2B5EF4-FFF2-40B4-BE49-F238E27FC236}">
                  <a16:creationId xmlns:a16="http://schemas.microsoft.com/office/drawing/2014/main" id="{ECE85BCD-BF66-4E29-BE7C-010369488C9E}"/>
                </a:ext>
              </a:extLst>
            </p:cNvPr>
            <p:cNvCxnSpPr/>
            <p:nvPr/>
          </p:nvCxnSpPr>
          <p:spPr>
            <a:xfrm flipH="1" flipV="1">
              <a:off x="60960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>
              <a:extLst>
                <a:ext uri="{FF2B5EF4-FFF2-40B4-BE49-F238E27FC236}">
                  <a16:creationId xmlns:a16="http://schemas.microsoft.com/office/drawing/2014/main" id="{184E06BC-9E36-4A76-B08B-BC4B26969811}"/>
                </a:ext>
              </a:extLst>
            </p:cNvPr>
            <p:cNvCxnSpPr/>
            <p:nvPr/>
          </p:nvCxnSpPr>
          <p:spPr>
            <a:xfrm flipH="1">
              <a:off x="6096000" y="3352800"/>
              <a:ext cx="76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>
              <a:extLst>
                <a:ext uri="{FF2B5EF4-FFF2-40B4-BE49-F238E27FC236}">
                  <a16:creationId xmlns:a16="http://schemas.microsoft.com/office/drawing/2014/main" id="{9B53759E-89F4-4A4B-B659-B49CD23E10D3}"/>
                </a:ext>
              </a:extLst>
            </p:cNvPr>
            <p:cNvCxnSpPr/>
            <p:nvPr/>
          </p:nvCxnSpPr>
          <p:spPr>
            <a:xfrm flipH="1">
              <a:off x="6096000" y="3429000"/>
              <a:ext cx="76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>
              <a:extLst>
                <a:ext uri="{FF2B5EF4-FFF2-40B4-BE49-F238E27FC236}">
                  <a16:creationId xmlns:a16="http://schemas.microsoft.com/office/drawing/2014/main" id="{C4E6FCCB-E812-4167-A6D5-09864CF96B7C}"/>
                </a:ext>
              </a:extLst>
            </p:cNvPr>
            <p:cNvCxnSpPr/>
            <p:nvPr/>
          </p:nvCxnSpPr>
          <p:spPr>
            <a:xfrm flipH="1" flipV="1">
              <a:off x="62484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4585449A-FCF4-455B-AFD8-8D72B947A6B8}"/>
                </a:ext>
              </a:extLst>
            </p:cNvPr>
            <p:cNvCxnSpPr/>
            <p:nvPr/>
          </p:nvCxnSpPr>
          <p:spPr>
            <a:xfrm flipH="1" flipV="1">
              <a:off x="63246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>
              <a:extLst>
                <a:ext uri="{FF2B5EF4-FFF2-40B4-BE49-F238E27FC236}">
                  <a16:creationId xmlns:a16="http://schemas.microsoft.com/office/drawing/2014/main" id="{5CC39C46-9209-4C42-84D8-28C33523C094}"/>
                </a:ext>
              </a:extLst>
            </p:cNvPr>
            <p:cNvCxnSpPr/>
            <p:nvPr/>
          </p:nvCxnSpPr>
          <p:spPr>
            <a:xfrm flipH="1" flipV="1">
              <a:off x="64008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Connector 430">
              <a:extLst>
                <a:ext uri="{FF2B5EF4-FFF2-40B4-BE49-F238E27FC236}">
                  <a16:creationId xmlns:a16="http://schemas.microsoft.com/office/drawing/2014/main" id="{CE94754C-2FF7-40F6-B5CA-BD9D0E360375}"/>
                </a:ext>
              </a:extLst>
            </p:cNvPr>
            <p:cNvCxnSpPr/>
            <p:nvPr/>
          </p:nvCxnSpPr>
          <p:spPr>
            <a:xfrm flipH="1" flipV="1">
              <a:off x="64770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traight Connector 431">
              <a:extLst>
                <a:ext uri="{FF2B5EF4-FFF2-40B4-BE49-F238E27FC236}">
                  <a16:creationId xmlns:a16="http://schemas.microsoft.com/office/drawing/2014/main" id="{97190981-BE1F-48F3-B7A1-3ABE74692C0B}"/>
                </a:ext>
              </a:extLst>
            </p:cNvPr>
            <p:cNvCxnSpPr/>
            <p:nvPr/>
          </p:nvCxnSpPr>
          <p:spPr>
            <a:xfrm flipH="1" flipV="1">
              <a:off x="65532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Straight Connector 432">
              <a:extLst>
                <a:ext uri="{FF2B5EF4-FFF2-40B4-BE49-F238E27FC236}">
                  <a16:creationId xmlns:a16="http://schemas.microsoft.com/office/drawing/2014/main" id="{0256FDFA-F1FC-4A9D-AA1A-5554E818B1B3}"/>
                </a:ext>
              </a:extLst>
            </p:cNvPr>
            <p:cNvCxnSpPr/>
            <p:nvPr/>
          </p:nvCxnSpPr>
          <p:spPr>
            <a:xfrm flipH="1" flipV="1">
              <a:off x="66294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Straight Connector 433">
              <a:extLst>
                <a:ext uri="{FF2B5EF4-FFF2-40B4-BE49-F238E27FC236}">
                  <a16:creationId xmlns:a16="http://schemas.microsoft.com/office/drawing/2014/main" id="{5D6F54DB-6173-48CB-A3C7-A9A49868BDB5}"/>
                </a:ext>
              </a:extLst>
            </p:cNvPr>
            <p:cNvCxnSpPr/>
            <p:nvPr/>
          </p:nvCxnSpPr>
          <p:spPr>
            <a:xfrm flipH="1" flipV="1">
              <a:off x="67056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Straight Connector 434">
              <a:extLst>
                <a:ext uri="{FF2B5EF4-FFF2-40B4-BE49-F238E27FC236}">
                  <a16:creationId xmlns:a16="http://schemas.microsoft.com/office/drawing/2014/main" id="{EBA16553-8409-4E91-800C-44518EB5CD72}"/>
                </a:ext>
              </a:extLst>
            </p:cNvPr>
            <p:cNvCxnSpPr/>
            <p:nvPr/>
          </p:nvCxnSpPr>
          <p:spPr>
            <a:xfrm flipH="1" flipV="1">
              <a:off x="67818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id="{FE9357DF-5ADC-45BE-9DDD-95F8B2ADA3ED}"/>
                </a:ext>
              </a:extLst>
            </p:cNvPr>
            <p:cNvCxnSpPr/>
            <p:nvPr/>
          </p:nvCxnSpPr>
          <p:spPr>
            <a:xfrm flipH="1">
              <a:off x="60960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id="{086210CD-05B6-40BC-8CEF-C8F8D85AACCD}"/>
                </a:ext>
              </a:extLst>
            </p:cNvPr>
            <p:cNvCxnSpPr/>
            <p:nvPr/>
          </p:nvCxnSpPr>
          <p:spPr>
            <a:xfrm flipH="1">
              <a:off x="61722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Straight Connector 437">
              <a:extLst>
                <a:ext uri="{FF2B5EF4-FFF2-40B4-BE49-F238E27FC236}">
                  <a16:creationId xmlns:a16="http://schemas.microsoft.com/office/drawing/2014/main" id="{39240BF6-986C-48BF-82E7-864788BD7D81}"/>
                </a:ext>
              </a:extLst>
            </p:cNvPr>
            <p:cNvCxnSpPr/>
            <p:nvPr/>
          </p:nvCxnSpPr>
          <p:spPr>
            <a:xfrm flipH="1">
              <a:off x="62484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A6703E5C-61B3-487C-8B99-ADBB53D6C544}"/>
                </a:ext>
              </a:extLst>
            </p:cNvPr>
            <p:cNvCxnSpPr/>
            <p:nvPr/>
          </p:nvCxnSpPr>
          <p:spPr>
            <a:xfrm flipH="1">
              <a:off x="63246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>
              <a:extLst>
                <a:ext uri="{FF2B5EF4-FFF2-40B4-BE49-F238E27FC236}">
                  <a16:creationId xmlns:a16="http://schemas.microsoft.com/office/drawing/2014/main" id="{0B3E790F-DE69-420A-92BF-AF7C96FDCA6E}"/>
                </a:ext>
              </a:extLst>
            </p:cNvPr>
            <p:cNvCxnSpPr/>
            <p:nvPr/>
          </p:nvCxnSpPr>
          <p:spPr>
            <a:xfrm flipH="1">
              <a:off x="64008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>
              <a:extLst>
                <a:ext uri="{FF2B5EF4-FFF2-40B4-BE49-F238E27FC236}">
                  <a16:creationId xmlns:a16="http://schemas.microsoft.com/office/drawing/2014/main" id="{ACF24695-A919-4A3D-8FAE-48DE3884796A}"/>
                </a:ext>
              </a:extLst>
            </p:cNvPr>
            <p:cNvCxnSpPr/>
            <p:nvPr/>
          </p:nvCxnSpPr>
          <p:spPr>
            <a:xfrm flipH="1">
              <a:off x="64770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441">
              <a:extLst>
                <a:ext uri="{FF2B5EF4-FFF2-40B4-BE49-F238E27FC236}">
                  <a16:creationId xmlns:a16="http://schemas.microsoft.com/office/drawing/2014/main" id="{C7592C39-6B32-41B3-81AB-C93B4997A3B4}"/>
                </a:ext>
              </a:extLst>
            </p:cNvPr>
            <p:cNvCxnSpPr/>
            <p:nvPr/>
          </p:nvCxnSpPr>
          <p:spPr>
            <a:xfrm flipH="1">
              <a:off x="65532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Connector 442">
              <a:extLst>
                <a:ext uri="{FF2B5EF4-FFF2-40B4-BE49-F238E27FC236}">
                  <a16:creationId xmlns:a16="http://schemas.microsoft.com/office/drawing/2014/main" id="{1C584BDD-DB18-4043-91EB-1B25A9222C46}"/>
                </a:ext>
              </a:extLst>
            </p:cNvPr>
            <p:cNvCxnSpPr/>
            <p:nvPr/>
          </p:nvCxnSpPr>
          <p:spPr>
            <a:xfrm flipH="1">
              <a:off x="66294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443">
              <a:extLst>
                <a:ext uri="{FF2B5EF4-FFF2-40B4-BE49-F238E27FC236}">
                  <a16:creationId xmlns:a16="http://schemas.microsoft.com/office/drawing/2014/main" id="{ABBAC32D-EEEF-41CF-A417-0925D3E5A5D1}"/>
                </a:ext>
              </a:extLst>
            </p:cNvPr>
            <p:cNvCxnSpPr/>
            <p:nvPr/>
          </p:nvCxnSpPr>
          <p:spPr>
            <a:xfrm flipH="1">
              <a:off x="67056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Connector 444">
              <a:extLst>
                <a:ext uri="{FF2B5EF4-FFF2-40B4-BE49-F238E27FC236}">
                  <a16:creationId xmlns:a16="http://schemas.microsoft.com/office/drawing/2014/main" id="{395B886E-6274-4B5A-ABE9-4F4E63990101}"/>
                </a:ext>
              </a:extLst>
            </p:cNvPr>
            <p:cNvCxnSpPr/>
            <p:nvPr/>
          </p:nvCxnSpPr>
          <p:spPr>
            <a:xfrm flipH="1">
              <a:off x="67818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774BFB7C-2B82-4783-9DA7-47EB7E92546E}"/>
                </a:ext>
              </a:extLst>
            </p:cNvPr>
            <p:cNvCxnSpPr/>
            <p:nvPr/>
          </p:nvCxnSpPr>
          <p:spPr>
            <a:xfrm>
              <a:off x="6858000" y="3352800"/>
              <a:ext cx="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4" name="Group 30">
            <a:extLst>
              <a:ext uri="{FF2B5EF4-FFF2-40B4-BE49-F238E27FC236}">
                <a16:creationId xmlns:a16="http://schemas.microsoft.com/office/drawing/2014/main" id="{7A11C4F9-E60C-4AC8-BEF7-A37203A1275D}"/>
              </a:ext>
            </a:extLst>
          </p:cNvPr>
          <p:cNvGrpSpPr/>
          <p:nvPr/>
        </p:nvGrpSpPr>
        <p:grpSpPr>
          <a:xfrm>
            <a:off x="2286002" y="3715149"/>
            <a:ext cx="76200" cy="533400"/>
            <a:chOff x="1447800" y="1752600"/>
            <a:chExt cx="76200" cy="762000"/>
          </a:xfrm>
        </p:grpSpPr>
        <p:sp>
          <p:nvSpPr>
            <p:cNvPr id="402" name="Can 2">
              <a:extLst>
                <a:ext uri="{FF2B5EF4-FFF2-40B4-BE49-F238E27FC236}">
                  <a16:creationId xmlns:a16="http://schemas.microsoft.com/office/drawing/2014/main" id="{DA3A44C1-B853-4B75-A381-4498FA3EB368}"/>
                </a:ext>
              </a:extLst>
            </p:cNvPr>
            <p:cNvSpPr/>
            <p:nvPr/>
          </p:nvSpPr>
          <p:spPr>
            <a:xfrm>
              <a:off x="1447800" y="1752600"/>
              <a:ext cx="76200" cy="762000"/>
            </a:xfrm>
            <a:prstGeom prst="can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151F3270-5731-4116-AACD-58743A20B614}"/>
                </a:ext>
              </a:extLst>
            </p:cNvPr>
            <p:cNvCxnSpPr/>
            <p:nvPr/>
          </p:nvCxnSpPr>
          <p:spPr>
            <a:xfrm flipH="1">
              <a:off x="1447800" y="19050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39F2C5CC-70AB-44BC-B83D-9CAB98060244}"/>
                </a:ext>
              </a:extLst>
            </p:cNvPr>
            <p:cNvCxnSpPr/>
            <p:nvPr/>
          </p:nvCxnSpPr>
          <p:spPr>
            <a:xfrm flipH="1">
              <a:off x="1447800" y="20574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12E9B463-751F-4318-ADEB-FC8C431E88F8}"/>
                </a:ext>
              </a:extLst>
            </p:cNvPr>
            <p:cNvCxnSpPr/>
            <p:nvPr/>
          </p:nvCxnSpPr>
          <p:spPr>
            <a:xfrm flipH="1">
              <a:off x="1447800" y="22860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0DC87556-9086-4A58-902D-11970553CF25}"/>
                </a:ext>
              </a:extLst>
            </p:cNvPr>
            <p:cNvCxnSpPr/>
            <p:nvPr/>
          </p:nvCxnSpPr>
          <p:spPr>
            <a:xfrm flipH="1">
              <a:off x="1447800" y="24384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AADBA0EE-8F68-4ED8-BAB5-4DFCB81F218C}"/>
                </a:ext>
              </a:extLst>
            </p:cNvPr>
            <p:cNvCxnSpPr/>
            <p:nvPr/>
          </p:nvCxnSpPr>
          <p:spPr>
            <a:xfrm flipH="1">
              <a:off x="1447800" y="21336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>
              <a:extLst>
                <a:ext uri="{FF2B5EF4-FFF2-40B4-BE49-F238E27FC236}">
                  <a16:creationId xmlns:a16="http://schemas.microsoft.com/office/drawing/2014/main" id="{5EAE3964-4FFA-4A7B-B744-51AE23F53C78}"/>
                </a:ext>
              </a:extLst>
            </p:cNvPr>
            <p:cNvCxnSpPr/>
            <p:nvPr/>
          </p:nvCxnSpPr>
          <p:spPr>
            <a:xfrm flipH="1">
              <a:off x="1447800" y="19812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>
              <a:extLst>
                <a:ext uri="{FF2B5EF4-FFF2-40B4-BE49-F238E27FC236}">
                  <a16:creationId xmlns:a16="http://schemas.microsoft.com/office/drawing/2014/main" id="{BDC885CC-80EF-42E2-96DF-D0A6A5E5971A}"/>
                </a:ext>
              </a:extLst>
            </p:cNvPr>
            <p:cNvCxnSpPr/>
            <p:nvPr/>
          </p:nvCxnSpPr>
          <p:spPr>
            <a:xfrm flipH="1">
              <a:off x="1447800" y="2209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7D888614-86F7-4ED0-82F7-421733A2D87A}"/>
                </a:ext>
              </a:extLst>
            </p:cNvPr>
            <p:cNvCxnSpPr/>
            <p:nvPr/>
          </p:nvCxnSpPr>
          <p:spPr>
            <a:xfrm flipH="1">
              <a:off x="1447800" y="23622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20B7FD07-A706-4411-B7BC-135E1D4BA11F}"/>
                </a:ext>
              </a:extLst>
            </p:cNvPr>
            <p:cNvCxnSpPr/>
            <p:nvPr/>
          </p:nvCxnSpPr>
          <p:spPr>
            <a:xfrm flipH="1">
              <a:off x="1447800" y="1828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1F5DEC96-5D58-4779-BC23-9567F1A5B46F}"/>
                </a:ext>
              </a:extLst>
            </p:cNvPr>
            <p:cNvCxnSpPr/>
            <p:nvPr/>
          </p:nvCxnSpPr>
          <p:spPr>
            <a:xfrm flipH="1">
              <a:off x="1447800" y="17526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id="{0BC90A7C-913E-47F8-84F3-044B90254C33}"/>
                </a:ext>
              </a:extLst>
            </p:cNvPr>
            <p:cNvCxnSpPr/>
            <p:nvPr/>
          </p:nvCxnSpPr>
          <p:spPr>
            <a:xfrm flipH="1" flipV="1">
              <a:off x="1447800" y="17526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id="{186D1C48-564E-4332-A90A-CA8260E6C261}"/>
                </a:ext>
              </a:extLst>
            </p:cNvPr>
            <p:cNvCxnSpPr/>
            <p:nvPr/>
          </p:nvCxnSpPr>
          <p:spPr>
            <a:xfrm flipH="1" flipV="1">
              <a:off x="1447800" y="1828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id="{F3DF9CCC-3477-455F-995E-76917A58A133}"/>
                </a:ext>
              </a:extLst>
            </p:cNvPr>
            <p:cNvCxnSpPr/>
            <p:nvPr/>
          </p:nvCxnSpPr>
          <p:spPr>
            <a:xfrm flipH="1" flipV="1">
              <a:off x="1447800" y="19050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B2AE30F3-2760-42CB-8867-4261C5F41F5C}"/>
                </a:ext>
              </a:extLst>
            </p:cNvPr>
            <p:cNvCxnSpPr/>
            <p:nvPr/>
          </p:nvCxnSpPr>
          <p:spPr>
            <a:xfrm flipH="1" flipV="1">
              <a:off x="1447800" y="19812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E3375A3F-6ECB-4FC5-9435-33DB888A407B}"/>
                </a:ext>
              </a:extLst>
            </p:cNvPr>
            <p:cNvCxnSpPr/>
            <p:nvPr/>
          </p:nvCxnSpPr>
          <p:spPr>
            <a:xfrm flipH="1" flipV="1">
              <a:off x="1447800" y="20574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F76728A2-889D-4FE6-8A3A-C4BB352A6F4E}"/>
                </a:ext>
              </a:extLst>
            </p:cNvPr>
            <p:cNvCxnSpPr/>
            <p:nvPr/>
          </p:nvCxnSpPr>
          <p:spPr>
            <a:xfrm flipH="1" flipV="1">
              <a:off x="1447800" y="21336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id="{9CB54339-532C-4A87-92D6-79054FE458A6}"/>
                </a:ext>
              </a:extLst>
            </p:cNvPr>
            <p:cNvCxnSpPr/>
            <p:nvPr/>
          </p:nvCxnSpPr>
          <p:spPr>
            <a:xfrm flipH="1" flipV="1">
              <a:off x="1447800" y="2209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id="{B95A35C6-3210-4A90-8C62-A8C11E9A607F}"/>
                </a:ext>
              </a:extLst>
            </p:cNvPr>
            <p:cNvCxnSpPr/>
            <p:nvPr/>
          </p:nvCxnSpPr>
          <p:spPr>
            <a:xfrm flipH="1" flipV="1">
              <a:off x="1447800" y="22860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id="{BE651060-AF0B-4517-9511-89F21F7F88C4}"/>
                </a:ext>
              </a:extLst>
            </p:cNvPr>
            <p:cNvCxnSpPr/>
            <p:nvPr/>
          </p:nvCxnSpPr>
          <p:spPr>
            <a:xfrm flipH="1" flipV="1">
              <a:off x="1447800" y="23622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8E48460F-194A-4917-A028-CA32AB0C5D11}"/>
                </a:ext>
              </a:extLst>
            </p:cNvPr>
            <p:cNvCxnSpPr/>
            <p:nvPr/>
          </p:nvCxnSpPr>
          <p:spPr>
            <a:xfrm flipH="1" flipV="1">
              <a:off x="1447800" y="24384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5" name="Group 30">
            <a:extLst>
              <a:ext uri="{FF2B5EF4-FFF2-40B4-BE49-F238E27FC236}">
                <a16:creationId xmlns:a16="http://schemas.microsoft.com/office/drawing/2014/main" id="{3808F52D-CABE-468E-B770-D1795913AB3A}"/>
              </a:ext>
            </a:extLst>
          </p:cNvPr>
          <p:cNvGrpSpPr/>
          <p:nvPr/>
        </p:nvGrpSpPr>
        <p:grpSpPr>
          <a:xfrm>
            <a:off x="3810002" y="3715149"/>
            <a:ext cx="76200" cy="533400"/>
            <a:chOff x="1447800" y="1752600"/>
            <a:chExt cx="76200" cy="762000"/>
          </a:xfrm>
        </p:grpSpPr>
        <p:sp>
          <p:nvSpPr>
            <p:cNvPr id="381" name="Can 2">
              <a:extLst>
                <a:ext uri="{FF2B5EF4-FFF2-40B4-BE49-F238E27FC236}">
                  <a16:creationId xmlns:a16="http://schemas.microsoft.com/office/drawing/2014/main" id="{00571E51-A934-45ED-9556-B53CC741A88C}"/>
                </a:ext>
              </a:extLst>
            </p:cNvPr>
            <p:cNvSpPr/>
            <p:nvPr/>
          </p:nvSpPr>
          <p:spPr>
            <a:xfrm>
              <a:off x="1447800" y="1752600"/>
              <a:ext cx="76200" cy="762000"/>
            </a:xfrm>
            <a:prstGeom prst="can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AB6C7782-642E-4E78-AA8D-85999043F2CA}"/>
                </a:ext>
              </a:extLst>
            </p:cNvPr>
            <p:cNvCxnSpPr/>
            <p:nvPr/>
          </p:nvCxnSpPr>
          <p:spPr>
            <a:xfrm flipH="1">
              <a:off x="1447800" y="19050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id="{440FC82E-6CA6-4898-9BFE-BEDF28E1735A}"/>
                </a:ext>
              </a:extLst>
            </p:cNvPr>
            <p:cNvCxnSpPr/>
            <p:nvPr/>
          </p:nvCxnSpPr>
          <p:spPr>
            <a:xfrm flipH="1">
              <a:off x="1447800" y="20574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D383A3F2-3C7E-452E-9774-AB61C33460B4}"/>
                </a:ext>
              </a:extLst>
            </p:cNvPr>
            <p:cNvCxnSpPr/>
            <p:nvPr/>
          </p:nvCxnSpPr>
          <p:spPr>
            <a:xfrm flipH="1">
              <a:off x="1447800" y="22860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A9AA4A4A-4FD9-45C8-924A-A51E8893207A}"/>
                </a:ext>
              </a:extLst>
            </p:cNvPr>
            <p:cNvCxnSpPr/>
            <p:nvPr/>
          </p:nvCxnSpPr>
          <p:spPr>
            <a:xfrm flipH="1">
              <a:off x="1447800" y="24384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C56CB7EB-4737-4AA9-8551-67E753B10BA6}"/>
                </a:ext>
              </a:extLst>
            </p:cNvPr>
            <p:cNvCxnSpPr/>
            <p:nvPr/>
          </p:nvCxnSpPr>
          <p:spPr>
            <a:xfrm flipH="1">
              <a:off x="1447800" y="21336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873BF36E-B175-4AD7-BDA7-C3AADF4FF0A7}"/>
                </a:ext>
              </a:extLst>
            </p:cNvPr>
            <p:cNvCxnSpPr/>
            <p:nvPr/>
          </p:nvCxnSpPr>
          <p:spPr>
            <a:xfrm flipH="1">
              <a:off x="1447800" y="19812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9638E371-DEBA-40C3-9B16-3BD916081668}"/>
                </a:ext>
              </a:extLst>
            </p:cNvPr>
            <p:cNvCxnSpPr/>
            <p:nvPr/>
          </p:nvCxnSpPr>
          <p:spPr>
            <a:xfrm flipH="1">
              <a:off x="1447800" y="2209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01704297-BB09-4346-8500-E4FBF661C11E}"/>
                </a:ext>
              </a:extLst>
            </p:cNvPr>
            <p:cNvCxnSpPr/>
            <p:nvPr/>
          </p:nvCxnSpPr>
          <p:spPr>
            <a:xfrm flipH="1">
              <a:off x="1447800" y="23622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DA33C164-9197-4FEE-A9BF-FCA2234994C4}"/>
                </a:ext>
              </a:extLst>
            </p:cNvPr>
            <p:cNvCxnSpPr/>
            <p:nvPr/>
          </p:nvCxnSpPr>
          <p:spPr>
            <a:xfrm flipH="1">
              <a:off x="1447800" y="1828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id="{59EB77CB-54C3-40AB-B636-E10F78FCB067}"/>
                </a:ext>
              </a:extLst>
            </p:cNvPr>
            <p:cNvCxnSpPr/>
            <p:nvPr/>
          </p:nvCxnSpPr>
          <p:spPr>
            <a:xfrm flipH="1">
              <a:off x="1447800" y="17526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id="{F35E123D-0663-4CBC-9C0B-A86774852045}"/>
                </a:ext>
              </a:extLst>
            </p:cNvPr>
            <p:cNvCxnSpPr/>
            <p:nvPr/>
          </p:nvCxnSpPr>
          <p:spPr>
            <a:xfrm flipH="1" flipV="1">
              <a:off x="1447800" y="17526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id="{E393363B-79A0-4236-BA7F-A3DEC8DD64C7}"/>
                </a:ext>
              </a:extLst>
            </p:cNvPr>
            <p:cNvCxnSpPr/>
            <p:nvPr/>
          </p:nvCxnSpPr>
          <p:spPr>
            <a:xfrm flipH="1" flipV="1">
              <a:off x="1447800" y="1828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>
              <a:extLst>
                <a:ext uri="{FF2B5EF4-FFF2-40B4-BE49-F238E27FC236}">
                  <a16:creationId xmlns:a16="http://schemas.microsoft.com/office/drawing/2014/main" id="{886CC165-459F-4D86-84F5-E9626BB813A2}"/>
                </a:ext>
              </a:extLst>
            </p:cNvPr>
            <p:cNvCxnSpPr/>
            <p:nvPr/>
          </p:nvCxnSpPr>
          <p:spPr>
            <a:xfrm flipH="1" flipV="1">
              <a:off x="1447800" y="19050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>
              <a:extLst>
                <a:ext uri="{FF2B5EF4-FFF2-40B4-BE49-F238E27FC236}">
                  <a16:creationId xmlns:a16="http://schemas.microsoft.com/office/drawing/2014/main" id="{DEA65674-82B1-4BCB-9E99-36E414C95417}"/>
                </a:ext>
              </a:extLst>
            </p:cNvPr>
            <p:cNvCxnSpPr/>
            <p:nvPr/>
          </p:nvCxnSpPr>
          <p:spPr>
            <a:xfrm flipH="1" flipV="1">
              <a:off x="1447800" y="19812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>
              <a:extLst>
                <a:ext uri="{FF2B5EF4-FFF2-40B4-BE49-F238E27FC236}">
                  <a16:creationId xmlns:a16="http://schemas.microsoft.com/office/drawing/2014/main" id="{630BC558-6DE3-4585-B0BD-5DBA6C4D110D}"/>
                </a:ext>
              </a:extLst>
            </p:cNvPr>
            <p:cNvCxnSpPr/>
            <p:nvPr/>
          </p:nvCxnSpPr>
          <p:spPr>
            <a:xfrm flipH="1" flipV="1">
              <a:off x="1447800" y="20574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id="{BE76D787-0F83-439D-9D91-CC0D83550E95}"/>
                </a:ext>
              </a:extLst>
            </p:cNvPr>
            <p:cNvCxnSpPr/>
            <p:nvPr/>
          </p:nvCxnSpPr>
          <p:spPr>
            <a:xfrm flipH="1" flipV="1">
              <a:off x="1447800" y="21336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>
              <a:extLst>
                <a:ext uri="{FF2B5EF4-FFF2-40B4-BE49-F238E27FC236}">
                  <a16:creationId xmlns:a16="http://schemas.microsoft.com/office/drawing/2014/main" id="{08A1B29F-6B59-4796-B0FB-0782A4C6E290}"/>
                </a:ext>
              </a:extLst>
            </p:cNvPr>
            <p:cNvCxnSpPr/>
            <p:nvPr/>
          </p:nvCxnSpPr>
          <p:spPr>
            <a:xfrm flipH="1" flipV="1">
              <a:off x="1447800" y="2209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>
              <a:extLst>
                <a:ext uri="{FF2B5EF4-FFF2-40B4-BE49-F238E27FC236}">
                  <a16:creationId xmlns:a16="http://schemas.microsoft.com/office/drawing/2014/main" id="{C6C5ECAB-C809-46DA-A2C5-5B47EC57A280}"/>
                </a:ext>
              </a:extLst>
            </p:cNvPr>
            <p:cNvCxnSpPr/>
            <p:nvPr/>
          </p:nvCxnSpPr>
          <p:spPr>
            <a:xfrm flipH="1" flipV="1">
              <a:off x="1447800" y="22860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>
              <a:extLst>
                <a:ext uri="{FF2B5EF4-FFF2-40B4-BE49-F238E27FC236}">
                  <a16:creationId xmlns:a16="http://schemas.microsoft.com/office/drawing/2014/main" id="{A69AD025-FDBC-485D-A957-11DD9D7534C0}"/>
                </a:ext>
              </a:extLst>
            </p:cNvPr>
            <p:cNvCxnSpPr/>
            <p:nvPr/>
          </p:nvCxnSpPr>
          <p:spPr>
            <a:xfrm flipH="1" flipV="1">
              <a:off x="1447800" y="23622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A58BC376-825A-4301-B57E-CF020021AC66}"/>
                </a:ext>
              </a:extLst>
            </p:cNvPr>
            <p:cNvCxnSpPr/>
            <p:nvPr/>
          </p:nvCxnSpPr>
          <p:spPr>
            <a:xfrm flipH="1" flipV="1">
              <a:off x="1447800" y="24384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8" name="Straight Connector 327">
            <a:extLst>
              <a:ext uri="{FF2B5EF4-FFF2-40B4-BE49-F238E27FC236}">
                <a16:creationId xmlns:a16="http://schemas.microsoft.com/office/drawing/2014/main" id="{969ED82A-E3ED-4997-A440-13D6A0473EB6}"/>
              </a:ext>
            </a:extLst>
          </p:cNvPr>
          <p:cNvCxnSpPr/>
          <p:nvPr/>
        </p:nvCxnSpPr>
        <p:spPr>
          <a:xfrm>
            <a:off x="3886202" y="3715149"/>
            <a:ext cx="0" cy="144780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42A85FF2-E49F-4301-BE15-3D3B72071309}"/>
              </a:ext>
            </a:extLst>
          </p:cNvPr>
          <p:cNvCxnSpPr/>
          <p:nvPr/>
        </p:nvCxnSpPr>
        <p:spPr>
          <a:xfrm>
            <a:off x="3810002" y="3715149"/>
            <a:ext cx="0" cy="144780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>
            <a:extLst>
              <a:ext uri="{FF2B5EF4-FFF2-40B4-BE49-F238E27FC236}">
                <a16:creationId xmlns:a16="http://schemas.microsoft.com/office/drawing/2014/main" id="{D94E99D4-F260-422F-8E5F-3563D92D7866}"/>
              </a:ext>
            </a:extLst>
          </p:cNvPr>
          <p:cNvCxnSpPr/>
          <p:nvPr/>
        </p:nvCxnSpPr>
        <p:spPr>
          <a:xfrm>
            <a:off x="3810002" y="5162949"/>
            <a:ext cx="762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>
            <a:extLst>
              <a:ext uri="{FF2B5EF4-FFF2-40B4-BE49-F238E27FC236}">
                <a16:creationId xmlns:a16="http://schemas.microsoft.com/office/drawing/2014/main" id="{0C197F3B-C5DC-4530-8D0B-AC5F0D5F241D}"/>
              </a:ext>
            </a:extLst>
          </p:cNvPr>
          <p:cNvCxnSpPr/>
          <p:nvPr/>
        </p:nvCxnSpPr>
        <p:spPr>
          <a:xfrm>
            <a:off x="2362202" y="3715149"/>
            <a:ext cx="0" cy="144780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7F77153A-36ED-48C8-B4AE-2E0601507579}"/>
              </a:ext>
            </a:extLst>
          </p:cNvPr>
          <p:cNvCxnSpPr/>
          <p:nvPr/>
        </p:nvCxnSpPr>
        <p:spPr>
          <a:xfrm>
            <a:off x="2286002" y="3715149"/>
            <a:ext cx="0" cy="144780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1" name="Freeform 214">
            <a:extLst>
              <a:ext uri="{FF2B5EF4-FFF2-40B4-BE49-F238E27FC236}">
                <a16:creationId xmlns:a16="http://schemas.microsoft.com/office/drawing/2014/main" id="{6D25339A-E38F-4145-97BE-BF1C76FB5AD8}"/>
              </a:ext>
            </a:extLst>
          </p:cNvPr>
          <p:cNvSpPr/>
          <p:nvPr/>
        </p:nvSpPr>
        <p:spPr>
          <a:xfrm>
            <a:off x="1447802" y="3562749"/>
            <a:ext cx="914400" cy="150076"/>
          </a:xfrm>
          <a:custGeom>
            <a:avLst/>
            <a:gdLst>
              <a:gd name="connsiteX0" fmla="*/ 695325 w 695325"/>
              <a:gd name="connsiteY0" fmla="*/ 8824 h 370774"/>
              <a:gd name="connsiteX1" fmla="*/ 609600 w 695325"/>
              <a:gd name="connsiteY1" fmla="*/ 46924 h 370774"/>
              <a:gd name="connsiteX2" fmla="*/ 581025 w 695325"/>
              <a:gd name="connsiteY2" fmla="*/ 56449 h 370774"/>
              <a:gd name="connsiteX3" fmla="*/ 542925 w 695325"/>
              <a:gd name="connsiteY3" fmla="*/ 75499 h 370774"/>
              <a:gd name="connsiteX4" fmla="*/ 504825 w 695325"/>
              <a:gd name="connsiteY4" fmla="*/ 85024 h 370774"/>
              <a:gd name="connsiteX5" fmla="*/ 447675 w 695325"/>
              <a:gd name="connsiteY5" fmla="*/ 104074 h 370774"/>
              <a:gd name="connsiteX6" fmla="*/ 352425 w 695325"/>
              <a:gd name="connsiteY6" fmla="*/ 132649 h 370774"/>
              <a:gd name="connsiteX7" fmla="*/ 323850 w 695325"/>
              <a:gd name="connsiteY7" fmla="*/ 142174 h 370774"/>
              <a:gd name="connsiteX8" fmla="*/ 295275 w 695325"/>
              <a:gd name="connsiteY8" fmla="*/ 151699 h 370774"/>
              <a:gd name="connsiteX9" fmla="*/ 247650 w 695325"/>
              <a:gd name="connsiteY9" fmla="*/ 199324 h 370774"/>
              <a:gd name="connsiteX10" fmla="*/ 190500 w 695325"/>
              <a:gd name="connsiteY10" fmla="*/ 246949 h 370774"/>
              <a:gd name="connsiteX11" fmla="*/ 133350 w 695325"/>
              <a:gd name="connsiteY11" fmla="*/ 275524 h 370774"/>
              <a:gd name="connsiteX12" fmla="*/ 104775 w 695325"/>
              <a:gd name="connsiteY12" fmla="*/ 304099 h 370774"/>
              <a:gd name="connsiteX13" fmla="*/ 47625 w 695325"/>
              <a:gd name="connsiteY13" fmla="*/ 342199 h 370774"/>
              <a:gd name="connsiteX14" fmla="*/ 0 w 695325"/>
              <a:gd name="connsiteY14" fmla="*/ 370774 h 370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95325" h="370774">
                <a:moveTo>
                  <a:pt x="695325" y="8824"/>
                </a:moveTo>
                <a:cubicBezTo>
                  <a:pt x="584523" y="27291"/>
                  <a:pt x="679985" y="0"/>
                  <a:pt x="609600" y="46924"/>
                </a:cubicBezTo>
                <a:cubicBezTo>
                  <a:pt x="601246" y="52493"/>
                  <a:pt x="590253" y="52494"/>
                  <a:pt x="581025" y="56449"/>
                </a:cubicBezTo>
                <a:cubicBezTo>
                  <a:pt x="567974" y="62042"/>
                  <a:pt x="556220" y="70513"/>
                  <a:pt x="542925" y="75499"/>
                </a:cubicBezTo>
                <a:cubicBezTo>
                  <a:pt x="530668" y="80096"/>
                  <a:pt x="517364" y="81262"/>
                  <a:pt x="504825" y="85024"/>
                </a:cubicBezTo>
                <a:cubicBezTo>
                  <a:pt x="485591" y="90794"/>
                  <a:pt x="467156" y="99204"/>
                  <a:pt x="447675" y="104074"/>
                </a:cubicBezTo>
                <a:cubicBezTo>
                  <a:pt x="390094" y="118469"/>
                  <a:pt x="421994" y="109459"/>
                  <a:pt x="352425" y="132649"/>
                </a:cubicBezTo>
                <a:lnTo>
                  <a:pt x="323850" y="142174"/>
                </a:lnTo>
                <a:lnTo>
                  <a:pt x="295275" y="151699"/>
                </a:lnTo>
                <a:cubicBezTo>
                  <a:pt x="260350" y="204086"/>
                  <a:pt x="295275" y="159636"/>
                  <a:pt x="247650" y="199324"/>
                </a:cubicBezTo>
                <a:cubicBezTo>
                  <a:pt x="216052" y="225656"/>
                  <a:pt x="225973" y="229212"/>
                  <a:pt x="190500" y="246949"/>
                </a:cubicBezTo>
                <a:cubicBezTo>
                  <a:pt x="147542" y="268428"/>
                  <a:pt x="174296" y="241402"/>
                  <a:pt x="133350" y="275524"/>
                </a:cubicBezTo>
                <a:cubicBezTo>
                  <a:pt x="123002" y="284148"/>
                  <a:pt x="115408" y="295829"/>
                  <a:pt x="104775" y="304099"/>
                </a:cubicBezTo>
                <a:cubicBezTo>
                  <a:pt x="86703" y="318155"/>
                  <a:pt x="66675" y="329499"/>
                  <a:pt x="47625" y="342199"/>
                </a:cubicBezTo>
                <a:cubicBezTo>
                  <a:pt x="13143" y="365187"/>
                  <a:pt x="29289" y="356129"/>
                  <a:pt x="0" y="370774"/>
                </a:cubicBezTo>
              </a:path>
            </a:pathLst>
          </a:cu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Freeform 215">
            <a:extLst>
              <a:ext uri="{FF2B5EF4-FFF2-40B4-BE49-F238E27FC236}">
                <a16:creationId xmlns:a16="http://schemas.microsoft.com/office/drawing/2014/main" id="{5CF889FE-0DE7-41F3-9C64-3FAA8BA8E4FA}"/>
              </a:ext>
            </a:extLst>
          </p:cNvPr>
          <p:cNvSpPr/>
          <p:nvPr/>
        </p:nvSpPr>
        <p:spPr>
          <a:xfrm>
            <a:off x="2362202" y="3562749"/>
            <a:ext cx="838200" cy="152400"/>
          </a:xfrm>
          <a:custGeom>
            <a:avLst/>
            <a:gdLst>
              <a:gd name="connsiteX0" fmla="*/ 0 w 533400"/>
              <a:gd name="connsiteY0" fmla="*/ 0 h 333375"/>
              <a:gd name="connsiteX1" fmla="*/ 9525 w 533400"/>
              <a:gd name="connsiteY1" fmla="*/ 28575 h 333375"/>
              <a:gd name="connsiteX2" fmla="*/ 123825 w 533400"/>
              <a:gd name="connsiteY2" fmla="*/ 85725 h 333375"/>
              <a:gd name="connsiteX3" fmla="*/ 152400 w 533400"/>
              <a:gd name="connsiteY3" fmla="*/ 95250 h 333375"/>
              <a:gd name="connsiteX4" fmla="*/ 180975 w 533400"/>
              <a:gd name="connsiteY4" fmla="*/ 104775 h 333375"/>
              <a:gd name="connsiteX5" fmla="*/ 247650 w 533400"/>
              <a:gd name="connsiteY5" fmla="*/ 133350 h 333375"/>
              <a:gd name="connsiteX6" fmla="*/ 304800 w 533400"/>
              <a:gd name="connsiteY6" fmla="*/ 171450 h 333375"/>
              <a:gd name="connsiteX7" fmla="*/ 390525 w 533400"/>
              <a:gd name="connsiteY7" fmla="*/ 219075 h 333375"/>
              <a:gd name="connsiteX8" fmla="*/ 419100 w 533400"/>
              <a:gd name="connsiteY8" fmla="*/ 247650 h 333375"/>
              <a:gd name="connsiteX9" fmla="*/ 447675 w 533400"/>
              <a:gd name="connsiteY9" fmla="*/ 257175 h 333375"/>
              <a:gd name="connsiteX10" fmla="*/ 476250 w 533400"/>
              <a:gd name="connsiteY10" fmla="*/ 276225 h 333375"/>
              <a:gd name="connsiteX11" fmla="*/ 514350 w 533400"/>
              <a:gd name="connsiteY11" fmla="*/ 304800 h 333375"/>
              <a:gd name="connsiteX12" fmla="*/ 533400 w 533400"/>
              <a:gd name="connsiteY12" fmla="*/ 33337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3400" h="333375">
                <a:moveTo>
                  <a:pt x="0" y="0"/>
                </a:moveTo>
                <a:cubicBezTo>
                  <a:pt x="3175" y="9525"/>
                  <a:pt x="2425" y="21475"/>
                  <a:pt x="9525" y="28575"/>
                </a:cubicBezTo>
                <a:cubicBezTo>
                  <a:pt x="46454" y="65504"/>
                  <a:pt x="77344" y="70231"/>
                  <a:pt x="123825" y="85725"/>
                </a:cubicBezTo>
                <a:lnTo>
                  <a:pt x="152400" y="95250"/>
                </a:lnTo>
                <a:cubicBezTo>
                  <a:pt x="161925" y="98425"/>
                  <a:pt x="172621" y="99206"/>
                  <a:pt x="180975" y="104775"/>
                </a:cubicBezTo>
                <a:cubicBezTo>
                  <a:pt x="220442" y="131087"/>
                  <a:pt x="198444" y="121049"/>
                  <a:pt x="247650" y="133350"/>
                </a:cubicBezTo>
                <a:cubicBezTo>
                  <a:pt x="284719" y="188953"/>
                  <a:pt x="243293" y="140696"/>
                  <a:pt x="304800" y="171450"/>
                </a:cubicBezTo>
                <a:cubicBezTo>
                  <a:pt x="435808" y="236954"/>
                  <a:pt x="311504" y="192735"/>
                  <a:pt x="390525" y="219075"/>
                </a:cubicBezTo>
                <a:cubicBezTo>
                  <a:pt x="400050" y="228600"/>
                  <a:pt x="407892" y="240178"/>
                  <a:pt x="419100" y="247650"/>
                </a:cubicBezTo>
                <a:cubicBezTo>
                  <a:pt x="427454" y="253219"/>
                  <a:pt x="438695" y="252685"/>
                  <a:pt x="447675" y="257175"/>
                </a:cubicBezTo>
                <a:cubicBezTo>
                  <a:pt x="457914" y="262295"/>
                  <a:pt x="466935" y="269571"/>
                  <a:pt x="476250" y="276225"/>
                </a:cubicBezTo>
                <a:cubicBezTo>
                  <a:pt x="489168" y="285452"/>
                  <a:pt x="503125" y="293575"/>
                  <a:pt x="514350" y="304800"/>
                </a:cubicBezTo>
                <a:cubicBezTo>
                  <a:pt x="522445" y="312895"/>
                  <a:pt x="533400" y="333375"/>
                  <a:pt x="533400" y="333375"/>
                </a:cubicBezTo>
              </a:path>
            </a:pathLst>
          </a:cu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4" name="Group 155">
            <a:extLst>
              <a:ext uri="{FF2B5EF4-FFF2-40B4-BE49-F238E27FC236}">
                <a16:creationId xmlns:a16="http://schemas.microsoft.com/office/drawing/2014/main" id="{8CFD1965-42C1-4368-AC51-6C9D03C14D0F}"/>
              </a:ext>
            </a:extLst>
          </p:cNvPr>
          <p:cNvGrpSpPr/>
          <p:nvPr/>
        </p:nvGrpSpPr>
        <p:grpSpPr>
          <a:xfrm>
            <a:off x="4495802" y="3562749"/>
            <a:ext cx="1752600" cy="152400"/>
            <a:chOff x="2438400" y="1676400"/>
            <a:chExt cx="1752600" cy="152400"/>
          </a:xfrm>
        </p:grpSpPr>
        <p:sp>
          <p:nvSpPr>
            <p:cNvPr id="369" name="Freeform 232">
              <a:extLst>
                <a:ext uri="{FF2B5EF4-FFF2-40B4-BE49-F238E27FC236}">
                  <a16:creationId xmlns:a16="http://schemas.microsoft.com/office/drawing/2014/main" id="{EA0588EC-3E95-4BD8-8147-14BBCD77FB66}"/>
                </a:ext>
              </a:extLst>
            </p:cNvPr>
            <p:cNvSpPr/>
            <p:nvPr/>
          </p:nvSpPr>
          <p:spPr>
            <a:xfrm>
              <a:off x="2438400" y="1676400"/>
              <a:ext cx="914400" cy="150076"/>
            </a:xfrm>
            <a:custGeom>
              <a:avLst/>
              <a:gdLst>
                <a:gd name="connsiteX0" fmla="*/ 695325 w 695325"/>
                <a:gd name="connsiteY0" fmla="*/ 8824 h 370774"/>
                <a:gd name="connsiteX1" fmla="*/ 609600 w 695325"/>
                <a:gd name="connsiteY1" fmla="*/ 46924 h 370774"/>
                <a:gd name="connsiteX2" fmla="*/ 581025 w 695325"/>
                <a:gd name="connsiteY2" fmla="*/ 56449 h 370774"/>
                <a:gd name="connsiteX3" fmla="*/ 542925 w 695325"/>
                <a:gd name="connsiteY3" fmla="*/ 75499 h 370774"/>
                <a:gd name="connsiteX4" fmla="*/ 504825 w 695325"/>
                <a:gd name="connsiteY4" fmla="*/ 85024 h 370774"/>
                <a:gd name="connsiteX5" fmla="*/ 447675 w 695325"/>
                <a:gd name="connsiteY5" fmla="*/ 104074 h 370774"/>
                <a:gd name="connsiteX6" fmla="*/ 352425 w 695325"/>
                <a:gd name="connsiteY6" fmla="*/ 132649 h 370774"/>
                <a:gd name="connsiteX7" fmla="*/ 323850 w 695325"/>
                <a:gd name="connsiteY7" fmla="*/ 142174 h 370774"/>
                <a:gd name="connsiteX8" fmla="*/ 295275 w 695325"/>
                <a:gd name="connsiteY8" fmla="*/ 151699 h 370774"/>
                <a:gd name="connsiteX9" fmla="*/ 247650 w 695325"/>
                <a:gd name="connsiteY9" fmla="*/ 199324 h 370774"/>
                <a:gd name="connsiteX10" fmla="*/ 190500 w 695325"/>
                <a:gd name="connsiteY10" fmla="*/ 246949 h 370774"/>
                <a:gd name="connsiteX11" fmla="*/ 133350 w 695325"/>
                <a:gd name="connsiteY11" fmla="*/ 275524 h 370774"/>
                <a:gd name="connsiteX12" fmla="*/ 104775 w 695325"/>
                <a:gd name="connsiteY12" fmla="*/ 304099 h 370774"/>
                <a:gd name="connsiteX13" fmla="*/ 47625 w 695325"/>
                <a:gd name="connsiteY13" fmla="*/ 342199 h 370774"/>
                <a:gd name="connsiteX14" fmla="*/ 0 w 695325"/>
                <a:gd name="connsiteY14" fmla="*/ 370774 h 37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5325" h="370774">
                  <a:moveTo>
                    <a:pt x="695325" y="8824"/>
                  </a:moveTo>
                  <a:cubicBezTo>
                    <a:pt x="584523" y="27291"/>
                    <a:pt x="679985" y="0"/>
                    <a:pt x="609600" y="46924"/>
                  </a:cubicBezTo>
                  <a:cubicBezTo>
                    <a:pt x="601246" y="52493"/>
                    <a:pt x="590253" y="52494"/>
                    <a:pt x="581025" y="56449"/>
                  </a:cubicBezTo>
                  <a:cubicBezTo>
                    <a:pt x="567974" y="62042"/>
                    <a:pt x="556220" y="70513"/>
                    <a:pt x="542925" y="75499"/>
                  </a:cubicBezTo>
                  <a:cubicBezTo>
                    <a:pt x="530668" y="80096"/>
                    <a:pt x="517364" y="81262"/>
                    <a:pt x="504825" y="85024"/>
                  </a:cubicBezTo>
                  <a:cubicBezTo>
                    <a:pt x="485591" y="90794"/>
                    <a:pt x="467156" y="99204"/>
                    <a:pt x="447675" y="104074"/>
                  </a:cubicBezTo>
                  <a:cubicBezTo>
                    <a:pt x="390094" y="118469"/>
                    <a:pt x="421994" y="109459"/>
                    <a:pt x="352425" y="132649"/>
                  </a:cubicBezTo>
                  <a:lnTo>
                    <a:pt x="323850" y="142174"/>
                  </a:lnTo>
                  <a:lnTo>
                    <a:pt x="295275" y="151699"/>
                  </a:lnTo>
                  <a:cubicBezTo>
                    <a:pt x="260350" y="204086"/>
                    <a:pt x="295275" y="159636"/>
                    <a:pt x="247650" y="199324"/>
                  </a:cubicBezTo>
                  <a:cubicBezTo>
                    <a:pt x="216052" y="225656"/>
                    <a:pt x="225973" y="229212"/>
                    <a:pt x="190500" y="246949"/>
                  </a:cubicBezTo>
                  <a:cubicBezTo>
                    <a:pt x="147542" y="268428"/>
                    <a:pt x="174296" y="241402"/>
                    <a:pt x="133350" y="275524"/>
                  </a:cubicBezTo>
                  <a:cubicBezTo>
                    <a:pt x="123002" y="284148"/>
                    <a:pt x="115408" y="295829"/>
                    <a:pt x="104775" y="304099"/>
                  </a:cubicBezTo>
                  <a:cubicBezTo>
                    <a:pt x="86703" y="318155"/>
                    <a:pt x="66675" y="329499"/>
                    <a:pt x="47625" y="342199"/>
                  </a:cubicBezTo>
                  <a:cubicBezTo>
                    <a:pt x="13143" y="365187"/>
                    <a:pt x="29289" y="356129"/>
                    <a:pt x="0" y="370774"/>
                  </a:cubicBezTo>
                </a:path>
              </a:pathLst>
            </a:cu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Freeform 233">
              <a:extLst>
                <a:ext uri="{FF2B5EF4-FFF2-40B4-BE49-F238E27FC236}">
                  <a16:creationId xmlns:a16="http://schemas.microsoft.com/office/drawing/2014/main" id="{9A8FFA63-06F1-4925-89B1-43602849ACE9}"/>
                </a:ext>
              </a:extLst>
            </p:cNvPr>
            <p:cNvSpPr/>
            <p:nvPr/>
          </p:nvSpPr>
          <p:spPr>
            <a:xfrm>
              <a:off x="3352800" y="1676400"/>
              <a:ext cx="838200" cy="152400"/>
            </a:xfrm>
            <a:custGeom>
              <a:avLst/>
              <a:gdLst>
                <a:gd name="connsiteX0" fmla="*/ 0 w 533400"/>
                <a:gd name="connsiteY0" fmla="*/ 0 h 333375"/>
                <a:gd name="connsiteX1" fmla="*/ 9525 w 533400"/>
                <a:gd name="connsiteY1" fmla="*/ 28575 h 333375"/>
                <a:gd name="connsiteX2" fmla="*/ 123825 w 533400"/>
                <a:gd name="connsiteY2" fmla="*/ 85725 h 333375"/>
                <a:gd name="connsiteX3" fmla="*/ 152400 w 533400"/>
                <a:gd name="connsiteY3" fmla="*/ 95250 h 333375"/>
                <a:gd name="connsiteX4" fmla="*/ 180975 w 533400"/>
                <a:gd name="connsiteY4" fmla="*/ 104775 h 333375"/>
                <a:gd name="connsiteX5" fmla="*/ 247650 w 533400"/>
                <a:gd name="connsiteY5" fmla="*/ 133350 h 333375"/>
                <a:gd name="connsiteX6" fmla="*/ 304800 w 533400"/>
                <a:gd name="connsiteY6" fmla="*/ 171450 h 333375"/>
                <a:gd name="connsiteX7" fmla="*/ 390525 w 533400"/>
                <a:gd name="connsiteY7" fmla="*/ 219075 h 333375"/>
                <a:gd name="connsiteX8" fmla="*/ 419100 w 533400"/>
                <a:gd name="connsiteY8" fmla="*/ 247650 h 333375"/>
                <a:gd name="connsiteX9" fmla="*/ 447675 w 533400"/>
                <a:gd name="connsiteY9" fmla="*/ 257175 h 333375"/>
                <a:gd name="connsiteX10" fmla="*/ 476250 w 533400"/>
                <a:gd name="connsiteY10" fmla="*/ 276225 h 333375"/>
                <a:gd name="connsiteX11" fmla="*/ 514350 w 533400"/>
                <a:gd name="connsiteY11" fmla="*/ 304800 h 333375"/>
                <a:gd name="connsiteX12" fmla="*/ 533400 w 533400"/>
                <a:gd name="connsiteY12" fmla="*/ 333375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3400" h="333375">
                  <a:moveTo>
                    <a:pt x="0" y="0"/>
                  </a:moveTo>
                  <a:cubicBezTo>
                    <a:pt x="3175" y="9525"/>
                    <a:pt x="2425" y="21475"/>
                    <a:pt x="9525" y="28575"/>
                  </a:cubicBezTo>
                  <a:cubicBezTo>
                    <a:pt x="46454" y="65504"/>
                    <a:pt x="77344" y="70231"/>
                    <a:pt x="123825" y="85725"/>
                  </a:cubicBezTo>
                  <a:lnTo>
                    <a:pt x="152400" y="95250"/>
                  </a:lnTo>
                  <a:cubicBezTo>
                    <a:pt x="161925" y="98425"/>
                    <a:pt x="172621" y="99206"/>
                    <a:pt x="180975" y="104775"/>
                  </a:cubicBezTo>
                  <a:cubicBezTo>
                    <a:pt x="220442" y="131087"/>
                    <a:pt x="198444" y="121049"/>
                    <a:pt x="247650" y="133350"/>
                  </a:cubicBezTo>
                  <a:cubicBezTo>
                    <a:pt x="284719" y="188953"/>
                    <a:pt x="243293" y="140696"/>
                    <a:pt x="304800" y="171450"/>
                  </a:cubicBezTo>
                  <a:cubicBezTo>
                    <a:pt x="435808" y="236954"/>
                    <a:pt x="311504" y="192735"/>
                    <a:pt x="390525" y="219075"/>
                  </a:cubicBezTo>
                  <a:cubicBezTo>
                    <a:pt x="400050" y="228600"/>
                    <a:pt x="407892" y="240178"/>
                    <a:pt x="419100" y="247650"/>
                  </a:cubicBezTo>
                  <a:cubicBezTo>
                    <a:pt x="427454" y="253219"/>
                    <a:pt x="438695" y="252685"/>
                    <a:pt x="447675" y="257175"/>
                  </a:cubicBezTo>
                  <a:cubicBezTo>
                    <a:pt x="457914" y="262295"/>
                    <a:pt x="466935" y="269571"/>
                    <a:pt x="476250" y="276225"/>
                  </a:cubicBezTo>
                  <a:cubicBezTo>
                    <a:pt x="489168" y="285452"/>
                    <a:pt x="503125" y="293575"/>
                    <a:pt x="514350" y="304800"/>
                  </a:cubicBezTo>
                  <a:cubicBezTo>
                    <a:pt x="522445" y="312895"/>
                    <a:pt x="533400" y="333375"/>
                    <a:pt x="533400" y="333375"/>
                  </a:cubicBezTo>
                </a:path>
              </a:pathLst>
            </a:cu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6" name="TextBox 355">
            <a:extLst>
              <a:ext uri="{FF2B5EF4-FFF2-40B4-BE49-F238E27FC236}">
                <a16:creationId xmlns:a16="http://schemas.microsoft.com/office/drawing/2014/main" id="{748CDD6B-6E37-46C1-BD78-E48311D28473}"/>
              </a:ext>
            </a:extLst>
          </p:cNvPr>
          <p:cNvSpPr txBox="1"/>
          <p:nvPr/>
        </p:nvSpPr>
        <p:spPr>
          <a:xfrm>
            <a:off x="1910292" y="2895600"/>
            <a:ext cx="909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Isopod burrow</a:t>
            </a:r>
          </a:p>
        </p:txBody>
      </p:sp>
      <p:sp>
        <p:nvSpPr>
          <p:cNvPr id="357" name="TextBox 356">
            <a:extLst>
              <a:ext uri="{FF2B5EF4-FFF2-40B4-BE49-F238E27FC236}">
                <a16:creationId xmlns:a16="http://schemas.microsoft.com/office/drawing/2014/main" id="{D834E43E-925E-4134-8537-41FF83FFCB9E}"/>
              </a:ext>
            </a:extLst>
          </p:cNvPr>
          <p:cNvSpPr txBox="1"/>
          <p:nvPr/>
        </p:nvSpPr>
        <p:spPr>
          <a:xfrm>
            <a:off x="3352800" y="2895600"/>
            <a:ext cx="1041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Artificial burrow</a:t>
            </a:r>
          </a:p>
        </p:txBody>
      </p:sp>
      <p:sp>
        <p:nvSpPr>
          <p:cNvPr id="358" name="TextBox 357">
            <a:extLst>
              <a:ext uri="{FF2B5EF4-FFF2-40B4-BE49-F238E27FC236}">
                <a16:creationId xmlns:a16="http://schemas.microsoft.com/office/drawing/2014/main" id="{CD5C798F-8846-4322-A7BE-A49C6AD5DBDC}"/>
              </a:ext>
            </a:extLst>
          </p:cNvPr>
          <p:cNvSpPr txBox="1"/>
          <p:nvPr/>
        </p:nvSpPr>
        <p:spPr>
          <a:xfrm>
            <a:off x="4953000" y="2895600"/>
            <a:ext cx="873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Fecal mound</a:t>
            </a:r>
          </a:p>
        </p:txBody>
      </p:sp>
      <p:sp>
        <p:nvSpPr>
          <p:cNvPr id="359" name="TextBox 358">
            <a:extLst>
              <a:ext uri="{FF2B5EF4-FFF2-40B4-BE49-F238E27FC236}">
                <a16:creationId xmlns:a16="http://schemas.microsoft.com/office/drawing/2014/main" id="{1A220E62-CBE4-4427-AA16-A050FFABBD30}"/>
              </a:ext>
            </a:extLst>
          </p:cNvPr>
          <p:cNvSpPr txBox="1"/>
          <p:nvPr/>
        </p:nvSpPr>
        <p:spPr>
          <a:xfrm>
            <a:off x="6477000" y="2895600"/>
            <a:ext cx="891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Soil surface</a:t>
            </a:r>
          </a:p>
        </p:txBody>
      </p:sp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1447795" y="2014835"/>
            <a:ext cx="624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4 Micro-environments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B4A253B-C682-409C-BD56-C5ABBCB2EC73}"/>
              </a:ext>
            </a:extLst>
          </p:cNvPr>
          <p:cNvGrpSpPr/>
          <p:nvPr/>
        </p:nvGrpSpPr>
        <p:grpSpPr>
          <a:xfrm>
            <a:off x="1447802" y="3715149"/>
            <a:ext cx="6248393" cy="7500"/>
            <a:chOff x="1447802" y="3486549"/>
            <a:chExt cx="6248393" cy="7500"/>
          </a:xfrm>
        </p:grpSpPr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549E8651-925B-4CE2-86D9-E10FD70B1FE4}"/>
                </a:ext>
              </a:extLst>
            </p:cNvPr>
            <p:cNvCxnSpPr/>
            <p:nvPr/>
          </p:nvCxnSpPr>
          <p:spPr>
            <a:xfrm>
              <a:off x="2971802" y="3486549"/>
              <a:ext cx="838200" cy="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517AE458-EBA0-4482-880C-9FA10E428BCA}"/>
                </a:ext>
              </a:extLst>
            </p:cNvPr>
            <p:cNvCxnSpPr/>
            <p:nvPr/>
          </p:nvCxnSpPr>
          <p:spPr>
            <a:xfrm>
              <a:off x="1447802" y="3486549"/>
              <a:ext cx="838200" cy="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02735F3A-A6C2-4F0C-97BC-AB2C2CDF0EBE}"/>
                </a:ext>
              </a:extLst>
            </p:cNvPr>
            <p:cNvCxnSpPr/>
            <p:nvPr/>
          </p:nvCxnSpPr>
          <p:spPr>
            <a:xfrm>
              <a:off x="2362202" y="3486549"/>
              <a:ext cx="762000" cy="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ABE513A-E487-4A55-9780-82E8095ADDE5}"/>
                </a:ext>
              </a:extLst>
            </p:cNvPr>
            <p:cNvGrpSpPr/>
            <p:nvPr/>
          </p:nvGrpSpPr>
          <p:grpSpPr>
            <a:xfrm>
              <a:off x="3886202" y="3486549"/>
              <a:ext cx="3809993" cy="7500"/>
              <a:chOff x="3886202" y="3486549"/>
              <a:chExt cx="3809993" cy="7500"/>
            </a:xfrm>
          </p:grpSpPr>
          <p:cxnSp>
            <p:nvCxnSpPr>
              <p:cNvPr id="327" name="Straight Connector 326">
                <a:extLst>
                  <a:ext uri="{FF2B5EF4-FFF2-40B4-BE49-F238E27FC236}">
                    <a16:creationId xmlns:a16="http://schemas.microsoft.com/office/drawing/2014/main" id="{3B77AB4D-EECA-4785-8D6C-69B6B66675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86202" y="3486549"/>
                <a:ext cx="3733798" cy="7500"/>
              </a:xfrm>
              <a:prstGeom prst="lin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1FBC3156-594D-4D6B-A978-AAC656C35D77}"/>
                  </a:ext>
                </a:extLst>
              </p:cNvPr>
              <p:cNvCxnSpPr/>
              <p:nvPr/>
            </p:nvCxnSpPr>
            <p:spPr>
              <a:xfrm>
                <a:off x="6857995" y="3494049"/>
                <a:ext cx="838200" cy="0"/>
              </a:xfrm>
              <a:prstGeom prst="lin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4" name="Rectangle 153">
            <a:extLst>
              <a:ext uri="{FF2B5EF4-FFF2-40B4-BE49-F238E27FC236}">
                <a16:creationId xmlns:a16="http://schemas.microsoft.com/office/drawing/2014/main" id="{29B5DA3B-7802-4724-9E79-B7E7A9EEFF22}"/>
              </a:ext>
            </a:extLst>
          </p:cNvPr>
          <p:cNvSpPr/>
          <p:nvPr/>
        </p:nvSpPr>
        <p:spPr>
          <a:xfrm>
            <a:off x="1447795" y="209481"/>
            <a:ext cx="6248400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/>
              <a:t>Methods:</a:t>
            </a:r>
          </a:p>
          <a:p>
            <a:pPr algn="ctr">
              <a:lnSpc>
                <a:spcPct val="150000"/>
              </a:lnSpc>
            </a:pPr>
            <a:r>
              <a:rPr lang="en-US" sz="2400" b="1" dirty="0"/>
              <a:t>Fine mesh litter bags in different habitats</a:t>
            </a:r>
            <a:endParaRPr lang="en-US" sz="24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B71F033-BEC5-41B0-8F73-B68B609BE756}"/>
              </a:ext>
            </a:extLst>
          </p:cNvPr>
          <p:cNvGrpSpPr/>
          <p:nvPr/>
        </p:nvGrpSpPr>
        <p:grpSpPr>
          <a:xfrm>
            <a:off x="7162802" y="2931042"/>
            <a:ext cx="1601243" cy="631707"/>
            <a:chOff x="7162802" y="2931042"/>
            <a:chExt cx="1601243" cy="631707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1926F6B4-3F4B-422E-9594-C9B54FE65D0B}"/>
                </a:ext>
              </a:extLst>
            </p:cNvPr>
            <p:cNvSpPr txBox="1"/>
            <p:nvPr/>
          </p:nvSpPr>
          <p:spPr>
            <a:xfrm>
              <a:off x="7831033" y="2931042"/>
              <a:ext cx="933012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600" dirty="0"/>
                <a:t>litter bag</a:t>
              </a:r>
              <a:endParaRPr lang="he-IL" sz="1600" dirty="0"/>
            </a:p>
          </p:txBody>
        </p:sp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22BD1681-127F-4AE9-A407-7599487A5A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62802" y="3219051"/>
              <a:ext cx="838198" cy="34369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12546118"/>
      </p:ext>
    </p:extLst>
  </p:cSld>
  <p:clrMapOvr>
    <a:masterClrMapping/>
  </p:clrMapOvr>
  <p:transition advTm="102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40475"/>
            <a:ext cx="2133600" cy="365125"/>
          </a:xfrm>
        </p:spPr>
        <p:txBody>
          <a:bodyPr/>
          <a:lstStyle/>
          <a:p>
            <a:fld id="{1A08B656-3CC7-437A-AD43-B6A0A3DE351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7D8C982-AF28-4F12-9463-D96631B3FEDE}"/>
              </a:ext>
            </a:extLst>
          </p:cNvPr>
          <p:cNvGrpSpPr/>
          <p:nvPr/>
        </p:nvGrpSpPr>
        <p:grpSpPr>
          <a:xfrm>
            <a:off x="1447802" y="1584960"/>
            <a:ext cx="6248400" cy="3834131"/>
            <a:chOff x="1447802" y="1356360"/>
            <a:chExt cx="6248400" cy="3834131"/>
          </a:xfrm>
        </p:grpSpPr>
        <p:sp>
          <p:nvSpPr>
            <p:cNvPr id="320" name="Rectangle 319">
              <a:extLst>
                <a:ext uri="{FF2B5EF4-FFF2-40B4-BE49-F238E27FC236}">
                  <a16:creationId xmlns:a16="http://schemas.microsoft.com/office/drawing/2014/main" id="{870F9FC4-D9CA-4B58-A8AC-A55F69E60794}"/>
                </a:ext>
              </a:extLst>
            </p:cNvPr>
            <p:cNvSpPr/>
            <p:nvPr/>
          </p:nvSpPr>
          <p:spPr>
            <a:xfrm>
              <a:off x="1447802" y="1356360"/>
              <a:ext cx="6248400" cy="38341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9BDCAD89-9518-4979-AFE8-67139D2FC8AB}"/>
                </a:ext>
              </a:extLst>
            </p:cNvPr>
            <p:cNvSpPr/>
            <p:nvPr/>
          </p:nvSpPr>
          <p:spPr>
            <a:xfrm>
              <a:off x="1447802" y="3486150"/>
              <a:ext cx="6248393" cy="1695450"/>
            </a:xfrm>
            <a:prstGeom prst="rect">
              <a:avLst/>
            </a:prstGeom>
            <a:solidFill>
              <a:schemeClr val="accent4">
                <a:lumMod val="75000"/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</p:grpSp>
      <p:grpSp>
        <p:nvGrpSpPr>
          <p:cNvPr id="322" name="Group 259">
            <a:extLst>
              <a:ext uri="{FF2B5EF4-FFF2-40B4-BE49-F238E27FC236}">
                <a16:creationId xmlns:a16="http://schemas.microsoft.com/office/drawing/2014/main" id="{CD381A67-5B0F-4F33-9EE9-165964A92B38}"/>
              </a:ext>
            </a:extLst>
          </p:cNvPr>
          <p:cNvGrpSpPr/>
          <p:nvPr/>
        </p:nvGrpSpPr>
        <p:grpSpPr>
          <a:xfrm>
            <a:off x="6629402" y="3638949"/>
            <a:ext cx="533400" cy="76200"/>
            <a:chOff x="6096000" y="3352800"/>
            <a:chExt cx="762000" cy="76200"/>
          </a:xfrm>
        </p:grpSpPr>
        <p:cxnSp>
          <p:nvCxnSpPr>
            <p:cNvPr id="447" name="Straight Connector 446">
              <a:extLst>
                <a:ext uri="{FF2B5EF4-FFF2-40B4-BE49-F238E27FC236}">
                  <a16:creationId xmlns:a16="http://schemas.microsoft.com/office/drawing/2014/main" id="{6140C625-206A-4A2B-ABB7-CF9F2D036EAE}"/>
                </a:ext>
              </a:extLst>
            </p:cNvPr>
            <p:cNvCxnSpPr/>
            <p:nvPr/>
          </p:nvCxnSpPr>
          <p:spPr>
            <a:xfrm>
              <a:off x="6096000" y="3352800"/>
              <a:ext cx="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Straight Connector 447">
              <a:extLst>
                <a:ext uri="{FF2B5EF4-FFF2-40B4-BE49-F238E27FC236}">
                  <a16:creationId xmlns:a16="http://schemas.microsoft.com/office/drawing/2014/main" id="{7DF25C8A-CD0D-4B73-A289-29A6AA922F33}"/>
                </a:ext>
              </a:extLst>
            </p:cNvPr>
            <p:cNvCxnSpPr/>
            <p:nvPr/>
          </p:nvCxnSpPr>
          <p:spPr>
            <a:xfrm flipH="1" flipV="1">
              <a:off x="61722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Straight Connector 448">
              <a:extLst>
                <a:ext uri="{FF2B5EF4-FFF2-40B4-BE49-F238E27FC236}">
                  <a16:creationId xmlns:a16="http://schemas.microsoft.com/office/drawing/2014/main" id="{7AF6FD01-D550-4B2D-9DA1-348835A25796}"/>
                </a:ext>
              </a:extLst>
            </p:cNvPr>
            <p:cNvCxnSpPr/>
            <p:nvPr/>
          </p:nvCxnSpPr>
          <p:spPr>
            <a:xfrm flipH="1" flipV="1">
              <a:off x="60960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E10F9637-0113-42A5-A73F-55F1B4EF977A}"/>
                </a:ext>
              </a:extLst>
            </p:cNvPr>
            <p:cNvCxnSpPr/>
            <p:nvPr/>
          </p:nvCxnSpPr>
          <p:spPr>
            <a:xfrm flipH="1">
              <a:off x="6096000" y="3352800"/>
              <a:ext cx="76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id="{7DD90F8A-8426-4CDE-AF1F-6126C7558D54}"/>
                </a:ext>
              </a:extLst>
            </p:cNvPr>
            <p:cNvCxnSpPr/>
            <p:nvPr/>
          </p:nvCxnSpPr>
          <p:spPr>
            <a:xfrm flipH="1">
              <a:off x="6096000" y="3429000"/>
              <a:ext cx="76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Straight Connector 451">
              <a:extLst>
                <a:ext uri="{FF2B5EF4-FFF2-40B4-BE49-F238E27FC236}">
                  <a16:creationId xmlns:a16="http://schemas.microsoft.com/office/drawing/2014/main" id="{6D175778-D38F-4577-AFD1-ED5404869B88}"/>
                </a:ext>
              </a:extLst>
            </p:cNvPr>
            <p:cNvCxnSpPr/>
            <p:nvPr/>
          </p:nvCxnSpPr>
          <p:spPr>
            <a:xfrm flipH="1" flipV="1">
              <a:off x="62484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Straight Connector 452">
              <a:extLst>
                <a:ext uri="{FF2B5EF4-FFF2-40B4-BE49-F238E27FC236}">
                  <a16:creationId xmlns:a16="http://schemas.microsoft.com/office/drawing/2014/main" id="{2591FA04-A425-4E9B-B2F0-D514140B502D}"/>
                </a:ext>
              </a:extLst>
            </p:cNvPr>
            <p:cNvCxnSpPr/>
            <p:nvPr/>
          </p:nvCxnSpPr>
          <p:spPr>
            <a:xfrm flipH="1" flipV="1">
              <a:off x="63246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Connector 453">
              <a:extLst>
                <a:ext uri="{FF2B5EF4-FFF2-40B4-BE49-F238E27FC236}">
                  <a16:creationId xmlns:a16="http://schemas.microsoft.com/office/drawing/2014/main" id="{1003D5B5-ADDB-4D91-8DE7-7E8407A16165}"/>
                </a:ext>
              </a:extLst>
            </p:cNvPr>
            <p:cNvCxnSpPr/>
            <p:nvPr/>
          </p:nvCxnSpPr>
          <p:spPr>
            <a:xfrm flipH="1" flipV="1">
              <a:off x="64008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Straight Connector 454">
              <a:extLst>
                <a:ext uri="{FF2B5EF4-FFF2-40B4-BE49-F238E27FC236}">
                  <a16:creationId xmlns:a16="http://schemas.microsoft.com/office/drawing/2014/main" id="{F9750219-528A-49F3-AE19-1ABE0369B73D}"/>
                </a:ext>
              </a:extLst>
            </p:cNvPr>
            <p:cNvCxnSpPr/>
            <p:nvPr/>
          </p:nvCxnSpPr>
          <p:spPr>
            <a:xfrm flipH="1" flipV="1">
              <a:off x="64770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Connector 455">
              <a:extLst>
                <a:ext uri="{FF2B5EF4-FFF2-40B4-BE49-F238E27FC236}">
                  <a16:creationId xmlns:a16="http://schemas.microsoft.com/office/drawing/2014/main" id="{1098CB40-860F-4EB8-8BA7-8C2E6D2A9E73}"/>
                </a:ext>
              </a:extLst>
            </p:cNvPr>
            <p:cNvCxnSpPr/>
            <p:nvPr/>
          </p:nvCxnSpPr>
          <p:spPr>
            <a:xfrm flipH="1" flipV="1">
              <a:off x="65532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>
              <a:extLst>
                <a:ext uri="{FF2B5EF4-FFF2-40B4-BE49-F238E27FC236}">
                  <a16:creationId xmlns:a16="http://schemas.microsoft.com/office/drawing/2014/main" id="{FD08771F-A38E-40F9-9D1F-5C2FBC000BDD}"/>
                </a:ext>
              </a:extLst>
            </p:cNvPr>
            <p:cNvCxnSpPr/>
            <p:nvPr/>
          </p:nvCxnSpPr>
          <p:spPr>
            <a:xfrm flipH="1" flipV="1">
              <a:off x="66294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Straight Connector 457">
              <a:extLst>
                <a:ext uri="{FF2B5EF4-FFF2-40B4-BE49-F238E27FC236}">
                  <a16:creationId xmlns:a16="http://schemas.microsoft.com/office/drawing/2014/main" id="{360D0A23-A023-4C0C-BFB4-8DEC65832F07}"/>
                </a:ext>
              </a:extLst>
            </p:cNvPr>
            <p:cNvCxnSpPr/>
            <p:nvPr/>
          </p:nvCxnSpPr>
          <p:spPr>
            <a:xfrm flipH="1" flipV="1">
              <a:off x="67056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Straight Connector 458">
              <a:extLst>
                <a:ext uri="{FF2B5EF4-FFF2-40B4-BE49-F238E27FC236}">
                  <a16:creationId xmlns:a16="http://schemas.microsoft.com/office/drawing/2014/main" id="{87050747-023D-4CA1-ACAE-10480CD71705}"/>
                </a:ext>
              </a:extLst>
            </p:cNvPr>
            <p:cNvCxnSpPr/>
            <p:nvPr/>
          </p:nvCxnSpPr>
          <p:spPr>
            <a:xfrm flipH="1" flipV="1">
              <a:off x="67818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Straight Connector 459">
              <a:extLst>
                <a:ext uri="{FF2B5EF4-FFF2-40B4-BE49-F238E27FC236}">
                  <a16:creationId xmlns:a16="http://schemas.microsoft.com/office/drawing/2014/main" id="{A8183A11-4D6D-492C-9C37-2805BC7D5623}"/>
                </a:ext>
              </a:extLst>
            </p:cNvPr>
            <p:cNvCxnSpPr/>
            <p:nvPr/>
          </p:nvCxnSpPr>
          <p:spPr>
            <a:xfrm flipH="1">
              <a:off x="60960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Straight Connector 460">
              <a:extLst>
                <a:ext uri="{FF2B5EF4-FFF2-40B4-BE49-F238E27FC236}">
                  <a16:creationId xmlns:a16="http://schemas.microsoft.com/office/drawing/2014/main" id="{2FBBD213-1CA4-44BB-B215-BFBE608C0647}"/>
                </a:ext>
              </a:extLst>
            </p:cNvPr>
            <p:cNvCxnSpPr/>
            <p:nvPr/>
          </p:nvCxnSpPr>
          <p:spPr>
            <a:xfrm flipH="1">
              <a:off x="61722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Straight Connector 461">
              <a:extLst>
                <a:ext uri="{FF2B5EF4-FFF2-40B4-BE49-F238E27FC236}">
                  <a16:creationId xmlns:a16="http://schemas.microsoft.com/office/drawing/2014/main" id="{A5A8777F-9298-463A-98E0-634BF63CFAE0}"/>
                </a:ext>
              </a:extLst>
            </p:cNvPr>
            <p:cNvCxnSpPr/>
            <p:nvPr/>
          </p:nvCxnSpPr>
          <p:spPr>
            <a:xfrm flipH="1">
              <a:off x="62484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462">
              <a:extLst>
                <a:ext uri="{FF2B5EF4-FFF2-40B4-BE49-F238E27FC236}">
                  <a16:creationId xmlns:a16="http://schemas.microsoft.com/office/drawing/2014/main" id="{F88737E8-FD5E-4A0D-9374-F26CFF90FFDE}"/>
                </a:ext>
              </a:extLst>
            </p:cNvPr>
            <p:cNvCxnSpPr/>
            <p:nvPr/>
          </p:nvCxnSpPr>
          <p:spPr>
            <a:xfrm flipH="1">
              <a:off x="63246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Straight Connector 463">
              <a:extLst>
                <a:ext uri="{FF2B5EF4-FFF2-40B4-BE49-F238E27FC236}">
                  <a16:creationId xmlns:a16="http://schemas.microsoft.com/office/drawing/2014/main" id="{DA94F27B-D02C-4CED-AB5B-F863A5A46E0F}"/>
                </a:ext>
              </a:extLst>
            </p:cNvPr>
            <p:cNvCxnSpPr/>
            <p:nvPr/>
          </p:nvCxnSpPr>
          <p:spPr>
            <a:xfrm flipH="1">
              <a:off x="64008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Straight Connector 464">
              <a:extLst>
                <a:ext uri="{FF2B5EF4-FFF2-40B4-BE49-F238E27FC236}">
                  <a16:creationId xmlns:a16="http://schemas.microsoft.com/office/drawing/2014/main" id="{3D667083-D61C-4D2A-9BF8-90DAC4A31E09}"/>
                </a:ext>
              </a:extLst>
            </p:cNvPr>
            <p:cNvCxnSpPr/>
            <p:nvPr/>
          </p:nvCxnSpPr>
          <p:spPr>
            <a:xfrm flipH="1">
              <a:off x="64770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Straight Connector 465">
              <a:extLst>
                <a:ext uri="{FF2B5EF4-FFF2-40B4-BE49-F238E27FC236}">
                  <a16:creationId xmlns:a16="http://schemas.microsoft.com/office/drawing/2014/main" id="{247477B2-086A-446A-A91A-45B1FEA9957C}"/>
                </a:ext>
              </a:extLst>
            </p:cNvPr>
            <p:cNvCxnSpPr/>
            <p:nvPr/>
          </p:nvCxnSpPr>
          <p:spPr>
            <a:xfrm flipH="1">
              <a:off x="65532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Straight Connector 466">
              <a:extLst>
                <a:ext uri="{FF2B5EF4-FFF2-40B4-BE49-F238E27FC236}">
                  <a16:creationId xmlns:a16="http://schemas.microsoft.com/office/drawing/2014/main" id="{014B1A06-085A-4EA5-9E05-21FA8CE19214}"/>
                </a:ext>
              </a:extLst>
            </p:cNvPr>
            <p:cNvCxnSpPr/>
            <p:nvPr/>
          </p:nvCxnSpPr>
          <p:spPr>
            <a:xfrm flipH="1">
              <a:off x="66294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Straight Connector 467">
              <a:extLst>
                <a:ext uri="{FF2B5EF4-FFF2-40B4-BE49-F238E27FC236}">
                  <a16:creationId xmlns:a16="http://schemas.microsoft.com/office/drawing/2014/main" id="{F58DE8ED-D15E-447A-B73C-CC6285B7365D}"/>
                </a:ext>
              </a:extLst>
            </p:cNvPr>
            <p:cNvCxnSpPr/>
            <p:nvPr/>
          </p:nvCxnSpPr>
          <p:spPr>
            <a:xfrm flipH="1">
              <a:off x="67056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Straight Connector 468">
              <a:extLst>
                <a:ext uri="{FF2B5EF4-FFF2-40B4-BE49-F238E27FC236}">
                  <a16:creationId xmlns:a16="http://schemas.microsoft.com/office/drawing/2014/main" id="{D42C728F-2AA1-4EB5-9DA7-121E67049880}"/>
                </a:ext>
              </a:extLst>
            </p:cNvPr>
            <p:cNvCxnSpPr/>
            <p:nvPr/>
          </p:nvCxnSpPr>
          <p:spPr>
            <a:xfrm flipH="1">
              <a:off x="67818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Straight Connector 469">
              <a:extLst>
                <a:ext uri="{FF2B5EF4-FFF2-40B4-BE49-F238E27FC236}">
                  <a16:creationId xmlns:a16="http://schemas.microsoft.com/office/drawing/2014/main" id="{8F70B4F5-59B5-4D87-AB9E-B144036BD59E}"/>
                </a:ext>
              </a:extLst>
            </p:cNvPr>
            <p:cNvCxnSpPr/>
            <p:nvPr/>
          </p:nvCxnSpPr>
          <p:spPr>
            <a:xfrm>
              <a:off x="6858000" y="3352800"/>
              <a:ext cx="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3" name="Group 222">
            <a:extLst>
              <a:ext uri="{FF2B5EF4-FFF2-40B4-BE49-F238E27FC236}">
                <a16:creationId xmlns:a16="http://schemas.microsoft.com/office/drawing/2014/main" id="{046C6BAE-D32F-4DC4-9361-6A8872A91290}"/>
              </a:ext>
            </a:extLst>
          </p:cNvPr>
          <p:cNvGrpSpPr/>
          <p:nvPr/>
        </p:nvGrpSpPr>
        <p:grpSpPr>
          <a:xfrm>
            <a:off x="5105402" y="3562749"/>
            <a:ext cx="533400" cy="76200"/>
            <a:chOff x="6096000" y="3352800"/>
            <a:chExt cx="762000" cy="76200"/>
          </a:xfrm>
        </p:grpSpPr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id="{B5398778-0EC8-4A13-BACC-FFA5576B542D}"/>
                </a:ext>
              </a:extLst>
            </p:cNvPr>
            <p:cNvCxnSpPr/>
            <p:nvPr/>
          </p:nvCxnSpPr>
          <p:spPr>
            <a:xfrm>
              <a:off x="6096000" y="3352800"/>
              <a:ext cx="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B5454525-81E8-4C8F-8BBB-A25488B4204A}"/>
                </a:ext>
              </a:extLst>
            </p:cNvPr>
            <p:cNvCxnSpPr/>
            <p:nvPr/>
          </p:nvCxnSpPr>
          <p:spPr>
            <a:xfrm flipH="1" flipV="1">
              <a:off x="61722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>
              <a:extLst>
                <a:ext uri="{FF2B5EF4-FFF2-40B4-BE49-F238E27FC236}">
                  <a16:creationId xmlns:a16="http://schemas.microsoft.com/office/drawing/2014/main" id="{ECE85BCD-BF66-4E29-BE7C-010369488C9E}"/>
                </a:ext>
              </a:extLst>
            </p:cNvPr>
            <p:cNvCxnSpPr/>
            <p:nvPr/>
          </p:nvCxnSpPr>
          <p:spPr>
            <a:xfrm flipH="1" flipV="1">
              <a:off x="60960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>
              <a:extLst>
                <a:ext uri="{FF2B5EF4-FFF2-40B4-BE49-F238E27FC236}">
                  <a16:creationId xmlns:a16="http://schemas.microsoft.com/office/drawing/2014/main" id="{184E06BC-9E36-4A76-B08B-BC4B26969811}"/>
                </a:ext>
              </a:extLst>
            </p:cNvPr>
            <p:cNvCxnSpPr/>
            <p:nvPr/>
          </p:nvCxnSpPr>
          <p:spPr>
            <a:xfrm flipH="1">
              <a:off x="6096000" y="3352800"/>
              <a:ext cx="76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>
              <a:extLst>
                <a:ext uri="{FF2B5EF4-FFF2-40B4-BE49-F238E27FC236}">
                  <a16:creationId xmlns:a16="http://schemas.microsoft.com/office/drawing/2014/main" id="{9B53759E-89F4-4A4B-B659-B49CD23E10D3}"/>
                </a:ext>
              </a:extLst>
            </p:cNvPr>
            <p:cNvCxnSpPr/>
            <p:nvPr/>
          </p:nvCxnSpPr>
          <p:spPr>
            <a:xfrm flipH="1">
              <a:off x="6096000" y="3429000"/>
              <a:ext cx="762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>
              <a:extLst>
                <a:ext uri="{FF2B5EF4-FFF2-40B4-BE49-F238E27FC236}">
                  <a16:creationId xmlns:a16="http://schemas.microsoft.com/office/drawing/2014/main" id="{C4E6FCCB-E812-4167-A6D5-09864CF96B7C}"/>
                </a:ext>
              </a:extLst>
            </p:cNvPr>
            <p:cNvCxnSpPr/>
            <p:nvPr/>
          </p:nvCxnSpPr>
          <p:spPr>
            <a:xfrm flipH="1" flipV="1">
              <a:off x="62484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4585449A-FCF4-455B-AFD8-8D72B947A6B8}"/>
                </a:ext>
              </a:extLst>
            </p:cNvPr>
            <p:cNvCxnSpPr/>
            <p:nvPr/>
          </p:nvCxnSpPr>
          <p:spPr>
            <a:xfrm flipH="1" flipV="1">
              <a:off x="63246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>
              <a:extLst>
                <a:ext uri="{FF2B5EF4-FFF2-40B4-BE49-F238E27FC236}">
                  <a16:creationId xmlns:a16="http://schemas.microsoft.com/office/drawing/2014/main" id="{5CC39C46-9209-4C42-84D8-28C33523C094}"/>
                </a:ext>
              </a:extLst>
            </p:cNvPr>
            <p:cNvCxnSpPr/>
            <p:nvPr/>
          </p:nvCxnSpPr>
          <p:spPr>
            <a:xfrm flipH="1" flipV="1">
              <a:off x="64008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Connector 430">
              <a:extLst>
                <a:ext uri="{FF2B5EF4-FFF2-40B4-BE49-F238E27FC236}">
                  <a16:creationId xmlns:a16="http://schemas.microsoft.com/office/drawing/2014/main" id="{CE94754C-2FF7-40F6-B5CA-BD9D0E360375}"/>
                </a:ext>
              </a:extLst>
            </p:cNvPr>
            <p:cNvCxnSpPr/>
            <p:nvPr/>
          </p:nvCxnSpPr>
          <p:spPr>
            <a:xfrm flipH="1" flipV="1">
              <a:off x="64770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traight Connector 431">
              <a:extLst>
                <a:ext uri="{FF2B5EF4-FFF2-40B4-BE49-F238E27FC236}">
                  <a16:creationId xmlns:a16="http://schemas.microsoft.com/office/drawing/2014/main" id="{97190981-BE1F-48F3-B7A1-3ABE74692C0B}"/>
                </a:ext>
              </a:extLst>
            </p:cNvPr>
            <p:cNvCxnSpPr/>
            <p:nvPr/>
          </p:nvCxnSpPr>
          <p:spPr>
            <a:xfrm flipH="1" flipV="1">
              <a:off x="65532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Straight Connector 432">
              <a:extLst>
                <a:ext uri="{FF2B5EF4-FFF2-40B4-BE49-F238E27FC236}">
                  <a16:creationId xmlns:a16="http://schemas.microsoft.com/office/drawing/2014/main" id="{0256FDFA-F1FC-4A9D-AA1A-5554E818B1B3}"/>
                </a:ext>
              </a:extLst>
            </p:cNvPr>
            <p:cNvCxnSpPr/>
            <p:nvPr/>
          </p:nvCxnSpPr>
          <p:spPr>
            <a:xfrm flipH="1" flipV="1">
              <a:off x="66294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Straight Connector 433">
              <a:extLst>
                <a:ext uri="{FF2B5EF4-FFF2-40B4-BE49-F238E27FC236}">
                  <a16:creationId xmlns:a16="http://schemas.microsoft.com/office/drawing/2014/main" id="{5D6F54DB-6173-48CB-A3C7-A9A49868BDB5}"/>
                </a:ext>
              </a:extLst>
            </p:cNvPr>
            <p:cNvCxnSpPr/>
            <p:nvPr/>
          </p:nvCxnSpPr>
          <p:spPr>
            <a:xfrm flipH="1" flipV="1">
              <a:off x="67056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Straight Connector 434">
              <a:extLst>
                <a:ext uri="{FF2B5EF4-FFF2-40B4-BE49-F238E27FC236}">
                  <a16:creationId xmlns:a16="http://schemas.microsoft.com/office/drawing/2014/main" id="{EBA16553-8409-4E91-800C-44518EB5CD72}"/>
                </a:ext>
              </a:extLst>
            </p:cNvPr>
            <p:cNvCxnSpPr/>
            <p:nvPr/>
          </p:nvCxnSpPr>
          <p:spPr>
            <a:xfrm flipH="1" flipV="1">
              <a:off x="67818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id="{FE9357DF-5ADC-45BE-9DDD-95F8B2ADA3ED}"/>
                </a:ext>
              </a:extLst>
            </p:cNvPr>
            <p:cNvCxnSpPr/>
            <p:nvPr/>
          </p:nvCxnSpPr>
          <p:spPr>
            <a:xfrm flipH="1">
              <a:off x="60960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id="{086210CD-05B6-40BC-8CEF-C8F8D85AACCD}"/>
                </a:ext>
              </a:extLst>
            </p:cNvPr>
            <p:cNvCxnSpPr/>
            <p:nvPr/>
          </p:nvCxnSpPr>
          <p:spPr>
            <a:xfrm flipH="1">
              <a:off x="61722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Straight Connector 437">
              <a:extLst>
                <a:ext uri="{FF2B5EF4-FFF2-40B4-BE49-F238E27FC236}">
                  <a16:creationId xmlns:a16="http://schemas.microsoft.com/office/drawing/2014/main" id="{39240BF6-986C-48BF-82E7-864788BD7D81}"/>
                </a:ext>
              </a:extLst>
            </p:cNvPr>
            <p:cNvCxnSpPr/>
            <p:nvPr/>
          </p:nvCxnSpPr>
          <p:spPr>
            <a:xfrm flipH="1">
              <a:off x="62484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A6703E5C-61B3-487C-8B99-ADBB53D6C544}"/>
                </a:ext>
              </a:extLst>
            </p:cNvPr>
            <p:cNvCxnSpPr/>
            <p:nvPr/>
          </p:nvCxnSpPr>
          <p:spPr>
            <a:xfrm flipH="1">
              <a:off x="63246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>
              <a:extLst>
                <a:ext uri="{FF2B5EF4-FFF2-40B4-BE49-F238E27FC236}">
                  <a16:creationId xmlns:a16="http://schemas.microsoft.com/office/drawing/2014/main" id="{0B3E790F-DE69-420A-92BF-AF7C96FDCA6E}"/>
                </a:ext>
              </a:extLst>
            </p:cNvPr>
            <p:cNvCxnSpPr/>
            <p:nvPr/>
          </p:nvCxnSpPr>
          <p:spPr>
            <a:xfrm flipH="1">
              <a:off x="64008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>
              <a:extLst>
                <a:ext uri="{FF2B5EF4-FFF2-40B4-BE49-F238E27FC236}">
                  <a16:creationId xmlns:a16="http://schemas.microsoft.com/office/drawing/2014/main" id="{ACF24695-A919-4A3D-8FAE-48DE3884796A}"/>
                </a:ext>
              </a:extLst>
            </p:cNvPr>
            <p:cNvCxnSpPr/>
            <p:nvPr/>
          </p:nvCxnSpPr>
          <p:spPr>
            <a:xfrm flipH="1">
              <a:off x="64770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441">
              <a:extLst>
                <a:ext uri="{FF2B5EF4-FFF2-40B4-BE49-F238E27FC236}">
                  <a16:creationId xmlns:a16="http://schemas.microsoft.com/office/drawing/2014/main" id="{C7592C39-6B32-41B3-81AB-C93B4997A3B4}"/>
                </a:ext>
              </a:extLst>
            </p:cNvPr>
            <p:cNvCxnSpPr/>
            <p:nvPr/>
          </p:nvCxnSpPr>
          <p:spPr>
            <a:xfrm flipH="1">
              <a:off x="65532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Connector 442">
              <a:extLst>
                <a:ext uri="{FF2B5EF4-FFF2-40B4-BE49-F238E27FC236}">
                  <a16:creationId xmlns:a16="http://schemas.microsoft.com/office/drawing/2014/main" id="{1C584BDD-DB18-4043-91EB-1B25A9222C46}"/>
                </a:ext>
              </a:extLst>
            </p:cNvPr>
            <p:cNvCxnSpPr/>
            <p:nvPr/>
          </p:nvCxnSpPr>
          <p:spPr>
            <a:xfrm flipH="1">
              <a:off x="66294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443">
              <a:extLst>
                <a:ext uri="{FF2B5EF4-FFF2-40B4-BE49-F238E27FC236}">
                  <a16:creationId xmlns:a16="http://schemas.microsoft.com/office/drawing/2014/main" id="{ABBAC32D-EEEF-41CF-A417-0925D3E5A5D1}"/>
                </a:ext>
              </a:extLst>
            </p:cNvPr>
            <p:cNvCxnSpPr/>
            <p:nvPr/>
          </p:nvCxnSpPr>
          <p:spPr>
            <a:xfrm flipH="1">
              <a:off x="67056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Connector 444">
              <a:extLst>
                <a:ext uri="{FF2B5EF4-FFF2-40B4-BE49-F238E27FC236}">
                  <a16:creationId xmlns:a16="http://schemas.microsoft.com/office/drawing/2014/main" id="{395B886E-6274-4B5A-ABE9-4F4E63990101}"/>
                </a:ext>
              </a:extLst>
            </p:cNvPr>
            <p:cNvCxnSpPr/>
            <p:nvPr/>
          </p:nvCxnSpPr>
          <p:spPr>
            <a:xfrm flipH="1">
              <a:off x="6781800" y="3352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774BFB7C-2B82-4783-9DA7-47EB7E92546E}"/>
                </a:ext>
              </a:extLst>
            </p:cNvPr>
            <p:cNvCxnSpPr/>
            <p:nvPr/>
          </p:nvCxnSpPr>
          <p:spPr>
            <a:xfrm>
              <a:off x="6858000" y="3352800"/>
              <a:ext cx="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4" name="Group 30">
            <a:extLst>
              <a:ext uri="{FF2B5EF4-FFF2-40B4-BE49-F238E27FC236}">
                <a16:creationId xmlns:a16="http://schemas.microsoft.com/office/drawing/2014/main" id="{7A11C4F9-E60C-4AC8-BEF7-A37203A1275D}"/>
              </a:ext>
            </a:extLst>
          </p:cNvPr>
          <p:cNvGrpSpPr/>
          <p:nvPr/>
        </p:nvGrpSpPr>
        <p:grpSpPr>
          <a:xfrm>
            <a:off x="2286002" y="3715149"/>
            <a:ext cx="76200" cy="533400"/>
            <a:chOff x="1447800" y="1752600"/>
            <a:chExt cx="76200" cy="762000"/>
          </a:xfrm>
        </p:grpSpPr>
        <p:sp>
          <p:nvSpPr>
            <p:cNvPr id="402" name="Can 2">
              <a:extLst>
                <a:ext uri="{FF2B5EF4-FFF2-40B4-BE49-F238E27FC236}">
                  <a16:creationId xmlns:a16="http://schemas.microsoft.com/office/drawing/2014/main" id="{DA3A44C1-B853-4B75-A381-4498FA3EB368}"/>
                </a:ext>
              </a:extLst>
            </p:cNvPr>
            <p:cNvSpPr/>
            <p:nvPr/>
          </p:nvSpPr>
          <p:spPr>
            <a:xfrm>
              <a:off x="1447800" y="1752600"/>
              <a:ext cx="76200" cy="762000"/>
            </a:xfrm>
            <a:prstGeom prst="can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151F3270-5731-4116-AACD-58743A20B614}"/>
                </a:ext>
              </a:extLst>
            </p:cNvPr>
            <p:cNvCxnSpPr/>
            <p:nvPr/>
          </p:nvCxnSpPr>
          <p:spPr>
            <a:xfrm flipH="1">
              <a:off x="1447800" y="19050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39F2C5CC-70AB-44BC-B83D-9CAB98060244}"/>
                </a:ext>
              </a:extLst>
            </p:cNvPr>
            <p:cNvCxnSpPr/>
            <p:nvPr/>
          </p:nvCxnSpPr>
          <p:spPr>
            <a:xfrm flipH="1">
              <a:off x="1447800" y="20574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12E9B463-751F-4318-ADEB-FC8C431E88F8}"/>
                </a:ext>
              </a:extLst>
            </p:cNvPr>
            <p:cNvCxnSpPr/>
            <p:nvPr/>
          </p:nvCxnSpPr>
          <p:spPr>
            <a:xfrm flipH="1">
              <a:off x="1447800" y="22860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0DC87556-9086-4A58-902D-11970553CF25}"/>
                </a:ext>
              </a:extLst>
            </p:cNvPr>
            <p:cNvCxnSpPr/>
            <p:nvPr/>
          </p:nvCxnSpPr>
          <p:spPr>
            <a:xfrm flipH="1">
              <a:off x="1447800" y="24384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AADBA0EE-8F68-4ED8-BAB5-4DFCB81F218C}"/>
                </a:ext>
              </a:extLst>
            </p:cNvPr>
            <p:cNvCxnSpPr/>
            <p:nvPr/>
          </p:nvCxnSpPr>
          <p:spPr>
            <a:xfrm flipH="1">
              <a:off x="1447800" y="21336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>
              <a:extLst>
                <a:ext uri="{FF2B5EF4-FFF2-40B4-BE49-F238E27FC236}">
                  <a16:creationId xmlns:a16="http://schemas.microsoft.com/office/drawing/2014/main" id="{5EAE3964-4FFA-4A7B-B744-51AE23F53C78}"/>
                </a:ext>
              </a:extLst>
            </p:cNvPr>
            <p:cNvCxnSpPr/>
            <p:nvPr/>
          </p:nvCxnSpPr>
          <p:spPr>
            <a:xfrm flipH="1">
              <a:off x="1447800" y="19812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>
              <a:extLst>
                <a:ext uri="{FF2B5EF4-FFF2-40B4-BE49-F238E27FC236}">
                  <a16:creationId xmlns:a16="http://schemas.microsoft.com/office/drawing/2014/main" id="{BDC885CC-80EF-42E2-96DF-D0A6A5E5971A}"/>
                </a:ext>
              </a:extLst>
            </p:cNvPr>
            <p:cNvCxnSpPr/>
            <p:nvPr/>
          </p:nvCxnSpPr>
          <p:spPr>
            <a:xfrm flipH="1">
              <a:off x="1447800" y="2209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7D888614-86F7-4ED0-82F7-421733A2D87A}"/>
                </a:ext>
              </a:extLst>
            </p:cNvPr>
            <p:cNvCxnSpPr/>
            <p:nvPr/>
          </p:nvCxnSpPr>
          <p:spPr>
            <a:xfrm flipH="1">
              <a:off x="1447800" y="23622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20B7FD07-A706-4411-B7BC-135E1D4BA11F}"/>
                </a:ext>
              </a:extLst>
            </p:cNvPr>
            <p:cNvCxnSpPr/>
            <p:nvPr/>
          </p:nvCxnSpPr>
          <p:spPr>
            <a:xfrm flipH="1">
              <a:off x="1447800" y="1828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1F5DEC96-5D58-4779-BC23-9567F1A5B46F}"/>
                </a:ext>
              </a:extLst>
            </p:cNvPr>
            <p:cNvCxnSpPr/>
            <p:nvPr/>
          </p:nvCxnSpPr>
          <p:spPr>
            <a:xfrm flipH="1">
              <a:off x="1447800" y="17526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id="{0BC90A7C-913E-47F8-84F3-044B90254C33}"/>
                </a:ext>
              </a:extLst>
            </p:cNvPr>
            <p:cNvCxnSpPr/>
            <p:nvPr/>
          </p:nvCxnSpPr>
          <p:spPr>
            <a:xfrm flipH="1" flipV="1">
              <a:off x="1447800" y="17526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id="{186D1C48-564E-4332-A90A-CA8260E6C261}"/>
                </a:ext>
              </a:extLst>
            </p:cNvPr>
            <p:cNvCxnSpPr/>
            <p:nvPr/>
          </p:nvCxnSpPr>
          <p:spPr>
            <a:xfrm flipH="1" flipV="1">
              <a:off x="1447800" y="1828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id="{F3DF9CCC-3477-455F-995E-76917A58A133}"/>
                </a:ext>
              </a:extLst>
            </p:cNvPr>
            <p:cNvCxnSpPr/>
            <p:nvPr/>
          </p:nvCxnSpPr>
          <p:spPr>
            <a:xfrm flipH="1" flipV="1">
              <a:off x="1447800" y="19050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B2AE30F3-2760-42CB-8867-4261C5F41F5C}"/>
                </a:ext>
              </a:extLst>
            </p:cNvPr>
            <p:cNvCxnSpPr/>
            <p:nvPr/>
          </p:nvCxnSpPr>
          <p:spPr>
            <a:xfrm flipH="1" flipV="1">
              <a:off x="1447800" y="19812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E3375A3F-6ECB-4FC5-9435-33DB888A407B}"/>
                </a:ext>
              </a:extLst>
            </p:cNvPr>
            <p:cNvCxnSpPr/>
            <p:nvPr/>
          </p:nvCxnSpPr>
          <p:spPr>
            <a:xfrm flipH="1" flipV="1">
              <a:off x="1447800" y="20574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F76728A2-889D-4FE6-8A3A-C4BB352A6F4E}"/>
                </a:ext>
              </a:extLst>
            </p:cNvPr>
            <p:cNvCxnSpPr/>
            <p:nvPr/>
          </p:nvCxnSpPr>
          <p:spPr>
            <a:xfrm flipH="1" flipV="1">
              <a:off x="1447800" y="21336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id="{9CB54339-532C-4A87-92D6-79054FE458A6}"/>
                </a:ext>
              </a:extLst>
            </p:cNvPr>
            <p:cNvCxnSpPr/>
            <p:nvPr/>
          </p:nvCxnSpPr>
          <p:spPr>
            <a:xfrm flipH="1" flipV="1">
              <a:off x="1447800" y="2209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id="{B95A35C6-3210-4A90-8C62-A8C11E9A607F}"/>
                </a:ext>
              </a:extLst>
            </p:cNvPr>
            <p:cNvCxnSpPr/>
            <p:nvPr/>
          </p:nvCxnSpPr>
          <p:spPr>
            <a:xfrm flipH="1" flipV="1">
              <a:off x="1447800" y="22860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id="{BE651060-AF0B-4517-9511-89F21F7F88C4}"/>
                </a:ext>
              </a:extLst>
            </p:cNvPr>
            <p:cNvCxnSpPr/>
            <p:nvPr/>
          </p:nvCxnSpPr>
          <p:spPr>
            <a:xfrm flipH="1" flipV="1">
              <a:off x="1447800" y="23622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8E48460F-194A-4917-A028-CA32AB0C5D11}"/>
                </a:ext>
              </a:extLst>
            </p:cNvPr>
            <p:cNvCxnSpPr/>
            <p:nvPr/>
          </p:nvCxnSpPr>
          <p:spPr>
            <a:xfrm flipH="1" flipV="1">
              <a:off x="1447800" y="24384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5" name="Group 30">
            <a:extLst>
              <a:ext uri="{FF2B5EF4-FFF2-40B4-BE49-F238E27FC236}">
                <a16:creationId xmlns:a16="http://schemas.microsoft.com/office/drawing/2014/main" id="{3808F52D-CABE-468E-B770-D1795913AB3A}"/>
              </a:ext>
            </a:extLst>
          </p:cNvPr>
          <p:cNvGrpSpPr/>
          <p:nvPr/>
        </p:nvGrpSpPr>
        <p:grpSpPr>
          <a:xfrm>
            <a:off x="3810002" y="3715149"/>
            <a:ext cx="76200" cy="533400"/>
            <a:chOff x="1447800" y="1752600"/>
            <a:chExt cx="76200" cy="762000"/>
          </a:xfrm>
        </p:grpSpPr>
        <p:sp>
          <p:nvSpPr>
            <p:cNvPr id="381" name="Can 2">
              <a:extLst>
                <a:ext uri="{FF2B5EF4-FFF2-40B4-BE49-F238E27FC236}">
                  <a16:creationId xmlns:a16="http://schemas.microsoft.com/office/drawing/2014/main" id="{00571E51-A934-45ED-9556-B53CC741A88C}"/>
                </a:ext>
              </a:extLst>
            </p:cNvPr>
            <p:cNvSpPr/>
            <p:nvPr/>
          </p:nvSpPr>
          <p:spPr>
            <a:xfrm>
              <a:off x="1447800" y="1752600"/>
              <a:ext cx="76200" cy="762000"/>
            </a:xfrm>
            <a:prstGeom prst="can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AB6C7782-642E-4E78-AA8D-85999043F2CA}"/>
                </a:ext>
              </a:extLst>
            </p:cNvPr>
            <p:cNvCxnSpPr/>
            <p:nvPr/>
          </p:nvCxnSpPr>
          <p:spPr>
            <a:xfrm flipH="1">
              <a:off x="1447800" y="19050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id="{440FC82E-6CA6-4898-9BFE-BEDF28E1735A}"/>
                </a:ext>
              </a:extLst>
            </p:cNvPr>
            <p:cNvCxnSpPr/>
            <p:nvPr/>
          </p:nvCxnSpPr>
          <p:spPr>
            <a:xfrm flipH="1">
              <a:off x="1447800" y="20574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D383A3F2-3C7E-452E-9774-AB61C33460B4}"/>
                </a:ext>
              </a:extLst>
            </p:cNvPr>
            <p:cNvCxnSpPr/>
            <p:nvPr/>
          </p:nvCxnSpPr>
          <p:spPr>
            <a:xfrm flipH="1">
              <a:off x="1447800" y="22860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A9AA4A4A-4FD9-45C8-924A-A51E8893207A}"/>
                </a:ext>
              </a:extLst>
            </p:cNvPr>
            <p:cNvCxnSpPr/>
            <p:nvPr/>
          </p:nvCxnSpPr>
          <p:spPr>
            <a:xfrm flipH="1">
              <a:off x="1447800" y="24384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C56CB7EB-4737-4AA9-8551-67E753B10BA6}"/>
                </a:ext>
              </a:extLst>
            </p:cNvPr>
            <p:cNvCxnSpPr/>
            <p:nvPr/>
          </p:nvCxnSpPr>
          <p:spPr>
            <a:xfrm flipH="1">
              <a:off x="1447800" y="21336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873BF36E-B175-4AD7-BDA7-C3AADF4FF0A7}"/>
                </a:ext>
              </a:extLst>
            </p:cNvPr>
            <p:cNvCxnSpPr/>
            <p:nvPr/>
          </p:nvCxnSpPr>
          <p:spPr>
            <a:xfrm flipH="1">
              <a:off x="1447800" y="19812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9638E371-DEBA-40C3-9B16-3BD916081668}"/>
                </a:ext>
              </a:extLst>
            </p:cNvPr>
            <p:cNvCxnSpPr/>
            <p:nvPr/>
          </p:nvCxnSpPr>
          <p:spPr>
            <a:xfrm flipH="1">
              <a:off x="1447800" y="2209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01704297-BB09-4346-8500-E4FBF661C11E}"/>
                </a:ext>
              </a:extLst>
            </p:cNvPr>
            <p:cNvCxnSpPr/>
            <p:nvPr/>
          </p:nvCxnSpPr>
          <p:spPr>
            <a:xfrm flipH="1">
              <a:off x="1447800" y="23622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DA33C164-9197-4FEE-A9BF-FCA2234994C4}"/>
                </a:ext>
              </a:extLst>
            </p:cNvPr>
            <p:cNvCxnSpPr/>
            <p:nvPr/>
          </p:nvCxnSpPr>
          <p:spPr>
            <a:xfrm flipH="1">
              <a:off x="1447800" y="1828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id="{59EB77CB-54C3-40AB-B636-E10F78FCB067}"/>
                </a:ext>
              </a:extLst>
            </p:cNvPr>
            <p:cNvCxnSpPr/>
            <p:nvPr/>
          </p:nvCxnSpPr>
          <p:spPr>
            <a:xfrm flipH="1">
              <a:off x="1447800" y="17526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id="{F35E123D-0663-4CBC-9C0B-A86774852045}"/>
                </a:ext>
              </a:extLst>
            </p:cNvPr>
            <p:cNvCxnSpPr/>
            <p:nvPr/>
          </p:nvCxnSpPr>
          <p:spPr>
            <a:xfrm flipH="1" flipV="1">
              <a:off x="1447800" y="17526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id="{E393363B-79A0-4236-BA7F-A3DEC8DD64C7}"/>
                </a:ext>
              </a:extLst>
            </p:cNvPr>
            <p:cNvCxnSpPr/>
            <p:nvPr/>
          </p:nvCxnSpPr>
          <p:spPr>
            <a:xfrm flipH="1" flipV="1">
              <a:off x="1447800" y="1828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>
              <a:extLst>
                <a:ext uri="{FF2B5EF4-FFF2-40B4-BE49-F238E27FC236}">
                  <a16:creationId xmlns:a16="http://schemas.microsoft.com/office/drawing/2014/main" id="{886CC165-459F-4D86-84F5-E9626BB813A2}"/>
                </a:ext>
              </a:extLst>
            </p:cNvPr>
            <p:cNvCxnSpPr/>
            <p:nvPr/>
          </p:nvCxnSpPr>
          <p:spPr>
            <a:xfrm flipH="1" flipV="1">
              <a:off x="1447800" y="19050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>
              <a:extLst>
                <a:ext uri="{FF2B5EF4-FFF2-40B4-BE49-F238E27FC236}">
                  <a16:creationId xmlns:a16="http://schemas.microsoft.com/office/drawing/2014/main" id="{DEA65674-82B1-4BCB-9E99-36E414C95417}"/>
                </a:ext>
              </a:extLst>
            </p:cNvPr>
            <p:cNvCxnSpPr/>
            <p:nvPr/>
          </p:nvCxnSpPr>
          <p:spPr>
            <a:xfrm flipH="1" flipV="1">
              <a:off x="1447800" y="19812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>
              <a:extLst>
                <a:ext uri="{FF2B5EF4-FFF2-40B4-BE49-F238E27FC236}">
                  <a16:creationId xmlns:a16="http://schemas.microsoft.com/office/drawing/2014/main" id="{630BC558-6DE3-4585-B0BD-5DBA6C4D110D}"/>
                </a:ext>
              </a:extLst>
            </p:cNvPr>
            <p:cNvCxnSpPr/>
            <p:nvPr/>
          </p:nvCxnSpPr>
          <p:spPr>
            <a:xfrm flipH="1" flipV="1">
              <a:off x="1447800" y="20574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id="{BE76D787-0F83-439D-9D91-CC0D83550E95}"/>
                </a:ext>
              </a:extLst>
            </p:cNvPr>
            <p:cNvCxnSpPr/>
            <p:nvPr/>
          </p:nvCxnSpPr>
          <p:spPr>
            <a:xfrm flipH="1" flipV="1">
              <a:off x="1447800" y="21336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>
              <a:extLst>
                <a:ext uri="{FF2B5EF4-FFF2-40B4-BE49-F238E27FC236}">
                  <a16:creationId xmlns:a16="http://schemas.microsoft.com/office/drawing/2014/main" id="{08A1B29F-6B59-4796-B0FB-0782A4C6E290}"/>
                </a:ext>
              </a:extLst>
            </p:cNvPr>
            <p:cNvCxnSpPr/>
            <p:nvPr/>
          </p:nvCxnSpPr>
          <p:spPr>
            <a:xfrm flipH="1" flipV="1">
              <a:off x="1447800" y="22098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>
              <a:extLst>
                <a:ext uri="{FF2B5EF4-FFF2-40B4-BE49-F238E27FC236}">
                  <a16:creationId xmlns:a16="http://schemas.microsoft.com/office/drawing/2014/main" id="{C6C5ECAB-C809-46DA-A2C5-5B47EC57A280}"/>
                </a:ext>
              </a:extLst>
            </p:cNvPr>
            <p:cNvCxnSpPr/>
            <p:nvPr/>
          </p:nvCxnSpPr>
          <p:spPr>
            <a:xfrm flipH="1" flipV="1">
              <a:off x="1447800" y="22860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>
              <a:extLst>
                <a:ext uri="{FF2B5EF4-FFF2-40B4-BE49-F238E27FC236}">
                  <a16:creationId xmlns:a16="http://schemas.microsoft.com/office/drawing/2014/main" id="{A69AD025-FDBC-485D-A957-11DD9D7534C0}"/>
                </a:ext>
              </a:extLst>
            </p:cNvPr>
            <p:cNvCxnSpPr/>
            <p:nvPr/>
          </p:nvCxnSpPr>
          <p:spPr>
            <a:xfrm flipH="1" flipV="1">
              <a:off x="1447800" y="23622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A58BC376-825A-4301-B57E-CF020021AC66}"/>
                </a:ext>
              </a:extLst>
            </p:cNvPr>
            <p:cNvCxnSpPr/>
            <p:nvPr/>
          </p:nvCxnSpPr>
          <p:spPr>
            <a:xfrm flipH="1" flipV="1">
              <a:off x="1447800" y="24384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8" name="Straight Connector 327">
            <a:extLst>
              <a:ext uri="{FF2B5EF4-FFF2-40B4-BE49-F238E27FC236}">
                <a16:creationId xmlns:a16="http://schemas.microsoft.com/office/drawing/2014/main" id="{969ED82A-E3ED-4997-A440-13D6A0473EB6}"/>
              </a:ext>
            </a:extLst>
          </p:cNvPr>
          <p:cNvCxnSpPr/>
          <p:nvPr/>
        </p:nvCxnSpPr>
        <p:spPr>
          <a:xfrm>
            <a:off x="3886202" y="3715149"/>
            <a:ext cx="0" cy="144780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42A85FF2-E49F-4301-BE15-3D3B72071309}"/>
              </a:ext>
            </a:extLst>
          </p:cNvPr>
          <p:cNvCxnSpPr/>
          <p:nvPr/>
        </p:nvCxnSpPr>
        <p:spPr>
          <a:xfrm>
            <a:off x="3810002" y="3715149"/>
            <a:ext cx="0" cy="144780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>
            <a:extLst>
              <a:ext uri="{FF2B5EF4-FFF2-40B4-BE49-F238E27FC236}">
                <a16:creationId xmlns:a16="http://schemas.microsoft.com/office/drawing/2014/main" id="{D94E99D4-F260-422F-8E5F-3563D92D7866}"/>
              </a:ext>
            </a:extLst>
          </p:cNvPr>
          <p:cNvCxnSpPr/>
          <p:nvPr/>
        </p:nvCxnSpPr>
        <p:spPr>
          <a:xfrm>
            <a:off x="3810002" y="5162949"/>
            <a:ext cx="762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>
            <a:extLst>
              <a:ext uri="{FF2B5EF4-FFF2-40B4-BE49-F238E27FC236}">
                <a16:creationId xmlns:a16="http://schemas.microsoft.com/office/drawing/2014/main" id="{0C197F3B-C5DC-4530-8D0B-AC5F0D5F241D}"/>
              </a:ext>
            </a:extLst>
          </p:cNvPr>
          <p:cNvCxnSpPr/>
          <p:nvPr/>
        </p:nvCxnSpPr>
        <p:spPr>
          <a:xfrm>
            <a:off x="2362202" y="3715149"/>
            <a:ext cx="0" cy="144780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7F77153A-36ED-48C8-B4AE-2E0601507579}"/>
              </a:ext>
            </a:extLst>
          </p:cNvPr>
          <p:cNvCxnSpPr/>
          <p:nvPr/>
        </p:nvCxnSpPr>
        <p:spPr>
          <a:xfrm>
            <a:off x="2286002" y="3715149"/>
            <a:ext cx="0" cy="144780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1" name="Freeform 214">
            <a:extLst>
              <a:ext uri="{FF2B5EF4-FFF2-40B4-BE49-F238E27FC236}">
                <a16:creationId xmlns:a16="http://schemas.microsoft.com/office/drawing/2014/main" id="{6D25339A-E38F-4145-97BE-BF1C76FB5AD8}"/>
              </a:ext>
            </a:extLst>
          </p:cNvPr>
          <p:cNvSpPr/>
          <p:nvPr/>
        </p:nvSpPr>
        <p:spPr>
          <a:xfrm>
            <a:off x="1447802" y="3562749"/>
            <a:ext cx="914400" cy="150076"/>
          </a:xfrm>
          <a:custGeom>
            <a:avLst/>
            <a:gdLst>
              <a:gd name="connsiteX0" fmla="*/ 695325 w 695325"/>
              <a:gd name="connsiteY0" fmla="*/ 8824 h 370774"/>
              <a:gd name="connsiteX1" fmla="*/ 609600 w 695325"/>
              <a:gd name="connsiteY1" fmla="*/ 46924 h 370774"/>
              <a:gd name="connsiteX2" fmla="*/ 581025 w 695325"/>
              <a:gd name="connsiteY2" fmla="*/ 56449 h 370774"/>
              <a:gd name="connsiteX3" fmla="*/ 542925 w 695325"/>
              <a:gd name="connsiteY3" fmla="*/ 75499 h 370774"/>
              <a:gd name="connsiteX4" fmla="*/ 504825 w 695325"/>
              <a:gd name="connsiteY4" fmla="*/ 85024 h 370774"/>
              <a:gd name="connsiteX5" fmla="*/ 447675 w 695325"/>
              <a:gd name="connsiteY5" fmla="*/ 104074 h 370774"/>
              <a:gd name="connsiteX6" fmla="*/ 352425 w 695325"/>
              <a:gd name="connsiteY6" fmla="*/ 132649 h 370774"/>
              <a:gd name="connsiteX7" fmla="*/ 323850 w 695325"/>
              <a:gd name="connsiteY7" fmla="*/ 142174 h 370774"/>
              <a:gd name="connsiteX8" fmla="*/ 295275 w 695325"/>
              <a:gd name="connsiteY8" fmla="*/ 151699 h 370774"/>
              <a:gd name="connsiteX9" fmla="*/ 247650 w 695325"/>
              <a:gd name="connsiteY9" fmla="*/ 199324 h 370774"/>
              <a:gd name="connsiteX10" fmla="*/ 190500 w 695325"/>
              <a:gd name="connsiteY10" fmla="*/ 246949 h 370774"/>
              <a:gd name="connsiteX11" fmla="*/ 133350 w 695325"/>
              <a:gd name="connsiteY11" fmla="*/ 275524 h 370774"/>
              <a:gd name="connsiteX12" fmla="*/ 104775 w 695325"/>
              <a:gd name="connsiteY12" fmla="*/ 304099 h 370774"/>
              <a:gd name="connsiteX13" fmla="*/ 47625 w 695325"/>
              <a:gd name="connsiteY13" fmla="*/ 342199 h 370774"/>
              <a:gd name="connsiteX14" fmla="*/ 0 w 695325"/>
              <a:gd name="connsiteY14" fmla="*/ 370774 h 370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95325" h="370774">
                <a:moveTo>
                  <a:pt x="695325" y="8824"/>
                </a:moveTo>
                <a:cubicBezTo>
                  <a:pt x="584523" y="27291"/>
                  <a:pt x="679985" y="0"/>
                  <a:pt x="609600" y="46924"/>
                </a:cubicBezTo>
                <a:cubicBezTo>
                  <a:pt x="601246" y="52493"/>
                  <a:pt x="590253" y="52494"/>
                  <a:pt x="581025" y="56449"/>
                </a:cubicBezTo>
                <a:cubicBezTo>
                  <a:pt x="567974" y="62042"/>
                  <a:pt x="556220" y="70513"/>
                  <a:pt x="542925" y="75499"/>
                </a:cubicBezTo>
                <a:cubicBezTo>
                  <a:pt x="530668" y="80096"/>
                  <a:pt x="517364" y="81262"/>
                  <a:pt x="504825" y="85024"/>
                </a:cubicBezTo>
                <a:cubicBezTo>
                  <a:pt x="485591" y="90794"/>
                  <a:pt x="467156" y="99204"/>
                  <a:pt x="447675" y="104074"/>
                </a:cubicBezTo>
                <a:cubicBezTo>
                  <a:pt x="390094" y="118469"/>
                  <a:pt x="421994" y="109459"/>
                  <a:pt x="352425" y="132649"/>
                </a:cubicBezTo>
                <a:lnTo>
                  <a:pt x="323850" y="142174"/>
                </a:lnTo>
                <a:lnTo>
                  <a:pt x="295275" y="151699"/>
                </a:lnTo>
                <a:cubicBezTo>
                  <a:pt x="260350" y="204086"/>
                  <a:pt x="295275" y="159636"/>
                  <a:pt x="247650" y="199324"/>
                </a:cubicBezTo>
                <a:cubicBezTo>
                  <a:pt x="216052" y="225656"/>
                  <a:pt x="225973" y="229212"/>
                  <a:pt x="190500" y="246949"/>
                </a:cubicBezTo>
                <a:cubicBezTo>
                  <a:pt x="147542" y="268428"/>
                  <a:pt x="174296" y="241402"/>
                  <a:pt x="133350" y="275524"/>
                </a:cubicBezTo>
                <a:cubicBezTo>
                  <a:pt x="123002" y="284148"/>
                  <a:pt x="115408" y="295829"/>
                  <a:pt x="104775" y="304099"/>
                </a:cubicBezTo>
                <a:cubicBezTo>
                  <a:pt x="86703" y="318155"/>
                  <a:pt x="66675" y="329499"/>
                  <a:pt x="47625" y="342199"/>
                </a:cubicBezTo>
                <a:cubicBezTo>
                  <a:pt x="13143" y="365187"/>
                  <a:pt x="29289" y="356129"/>
                  <a:pt x="0" y="370774"/>
                </a:cubicBezTo>
              </a:path>
            </a:pathLst>
          </a:cu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Freeform 215">
            <a:extLst>
              <a:ext uri="{FF2B5EF4-FFF2-40B4-BE49-F238E27FC236}">
                <a16:creationId xmlns:a16="http://schemas.microsoft.com/office/drawing/2014/main" id="{5CF889FE-0DE7-41F3-9C64-3FAA8BA8E4FA}"/>
              </a:ext>
            </a:extLst>
          </p:cNvPr>
          <p:cNvSpPr/>
          <p:nvPr/>
        </p:nvSpPr>
        <p:spPr>
          <a:xfrm>
            <a:off x="2362202" y="3562749"/>
            <a:ext cx="838200" cy="152400"/>
          </a:xfrm>
          <a:custGeom>
            <a:avLst/>
            <a:gdLst>
              <a:gd name="connsiteX0" fmla="*/ 0 w 533400"/>
              <a:gd name="connsiteY0" fmla="*/ 0 h 333375"/>
              <a:gd name="connsiteX1" fmla="*/ 9525 w 533400"/>
              <a:gd name="connsiteY1" fmla="*/ 28575 h 333375"/>
              <a:gd name="connsiteX2" fmla="*/ 123825 w 533400"/>
              <a:gd name="connsiteY2" fmla="*/ 85725 h 333375"/>
              <a:gd name="connsiteX3" fmla="*/ 152400 w 533400"/>
              <a:gd name="connsiteY3" fmla="*/ 95250 h 333375"/>
              <a:gd name="connsiteX4" fmla="*/ 180975 w 533400"/>
              <a:gd name="connsiteY4" fmla="*/ 104775 h 333375"/>
              <a:gd name="connsiteX5" fmla="*/ 247650 w 533400"/>
              <a:gd name="connsiteY5" fmla="*/ 133350 h 333375"/>
              <a:gd name="connsiteX6" fmla="*/ 304800 w 533400"/>
              <a:gd name="connsiteY6" fmla="*/ 171450 h 333375"/>
              <a:gd name="connsiteX7" fmla="*/ 390525 w 533400"/>
              <a:gd name="connsiteY7" fmla="*/ 219075 h 333375"/>
              <a:gd name="connsiteX8" fmla="*/ 419100 w 533400"/>
              <a:gd name="connsiteY8" fmla="*/ 247650 h 333375"/>
              <a:gd name="connsiteX9" fmla="*/ 447675 w 533400"/>
              <a:gd name="connsiteY9" fmla="*/ 257175 h 333375"/>
              <a:gd name="connsiteX10" fmla="*/ 476250 w 533400"/>
              <a:gd name="connsiteY10" fmla="*/ 276225 h 333375"/>
              <a:gd name="connsiteX11" fmla="*/ 514350 w 533400"/>
              <a:gd name="connsiteY11" fmla="*/ 304800 h 333375"/>
              <a:gd name="connsiteX12" fmla="*/ 533400 w 533400"/>
              <a:gd name="connsiteY12" fmla="*/ 33337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3400" h="333375">
                <a:moveTo>
                  <a:pt x="0" y="0"/>
                </a:moveTo>
                <a:cubicBezTo>
                  <a:pt x="3175" y="9525"/>
                  <a:pt x="2425" y="21475"/>
                  <a:pt x="9525" y="28575"/>
                </a:cubicBezTo>
                <a:cubicBezTo>
                  <a:pt x="46454" y="65504"/>
                  <a:pt x="77344" y="70231"/>
                  <a:pt x="123825" y="85725"/>
                </a:cubicBezTo>
                <a:lnTo>
                  <a:pt x="152400" y="95250"/>
                </a:lnTo>
                <a:cubicBezTo>
                  <a:pt x="161925" y="98425"/>
                  <a:pt x="172621" y="99206"/>
                  <a:pt x="180975" y="104775"/>
                </a:cubicBezTo>
                <a:cubicBezTo>
                  <a:pt x="220442" y="131087"/>
                  <a:pt x="198444" y="121049"/>
                  <a:pt x="247650" y="133350"/>
                </a:cubicBezTo>
                <a:cubicBezTo>
                  <a:pt x="284719" y="188953"/>
                  <a:pt x="243293" y="140696"/>
                  <a:pt x="304800" y="171450"/>
                </a:cubicBezTo>
                <a:cubicBezTo>
                  <a:pt x="435808" y="236954"/>
                  <a:pt x="311504" y="192735"/>
                  <a:pt x="390525" y="219075"/>
                </a:cubicBezTo>
                <a:cubicBezTo>
                  <a:pt x="400050" y="228600"/>
                  <a:pt x="407892" y="240178"/>
                  <a:pt x="419100" y="247650"/>
                </a:cubicBezTo>
                <a:cubicBezTo>
                  <a:pt x="427454" y="253219"/>
                  <a:pt x="438695" y="252685"/>
                  <a:pt x="447675" y="257175"/>
                </a:cubicBezTo>
                <a:cubicBezTo>
                  <a:pt x="457914" y="262295"/>
                  <a:pt x="466935" y="269571"/>
                  <a:pt x="476250" y="276225"/>
                </a:cubicBezTo>
                <a:cubicBezTo>
                  <a:pt x="489168" y="285452"/>
                  <a:pt x="503125" y="293575"/>
                  <a:pt x="514350" y="304800"/>
                </a:cubicBezTo>
                <a:cubicBezTo>
                  <a:pt x="522445" y="312895"/>
                  <a:pt x="533400" y="333375"/>
                  <a:pt x="533400" y="333375"/>
                </a:cubicBezTo>
              </a:path>
            </a:pathLst>
          </a:cu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4" name="Group 155">
            <a:extLst>
              <a:ext uri="{FF2B5EF4-FFF2-40B4-BE49-F238E27FC236}">
                <a16:creationId xmlns:a16="http://schemas.microsoft.com/office/drawing/2014/main" id="{8CFD1965-42C1-4368-AC51-6C9D03C14D0F}"/>
              </a:ext>
            </a:extLst>
          </p:cNvPr>
          <p:cNvGrpSpPr/>
          <p:nvPr/>
        </p:nvGrpSpPr>
        <p:grpSpPr>
          <a:xfrm>
            <a:off x="4495802" y="3562749"/>
            <a:ext cx="1752600" cy="152400"/>
            <a:chOff x="2438400" y="1676400"/>
            <a:chExt cx="1752600" cy="152400"/>
          </a:xfrm>
        </p:grpSpPr>
        <p:sp>
          <p:nvSpPr>
            <p:cNvPr id="369" name="Freeform 232">
              <a:extLst>
                <a:ext uri="{FF2B5EF4-FFF2-40B4-BE49-F238E27FC236}">
                  <a16:creationId xmlns:a16="http://schemas.microsoft.com/office/drawing/2014/main" id="{EA0588EC-3E95-4BD8-8147-14BBCD77FB66}"/>
                </a:ext>
              </a:extLst>
            </p:cNvPr>
            <p:cNvSpPr/>
            <p:nvPr/>
          </p:nvSpPr>
          <p:spPr>
            <a:xfrm>
              <a:off x="2438400" y="1676400"/>
              <a:ext cx="914400" cy="150076"/>
            </a:xfrm>
            <a:custGeom>
              <a:avLst/>
              <a:gdLst>
                <a:gd name="connsiteX0" fmla="*/ 695325 w 695325"/>
                <a:gd name="connsiteY0" fmla="*/ 8824 h 370774"/>
                <a:gd name="connsiteX1" fmla="*/ 609600 w 695325"/>
                <a:gd name="connsiteY1" fmla="*/ 46924 h 370774"/>
                <a:gd name="connsiteX2" fmla="*/ 581025 w 695325"/>
                <a:gd name="connsiteY2" fmla="*/ 56449 h 370774"/>
                <a:gd name="connsiteX3" fmla="*/ 542925 w 695325"/>
                <a:gd name="connsiteY3" fmla="*/ 75499 h 370774"/>
                <a:gd name="connsiteX4" fmla="*/ 504825 w 695325"/>
                <a:gd name="connsiteY4" fmla="*/ 85024 h 370774"/>
                <a:gd name="connsiteX5" fmla="*/ 447675 w 695325"/>
                <a:gd name="connsiteY5" fmla="*/ 104074 h 370774"/>
                <a:gd name="connsiteX6" fmla="*/ 352425 w 695325"/>
                <a:gd name="connsiteY6" fmla="*/ 132649 h 370774"/>
                <a:gd name="connsiteX7" fmla="*/ 323850 w 695325"/>
                <a:gd name="connsiteY7" fmla="*/ 142174 h 370774"/>
                <a:gd name="connsiteX8" fmla="*/ 295275 w 695325"/>
                <a:gd name="connsiteY8" fmla="*/ 151699 h 370774"/>
                <a:gd name="connsiteX9" fmla="*/ 247650 w 695325"/>
                <a:gd name="connsiteY9" fmla="*/ 199324 h 370774"/>
                <a:gd name="connsiteX10" fmla="*/ 190500 w 695325"/>
                <a:gd name="connsiteY10" fmla="*/ 246949 h 370774"/>
                <a:gd name="connsiteX11" fmla="*/ 133350 w 695325"/>
                <a:gd name="connsiteY11" fmla="*/ 275524 h 370774"/>
                <a:gd name="connsiteX12" fmla="*/ 104775 w 695325"/>
                <a:gd name="connsiteY12" fmla="*/ 304099 h 370774"/>
                <a:gd name="connsiteX13" fmla="*/ 47625 w 695325"/>
                <a:gd name="connsiteY13" fmla="*/ 342199 h 370774"/>
                <a:gd name="connsiteX14" fmla="*/ 0 w 695325"/>
                <a:gd name="connsiteY14" fmla="*/ 370774 h 37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5325" h="370774">
                  <a:moveTo>
                    <a:pt x="695325" y="8824"/>
                  </a:moveTo>
                  <a:cubicBezTo>
                    <a:pt x="584523" y="27291"/>
                    <a:pt x="679985" y="0"/>
                    <a:pt x="609600" y="46924"/>
                  </a:cubicBezTo>
                  <a:cubicBezTo>
                    <a:pt x="601246" y="52493"/>
                    <a:pt x="590253" y="52494"/>
                    <a:pt x="581025" y="56449"/>
                  </a:cubicBezTo>
                  <a:cubicBezTo>
                    <a:pt x="567974" y="62042"/>
                    <a:pt x="556220" y="70513"/>
                    <a:pt x="542925" y="75499"/>
                  </a:cubicBezTo>
                  <a:cubicBezTo>
                    <a:pt x="530668" y="80096"/>
                    <a:pt x="517364" y="81262"/>
                    <a:pt x="504825" y="85024"/>
                  </a:cubicBezTo>
                  <a:cubicBezTo>
                    <a:pt x="485591" y="90794"/>
                    <a:pt x="467156" y="99204"/>
                    <a:pt x="447675" y="104074"/>
                  </a:cubicBezTo>
                  <a:cubicBezTo>
                    <a:pt x="390094" y="118469"/>
                    <a:pt x="421994" y="109459"/>
                    <a:pt x="352425" y="132649"/>
                  </a:cubicBezTo>
                  <a:lnTo>
                    <a:pt x="323850" y="142174"/>
                  </a:lnTo>
                  <a:lnTo>
                    <a:pt x="295275" y="151699"/>
                  </a:lnTo>
                  <a:cubicBezTo>
                    <a:pt x="260350" y="204086"/>
                    <a:pt x="295275" y="159636"/>
                    <a:pt x="247650" y="199324"/>
                  </a:cubicBezTo>
                  <a:cubicBezTo>
                    <a:pt x="216052" y="225656"/>
                    <a:pt x="225973" y="229212"/>
                    <a:pt x="190500" y="246949"/>
                  </a:cubicBezTo>
                  <a:cubicBezTo>
                    <a:pt x="147542" y="268428"/>
                    <a:pt x="174296" y="241402"/>
                    <a:pt x="133350" y="275524"/>
                  </a:cubicBezTo>
                  <a:cubicBezTo>
                    <a:pt x="123002" y="284148"/>
                    <a:pt x="115408" y="295829"/>
                    <a:pt x="104775" y="304099"/>
                  </a:cubicBezTo>
                  <a:cubicBezTo>
                    <a:pt x="86703" y="318155"/>
                    <a:pt x="66675" y="329499"/>
                    <a:pt x="47625" y="342199"/>
                  </a:cubicBezTo>
                  <a:cubicBezTo>
                    <a:pt x="13143" y="365187"/>
                    <a:pt x="29289" y="356129"/>
                    <a:pt x="0" y="370774"/>
                  </a:cubicBezTo>
                </a:path>
              </a:pathLst>
            </a:cu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Freeform 233">
              <a:extLst>
                <a:ext uri="{FF2B5EF4-FFF2-40B4-BE49-F238E27FC236}">
                  <a16:creationId xmlns:a16="http://schemas.microsoft.com/office/drawing/2014/main" id="{9A8FFA63-06F1-4925-89B1-43602849ACE9}"/>
                </a:ext>
              </a:extLst>
            </p:cNvPr>
            <p:cNvSpPr/>
            <p:nvPr/>
          </p:nvSpPr>
          <p:spPr>
            <a:xfrm>
              <a:off x="3352800" y="1676400"/>
              <a:ext cx="838200" cy="152400"/>
            </a:xfrm>
            <a:custGeom>
              <a:avLst/>
              <a:gdLst>
                <a:gd name="connsiteX0" fmla="*/ 0 w 533400"/>
                <a:gd name="connsiteY0" fmla="*/ 0 h 333375"/>
                <a:gd name="connsiteX1" fmla="*/ 9525 w 533400"/>
                <a:gd name="connsiteY1" fmla="*/ 28575 h 333375"/>
                <a:gd name="connsiteX2" fmla="*/ 123825 w 533400"/>
                <a:gd name="connsiteY2" fmla="*/ 85725 h 333375"/>
                <a:gd name="connsiteX3" fmla="*/ 152400 w 533400"/>
                <a:gd name="connsiteY3" fmla="*/ 95250 h 333375"/>
                <a:gd name="connsiteX4" fmla="*/ 180975 w 533400"/>
                <a:gd name="connsiteY4" fmla="*/ 104775 h 333375"/>
                <a:gd name="connsiteX5" fmla="*/ 247650 w 533400"/>
                <a:gd name="connsiteY5" fmla="*/ 133350 h 333375"/>
                <a:gd name="connsiteX6" fmla="*/ 304800 w 533400"/>
                <a:gd name="connsiteY6" fmla="*/ 171450 h 333375"/>
                <a:gd name="connsiteX7" fmla="*/ 390525 w 533400"/>
                <a:gd name="connsiteY7" fmla="*/ 219075 h 333375"/>
                <a:gd name="connsiteX8" fmla="*/ 419100 w 533400"/>
                <a:gd name="connsiteY8" fmla="*/ 247650 h 333375"/>
                <a:gd name="connsiteX9" fmla="*/ 447675 w 533400"/>
                <a:gd name="connsiteY9" fmla="*/ 257175 h 333375"/>
                <a:gd name="connsiteX10" fmla="*/ 476250 w 533400"/>
                <a:gd name="connsiteY10" fmla="*/ 276225 h 333375"/>
                <a:gd name="connsiteX11" fmla="*/ 514350 w 533400"/>
                <a:gd name="connsiteY11" fmla="*/ 304800 h 333375"/>
                <a:gd name="connsiteX12" fmla="*/ 533400 w 533400"/>
                <a:gd name="connsiteY12" fmla="*/ 333375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3400" h="333375">
                  <a:moveTo>
                    <a:pt x="0" y="0"/>
                  </a:moveTo>
                  <a:cubicBezTo>
                    <a:pt x="3175" y="9525"/>
                    <a:pt x="2425" y="21475"/>
                    <a:pt x="9525" y="28575"/>
                  </a:cubicBezTo>
                  <a:cubicBezTo>
                    <a:pt x="46454" y="65504"/>
                    <a:pt x="77344" y="70231"/>
                    <a:pt x="123825" y="85725"/>
                  </a:cubicBezTo>
                  <a:lnTo>
                    <a:pt x="152400" y="95250"/>
                  </a:lnTo>
                  <a:cubicBezTo>
                    <a:pt x="161925" y="98425"/>
                    <a:pt x="172621" y="99206"/>
                    <a:pt x="180975" y="104775"/>
                  </a:cubicBezTo>
                  <a:cubicBezTo>
                    <a:pt x="220442" y="131087"/>
                    <a:pt x="198444" y="121049"/>
                    <a:pt x="247650" y="133350"/>
                  </a:cubicBezTo>
                  <a:cubicBezTo>
                    <a:pt x="284719" y="188953"/>
                    <a:pt x="243293" y="140696"/>
                    <a:pt x="304800" y="171450"/>
                  </a:cubicBezTo>
                  <a:cubicBezTo>
                    <a:pt x="435808" y="236954"/>
                    <a:pt x="311504" y="192735"/>
                    <a:pt x="390525" y="219075"/>
                  </a:cubicBezTo>
                  <a:cubicBezTo>
                    <a:pt x="400050" y="228600"/>
                    <a:pt x="407892" y="240178"/>
                    <a:pt x="419100" y="247650"/>
                  </a:cubicBezTo>
                  <a:cubicBezTo>
                    <a:pt x="427454" y="253219"/>
                    <a:pt x="438695" y="252685"/>
                    <a:pt x="447675" y="257175"/>
                  </a:cubicBezTo>
                  <a:cubicBezTo>
                    <a:pt x="457914" y="262295"/>
                    <a:pt x="466935" y="269571"/>
                    <a:pt x="476250" y="276225"/>
                  </a:cubicBezTo>
                  <a:cubicBezTo>
                    <a:pt x="489168" y="285452"/>
                    <a:pt x="503125" y="293575"/>
                    <a:pt x="514350" y="304800"/>
                  </a:cubicBezTo>
                  <a:cubicBezTo>
                    <a:pt x="522445" y="312895"/>
                    <a:pt x="533400" y="333375"/>
                    <a:pt x="533400" y="333375"/>
                  </a:cubicBezTo>
                </a:path>
              </a:pathLst>
            </a:cu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6" name="TextBox 355">
            <a:extLst>
              <a:ext uri="{FF2B5EF4-FFF2-40B4-BE49-F238E27FC236}">
                <a16:creationId xmlns:a16="http://schemas.microsoft.com/office/drawing/2014/main" id="{748CDD6B-6E37-46C1-BD78-E48311D28473}"/>
              </a:ext>
            </a:extLst>
          </p:cNvPr>
          <p:cNvSpPr txBox="1"/>
          <p:nvPr/>
        </p:nvSpPr>
        <p:spPr>
          <a:xfrm>
            <a:off x="1910292" y="2895600"/>
            <a:ext cx="909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Isopod burrow</a:t>
            </a:r>
          </a:p>
        </p:txBody>
      </p:sp>
      <p:sp>
        <p:nvSpPr>
          <p:cNvPr id="357" name="TextBox 356">
            <a:extLst>
              <a:ext uri="{FF2B5EF4-FFF2-40B4-BE49-F238E27FC236}">
                <a16:creationId xmlns:a16="http://schemas.microsoft.com/office/drawing/2014/main" id="{D834E43E-925E-4134-8537-41FF83FFCB9E}"/>
              </a:ext>
            </a:extLst>
          </p:cNvPr>
          <p:cNvSpPr txBox="1"/>
          <p:nvPr/>
        </p:nvSpPr>
        <p:spPr>
          <a:xfrm>
            <a:off x="3352800" y="2895600"/>
            <a:ext cx="1041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Artificial burrow</a:t>
            </a:r>
          </a:p>
        </p:txBody>
      </p:sp>
      <p:sp>
        <p:nvSpPr>
          <p:cNvPr id="358" name="TextBox 357">
            <a:extLst>
              <a:ext uri="{FF2B5EF4-FFF2-40B4-BE49-F238E27FC236}">
                <a16:creationId xmlns:a16="http://schemas.microsoft.com/office/drawing/2014/main" id="{CD5C798F-8846-4322-A7BE-A49C6AD5DBDC}"/>
              </a:ext>
            </a:extLst>
          </p:cNvPr>
          <p:cNvSpPr txBox="1"/>
          <p:nvPr/>
        </p:nvSpPr>
        <p:spPr>
          <a:xfrm>
            <a:off x="4953000" y="2895600"/>
            <a:ext cx="873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Fecal mound</a:t>
            </a:r>
          </a:p>
        </p:txBody>
      </p:sp>
      <p:sp>
        <p:nvSpPr>
          <p:cNvPr id="359" name="TextBox 358">
            <a:extLst>
              <a:ext uri="{FF2B5EF4-FFF2-40B4-BE49-F238E27FC236}">
                <a16:creationId xmlns:a16="http://schemas.microsoft.com/office/drawing/2014/main" id="{1A220E62-CBE4-4427-AA16-A050FFABBD30}"/>
              </a:ext>
            </a:extLst>
          </p:cNvPr>
          <p:cNvSpPr txBox="1"/>
          <p:nvPr/>
        </p:nvSpPr>
        <p:spPr>
          <a:xfrm>
            <a:off x="6477000" y="2895600"/>
            <a:ext cx="891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Soil surface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B4A253B-C682-409C-BD56-C5ABBCB2EC73}"/>
              </a:ext>
            </a:extLst>
          </p:cNvPr>
          <p:cNvGrpSpPr/>
          <p:nvPr/>
        </p:nvGrpSpPr>
        <p:grpSpPr>
          <a:xfrm>
            <a:off x="1447802" y="3715149"/>
            <a:ext cx="6248393" cy="7500"/>
            <a:chOff x="1447802" y="3486549"/>
            <a:chExt cx="6248393" cy="7500"/>
          </a:xfrm>
        </p:grpSpPr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549E8651-925B-4CE2-86D9-E10FD70B1FE4}"/>
                </a:ext>
              </a:extLst>
            </p:cNvPr>
            <p:cNvCxnSpPr/>
            <p:nvPr/>
          </p:nvCxnSpPr>
          <p:spPr>
            <a:xfrm>
              <a:off x="2971802" y="3486549"/>
              <a:ext cx="838200" cy="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517AE458-EBA0-4482-880C-9FA10E428BCA}"/>
                </a:ext>
              </a:extLst>
            </p:cNvPr>
            <p:cNvCxnSpPr/>
            <p:nvPr/>
          </p:nvCxnSpPr>
          <p:spPr>
            <a:xfrm>
              <a:off x="1447802" y="3486549"/>
              <a:ext cx="838200" cy="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02735F3A-A6C2-4F0C-97BC-AB2C2CDF0EBE}"/>
                </a:ext>
              </a:extLst>
            </p:cNvPr>
            <p:cNvCxnSpPr/>
            <p:nvPr/>
          </p:nvCxnSpPr>
          <p:spPr>
            <a:xfrm>
              <a:off x="2362202" y="3486549"/>
              <a:ext cx="762000" cy="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ABE513A-E487-4A55-9780-82E8095ADDE5}"/>
                </a:ext>
              </a:extLst>
            </p:cNvPr>
            <p:cNvGrpSpPr/>
            <p:nvPr/>
          </p:nvGrpSpPr>
          <p:grpSpPr>
            <a:xfrm>
              <a:off x="3886202" y="3486549"/>
              <a:ext cx="3809993" cy="7500"/>
              <a:chOff x="3886202" y="3486549"/>
              <a:chExt cx="3809993" cy="7500"/>
            </a:xfrm>
          </p:grpSpPr>
          <p:cxnSp>
            <p:nvCxnSpPr>
              <p:cNvPr id="327" name="Straight Connector 326">
                <a:extLst>
                  <a:ext uri="{FF2B5EF4-FFF2-40B4-BE49-F238E27FC236}">
                    <a16:creationId xmlns:a16="http://schemas.microsoft.com/office/drawing/2014/main" id="{3B77AB4D-EECA-4785-8D6C-69B6B66675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86202" y="3486549"/>
                <a:ext cx="3733798" cy="7500"/>
              </a:xfrm>
              <a:prstGeom prst="lin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1FBC3156-594D-4D6B-A978-AAC656C35D77}"/>
                  </a:ext>
                </a:extLst>
              </p:cNvPr>
              <p:cNvCxnSpPr/>
              <p:nvPr/>
            </p:nvCxnSpPr>
            <p:spPr>
              <a:xfrm>
                <a:off x="6857995" y="3494049"/>
                <a:ext cx="838200" cy="0"/>
              </a:xfrm>
              <a:prstGeom prst="lin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ED687F3-5B6B-4518-92FD-4966BDD6BF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858990"/>
              </p:ext>
            </p:extLst>
          </p:nvPr>
        </p:nvGraphicFramePr>
        <p:xfrm>
          <a:off x="177799" y="1584960"/>
          <a:ext cx="7518395" cy="1158240"/>
        </p:xfrm>
        <a:graphic>
          <a:graphicData uri="http://schemas.openxmlformats.org/drawingml/2006/table">
            <a:tbl>
              <a:tblPr rtl="1" lastCol="1">
                <a:tableStyleId>{5C22544A-7EE6-4342-B048-85BDC9FD1C3A}</a:tableStyleId>
              </a:tblPr>
              <a:tblGrid>
                <a:gridCol w="1503679">
                  <a:extLst>
                    <a:ext uri="{9D8B030D-6E8A-4147-A177-3AD203B41FA5}">
                      <a16:colId xmlns:a16="http://schemas.microsoft.com/office/drawing/2014/main" val="961058812"/>
                    </a:ext>
                  </a:extLst>
                </a:gridCol>
                <a:gridCol w="1503679">
                  <a:extLst>
                    <a:ext uri="{9D8B030D-6E8A-4147-A177-3AD203B41FA5}">
                      <a16:colId xmlns:a16="http://schemas.microsoft.com/office/drawing/2014/main" val="789673541"/>
                    </a:ext>
                  </a:extLst>
                </a:gridCol>
                <a:gridCol w="1503679">
                  <a:extLst>
                    <a:ext uri="{9D8B030D-6E8A-4147-A177-3AD203B41FA5}">
                      <a16:colId xmlns:a16="http://schemas.microsoft.com/office/drawing/2014/main" val="1843516088"/>
                    </a:ext>
                  </a:extLst>
                </a:gridCol>
                <a:gridCol w="1737357">
                  <a:extLst>
                    <a:ext uri="{9D8B030D-6E8A-4147-A177-3AD203B41FA5}">
                      <a16:colId xmlns:a16="http://schemas.microsoft.com/office/drawing/2014/main" val="471866014"/>
                    </a:ext>
                  </a:extLst>
                </a:gridCol>
                <a:gridCol w="1270001">
                  <a:extLst>
                    <a:ext uri="{9D8B030D-6E8A-4147-A177-3AD203B41FA5}">
                      <a16:colId xmlns:a16="http://schemas.microsoft.com/office/drawing/2014/main" val="1314652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Climatic facilitation</a:t>
                      </a:r>
                      <a:endParaRPr lang="he-IL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179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Nutrient facilitation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613393"/>
                  </a:ext>
                </a:extLst>
              </a:tr>
            </a:tbl>
          </a:graphicData>
        </a:graphic>
      </p:graphicFrame>
      <p:pic>
        <p:nvPicPr>
          <p:cNvPr id="8" name="Graphic 7" descr="Checkmark">
            <a:extLst>
              <a:ext uri="{FF2B5EF4-FFF2-40B4-BE49-F238E27FC236}">
                <a16:creationId xmlns:a16="http://schemas.microsoft.com/office/drawing/2014/main" id="{F2080EE9-CA09-4FB6-ADFB-ADF67223EE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5487" y="1600200"/>
            <a:ext cx="571513" cy="571513"/>
          </a:xfrm>
          <a:prstGeom prst="rect">
            <a:avLst/>
          </a:prstGeom>
        </p:spPr>
      </p:pic>
      <p:pic>
        <p:nvPicPr>
          <p:cNvPr id="14" name="Graphic 13" descr="Close">
            <a:extLst>
              <a:ext uri="{FF2B5EF4-FFF2-40B4-BE49-F238E27FC236}">
                <a16:creationId xmlns:a16="http://schemas.microsoft.com/office/drawing/2014/main" id="{52122639-9CBE-45F2-A406-786E2568F3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51239" y="2171687"/>
            <a:ext cx="571513" cy="571513"/>
          </a:xfrm>
          <a:prstGeom prst="rect">
            <a:avLst/>
          </a:prstGeom>
        </p:spPr>
      </p:pic>
      <p:pic>
        <p:nvPicPr>
          <p:cNvPr id="160" name="Graphic 159" descr="Checkmark">
            <a:extLst>
              <a:ext uri="{FF2B5EF4-FFF2-40B4-BE49-F238E27FC236}">
                <a16:creationId xmlns:a16="http://schemas.microsoft.com/office/drawing/2014/main" id="{F03BFFA8-DD25-4598-8092-8903E204F7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5487" y="2171687"/>
            <a:ext cx="571513" cy="571513"/>
          </a:xfrm>
          <a:prstGeom prst="rect">
            <a:avLst/>
          </a:prstGeom>
        </p:spPr>
      </p:pic>
      <p:pic>
        <p:nvPicPr>
          <p:cNvPr id="161" name="Graphic 160" descr="Checkmark">
            <a:extLst>
              <a:ext uri="{FF2B5EF4-FFF2-40B4-BE49-F238E27FC236}">
                <a16:creationId xmlns:a16="http://schemas.microsoft.com/office/drawing/2014/main" id="{B580EE01-CA84-444C-B0D0-0D12C79EC0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57600" y="1600200"/>
            <a:ext cx="571513" cy="571513"/>
          </a:xfrm>
          <a:prstGeom prst="rect">
            <a:avLst/>
          </a:prstGeom>
        </p:spPr>
      </p:pic>
      <p:pic>
        <p:nvPicPr>
          <p:cNvPr id="184" name="Graphic 183" descr="Checkmark">
            <a:extLst>
              <a:ext uri="{FF2B5EF4-FFF2-40B4-BE49-F238E27FC236}">
                <a16:creationId xmlns:a16="http://schemas.microsoft.com/office/drawing/2014/main" id="{E05633EC-1449-462B-AC69-5A45642C3B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43487" y="2171687"/>
            <a:ext cx="571513" cy="571513"/>
          </a:xfrm>
          <a:prstGeom prst="rect">
            <a:avLst/>
          </a:prstGeom>
        </p:spPr>
      </p:pic>
      <p:pic>
        <p:nvPicPr>
          <p:cNvPr id="185" name="Graphic 184" descr="Close">
            <a:extLst>
              <a:ext uri="{FF2B5EF4-FFF2-40B4-BE49-F238E27FC236}">
                <a16:creationId xmlns:a16="http://schemas.microsoft.com/office/drawing/2014/main" id="{EE235ADF-52D8-4367-A82E-6DB0EF36E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67487" y="1600200"/>
            <a:ext cx="571513" cy="571513"/>
          </a:xfrm>
          <a:prstGeom prst="rect">
            <a:avLst/>
          </a:prstGeom>
        </p:spPr>
      </p:pic>
      <p:pic>
        <p:nvPicPr>
          <p:cNvPr id="186" name="Graphic 185" descr="Close">
            <a:extLst>
              <a:ext uri="{FF2B5EF4-FFF2-40B4-BE49-F238E27FC236}">
                <a16:creationId xmlns:a16="http://schemas.microsoft.com/office/drawing/2014/main" id="{3401F927-3328-4B6D-999A-F88BD32DF5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67487" y="2171687"/>
            <a:ext cx="571513" cy="571513"/>
          </a:xfrm>
          <a:prstGeom prst="rect">
            <a:avLst/>
          </a:prstGeom>
        </p:spPr>
      </p:pic>
      <p:pic>
        <p:nvPicPr>
          <p:cNvPr id="187" name="Graphic 186" descr="Close">
            <a:extLst>
              <a:ext uri="{FF2B5EF4-FFF2-40B4-BE49-F238E27FC236}">
                <a16:creationId xmlns:a16="http://schemas.microsoft.com/office/drawing/2014/main" id="{24301E0F-3A6E-429B-9728-7846E11359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67287" y="1600200"/>
            <a:ext cx="571513" cy="571513"/>
          </a:xfrm>
          <a:prstGeom prst="rect">
            <a:avLst/>
          </a:prstGeom>
        </p:spPr>
      </p:pic>
      <p:sp>
        <p:nvSpPr>
          <p:cNvPr id="188" name="Rectangle 187">
            <a:extLst>
              <a:ext uri="{FF2B5EF4-FFF2-40B4-BE49-F238E27FC236}">
                <a16:creationId xmlns:a16="http://schemas.microsoft.com/office/drawing/2014/main" id="{2BB613B6-4857-44C8-9E76-0B50027E7AB6}"/>
              </a:ext>
            </a:extLst>
          </p:cNvPr>
          <p:cNvSpPr/>
          <p:nvPr/>
        </p:nvSpPr>
        <p:spPr>
          <a:xfrm>
            <a:off x="1447795" y="209481"/>
            <a:ext cx="6248400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/>
              <a:t>Methods:</a:t>
            </a:r>
          </a:p>
          <a:p>
            <a:pPr algn="ctr">
              <a:lnSpc>
                <a:spcPct val="150000"/>
              </a:lnSpc>
            </a:pPr>
            <a:r>
              <a:rPr lang="en-US" sz="2400" b="1" dirty="0"/>
              <a:t>Fine mesh litter bags in different habitats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9778996"/>
      </p:ext>
    </p:extLst>
  </p:cSld>
  <p:clrMapOvr>
    <a:masterClrMapping/>
  </p:clrMapOvr>
  <p:transition advTm="3116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4.8|1.5|3.6|7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1.6|2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4|2.2|7.1|6.4|29.4|6.3|6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15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2.1|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8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4.6|8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11.1|3.7|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15505</TotalTime>
  <Words>1176</Words>
  <Application>Microsoft Office PowerPoint</Application>
  <PresentationFormat>On-screen Show (4:3)</PresentationFormat>
  <Paragraphs>177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URWPalladioL-Bold</vt:lpstr>
      <vt:lpstr>Office Theme</vt:lpstr>
      <vt:lpstr>1_Office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nevos</dc:creator>
  <cp:lastModifiedBy>Nevo Sagi</cp:lastModifiedBy>
  <cp:revision>840</cp:revision>
  <cp:lastPrinted>2017-12-16T12:45:54Z</cp:lastPrinted>
  <dcterms:created xsi:type="dcterms:W3CDTF">2017-10-29T07:32:29Z</dcterms:created>
  <dcterms:modified xsi:type="dcterms:W3CDTF">2022-05-24T13:38:03Z</dcterms:modified>
</cp:coreProperties>
</file>