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617" r:id="rId3"/>
    <p:sldId id="600" r:id="rId4"/>
    <p:sldId id="601" r:id="rId5"/>
    <p:sldId id="602" r:id="rId6"/>
    <p:sldId id="620" r:id="rId7"/>
    <p:sldId id="618" r:id="rId8"/>
    <p:sldId id="619" r:id="rId9"/>
    <p:sldId id="603" r:id="rId10"/>
    <p:sldId id="624" r:id="rId11"/>
    <p:sldId id="625" r:id="rId12"/>
    <p:sldId id="623" r:id="rId13"/>
    <p:sldId id="626" r:id="rId14"/>
    <p:sldId id="627" r:id="rId15"/>
    <p:sldId id="628" r:id="rId16"/>
    <p:sldId id="540" r:id="rId17"/>
    <p:sldId id="543" r:id="rId18"/>
    <p:sldId id="350" r:id="rId19"/>
    <p:sldId id="547" r:id="rId20"/>
    <p:sldId id="545" r:id="rId21"/>
    <p:sldId id="546" r:id="rId22"/>
    <p:sldId id="557" r:id="rId23"/>
    <p:sldId id="590" r:id="rId24"/>
    <p:sldId id="591" r:id="rId25"/>
    <p:sldId id="550" r:id="rId26"/>
    <p:sldId id="560" r:id="rId27"/>
    <p:sldId id="577" r:id="rId28"/>
    <p:sldId id="583" r:id="rId2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45"/>
    <a:srgbClr val="0045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5741"/>
  </p:normalViewPr>
  <p:slideViewPr>
    <p:cSldViewPr snapToGrid="0" snapToObjects="1">
      <p:cViewPr varScale="1">
        <p:scale>
          <a:sx n="90" d="100"/>
          <a:sy n="90" d="100"/>
        </p:scale>
        <p:origin x="232"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DEB74-8F04-8948-9D66-0DEE2A2EFA22}" type="doc">
      <dgm:prSet loTypeId="urn:microsoft.com/office/officeart/2005/8/layout/process1" loCatId="" qsTypeId="urn:microsoft.com/office/officeart/2005/8/quickstyle/simple1" qsCatId="simple" csTypeId="urn:microsoft.com/office/officeart/2005/8/colors/accent1_2" csCatId="accent1" phldr="1"/>
      <dgm:spPr/>
    </dgm:pt>
    <dgm:pt modelId="{AAFF739A-884C-484B-B050-D75F3C160172}">
      <dgm:prSet phldrT="[Text]"/>
      <dgm:spPr>
        <a:solidFill>
          <a:schemeClr val="accent1"/>
        </a:solidFill>
        <a:ln>
          <a:solidFill>
            <a:schemeClr val="accent1"/>
          </a:solidFill>
        </a:ln>
      </dgm:spPr>
      <dgm:t>
        <a:bodyPr/>
        <a:lstStyle/>
        <a:p>
          <a:r>
            <a:rPr lang="en-GB" dirty="0">
              <a:latin typeface="Verdana" panose="020B0604030504040204" pitchFamily="34" charset="0"/>
              <a:ea typeface="Verdana" panose="020B0604030504040204" pitchFamily="34" charset="0"/>
              <a:cs typeface="Verdana" panose="020B0604030504040204" pitchFamily="34" charset="0"/>
            </a:rPr>
            <a:t>Window</a:t>
          </a:r>
        </a:p>
      </dgm:t>
    </dgm:pt>
    <dgm:pt modelId="{3BB709E1-D114-8A4B-A4D9-D694841677B7}" type="parTrans" cxnId="{44774C70-97B4-724E-AC35-B30AA9FDF491}">
      <dgm:prSet/>
      <dgm:spPr/>
      <dgm:t>
        <a:bodyPr/>
        <a:lstStyle/>
        <a:p>
          <a:endParaRPr lang="en-GB"/>
        </a:p>
      </dgm:t>
    </dgm:pt>
    <dgm:pt modelId="{0127FD49-58AF-0E46-B5EF-0052DA3C60AA}" type="sibTrans" cxnId="{44774C70-97B4-724E-AC35-B30AA9FDF491}">
      <dgm:prSet/>
      <dgm:spPr/>
      <dgm:t>
        <a:bodyPr/>
        <a:lstStyle/>
        <a:p>
          <a:endParaRPr lang="en-GB"/>
        </a:p>
      </dgm:t>
    </dgm:pt>
    <dgm:pt modelId="{DA09EEA2-10A0-1D44-A83E-2E5560865D84}">
      <dgm:prSet phldrT="[Text]"/>
      <dgm:spPr>
        <a:solidFill>
          <a:schemeClr val="accent1"/>
        </a:solidFill>
        <a:ln>
          <a:solidFill>
            <a:schemeClr val="accent1"/>
          </a:solidFill>
        </a:ln>
      </dgm:spPr>
      <dgm:t>
        <a:bodyPr/>
        <a:lstStyle/>
        <a:p>
          <a:r>
            <a:rPr lang="en-GB" dirty="0">
              <a:latin typeface="Verdana" panose="020B0604030504040204" pitchFamily="34" charset="0"/>
              <a:ea typeface="Verdana" panose="020B0604030504040204" pitchFamily="34" charset="0"/>
              <a:cs typeface="Verdana" panose="020B0604030504040204" pitchFamily="34" charset="0"/>
            </a:rPr>
            <a:t>Fourier transform</a:t>
          </a:r>
        </a:p>
      </dgm:t>
    </dgm:pt>
    <dgm:pt modelId="{BFE7A8C9-0B13-4941-BE14-B186A9018054}" type="parTrans" cxnId="{DD864D14-ECFF-F442-816C-15399E01BBB6}">
      <dgm:prSet/>
      <dgm:spPr/>
      <dgm:t>
        <a:bodyPr/>
        <a:lstStyle/>
        <a:p>
          <a:endParaRPr lang="en-GB"/>
        </a:p>
      </dgm:t>
    </dgm:pt>
    <dgm:pt modelId="{F57EB063-7D57-2240-9050-C71DFDB73940}" type="sibTrans" cxnId="{DD864D14-ECFF-F442-816C-15399E01BBB6}">
      <dgm:prSet/>
      <dgm:spPr/>
      <dgm:t>
        <a:bodyPr/>
        <a:lstStyle/>
        <a:p>
          <a:endParaRPr lang="en-GB"/>
        </a:p>
      </dgm:t>
    </dgm:pt>
    <dgm:pt modelId="{124A1EDD-5FEE-694F-9C83-48E91471DCB0}">
      <dgm:prSet phldrT="[Text]"/>
      <dgm:spPr>
        <a:solidFill>
          <a:schemeClr val="accent1"/>
        </a:solidFill>
        <a:ln>
          <a:solidFill>
            <a:schemeClr val="accent1"/>
          </a:solidFill>
        </a:ln>
      </dgm:spPr>
      <dgm:t>
        <a:bodyPr/>
        <a:lstStyle/>
        <a:p>
          <a:r>
            <a:rPr lang="en-GB" dirty="0">
              <a:latin typeface="Verdana" panose="020B0604030504040204" pitchFamily="34" charset="0"/>
              <a:ea typeface="Verdana" panose="020B0604030504040204" pitchFamily="34" charset="0"/>
              <a:cs typeface="Verdana" panose="020B0604030504040204" pitchFamily="34" charset="0"/>
            </a:rPr>
            <a:t>Filter high frequencies</a:t>
          </a:r>
        </a:p>
      </dgm:t>
    </dgm:pt>
    <dgm:pt modelId="{EB1AC139-80D7-114D-BA9B-DDDE034A9E6A}" type="parTrans" cxnId="{0ECF67BB-E85C-8B4C-AE29-EFBD4114A8DE}">
      <dgm:prSet/>
      <dgm:spPr/>
      <dgm:t>
        <a:bodyPr/>
        <a:lstStyle/>
        <a:p>
          <a:endParaRPr lang="en-GB"/>
        </a:p>
      </dgm:t>
    </dgm:pt>
    <dgm:pt modelId="{9A886BE0-15F6-5841-9742-211E17920DF9}" type="sibTrans" cxnId="{0ECF67BB-E85C-8B4C-AE29-EFBD4114A8DE}">
      <dgm:prSet/>
      <dgm:spPr/>
      <dgm:t>
        <a:bodyPr/>
        <a:lstStyle/>
        <a:p>
          <a:endParaRPr lang="en-GB"/>
        </a:p>
      </dgm:t>
    </dgm:pt>
    <dgm:pt modelId="{C7672B76-4183-F940-98CA-7CD959985B4A}" type="pres">
      <dgm:prSet presAssocID="{535DEB74-8F04-8948-9D66-0DEE2A2EFA22}" presName="Name0" presStyleCnt="0">
        <dgm:presLayoutVars>
          <dgm:dir/>
          <dgm:resizeHandles val="exact"/>
        </dgm:presLayoutVars>
      </dgm:prSet>
      <dgm:spPr/>
    </dgm:pt>
    <dgm:pt modelId="{77283C9A-4297-B74C-BFD1-897642FDC050}" type="pres">
      <dgm:prSet presAssocID="{AAFF739A-884C-484B-B050-D75F3C160172}" presName="node" presStyleLbl="node1" presStyleIdx="0" presStyleCnt="3">
        <dgm:presLayoutVars>
          <dgm:bulletEnabled val="1"/>
        </dgm:presLayoutVars>
      </dgm:prSet>
      <dgm:spPr/>
    </dgm:pt>
    <dgm:pt modelId="{5C9B17C9-5748-E34F-A948-CC3028477273}" type="pres">
      <dgm:prSet presAssocID="{0127FD49-58AF-0E46-B5EF-0052DA3C60AA}" presName="sibTrans" presStyleLbl="sibTrans2D1" presStyleIdx="0" presStyleCnt="2"/>
      <dgm:spPr/>
    </dgm:pt>
    <dgm:pt modelId="{1114D827-47D3-A447-8918-53158F6B11D5}" type="pres">
      <dgm:prSet presAssocID="{0127FD49-58AF-0E46-B5EF-0052DA3C60AA}" presName="connectorText" presStyleLbl="sibTrans2D1" presStyleIdx="0" presStyleCnt="2"/>
      <dgm:spPr/>
    </dgm:pt>
    <dgm:pt modelId="{F8DA7061-1519-CB42-B169-398BA59DC389}" type="pres">
      <dgm:prSet presAssocID="{DA09EEA2-10A0-1D44-A83E-2E5560865D84}" presName="node" presStyleLbl="node1" presStyleIdx="1" presStyleCnt="3">
        <dgm:presLayoutVars>
          <dgm:bulletEnabled val="1"/>
        </dgm:presLayoutVars>
      </dgm:prSet>
      <dgm:spPr/>
    </dgm:pt>
    <dgm:pt modelId="{417A4480-889C-DD49-86D7-27076430E94E}" type="pres">
      <dgm:prSet presAssocID="{F57EB063-7D57-2240-9050-C71DFDB73940}" presName="sibTrans" presStyleLbl="sibTrans2D1" presStyleIdx="1" presStyleCnt="2"/>
      <dgm:spPr/>
    </dgm:pt>
    <dgm:pt modelId="{B847E7C1-34A1-A14B-9D1F-884D547F3854}" type="pres">
      <dgm:prSet presAssocID="{F57EB063-7D57-2240-9050-C71DFDB73940}" presName="connectorText" presStyleLbl="sibTrans2D1" presStyleIdx="1" presStyleCnt="2"/>
      <dgm:spPr/>
    </dgm:pt>
    <dgm:pt modelId="{B9C03D54-A2B7-FE43-B7FC-76C18ED3FD59}" type="pres">
      <dgm:prSet presAssocID="{124A1EDD-5FEE-694F-9C83-48E91471DCB0}" presName="node" presStyleLbl="node1" presStyleIdx="2" presStyleCnt="3">
        <dgm:presLayoutVars>
          <dgm:bulletEnabled val="1"/>
        </dgm:presLayoutVars>
      </dgm:prSet>
      <dgm:spPr/>
    </dgm:pt>
  </dgm:ptLst>
  <dgm:cxnLst>
    <dgm:cxn modelId="{DD864D14-ECFF-F442-816C-15399E01BBB6}" srcId="{535DEB74-8F04-8948-9D66-0DEE2A2EFA22}" destId="{DA09EEA2-10A0-1D44-A83E-2E5560865D84}" srcOrd="1" destOrd="0" parTransId="{BFE7A8C9-0B13-4941-BE14-B186A9018054}" sibTransId="{F57EB063-7D57-2240-9050-C71DFDB73940}"/>
    <dgm:cxn modelId="{0ECEF726-A016-B047-8BCB-10A01DADB005}" type="presOf" srcId="{0127FD49-58AF-0E46-B5EF-0052DA3C60AA}" destId="{1114D827-47D3-A447-8918-53158F6B11D5}" srcOrd="1" destOrd="0" presId="urn:microsoft.com/office/officeart/2005/8/layout/process1"/>
    <dgm:cxn modelId="{D7955242-CA41-AA48-9AA7-92EC3D5057A3}" type="presOf" srcId="{0127FD49-58AF-0E46-B5EF-0052DA3C60AA}" destId="{5C9B17C9-5748-E34F-A948-CC3028477273}" srcOrd="0" destOrd="0" presId="urn:microsoft.com/office/officeart/2005/8/layout/process1"/>
    <dgm:cxn modelId="{7ADDE14D-641E-6045-9FFB-D2C33A5E3EDA}" type="presOf" srcId="{AAFF739A-884C-484B-B050-D75F3C160172}" destId="{77283C9A-4297-B74C-BFD1-897642FDC050}" srcOrd="0" destOrd="0" presId="urn:microsoft.com/office/officeart/2005/8/layout/process1"/>
    <dgm:cxn modelId="{286C5A55-1AD5-1544-AE3A-144DC3ED1BA1}" type="presOf" srcId="{F57EB063-7D57-2240-9050-C71DFDB73940}" destId="{417A4480-889C-DD49-86D7-27076430E94E}" srcOrd="0" destOrd="0" presId="urn:microsoft.com/office/officeart/2005/8/layout/process1"/>
    <dgm:cxn modelId="{D34FC857-0C2D-0A47-BD69-C06260A3603D}" type="presOf" srcId="{DA09EEA2-10A0-1D44-A83E-2E5560865D84}" destId="{F8DA7061-1519-CB42-B169-398BA59DC389}" srcOrd="0" destOrd="0" presId="urn:microsoft.com/office/officeart/2005/8/layout/process1"/>
    <dgm:cxn modelId="{DD299A5E-5F2C-9248-926E-376E84933C0F}" type="presOf" srcId="{535DEB74-8F04-8948-9D66-0DEE2A2EFA22}" destId="{C7672B76-4183-F940-98CA-7CD959985B4A}" srcOrd="0" destOrd="0" presId="urn:microsoft.com/office/officeart/2005/8/layout/process1"/>
    <dgm:cxn modelId="{44774C70-97B4-724E-AC35-B30AA9FDF491}" srcId="{535DEB74-8F04-8948-9D66-0DEE2A2EFA22}" destId="{AAFF739A-884C-484B-B050-D75F3C160172}" srcOrd="0" destOrd="0" parTransId="{3BB709E1-D114-8A4B-A4D9-D694841677B7}" sibTransId="{0127FD49-58AF-0E46-B5EF-0052DA3C60AA}"/>
    <dgm:cxn modelId="{06130B81-FB9A-0B40-941C-5EA5AEC6A29A}" type="presOf" srcId="{F57EB063-7D57-2240-9050-C71DFDB73940}" destId="{B847E7C1-34A1-A14B-9D1F-884D547F3854}" srcOrd="1" destOrd="0" presId="urn:microsoft.com/office/officeart/2005/8/layout/process1"/>
    <dgm:cxn modelId="{E35EDDB4-2B51-4741-A621-451FFD01BA78}" type="presOf" srcId="{124A1EDD-5FEE-694F-9C83-48E91471DCB0}" destId="{B9C03D54-A2B7-FE43-B7FC-76C18ED3FD59}" srcOrd="0" destOrd="0" presId="urn:microsoft.com/office/officeart/2005/8/layout/process1"/>
    <dgm:cxn modelId="{0ECF67BB-E85C-8B4C-AE29-EFBD4114A8DE}" srcId="{535DEB74-8F04-8948-9D66-0DEE2A2EFA22}" destId="{124A1EDD-5FEE-694F-9C83-48E91471DCB0}" srcOrd="2" destOrd="0" parTransId="{EB1AC139-80D7-114D-BA9B-DDDE034A9E6A}" sibTransId="{9A886BE0-15F6-5841-9742-211E17920DF9}"/>
    <dgm:cxn modelId="{CE6AD77B-68A0-7044-93C1-737C7D0A3F3A}" type="presParOf" srcId="{C7672B76-4183-F940-98CA-7CD959985B4A}" destId="{77283C9A-4297-B74C-BFD1-897642FDC050}" srcOrd="0" destOrd="0" presId="urn:microsoft.com/office/officeart/2005/8/layout/process1"/>
    <dgm:cxn modelId="{29F27EA6-40FB-A84F-9B4C-6053FC282BD1}" type="presParOf" srcId="{C7672B76-4183-F940-98CA-7CD959985B4A}" destId="{5C9B17C9-5748-E34F-A948-CC3028477273}" srcOrd="1" destOrd="0" presId="urn:microsoft.com/office/officeart/2005/8/layout/process1"/>
    <dgm:cxn modelId="{9894486F-35FF-024E-BEE5-915B6446F053}" type="presParOf" srcId="{5C9B17C9-5748-E34F-A948-CC3028477273}" destId="{1114D827-47D3-A447-8918-53158F6B11D5}" srcOrd="0" destOrd="0" presId="urn:microsoft.com/office/officeart/2005/8/layout/process1"/>
    <dgm:cxn modelId="{99AAAB0D-CFE3-4147-A067-A11B22391032}" type="presParOf" srcId="{C7672B76-4183-F940-98CA-7CD959985B4A}" destId="{F8DA7061-1519-CB42-B169-398BA59DC389}" srcOrd="2" destOrd="0" presId="urn:microsoft.com/office/officeart/2005/8/layout/process1"/>
    <dgm:cxn modelId="{F48F517E-48D1-F34B-9849-32DBA052AD0B}" type="presParOf" srcId="{C7672B76-4183-F940-98CA-7CD959985B4A}" destId="{417A4480-889C-DD49-86D7-27076430E94E}" srcOrd="3" destOrd="0" presId="urn:microsoft.com/office/officeart/2005/8/layout/process1"/>
    <dgm:cxn modelId="{2B0EAE11-6D1A-AA43-B0F9-0DF90D6FF336}" type="presParOf" srcId="{417A4480-889C-DD49-86D7-27076430E94E}" destId="{B847E7C1-34A1-A14B-9D1F-884D547F3854}" srcOrd="0" destOrd="0" presId="urn:microsoft.com/office/officeart/2005/8/layout/process1"/>
    <dgm:cxn modelId="{28DCE42B-F643-3148-930C-98D94B4C4F16}" type="presParOf" srcId="{C7672B76-4183-F940-98CA-7CD959985B4A}" destId="{B9C03D54-A2B7-FE43-B7FC-76C18ED3FD5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DEB74-8F04-8948-9D66-0DEE2A2EFA22}" type="doc">
      <dgm:prSet loTypeId="urn:microsoft.com/office/officeart/2005/8/layout/process1" loCatId="" qsTypeId="urn:microsoft.com/office/officeart/2005/8/quickstyle/simple1" qsCatId="simple" csTypeId="urn:microsoft.com/office/officeart/2005/8/colors/accent1_2" csCatId="accent1" phldr="1"/>
      <dgm:spPr/>
    </dgm:pt>
    <dgm:pt modelId="{AAFF739A-884C-484B-B050-D75F3C160172}">
      <dgm:prSet phldrT="[Text]"/>
      <dgm:spPr>
        <a:solidFill>
          <a:schemeClr val="accent1"/>
        </a:solidFill>
        <a:ln>
          <a:solidFill>
            <a:schemeClr val="accent1"/>
          </a:solidFill>
        </a:ln>
      </dgm:spPr>
      <dgm:t>
        <a:bodyPr/>
        <a:lstStyle/>
        <a:p>
          <a:r>
            <a:rPr lang="en-GB" dirty="0">
              <a:latin typeface="Verdana" panose="020B0604030504040204" pitchFamily="34" charset="0"/>
              <a:ea typeface="Verdana" panose="020B0604030504040204" pitchFamily="34" charset="0"/>
              <a:cs typeface="Verdana" panose="020B0604030504040204" pitchFamily="34" charset="0"/>
            </a:rPr>
            <a:t>Interpolate on transects</a:t>
          </a:r>
        </a:p>
      </dgm:t>
    </dgm:pt>
    <dgm:pt modelId="{3BB709E1-D114-8A4B-A4D9-D694841677B7}" type="parTrans" cxnId="{44774C70-97B4-724E-AC35-B30AA9FDF491}">
      <dgm:prSet/>
      <dgm:spPr/>
      <dgm:t>
        <a:bodyPr/>
        <a:lstStyle/>
        <a:p>
          <a:endParaRPr lang="en-GB"/>
        </a:p>
      </dgm:t>
    </dgm:pt>
    <dgm:pt modelId="{0127FD49-58AF-0E46-B5EF-0052DA3C60AA}" type="sibTrans" cxnId="{44774C70-97B4-724E-AC35-B30AA9FDF491}">
      <dgm:prSet/>
      <dgm:spPr/>
      <dgm:t>
        <a:bodyPr/>
        <a:lstStyle/>
        <a:p>
          <a:endParaRPr lang="en-GB"/>
        </a:p>
      </dgm:t>
    </dgm:pt>
    <dgm:pt modelId="{DA09EEA2-10A0-1D44-A83E-2E5560865D84}">
      <dgm:prSet phldrT="[Text]"/>
      <dgm:spPr>
        <a:solidFill>
          <a:schemeClr val="accent1"/>
        </a:solidFill>
        <a:ln>
          <a:solidFill>
            <a:schemeClr val="accent1"/>
          </a:solidFill>
        </a:ln>
      </dgm:spPr>
      <dgm:t>
        <a:bodyPr/>
        <a:lstStyle/>
        <a:p>
          <a:r>
            <a:rPr lang="en-GB" dirty="0">
              <a:latin typeface="Verdana" panose="020B0604030504040204" pitchFamily="34" charset="0"/>
              <a:ea typeface="Verdana" panose="020B0604030504040204" pitchFamily="34" charset="0"/>
              <a:cs typeface="Verdana" panose="020B0604030504040204" pitchFamily="34" charset="0"/>
            </a:rPr>
            <a:t>Gaussian moving average</a:t>
          </a:r>
        </a:p>
      </dgm:t>
    </dgm:pt>
    <dgm:pt modelId="{BFE7A8C9-0B13-4941-BE14-B186A9018054}" type="parTrans" cxnId="{DD864D14-ECFF-F442-816C-15399E01BBB6}">
      <dgm:prSet/>
      <dgm:spPr/>
      <dgm:t>
        <a:bodyPr/>
        <a:lstStyle/>
        <a:p>
          <a:endParaRPr lang="en-GB"/>
        </a:p>
      </dgm:t>
    </dgm:pt>
    <dgm:pt modelId="{F57EB063-7D57-2240-9050-C71DFDB73940}" type="sibTrans" cxnId="{DD864D14-ECFF-F442-816C-15399E01BBB6}">
      <dgm:prSet/>
      <dgm:spPr/>
      <dgm:t>
        <a:bodyPr/>
        <a:lstStyle/>
        <a:p>
          <a:endParaRPr lang="en-GB"/>
        </a:p>
      </dgm:t>
    </dgm:pt>
    <dgm:pt modelId="{C7672B76-4183-F940-98CA-7CD959985B4A}" type="pres">
      <dgm:prSet presAssocID="{535DEB74-8F04-8948-9D66-0DEE2A2EFA22}" presName="Name0" presStyleCnt="0">
        <dgm:presLayoutVars>
          <dgm:dir/>
          <dgm:resizeHandles val="exact"/>
        </dgm:presLayoutVars>
      </dgm:prSet>
      <dgm:spPr/>
    </dgm:pt>
    <dgm:pt modelId="{77283C9A-4297-B74C-BFD1-897642FDC050}" type="pres">
      <dgm:prSet presAssocID="{AAFF739A-884C-484B-B050-D75F3C160172}" presName="node" presStyleLbl="node1" presStyleIdx="0" presStyleCnt="2" custLinFactNeighborX="6499" custLinFactNeighborY="-13969">
        <dgm:presLayoutVars>
          <dgm:bulletEnabled val="1"/>
        </dgm:presLayoutVars>
      </dgm:prSet>
      <dgm:spPr/>
    </dgm:pt>
    <dgm:pt modelId="{5C9B17C9-5748-E34F-A948-CC3028477273}" type="pres">
      <dgm:prSet presAssocID="{0127FD49-58AF-0E46-B5EF-0052DA3C60AA}" presName="sibTrans" presStyleLbl="sibTrans2D1" presStyleIdx="0" presStyleCnt="1"/>
      <dgm:spPr/>
    </dgm:pt>
    <dgm:pt modelId="{1114D827-47D3-A447-8918-53158F6B11D5}" type="pres">
      <dgm:prSet presAssocID="{0127FD49-58AF-0E46-B5EF-0052DA3C60AA}" presName="connectorText" presStyleLbl="sibTrans2D1" presStyleIdx="0" presStyleCnt="1"/>
      <dgm:spPr/>
    </dgm:pt>
    <dgm:pt modelId="{F8DA7061-1519-CB42-B169-398BA59DC389}" type="pres">
      <dgm:prSet presAssocID="{DA09EEA2-10A0-1D44-A83E-2E5560865D84}" presName="node" presStyleLbl="node1" presStyleIdx="1" presStyleCnt="2" custLinFactNeighborX="-3383" custLinFactNeighborY="-13969">
        <dgm:presLayoutVars>
          <dgm:bulletEnabled val="1"/>
        </dgm:presLayoutVars>
      </dgm:prSet>
      <dgm:spPr/>
    </dgm:pt>
  </dgm:ptLst>
  <dgm:cxnLst>
    <dgm:cxn modelId="{DD864D14-ECFF-F442-816C-15399E01BBB6}" srcId="{535DEB74-8F04-8948-9D66-0DEE2A2EFA22}" destId="{DA09EEA2-10A0-1D44-A83E-2E5560865D84}" srcOrd="1" destOrd="0" parTransId="{BFE7A8C9-0B13-4941-BE14-B186A9018054}" sibTransId="{F57EB063-7D57-2240-9050-C71DFDB73940}"/>
    <dgm:cxn modelId="{0ECEF726-A016-B047-8BCB-10A01DADB005}" type="presOf" srcId="{0127FD49-58AF-0E46-B5EF-0052DA3C60AA}" destId="{1114D827-47D3-A447-8918-53158F6B11D5}" srcOrd="1" destOrd="0" presId="urn:microsoft.com/office/officeart/2005/8/layout/process1"/>
    <dgm:cxn modelId="{D7955242-CA41-AA48-9AA7-92EC3D5057A3}" type="presOf" srcId="{0127FD49-58AF-0E46-B5EF-0052DA3C60AA}" destId="{5C9B17C9-5748-E34F-A948-CC3028477273}" srcOrd="0" destOrd="0" presId="urn:microsoft.com/office/officeart/2005/8/layout/process1"/>
    <dgm:cxn modelId="{7ADDE14D-641E-6045-9FFB-D2C33A5E3EDA}" type="presOf" srcId="{AAFF739A-884C-484B-B050-D75F3C160172}" destId="{77283C9A-4297-B74C-BFD1-897642FDC050}" srcOrd="0" destOrd="0" presId="urn:microsoft.com/office/officeart/2005/8/layout/process1"/>
    <dgm:cxn modelId="{D34FC857-0C2D-0A47-BD69-C06260A3603D}" type="presOf" srcId="{DA09EEA2-10A0-1D44-A83E-2E5560865D84}" destId="{F8DA7061-1519-CB42-B169-398BA59DC389}" srcOrd="0" destOrd="0" presId="urn:microsoft.com/office/officeart/2005/8/layout/process1"/>
    <dgm:cxn modelId="{DD299A5E-5F2C-9248-926E-376E84933C0F}" type="presOf" srcId="{535DEB74-8F04-8948-9D66-0DEE2A2EFA22}" destId="{C7672B76-4183-F940-98CA-7CD959985B4A}" srcOrd="0" destOrd="0" presId="urn:microsoft.com/office/officeart/2005/8/layout/process1"/>
    <dgm:cxn modelId="{44774C70-97B4-724E-AC35-B30AA9FDF491}" srcId="{535DEB74-8F04-8948-9D66-0DEE2A2EFA22}" destId="{AAFF739A-884C-484B-B050-D75F3C160172}" srcOrd="0" destOrd="0" parTransId="{3BB709E1-D114-8A4B-A4D9-D694841677B7}" sibTransId="{0127FD49-58AF-0E46-B5EF-0052DA3C60AA}"/>
    <dgm:cxn modelId="{CE6AD77B-68A0-7044-93C1-737C7D0A3F3A}" type="presParOf" srcId="{C7672B76-4183-F940-98CA-7CD959985B4A}" destId="{77283C9A-4297-B74C-BFD1-897642FDC050}" srcOrd="0" destOrd="0" presId="urn:microsoft.com/office/officeart/2005/8/layout/process1"/>
    <dgm:cxn modelId="{29F27EA6-40FB-A84F-9B4C-6053FC282BD1}" type="presParOf" srcId="{C7672B76-4183-F940-98CA-7CD959985B4A}" destId="{5C9B17C9-5748-E34F-A948-CC3028477273}" srcOrd="1" destOrd="0" presId="urn:microsoft.com/office/officeart/2005/8/layout/process1"/>
    <dgm:cxn modelId="{9894486F-35FF-024E-BEE5-915B6446F053}" type="presParOf" srcId="{5C9B17C9-5748-E34F-A948-CC3028477273}" destId="{1114D827-47D3-A447-8918-53158F6B11D5}" srcOrd="0" destOrd="0" presId="urn:microsoft.com/office/officeart/2005/8/layout/process1"/>
    <dgm:cxn modelId="{99AAAB0D-CFE3-4147-A067-A11B22391032}" type="presParOf" srcId="{C7672B76-4183-F940-98CA-7CD959985B4A}" destId="{F8DA7061-1519-CB42-B169-398BA59DC389}" srcOrd="2"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39F72D-99B9-FD4C-94E3-FB3AA2BA899F}"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87BACD94-22D6-834A-9772-5AFE7D2794D9}">
      <dgm:prSet phldrT="[Text]"/>
      <dgm:spPr>
        <a:ln>
          <a:solidFill>
            <a:schemeClr val="accent1"/>
          </a:solidFill>
        </a:ln>
      </dgm:spPr>
      <dgm:t>
        <a:bodyPr/>
        <a:lstStyle/>
        <a:p>
          <a:r>
            <a:rPr lang="en-GB" b="1" i="0" dirty="0">
              <a:latin typeface="Verdana" panose="020B0604030504040204" pitchFamily="34" charset="0"/>
              <a:ea typeface="Verdana" panose="020B0604030504040204" pitchFamily="34" charset="0"/>
              <a:cs typeface="Verdana" panose="020B0604030504040204" pitchFamily="34" charset="0"/>
            </a:rPr>
            <a:t>Tide</a:t>
          </a:r>
        </a:p>
      </dgm:t>
    </dgm:pt>
    <dgm:pt modelId="{6F096B05-6382-FC49-B753-3210FA3BE706}" type="parTrans" cxnId="{6F2AFD08-0909-D141-919E-958FE40CD4D7}">
      <dgm:prSet/>
      <dgm:spPr/>
      <dgm:t>
        <a:bodyPr/>
        <a:lstStyle/>
        <a:p>
          <a:endParaRPr lang="en-GB"/>
        </a:p>
      </dgm:t>
    </dgm:pt>
    <dgm:pt modelId="{5BE0CE64-7B09-5F49-B0A0-88E2E8DE225B}" type="sibTrans" cxnId="{6F2AFD08-0909-D141-919E-958FE40CD4D7}">
      <dgm:prSet/>
      <dgm:spPr/>
      <dgm:t>
        <a:bodyPr/>
        <a:lstStyle/>
        <a:p>
          <a:endParaRPr lang="en-GB"/>
        </a:p>
      </dgm:t>
    </dgm:pt>
    <dgm:pt modelId="{9FE936BB-6D13-5D43-8F55-B93D9F628DF3}">
      <dgm:prSet phldrT="[Text]"/>
      <dgm:spPr/>
      <dgm:t>
        <a:bodyPr/>
        <a:lstStyle/>
        <a:p>
          <a:r>
            <a:rPr lang="en-GB" dirty="0">
              <a:latin typeface="Verdana" panose="020B0604030504040204" pitchFamily="34" charset="0"/>
              <a:ea typeface="Verdana" panose="020B0604030504040204" pitchFamily="34" charset="0"/>
              <a:cs typeface="Verdana" panose="020B0604030504040204" pitchFamily="34" charset="0"/>
            </a:rPr>
            <a:t>Very similar in all three locations</a:t>
          </a:r>
        </a:p>
      </dgm:t>
    </dgm:pt>
    <dgm:pt modelId="{815B1408-DA6E-C84B-B314-3EA43A87EE9A}" type="parTrans" cxnId="{E5CD6AC5-2AFC-CC46-95F7-59BF0A2A8B3A}">
      <dgm:prSet/>
      <dgm:spPr/>
      <dgm:t>
        <a:bodyPr/>
        <a:lstStyle/>
        <a:p>
          <a:endParaRPr lang="en-GB"/>
        </a:p>
      </dgm:t>
    </dgm:pt>
    <dgm:pt modelId="{C9DDEC76-7F1B-4044-8DA2-373E0709E8C3}" type="sibTrans" cxnId="{E5CD6AC5-2AFC-CC46-95F7-59BF0A2A8B3A}">
      <dgm:prSet/>
      <dgm:spPr/>
      <dgm:t>
        <a:bodyPr/>
        <a:lstStyle/>
        <a:p>
          <a:endParaRPr lang="en-GB"/>
        </a:p>
      </dgm:t>
    </dgm:pt>
    <dgm:pt modelId="{2DA5D0F4-1483-4D42-82CA-BDAC3DDAF420}">
      <dgm:prSet phldrT="[Text]"/>
      <dgm:spPr/>
      <dgm:t>
        <a:bodyPr/>
        <a:lstStyle/>
        <a:p>
          <a:r>
            <a:rPr lang="en-GB" dirty="0">
              <a:latin typeface="Verdana" panose="020B0604030504040204" pitchFamily="34" charset="0"/>
              <a:ea typeface="Verdana" panose="020B0604030504040204" pitchFamily="34" charset="0"/>
              <a:cs typeface="Verdana" panose="020B0604030504040204" pitchFamily="34" charset="0"/>
            </a:rPr>
            <a:t>Channelisation in central dep.</a:t>
          </a:r>
        </a:p>
      </dgm:t>
    </dgm:pt>
    <dgm:pt modelId="{C45F534F-A969-A449-8137-93615255B51B}" type="parTrans" cxnId="{383BBFF4-7F4C-4D43-BEB9-6EAEC7A65622}">
      <dgm:prSet/>
      <dgm:spPr/>
      <dgm:t>
        <a:bodyPr/>
        <a:lstStyle/>
        <a:p>
          <a:endParaRPr lang="en-GB"/>
        </a:p>
      </dgm:t>
    </dgm:pt>
    <dgm:pt modelId="{8B1349E2-E3A8-6E42-9032-16349F939413}" type="sibTrans" cxnId="{383BBFF4-7F4C-4D43-BEB9-6EAEC7A65622}">
      <dgm:prSet/>
      <dgm:spPr/>
      <dgm:t>
        <a:bodyPr/>
        <a:lstStyle/>
        <a:p>
          <a:endParaRPr lang="en-GB"/>
        </a:p>
      </dgm:t>
    </dgm:pt>
    <dgm:pt modelId="{FE847731-5DB7-6B42-8320-4C1230743E0C}">
      <dgm:prSet phldrT="[Text]"/>
      <dgm:spPr>
        <a:ln>
          <a:solidFill>
            <a:schemeClr val="accent1"/>
          </a:solidFill>
        </a:ln>
      </dgm:spPr>
      <dgm:t>
        <a:bodyPr/>
        <a:lstStyle/>
        <a:p>
          <a:r>
            <a:rPr lang="en-GB" b="1" i="0" dirty="0">
              <a:latin typeface="Verdana" panose="020B0604030504040204" pitchFamily="34" charset="0"/>
              <a:ea typeface="Verdana" panose="020B0604030504040204" pitchFamily="34" charset="0"/>
              <a:cs typeface="Verdana" panose="020B0604030504040204" pitchFamily="34" charset="0"/>
            </a:rPr>
            <a:t>Water depth</a:t>
          </a:r>
        </a:p>
      </dgm:t>
    </dgm:pt>
    <dgm:pt modelId="{E2A7FF88-B989-B84D-A66B-565D5759F42E}" type="parTrans" cxnId="{EEC0D608-1C86-7547-B5CC-4D1925CEE9AE}">
      <dgm:prSet/>
      <dgm:spPr/>
      <dgm:t>
        <a:bodyPr/>
        <a:lstStyle/>
        <a:p>
          <a:endParaRPr lang="en-GB"/>
        </a:p>
      </dgm:t>
    </dgm:pt>
    <dgm:pt modelId="{D5E3E85C-25C9-1744-9D7C-929561F4B630}" type="sibTrans" cxnId="{EEC0D608-1C86-7547-B5CC-4D1925CEE9AE}">
      <dgm:prSet/>
      <dgm:spPr/>
      <dgm:t>
        <a:bodyPr/>
        <a:lstStyle/>
        <a:p>
          <a:endParaRPr lang="en-GB"/>
        </a:p>
      </dgm:t>
    </dgm:pt>
    <dgm:pt modelId="{85594451-7079-E547-B8B1-3BB08FB4BA52}">
      <dgm:prSet phldrT="[Text]"/>
      <dgm:spPr/>
      <dgm:t>
        <a:bodyPr/>
        <a:lstStyle/>
        <a:p>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Northern (+4 m) and western (+6 m) significantly deeper than central dep.</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06A36B82-8A4E-CA43-8385-0F9730AD2077}" type="parTrans" cxnId="{0552D5F4-CA37-0246-A859-527E4C0DF95C}">
      <dgm:prSet/>
      <dgm:spPr/>
      <dgm:t>
        <a:bodyPr/>
        <a:lstStyle/>
        <a:p>
          <a:endParaRPr lang="en-GB"/>
        </a:p>
      </dgm:t>
    </dgm:pt>
    <dgm:pt modelId="{9D140539-D3FF-7D42-A7E5-8C3E498B3145}" type="sibTrans" cxnId="{0552D5F4-CA37-0246-A859-527E4C0DF95C}">
      <dgm:prSet/>
      <dgm:spPr/>
      <dgm:t>
        <a:bodyPr/>
        <a:lstStyle/>
        <a:p>
          <a:endParaRPr lang="en-GB"/>
        </a:p>
      </dgm:t>
    </dgm:pt>
    <dgm:pt modelId="{D6B94F98-6C92-8446-B2F0-810D9E0A8460}">
      <dgm:prSet/>
      <dgm:spPr>
        <a:ln>
          <a:solidFill>
            <a:schemeClr val="accent1"/>
          </a:solidFill>
        </a:ln>
      </dgm:spPr>
      <dgm:t>
        <a:bodyPr/>
        <a:lstStyle/>
        <a:p>
          <a:r>
            <a:rPr lang="en-GB" b="1" i="0" dirty="0">
              <a:latin typeface="Verdana" panose="020B0604030504040204" pitchFamily="34" charset="0"/>
              <a:ea typeface="Verdana" panose="020B0604030504040204" pitchFamily="34" charset="0"/>
              <a:cs typeface="Verdana" panose="020B0604030504040204" pitchFamily="34" charset="0"/>
            </a:rPr>
            <a:t>Dredging strategy</a:t>
          </a:r>
        </a:p>
      </dgm:t>
    </dgm:pt>
    <dgm:pt modelId="{E49761CD-D308-C24E-9D35-1E2AE549AA8E}" type="parTrans" cxnId="{34CE47D6-B87D-094D-B9DE-3B06CC95D177}">
      <dgm:prSet/>
      <dgm:spPr/>
      <dgm:t>
        <a:bodyPr/>
        <a:lstStyle/>
        <a:p>
          <a:endParaRPr lang="en-GB"/>
        </a:p>
      </dgm:t>
    </dgm:pt>
    <dgm:pt modelId="{E20138F9-B437-B343-8FF8-BB0D1D256C30}" type="sibTrans" cxnId="{34CE47D6-B87D-094D-B9DE-3B06CC95D177}">
      <dgm:prSet/>
      <dgm:spPr/>
      <dgm:t>
        <a:bodyPr/>
        <a:lstStyle/>
        <a:p>
          <a:endParaRPr lang="en-GB"/>
        </a:p>
      </dgm:t>
    </dgm:pt>
    <dgm:pt modelId="{25AE07B4-2735-FF46-80BE-E562F69C2ACC}">
      <dgm:prSet/>
      <dgm:spPr/>
      <dgm:t>
        <a:bodyPr/>
        <a:lstStyle/>
        <a:p>
          <a:r>
            <a:rPr lang="en-GB" dirty="0">
              <a:latin typeface="Verdana" panose="020B0604030504040204" pitchFamily="34" charset="0"/>
              <a:ea typeface="Verdana" panose="020B0604030504040204" pitchFamily="34" charset="0"/>
              <a:cs typeface="Verdana" panose="020B0604030504040204" pitchFamily="34" charset="0"/>
            </a:rPr>
            <a:t>In BRMC highest volumes before closure</a:t>
          </a:r>
        </a:p>
      </dgm:t>
    </dgm:pt>
    <dgm:pt modelId="{5379768F-24D6-2349-BA4A-6C40A926E614}" type="parTrans" cxnId="{51ED7E19-336A-174B-8754-54692F646981}">
      <dgm:prSet/>
      <dgm:spPr/>
      <dgm:t>
        <a:bodyPr/>
        <a:lstStyle/>
        <a:p>
          <a:endParaRPr lang="en-GB"/>
        </a:p>
      </dgm:t>
    </dgm:pt>
    <dgm:pt modelId="{4F7BC2DD-9C07-2C41-BAA1-104852FF9BB2}" type="sibTrans" cxnId="{51ED7E19-336A-174B-8754-54692F646981}">
      <dgm:prSet/>
      <dgm:spPr/>
      <dgm:t>
        <a:bodyPr/>
        <a:lstStyle/>
        <a:p>
          <a:endParaRPr lang="en-GB"/>
        </a:p>
      </dgm:t>
    </dgm:pt>
    <dgm:pt modelId="{4FF0B27F-AB1B-F84C-ABE9-9B725338BCAD}">
      <dgm:prSet/>
      <dgm:spPr/>
      <dgm:t>
        <a:bodyPr/>
        <a:lstStyle/>
        <a:p>
          <a:r>
            <a:rPr lang="en-GB" dirty="0">
              <a:latin typeface="Verdana" panose="020B0604030504040204" pitchFamily="34" charset="0"/>
              <a:ea typeface="Verdana" panose="020B0604030504040204" pitchFamily="34" charset="0"/>
              <a:cs typeface="Verdana" panose="020B0604030504040204" pitchFamily="34" charset="0"/>
            </a:rPr>
            <a:t>Dredged volumes before 1999 unknown</a:t>
          </a:r>
        </a:p>
      </dgm:t>
    </dgm:pt>
    <dgm:pt modelId="{B60939C8-77C1-D744-A40D-369121F6070A}" type="parTrans" cxnId="{A46B8A7C-30CF-1E45-959F-A1C3E30BE802}">
      <dgm:prSet/>
      <dgm:spPr/>
      <dgm:t>
        <a:bodyPr/>
        <a:lstStyle/>
        <a:p>
          <a:endParaRPr lang="en-GB"/>
        </a:p>
      </dgm:t>
    </dgm:pt>
    <dgm:pt modelId="{9A653779-B072-CA46-B154-79AEDD8B5B22}" type="sibTrans" cxnId="{A46B8A7C-30CF-1E45-959F-A1C3E30BE802}">
      <dgm:prSet/>
      <dgm:spPr/>
      <dgm:t>
        <a:bodyPr/>
        <a:lstStyle/>
        <a:p>
          <a:endParaRPr lang="en-GB"/>
        </a:p>
      </dgm:t>
    </dgm:pt>
    <dgm:pt modelId="{63C350C2-0F41-E44D-A14D-94E1FF32E032}">
      <dgm:prSet phldrT="[Text]"/>
      <dgm:spPr>
        <a:ln>
          <a:solidFill>
            <a:schemeClr val="accent1"/>
          </a:solidFill>
        </a:ln>
      </dgm:spPr>
      <dgm:t>
        <a:bodyPr/>
        <a:lstStyle/>
        <a:p>
          <a:r>
            <a:rPr lang="en-GB" b="1" i="0" dirty="0">
              <a:latin typeface="Verdana" panose="020B0604030504040204" pitchFamily="34" charset="0"/>
              <a:ea typeface="Verdana" panose="020B0604030504040204" pitchFamily="34" charset="0"/>
              <a:cs typeface="Verdana" panose="020B0604030504040204" pitchFamily="34" charset="0"/>
            </a:rPr>
            <a:t>Sediment</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731872AA-B010-6D4A-9369-ED4797BFF913}" type="parTrans" cxnId="{6394CB9F-33B9-4644-AF28-65B919F1D738}">
      <dgm:prSet/>
      <dgm:spPr/>
      <dgm:t>
        <a:bodyPr/>
        <a:lstStyle/>
        <a:p>
          <a:endParaRPr lang="en-GB"/>
        </a:p>
      </dgm:t>
    </dgm:pt>
    <dgm:pt modelId="{568CB5A3-587E-A244-BF45-D279BAFC2878}" type="sibTrans" cxnId="{6394CB9F-33B9-4644-AF28-65B919F1D738}">
      <dgm:prSet/>
      <dgm:spPr/>
      <dgm:t>
        <a:bodyPr/>
        <a:lstStyle/>
        <a:p>
          <a:endParaRPr lang="en-GB"/>
        </a:p>
      </dgm:t>
    </dgm:pt>
    <dgm:pt modelId="{D7ABD5CC-E16A-B14F-807A-4DDA41332B30}">
      <dgm:prSet phldrT="[Text]"/>
      <dgm:spPr/>
      <dgm:t>
        <a:bodyPr/>
        <a:lstStyle/>
        <a:p>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Smallest grain size in central dep.</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15A006D1-2479-054E-8C48-24EF68795E14}" type="parTrans" cxnId="{2127EA1C-8022-0648-BEE4-6684327CA035}">
      <dgm:prSet/>
      <dgm:spPr/>
      <dgm:t>
        <a:bodyPr/>
        <a:lstStyle/>
        <a:p>
          <a:endParaRPr lang="en-GB"/>
        </a:p>
      </dgm:t>
    </dgm:pt>
    <dgm:pt modelId="{EA8D6105-67E9-8242-AB08-987F04CCDDC4}" type="sibTrans" cxnId="{2127EA1C-8022-0648-BEE4-6684327CA035}">
      <dgm:prSet/>
      <dgm:spPr/>
      <dgm:t>
        <a:bodyPr/>
        <a:lstStyle/>
        <a:p>
          <a:endParaRPr lang="en-GB"/>
        </a:p>
      </dgm:t>
    </dgm:pt>
    <dgm:pt modelId="{E191B403-FE2C-BC45-9E46-F16E6DECFF25}">
      <dgm:prSet phldrT="[Text]"/>
      <dgm:spPr/>
      <dgm:t>
        <a:bodyPr/>
        <a:lstStyle/>
        <a:p>
          <a:r>
            <a:rPr lang="en-GB" dirty="0">
              <a:latin typeface="Verdana" panose="020B0604030504040204" pitchFamily="34" charset="0"/>
              <a:ea typeface="Verdana" panose="020B0604030504040204" pitchFamily="34" charset="0"/>
              <a:cs typeface="Verdana" panose="020B0604030504040204" pitchFamily="34" charset="0"/>
            </a:rPr>
            <a:t>Largest availability of sand in central dep.</a:t>
          </a:r>
        </a:p>
      </dgm:t>
    </dgm:pt>
    <dgm:pt modelId="{B68B953F-69CC-9F45-9A2A-A3FCC914C0E8}" type="parTrans" cxnId="{07C9608A-A7C7-FA45-87BA-3FD7C5038CA8}">
      <dgm:prSet/>
      <dgm:spPr/>
      <dgm:t>
        <a:bodyPr/>
        <a:lstStyle/>
        <a:p>
          <a:endParaRPr lang="en-GB"/>
        </a:p>
      </dgm:t>
    </dgm:pt>
    <dgm:pt modelId="{05E99CE5-135D-1843-8EEC-B5788443CABB}" type="sibTrans" cxnId="{07C9608A-A7C7-FA45-87BA-3FD7C5038CA8}">
      <dgm:prSet/>
      <dgm:spPr/>
      <dgm:t>
        <a:bodyPr/>
        <a:lstStyle/>
        <a:p>
          <a:endParaRPr lang="en-GB"/>
        </a:p>
      </dgm:t>
    </dgm:pt>
    <dgm:pt modelId="{BFAFCF9F-0A80-394E-AB49-D7AAB7301577}" type="pres">
      <dgm:prSet presAssocID="{0539F72D-99B9-FD4C-94E3-FB3AA2BA899F}" presName="Name0" presStyleCnt="0">
        <dgm:presLayoutVars>
          <dgm:dir/>
          <dgm:animLvl val="lvl"/>
          <dgm:resizeHandles val="exact"/>
        </dgm:presLayoutVars>
      </dgm:prSet>
      <dgm:spPr/>
    </dgm:pt>
    <dgm:pt modelId="{0C1E5343-CE4C-3D4D-B1A7-C8AF22EC8557}" type="pres">
      <dgm:prSet presAssocID="{87BACD94-22D6-834A-9772-5AFE7D2794D9}" presName="linNode" presStyleCnt="0"/>
      <dgm:spPr/>
    </dgm:pt>
    <dgm:pt modelId="{3064FABE-3495-4346-9AFB-BDD5D9A1304C}" type="pres">
      <dgm:prSet presAssocID="{87BACD94-22D6-834A-9772-5AFE7D2794D9}" presName="parentText" presStyleLbl="node1" presStyleIdx="0" presStyleCnt="4">
        <dgm:presLayoutVars>
          <dgm:chMax val="1"/>
          <dgm:bulletEnabled val="1"/>
        </dgm:presLayoutVars>
      </dgm:prSet>
      <dgm:spPr/>
    </dgm:pt>
    <dgm:pt modelId="{3079B75A-6287-354C-85F8-815BCAD3F4D5}" type="pres">
      <dgm:prSet presAssocID="{87BACD94-22D6-834A-9772-5AFE7D2794D9}" presName="descendantText" presStyleLbl="alignAccFollowNode1" presStyleIdx="0" presStyleCnt="4">
        <dgm:presLayoutVars>
          <dgm:bulletEnabled val="1"/>
        </dgm:presLayoutVars>
      </dgm:prSet>
      <dgm:spPr/>
    </dgm:pt>
    <dgm:pt modelId="{681FB371-B6B8-BC4B-8589-F95054FAA24F}" type="pres">
      <dgm:prSet presAssocID="{5BE0CE64-7B09-5F49-B0A0-88E2E8DE225B}" presName="sp" presStyleCnt="0"/>
      <dgm:spPr/>
    </dgm:pt>
    <dgm:pt modelId="{12C4EF94-4A17-D64B-B1FE-FB490F60A762}" type="pres">
      <dgm:prSet presAssocID="{FE847731-5DB7-6B42-8320-4C1230743E0C}" presName="linNode" presStyleCnt="0"/>
      <dgm:spPr/>
    </dgm:pt>
    <dgm:pt modelId="{3C7D5D3F-BAFA-6448-8730-74AF42981B42}" type="pres">
      <dgm:prSet presAssocID="{FE847731-5DB7-6B42-8320-4C1230743E0C}" presName="parentText" presStyleLbl="node1" presStyleIdx="1" presStyleCnt="4">
        <dgm:presLayoutVars>
          <dgm:chMax val="1"/>
          <dgm:bulletEnabled val="1"/>
        </dgm:presLayoutVars>
      </dgm:prSet>
      <dgm:spPr/>
    </dgm:pt>
    <dgm:pt modelId="{018C1682-74B9-BA49-84FB-0273F2C53F3D}" type="pres">
      <dgm:prSet presAssocID="{FE847731-5DB7-6B42-8320-4C1230743E0C}" presName="descendantText" presStyleLbl="alignAccFollowNode1" presStyleIdx="1" presStyleCnt="4">
        <dgm:presLayoutVars>
          <dgm:bulletEnabled val="1"/>
        </dgm:presLayoutVars>
      </dgm:prSet>
      <dgm:spPr/>
    </dgm:pt>
    <dgm:pt modelId="{332D91FD-20A6-794A-B0AE-B21465A87278}" type="pres">
      <dgm:prSet presAssocID="{D5E3E85C-25C9-1744-9D7C-929561F4B630}" presName="sp" presStyleCnt="0"/>
      <dgm:spPr/>
    </dgm:pt>
    <dgm:pt modelId="{13CCB20B-2F82-2F46-980C-CA270CFC7405}" type="pres">
      <dgm:prSet presAssocID="{D6B94F98-6C92-8446-B2F0-810D9E0A8460}" presName="linNode" presStyleCnt="0"/>
      <dgm:spPr/>
    </dgm:pt>
    <dgm:pt modelId="{AAF98132-C7A5-C749-8854-AE24B2A5622E}" type="pres">
      <dgm:prSet presAssocID="{D6B94F98-6C92-8446-B2F0-810D9E0A8460}" presName="parentText" presStyleLbl="node1" presStyleIdx="2" presStyleCnt="4">
        <dgm:presLayoutVars>
          <dgm:chMax val="1"/>
          <dgm:bulletEnabled val="1"/>
        </dgm:presLayoutVars>
      </dgm:prSet>
      <dgm:spPr/>
    </dgm:pt>
    <dgm:pt modelId="{9FACB4B1-2B84-E64D-AD17-38EDAA13FC0F}" type="pres">
      <dgm:prSet presAssocID="{D6B94F98-6C92-8446-B2F0-810D9E0A8460}" presName="descendantText" presStyleLbl="alignAccFollowNode1" presStyleIdx="2" presStyleCnt="4">
        <dgm:presLayoutVars>
          <dgm:bulletEnabled val="1"/>
        </dgm:presLayoutVars>
      </dgm:prSet>
      <dgm:spPr/>
    </dgm:pt>
    <dgm:pt modelId="{AFF234D3-4F72-F843-A8CB-3E53F2C12F15}" type="pres">
      <dgm:prSet presAssocID="{E20138F9-B437-B343-8FF8-BB0D1D256C30}" presName="sp" presStyleCnt="0"/>
      <dgm:spPr/>
    </dgm:pt>
    <dgm:pt modelId="{4B5DD322-D102-EB43-83A1-6DC3B88E52AF}" type="pres">
      <dgm:prSet presAssocID="{63C350C2-0F41-E44D-A14D-94E1FF32E032}" presName="linNode" presStyleCnt="0"/>
      <dgm:spPr/>
    </dgm:pt>
    <dgm:pt modelId="{99F0E893-9C06-B44F-8CB5-21F6AFC71FF0}" type="pres">
      <dgm:prSet presAssocID="{63C350C2-0F41-E44D-A14D-94E1FF32E032}" presName="parentText" presStyleLbl="node1" presStyleIdx="3" presStyleCnt="4">
        <dgm:presLayoutVars>
          <dgm:chMax val="1"/>
          <dgm:bulletEnabled val="1"/>
        </dgm:presLayoutVars>
      </dgm:prSet>
      <dgm:spPr/>
    </dgm:pt>
    <dgm:pt modelId="{F8618DFA-C13C-9344-BA36-580A88E0FDEA}" type="pres">
      <dgm:prSet presAssocID="{63C350C2-0F41-E44D-A14D-94E1FF32E032}" presName="descendantText" presStyleLbl="alignAccFollowNode1" presStyleIdx="3" presStyleCnt="4">
        <dgm:presLayoutVars>
          <dgm:bulletEnabled val="1"/>
        </dgm:presLayoutVars>
      </dgm:prSet>
      <dgm:spPr/>
    </dgm:pt>
  </dgm:ptLst>
  <dgm:cxnLst>
    <dgm:cxn modelId="{E7789E01-8CA7-A645-BE89-01AA64449263}" type="presOf" srcId="{FE847731-5DB7-6B42-8320-4C1230743E0C}" destId="{3C7D5D3F-BAFA-6448-8730-74AF42981B42}" srcOrd="0" destOrd="0" presId="urn:microsoft.com/office/officeart/2005/8/layout/vList5"/>
    <dgm:cxn modelId="{EEC0D608-1C86-7547-B5CC-4D1925CEE9AE}" srcId="{0539F72D-99B9-FD4C-94E3-FB3AA2BA899F}" destId="{FE847731-5DB7-6B42-8320-4C1230743E0C}" srcOrd="1" destOrd="0" parTransId="{E2A7FF88-B989-B84D-A66B-565D5759F42E}" sibTransId="{D5E3E85C-25C9-1744-9D7C-929561F4B630}"/>
    <dgm:cxn modelId="{6F2AFD08-0909-D141-919E-958FE40CD4D7}" srcId="{0539F72D-99B9-FD4C-94E3-FB3AA2BA899F}" destId="{87BACD94-22D6-834A-9772-5AFE7D2794D9}" srcOrd="0" destOrd="0" parTransId="{6F096B05-6382-FC49-B753-3210FA3BE706}" sibTransId="{5BE0CE64-7B09-5F49-B0A0-88E2E8DE225B}"/>
    <dgm:cxn modelId="{51ED7E19-336A-174B-8754-54692F646981}" srcId="{D6B94F98-6C92-8446-B2F0-810D9E0A8460}" destId="{25AE07B4-2735-FF46-80BE-E562F69C2ACC}" srcOrd="0" destOrd="0" parTransId="{5379768F-24D6-2349-BA4A-6C40A926E614}" sibTransId="{4F7BC2DD-9C07-2C41-BAA1-104852FF9BB2}"/>
    <dgm:cxn modelId="{2127EA1C-8022-0648-BEE4-6684327CA035}" srcId="{63C350C2-0F41-E44D-A14D-94E1FF32E032}" destId="{D7ABD5CC-E16A-B14F-807A-4DDA41332B30}" srcOrd="0" destOrd="0" parTransId="{15A006D1-2479-054E-8C48-24EF68795E14}" sibTransId="{EA8D6105-67E9-8242-AB08-987F04CCDDC4}"/>
    <dgm:cxn modelId="{6B0BB720-05AD-4840-86D4-AE94799A095B}" type="presOf" srcId="{E191B403-FE2C-BC45-9E46-F16E6DECFF25}" destId="{F8618DFA-C13C-9344-BA36-580A88E0FDEA}" srcOrd="0" destOrd="1" presId="urn:microsoft.com/office/officeart/2005/8/layout/vList5"/>
    <dgm:cxn modelId="{C67BCA30-8C88-B04F-AB0B-4F7204124EF2}" type="presOf" srcId="{85594451-7079-E547-B8B1-3BB08FB4BA52}" destId="{018C1682-74B9-BA49-84FB-0273F2C53F3D}" srcOrd="0" destOrd="0" presId="urn:microsoft.com/office/officeart/2005/8/layout/vList5"/>
    <dgm:cxn modelId="{39317B3F-884C-6241-8825-3D3B506A12E0}" type="presOf" srcId="{63C350C2-0F41-E44D-A14D-94E1FF32E032}" destId="{99F0E893-9C06-B44F-8CB5-21F6AFC71FF0}" srcOrd="0" destOrd="0" presId="urn:microsoft.com/office/officeart/2005/8/layout/vList5"/>
    <dgm:cxn modelId="{92D71547-EC7E-8E40-8C75-2D129910F2C5}" type="presOf" srcId="{0539F72D-99B9-FD4C-94E3-FB3AA2BA899F}" destId="{BFAFCF9F-0A80-394E-AB49-D7AAB7301577}" srcOrd="0" destOrd="0" presId="urn:microsoft.com/office/officeart/2005/8/layout/vList5"/>
    <dgm:cxn modelId="{405A716A-E5ED-6C47-945E-C7851C4492A9}" type="presOf" srcId="{D7ABD5CC-E16A-B14F-807A-4DDA41332B30}" destId="{F8618DFA-C13C-9344-BA36-580A88E0FDEA}" srcOrd="0" destOrd="0" presId="urn:microsoft.com/office/officeart/2005/8/layout/vList5"/>
    <dgm:cxn modelId="{828BC36F-CD8A-164C-8F12-B17EEE0C8B02}" type="presOf" srcId="{D6B94F98-6C92-8446-B2F0-810D9E0A8460}" destId="{AAF98132-C7A5-C749-8854-AE24B2A5622E}" srcOrd="0" destOrd="0" presId="urn:microsoft.com/office/officeart/2005/8/layout/vList5"/>
    <dgm:cxn modelId="{A46B8A7C-30CF-1E45-959F-A1C3E30BE802}" srcId="{D6B94F98-6C92-8446-B2F0-810D9E0A8460}" destId="{4FF0B27F-AB1B-F84C-ABE9-9B725338BCAD}" srcOrd="1" destOrd="0" parTransId="{B60939C8-77C1-D744-A40D-369121F6070A}" sibTransId="{9A653779-B072-CA46-B154-79AEDD8B5B22}"/>
    <dgm:cxn modelId="{07C9608A-A7C7-FA45-87BA-3FD7C5038CA8}" srcId="{63C350C2-0F41-E44D-A14D-94E1FF32E032}" destId="{E191B403-FE2C-BC45-9E46-F16E6DECFF25}" srcOrd="1" destOrd="0" parTransId="{B68B953F-69CC-9F45-9A2A-A3FCC914C0E8}" sibTransId="{05E99CE5-135D-1843-8EEC-B5788443CABB}"/>
    <dgm:cxn modelId="{ADBFAE90-4EF8-7D4D-A5C7-FB596D44CA6D}" type="presOf" srcId="{4FF0B27F-AB1B-F84C-ABE9-9B725338BCAD}" destId="{9FACB4B1-2B84-E64D-AD17-38EDAA13FC0F}" srcOrd="0" destOrd="1" presId="urn:microsoft.com/office/officeart/2005/8/layout/vList5"/>
    <dgm:cxn modelId="{6394CB9F-33B9-4644-AF28-65B919F1D738}" srcId="{0539F72D-99B9-FD4C-94E3-FB3AA2BA899F}" destId="{63C350C2-0F41-E44D-A14D-94E1FF32E032}" srcOrd="3" destOrd="0" parTransId="{731872AA-B010-6D4A-9369-ED4797BFF913}" sibTransId="{568CB5A3-587E-A244-BF45-D279BAFC2878}"/>
    <dgm:cxn modelId="{A2DD7BB9-F601-B64E-8491-6EA657FC555B}" type="presOf" srcId="{25AE07B4-2735-FF46-80BE-E562F69C2ACC}" destId="{9FACB4B1-2B84-E64D-AD17-38EDAA13FC0F}" srcOrd="0" destOrd="0" presId="urn:microsoft.com/office/officeart/2005/8/layout/vList5"/>
    <dgm:cxn modelId="{E5CD6AC5-2AFC-CC46-95F7-59BF0A2A8B3A}" srcId="{87BACD94-22D6-834A-9772-5AFE7D2794D9}" destId="{9FE936BB-6D13-5D43-8F55-B93D9F628DF3}" srcOrd="0" destOrd="0" parTransId="{815B1408-DA6E-C84B-B314-3EA43A87EE9A}" sibTransId="{C9DDEC76-7F1B-4044-8DA2-373E0709E8C3}"/>
    <dgm:cxn modelId="{34CE47D6-B87D-094D-B9DE-3B06CC95D177}" srcId="{0539F72D-99B9-FD4C-94E3-FB3AA2BA899F}" destId="{D6B94F98-6C92-8446-B2F0-810D9E0A8460}" srcOrd="2" destOrd="0" parTransId="{E49761CD-D308-C24E-9D35-1E2AE549AA8E}" sibTransId="{E20138F9-B437-B343-8FF8-BB0D1D256C30}"/>
    <dgm:cxn modelId="{0A2944E6-A9DC-0948-8161-185643B3D841}" type="presOf" srcId="{2DA5D0F4-1483-4D42-82CA-BDAC3DDAF420}" destId="{3079B75A-6287-354C-85F8-815BCAD3F4D5}" srcOrd="0" destOrd="1" presId="urn:microsoft.com/office/officeart/2005/8/layout/vList5"/>
    <dgm:cxn modelId="{83E1D4EC-6EBF-6347-943A-85EA31DAB93B}" type="presOf" srcId="{87BACD94-22D6-834A-9772-5AFE7D2794D9}" destId="{3064FABE-3495-4346-9AFB-BDD5D9A1304C}" srcOrd="0" destOrd="0" presId="urn:microsoft.com/office/officeart/2005/8/layout/vList5"/>
    <dgm:cxn modelId="{383BBFF4-7F4C-4D43-BEB9-6EAEC7A65622}" srcId="{87BACD94-22D6-834A-9772-5AFE7D2794D9}" destId="{2DA5D0F4-1483-4D42-82CA-BDAC3DDAF420}" srcOrd="1" destOrd="0" parTransId="{C45F534F-A969-A449-8137-93615255B51B}" sibTransId="{8B1349E2-E3A8-6E42-9032-16349F939413}"/>
    <dgm:cxn modelId="{0552D5F4-CA37-0246-A859-527E4C0DF95C}" srcId="{FE847731-5DB7-6B42-8320-4C1230743E0C}" destId="{85594451-7079-E547-B8B1-3BB08FB4BA52}" srcOrd="0" destOrd="0" parTransId="{06A36B82-8A4E-CA43-8385-0F9730AD2077}" sibTransId="{9D140539-D3FF-7D42-A7E5-8C3E498B3145}"/>
    <dgm:cxn modelId="{486FE0F7-C5BB-0F45-9A40-07B8218ACC69}" type="presOf" srcId="{9FE936BB-6D13-5D43-8F55-B93D9F628DF3}" destId="{3079B75A-6287-354C-85F8-815BCAD3F4D5}" srcOrd="0" destOrd="0" presId="urn:microsoft.com/office/officeart/2005/8/layout/vList5"/>
    <dgm:cxn modelId="{E5B762C1-6D2F-7649-9A46-6A27C3FDF116}" type="presParOf" srcId="{BFAFCF9F-0A80-394E-AB49-D7AAB7301577}" destId="{0C1E5343-CE4C-3D4D-B1A7-C8AF22EC8557}" srcOrd="0" destOrd="0" presId="urn:microsoft.com/office/officeart/2005/8/layout/vList5"/>
    <dgm:cxn modelId="{666B9488-58E4-034D-A097-FF7B2399D784}" type="presParOf" srcId="{0C1E5343-CE4C-3D4D-B1A7-C8AF22EC8557}" destId="{3064FABE-3495-4346-9AFB-BDD5D9A1304C}" srcOrd="0" destOrd="0" presId="urn:microsoft.com/office/officeart/2005/8/layout/vList5"/>
    <dgm:cxn modelId="{DA6F6131-2950-6A4E-893F-CCAEB8D5CEA9}" type="presParOf" srcId="{0C1E5343-CE4C-3D4D-B1A7-C8AF22EC8557}" destId="{3079B75A-6287-354C-85F8-815BCAD3F4D5}" srcOrd="1" destOrd="0" presId="urn:microsoft.com/office/officeart/2005/8/layout/vList5"/>
    <dgm:cxn modelId="{3A62EB7F-CD20-4F47-A020-275FC920A266}" type="presParOf" srcId="{BFAFCF9F-0A80-394E-AB49-D7AAB7301577}" destId="{681FB371-B6B8-BC4B-8589-F95054FAA24F}" srcOrd="1" destOrd="0" presId="urn:microsoft.com/office/officeart/2005/8/layout/vList5"/>
    <dgm:cxn modelId="{6B0E4608-08CF-EA4E-B3F8-CA4F8078C1C2}" type="presParOf" srcId="{BFAFCF9F-0A80-394E-AB49-D7AAB7301577}" destId="{12C4EF94-4A17-D64B-B1FE-FB490F60A762}" srcOrd="2" destOrd="0" presId="urn:microsoft.com/office/officeart/2005/8/layout/vList5"/>
    <dgm:cxn modelId="{37A67808-7586-0546-BCA8-235F9588F71E}" type="presParOf" srcId="{12C4EF94-4A17-D64B-B1FE-FB490F60A762}" destId="{3C7D5D3F-BAFA-6448-8730-74AF42981B42}" srcOrd="0" destOrd="0" presId="urn:microsoft.com/office/officeart/2005/8/layout/vList5"/>
    <dgm:cxn modelId="{6C955A0A-D493-E540-87C3-44427A141A03}" type="presParOf" srcId="{12C4EF94-4A17-D64B-B1FE-FB490F60A762}" destId="{018C1682-74B9-BA49-84FB-0273F2C53F3D}" srcOrd="1" destOrd="0" presId="urn:microsoft.com/office/officeart/2005/8/layout/vList5"/>
    <dgm:cxn modelId="{57541DF6-20A9-314C-BEAF-BE39954F8FC0}" type="presParOf" srcId="{BFAFCF9F-0A80-394E-AB49-D7AAB7301577}" destId="{332D91FD-20A6-794A-B0AE-B21465A87278}" srcOrd="3" destOrd="0" presId="urn:microsoft.com/office/officeart/2005/8/layout/vList5"/>
    <dgm:cxn modelId="{B069E5AD-F3DF-434D-88B3-D148DE2E8BA8}" type="presParOf" srcId="{BFAFCF9F-0A80-394E-AB49-D7AAB7301577}" destId="{13CCB20B-2F82-2F46-980C-CA270CFC7405}" srcOrd="4" destOrd="0" presId="urn:microsoft.com/office/officeart/2005/8/layout/vList5"/>
    <dgm:cxn modelId="{7B19138C-566A-D940-B8DA-D018906F7D76}" type="presParOf" srcId="{13CCB20B-2F82-2F46-980C-CA270CFC7405}" destId="{AAF98132-C7A5-C749-8854-AE24B2A5622E}" srcOrd="0" destOrd="0" presId="urn:microsoft.com/office/officeart/2005/8/layout/vList5"/>
    <dgm:cxn modelId="{052D34B5-61AF-E84F-98F7-920ABCA24CEC}" type="presParOf" srcId="{13CCB20B-2F82-2F46-980C-CA270CFC7405}" destId="{9FACB4B1-2B84-E64D-AD17-38EDAA13FC0F}" srcOrd="1" destOrd="0" presId="urn:microsoft.com/office/officeart/2005/8/layout/vList5"/>
    <dgm:cxn modelId="{C9FE413D-4E58-4B4D-86B3-2A3C048262BF}" type="presParOf" srcId="{BFAFCF9F-0A80-394E-AB49-D7AAB7301577}" destId="{AFF234D3-4F72-F843-A8CB-3E53F2C12F15}" srcOrd="5" destOrd="0" presId="urn:microsoft.com/office/officeart/2005/8/layout/vList5"/>
    <dgm:cxn modelId="{A2DD47F2-2236-EA45-A965-80E8930F2F48}" type="presParOf" srcId="{BFAFCF9F-0A80-394E-AB49-D7AAB7301577}" destId="{4B5DD322-D102-EB43-83A1-6DC3B88E52AF}" srcOrd="6" destOrd="0" presId="urn:microsoft.com/office/officeart/2005/8/layout/vList5"/>
    <dgm:cxn modelId="{EE20ADD2-7D9B-584C-86D6-88B7636AAF71}" type="presParOf" srcId="{4B5DD322-D102-EB43-83A1-6DC3B88E52AF}" destId="{99F0E893-9C06-B44F-8CB5-21F6AFC71FF0}" srcOrd="0" destOrd="0" presId="urn:microsoft.com/office/officeart/2005/8/layout/vList5"/>
    <dgm:cxn modelId="{2A1DEE08-F054-6A4F-877A-F924A59FB19E}" type="presParOf" srcId="{4B5DD322-D102-EB43-83A1-6DC3B88E52AF}" destId="{F8618DFA-C13C-9344-BA36-580A88E0FDE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39F72D-99B9-FD4C-94E3-FB3AA2BA899F}"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87BACD94-22D6-834A-9772-5AFE7D2794D9}">
      <dgm:prSet phldrT="[Text]"/>
      <dgm:spPr>
        <a:ln>
          <a:solidFill>
            <a:schemeClr val="accent1"/>
          </a:solidFill>
        </a:ln>
      </dgm:spPr>
      <dgm:t>
        <a:bodyPr/>
        <a:lstStyle/>
        <a:p>
          <a:r>
            <a:rPr lang="en-GB" b="1" i="0" dirty="0">
              <a:latin typeface="Verdana" panose="020B0604030504040204" pitchFamily="34" charset="0"/>
              <a:ea typeface="Verdana" panose="020B0604030504040204" pitchFamily="34" charset="0"/>
              <a:cs typeface="Verdana" panose="020B0604030504040204" pitchFamily="34" charset="0"/>
            </a:rPr>
            <a:t>Channelisation of current</a:t>
          </a:r>
        </a:p>
      </dgm:t>
    </dgm:pt>
    <dgm:pt modelId="{6F096B05-6382-FC49-B753-3210FA3BE706}" type="parTrans" cxnId="{6F2AFD08-0909-D141-919E-958FE40CD4D7}">
      <dgm:prSet/>
      <dgm:spPr/>
      <dgm:t>
        <a:bodyPr/>
        <a:lstStyle/>
        <a:p>
          <a:endParaRPr lang="en-GB"/>
        </a:p>
      </dgm:t>
    </dgm:pt>
    <dgm:pt modelId="{5BE0CE64-7B09-5F49-B0A0-88E2E8DE225B}" type="sibTrans" cxnId="{6F2AFD08-0909-D141-919E-958FE40CD4D7}">
      <dgm:prSet/>
      <dgm:spPr/>
      <dgm:t>
        <a:bodyPr/>
        <a:lstStyle/>
        <a:p>
          <a:endParaRPr lang="en-GB"/>
        </a:p>
      </dgm:t>
    </dgm:pt>
    <dgm:pt modelId="{2DA5D0F4-1483-4D42-82CA-BDAC3DDAF420}">
      <dgm:prSet phldrT="[Text]"/>
      <dgm:spPr/>
      <dgm:t>
        <a:bodyPr/>
        <a:lstStyle/>
        <a:p>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Depth-averaged current amplitude +5%  </a:t>
          </a:r>
          <a:b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e-folding -25%</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C45F534F-A969-A449-8137-93615255B51B}" type="parTrans" cxnId="{383BBFF4-7F4C-4D43-BEB9-6EAEC7A65622}">
      <dgm:prSet/>
      <dgm:spPr/>
      <dgm:t>
        <a:bodyPr/>
        <a:lstStyle/>
        <a:p>
          <a:endParaRPr lang="en-GB"/>
        </a:p>
      </dgm:t>
    </dgm:pt>
    <dgm:pt modelId="{8B1349E2-E3A8-6E42-9032-16349F939413}" type="sibTrans" cxnId="{383BBFF4-7F4C-4D43-BEB9-6EAEC7A65622}">
      <dgm:prSet/>
      <dgm:spPr/>
      <dgm:t>
        <a:bodyPr/>
        <a:lstStyle/>
        <a:p>
          <a:endParaRPr lang="en-GB"/>
        </a:p>
      </dgm:t>
    </dgm:pt>
    <dgm:pt modelId="{FE847731-5DB7-6B42-8320-4C1230743E0C}">
      <dgm:prSet phldrT="[Text]"/>
      <dgm:spPr>
        <a:ln>
          <a:solidFill>
            <a:schemeClr val="accent1"/>
          </a:solidFill>
        </a:ln>
      </dgm:spPr>
      <dgm:t>
        <a:bodyPr/>
        <a:lstStyle/>
        <a:p>
          <a:r>
            <a:rPr lang="en-GB" b="1" i="0" dirty="0">
              <a:latin typeface="Verdana" panose="020B0604030504040204" pitchFamily="34" charset="0"/>
              <a:ea typeface="Verdana" panose="020B0604030504040204" pitchFamily="34" charset="0"/>
              <a:cs typeface="Verdana" panose="020B0604030504040204" pitchFamily="34" charset="0"/>
            </a:rPr>
            <a:t>Water depth</a:t>
          </a:r>
        </a:p>
      </dgm:t>
    </dgm:pt>
    <dgm:pt modelId="{E2A7FF88-B989-B84D-A66B-565D5759F42E}" type="parTrans" cxnId="{EEC0D608-1C86-7547-B5CC-4D1925CEE9AE}">
      <dgm:prSet/>
      <dgm:spPr/>
      <dgm:t>
        <a:bodyPr/>
        <a:lstStyle/>
        <a:p>
          <a:endParaRPr lang="en-GB"/>
        </a:p>
      </dgm:t>
    </dgm:pt>
    <dgm:pt modelId="{D5E3E85C-25C9-1744-9D7C-929561F4B630}" type="sibTrans" cxnId="{EEC0D608-1C86-7547-B5CC-4D1925CEE9AE}">
      <dgm:prSet/>
      <dgm:spPr/>
      <dgm:t>
        <a:bodyPr/>
        <a:lstStyle/>
        <a:p>
          <a:endParaRPr lang="en-GB"/>
        </a:p>
      </dgm:t>
    </dgm:pt>
    <dgm:pt modelId="{85594451-7079-E547-B8B1-3BB08FB4BA52}">
      <dgm:prSet phldrT="[Text]"/>
      <dgm:spPr/>
      <dgm:t>
        <a:bodyPr/>
        <a:lstStyle/>
        <a:p>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Depth to northern (+4 m)  e-folding times 2</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06A36B82-8A4E-CA43-8385-0F9730AD2077}" type="parTrans" cxnId="{0552D5F4-CA37-0246-A859-527E4C0DF95C}">
      <dgm:prSet/>
      <dgm:spPr/>
      <dgm:t>
        <a:bodyPr/>
        <a:lstStyle/>
        <a:p>
          <a:endParaRPr lang="en-GB"/>
        </a:p>
      </dgm:t>
    </dgm:pt>
    <dgm:pt modelId="{9D140539-D3FF-7D42-A7E5-8C3E498B3145}" type="sibTrans" cxnId="{0552D5F4-CA37-0246-A859-527E4C0DF95C}">
      <dgm:prSet/>
      <dgm:spPr/>
      <dgm:t>
        <a:bodyPr/>
        <a:lstStyle/>
        <a:p>
          <a:endParaRPr lang="en-GB"/>
        </a:p>
      </dgm:t>
    </dgm:pt>
    <dgm:pt modelId="{63C350C2-0F41-E44D-A14D-94E1FF32E032}">
      <dgm:prSet phldrT="[Text]"/>
      <dgm:spPr>
        <a:ln>
          <a:solidFill>
            <a:schemeClr val="accent1"/>
          </a:solidFill>
        </a:ln>
      </dgm:spPr>
      <dgm:t>
        <a:bodyPr/>
        <a:lstStyle/>
        <a:p>
          <a:r>
            <a:rPr lang="en-GB" b="1" i="0" dirty="0">
              <a:latin typeface="Verdana" panose="020B0604030504040204" pitchFamily="34" charset="0"/>
              <a:ea typeface="Verdana" panose="020B0604030504040204" pitchFamily="34" charset="0"/>
              <a:cs typeface="Verdana" panose="020B0604030504040204" pitchFamily="34" charset="0"/>
            </a:rPr>
            <a:t>Grain size</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731872AA-B010-6D4A-9369-ED4797BFF913}" type="parTrans" cxnId="{6394CB9F-33B9-4644-AF28-65B919F1D738}">
      <dgm:prSet/>
      <dgm:spPr/>
      <dgm:t>
        <a:bodyPr/>
        <a:lstStyle/>
        <a:p>
          <a:endParaRPr lang="en-GB"/>
        </a:p>
      </dgm:t>
    </dgm:pt>
    <dgm:pt modelId="{568CB5A3-587E-A244-BF45-D279BAFC2878}" type="sibTrans" cxnId="{6394CB9F-33B9-4644-AF28-65B919F1D738}">
      <dgm:prSet/>
      <dgm:spPr/>
      <dgm:t>
        <a:bodyPr/>
        <a:lstStyle/>
        <a:p>
          <a:endParaRPr lang="en-GB"/>
        </a:p>
      </dgm:t>
    </dgm:pt>
    <dgm:pt modelId="{D7ABD5CC-E16A-B14F-807A-4DDA41332B30}">
      <dgm:prSet phldrT="[Text]"/>
      <dgm:spPr/>
      <dgm:t>
        <a:bodyPr/>
        <a:lstStyle/>
        <a:p>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Changes in grain size </a:t>
          </a:r>
          <a:b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 e-folding changes &lt;5 %</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15A006D1-2479-054E-8C48-24EF68795E14}" type="parTrans" cxnId="{2127EA1C-8022-0648-BEE4-6684327CA035}">
      <dgm:prSet/>
      <dgm:spPr/>
      <dgm:t>
        <a:bodyPr/>
        <a:lstStyle/>
        <a:p>
          <a:endParaRPr lang="en-GB"/>
        </a:p>
      </dgm:t>
    </dgm:pt>
    <dgm:pt modelId="{EA8D6105-67E9-8242-AB08-987F04CCDDC4}" type="sibTrans" cxnId="{2127EA1C-8022-0648-BEE4-6684327CA035}">
      <dgm:prSet/>
      <dgm:spPr/>
      <dgm:t>
        <a:bodyPr/>
        <a:lstStyle/>
        <a:p>
          <a:endParaRPr lang="en-GB"/>
        </a:p>
      </dgm:t>
    </dgm:pt>
    <dgm:pt modelId="{68FF6E32-5C83-0543-B9D7-9EE08DC32F4F}">
      <dgm:prSet phldrT="[Text]"/>
      <dgm:spPr/>
      <dgm:t>
        <a:bodyPr/>
        <a:lstStyle/>
        <a:p>
          <a:r>
            <a:rPr lang="en-NL" dirty="0">
              <a:latin typeface="Verdana" panose="020B0604030504040204" pitchFamily="34" charset="0"/>
              <a:ea typeface="Verdana" panose="020B0604030504040204" pitchFamily="34" charset="0"/>
              <a:cs typeface="Verdana" panose="020B0604030504040204" pitchFamily="34" charset="0"/>
              <a:sym typeface="Wingdings" pitchFamily="2" charset="2"/>
            </a:rPr>
            <a:t>Depth to northern (+6 m)  e-folding times 3</a:t>
          </a:r>
          <a:endParaRPr lang="en-GB" dirty="0">
            <a:latin typeface="Verdana" panose="020B0604030504040204" pitchFamily="34" charset="0"/>
            <a:ea typeface="Verdana" panose="020B0604030504040204" pitchFamily="34" charset="0"/>
            <a:cs typeface="Verdana" panose="020B0604030504040204" pitchFamily="34" charset="0"/>
          </a:endParaRPr>
        </a:p>
      </dgm:t>
    </dgm:pt>
    <dgm:pt modelId="{CF8AD9E7-BF24-9E4E-AA5A-F0450F48023A}" type="parTrans" cxnId="{8BD9C568-212E-C541-A62C-45FEB0DE688B}">
      <dgm:prSet/>
      <dgm:spPr/>
      <dgm:t>
        <a:bodyPr/>
        <a:lstStyle/>
        <a:p>
          <a:endParaRPr lang="en-GB"/>
        </a:p>
      </dgm:t>
    </dgm:pt>
    <dgm:pt modelId="{7736EF3A-6D36-1F40-9434-85E50E930C5C}" type="sibTrans" cxnId="{8BD9C568-212E-C541-A62C-45FEB0DE688B}">
      <dgm:prSet/>
      <dgm:spPr/>
      <dgm:t>
        <a:bodyPr/>
        <a:lstStyle/>
        <a:p>
          <a:endParaRPr lang="en-GB"/>
        </a:p>
      </dgm:t>
    </dgm:pt>
    <dgm:pt modelId="{BFAFCF9F-0A80-394E-AB49-D7AAB7301577}" type="pres">
      <dgm:prSet presAssocID="{0539F72D-99B9-FD4C-94E3-FB3AA2BA899F}" presName="Name0" presStyleCnt="0">
        <dgm:presLayoutVars>
          <dgm:dir/>
          <dgm:animLvl val="lvl"/>
          <dgm:resizeHandles val="exact"/>
        </dgm:presLayoutVars>
      </dgm:prSet>
      <dgm:spPr/>
    </dgm:pt>
    <dgm:pt modelId="{0C1E5343-CE4C-3D4D-B1A7-C8AF22EC8557}" type="pres">
      <dgm:prSet presAssocID="{87BACD94-22D6-834A-9772-5AFE7D2794D9}" presName="linNode" presStyleCnt="0"/>
      <dgm:spPr/>
    </dgm:pt>
    <dgm:pt modelId="{3064FABE-3495-4346-9AFB-BDD5D9A1304C}" type="pres">
      <dgm:prSet presAssocID="{87BACD94-22D6-834A-9772-5AFE7D2794D9}" presName="parentText" presStyleLbl="node1" presStyleIdx="0" presStyleCnt="3">
        <dgm:presLayoutVars>
          <dgm:chMax val="1"/>
          <dgm:bulletEnabled val="1"/>
        </dgm:presLayoutVars>
      </dgm:prSet>
      <dgm:spPr/>
    </dgm:pt>
    <dgm:pt modelId="{3079B75A-6287-354C-85F8-815BCAD3F4D5}" type="pres">
      <dgm:prSet presAssocID="{87BACD94-22D6-834A-9772-5AFE7D2794D9}" presName="descendantText" presStyleLbl="alignAccFollowNode1" presStyleIdx="0" presStyleCnt="3">
        <dgm:presLayoutVars>
          <dgm:bulletEnabled val="1"/>
        </dgm:presLayoutVars>
      </dgm:prSet>
      <dgm:spPr/>
    </dgm:pt>
    <dgm:pt modelId="{681FB371-B6B8-BC4B-8589-F95054FAA24F}" type="pres">
      <dgm:prSet presAssocID="{5BE0CE64-7B09-5F49-B0A0-88E2E8DE225B}" presName="sp" presStyleCnt="0"/>
      <dgm:spPr/>
    </dgm:pt>
    <dgm:pt modelId="{12C4EF94-4A17-D64B-B1FE-FB490F60A762}" type="pres">
      <dgm:prSet presAssocID="{FE847731-5DB7-6B42-8320-4C1230743E0C}" presName="linNode" presStyleCnt="0"/>
      <dgm:spPr/>
    </dgm:pt>
    <dgm:pt modelId="{3C7D5D3F-BAFA-6448-8730-74AF42981B42}" type="pres">
      <dgm:prSet presAssocID="{FE847731-5DB7-6B42-8320-4C1230743E0C}" presName="parentText" presStyleLbl="node1" presStyleIdx="1" presStyleCnt="3">
        <dgm:presLayoutVars>
          <dgm:chMax val="1"/>
          <dgm:bulletEnabled val="1"/>
        </dgm:presLayoutVars>
      </dgm:prSet>
      <dgm:spPr/>
    </dgm:pt>
    <dgm:pt modelId="{018C1682-74B9-BA49-84FB-0273F2C53F3D}" type="pres">
      <dgm:prSet presAssocID="{FE847731-5DB7-6B42-8320-4C1230743E0C}" presName="descendantText" presStyleLbl="alignAccFollowNode1" presStyleIdx="1" presStyleCnt="3">
        <dgm:presLayoutVars>
          <dgm:bulletEnabled val="1"/>
        </dgm:presLayoutVars>
      </dgm:prSet>
      <dgm:spPr/>
    </dgm:pt>
    <dgm:pt modelId="{332D91FD-20A6-794A-B0AE-B21465A87278}" type="pres">
      <dgm:prSet presAssocID="{D5E3E85C-25C9-1744-9D7C-929561F4B630}" presName="sp" presStyleCnt="0"/>
      <dgm:spPr/>
    </dgm:pt>
    <dgm:pt modelId="{4B5DD322-D102-EB43-83A1-6DC3B88E52AF}" type="pres">
      <dgm:prSet presAssocID="{63C350C2-0F41-E44D-A14D-94E1FF32E032}" presName="linNode" presStyleCnt="0"/>
      <dgm:spPr/>
    </dgm:pt>
    <dgm:pt modelId="{99F0E893-9C06-B44F-8CB5-21F6AFC71FF0}" type="pres">
      <dgm:prSet presAssocID="{63C350C2-0F41-E44D-A14D-94E1FF32E032}" presName="parentText" presStyleLbl="node1" presStyleIdx="2" presStyleCnt="3">
        <dgm:presLayoutVars>
          <dgm:chMax val="1"/>
          <dgm:bulletEnabled val="1"/>
        </dgm:presLayoutVars>
      </dgm:prSet>
      <dgm:spPr/>
    </dgm:pt>
    <dgm:pt modelId="{F8618DFA-C13C-9344-BA36-580A88E0FDEA}" type="pres">
      <dgm:prSet presAssocID="{63C350C2-0F41-E44D-A14D-94E1FF32E032}" presName="descendantText" presStyleLbl="alignAccFollowNode1" presStyleIdx="2" presStyleCnt="3">
        <dgm:presLayoutVars>
          <dgm:bulletEnabled val="1"/>
        </dgm:presLayoutVars>
      </dgm:prSet>
      <dgm:spPr/>
    </dgm:pt>
  </dgm:ptLst>
  <dgm:cxnLst>
    <dgm:cxn modelId="{E7789E01-8CA7-A645-BE89-01AA64449263}" type="presOf" srcId="{FE847731-5DB7-6B42-8320-4C1230743E0C}" destId="{3C7D5D3F-BAFA-6448-8730-74AF42981B42}" srcOrd="0" destOrd="0" presId="urn:microsoft.com/office/officeart/2005/8/layout/vList5"/>
    <dgm:cxn modelId="{EEC0D608-1C86-7547-B5CC-4D1925CEE9AE}" srcId="{0539F72D-99B9-FD4C-94E3-FB3AA2BA899F}" destId="{FE847731-5DB7-6B42-8320-4C1230743E0C}" srcOrd="1" destOrd="0" parTransId="{E2A7FF88-B989-B84D-A66B-565D5759F42E}" sibTransId="{D5E3E85C-25C9-1744-9D7C-929561F4B630}"/>
    <dgm:cxn modelId="{6F2AFD08-0909-D141-919E-958FE40CD4D7}" srcId="{0539F72D-99B9-FD4C-94E3-FB3AA2BA899F}" destId="{87BACD94-22D6-834A-9772-5AFE7D2794D9}" srcOrd="0" destOrd="0" parTransId="{6F096B05-6382-FC49-B753-3210FA3BE706}" sibTransId="{5BE0CE64-7B09-5F49-B0A0-88E2E8DE225B}"/>
    <dgm:cxn modelId="{2127EA1C-8022-0648-BEE4-6684327CA035}" srcId="{63C350C2-0F41-E44D-A14D-94E1FF32E032}" destId="{D7ABD5CC-E16A-B14F-807A-4DDA41332B30}" srcOrd="0" destOrd="0" parTransId="{15A006D1-2479-054E-8C48-24EF68795E14}" sibTransId="{EA8D6105-67E9-8242-AB08-987F04CCDDC4}"/>
    <dgm:cxn modelId="{C67BCA30-8C88-B04F-AB0B-4F7204124EF2}" type="presOf" srcId="{85594451-7079-E547-B8B1-3BB08FB4BA52}" destId="{018C1682-74B9-BA49-84FB-0273F2C53F3D}" srcOrd="0" destOrd="0" presId="urn:microsoft.com/office/officeart/2005/8/layout/vList5"/>
    <dgm:cxn modelId="{39317B3F-884C-6241-8825-3D3B506A12E0}" type="presOf" srcId="{63C350C2-0F41-E44D-A14D-94E1FF32E032}" destId="{99F0E893-9C06-B44F-8CB5-21F6AFC71FF0}" srcOrd="0" destOrd="0" presId="urn:microsoft.com/office/officeart/2005/8/layout/vList5"/>
    <dgm:cxn modelId="{92D71547-EC7E-8E40-8C75-2D129910F2C5}" type="presOf" srcId="{0539F72D-99B9-FD4C-94E3-FB3AA2BA899F}" destId="{BFAFCF9F-0A80-394E-AB49-D7AAB7301577}" srcOrd="0" destOrd="0" presId="urn:microsoft.com/office/officeart/2005/8/layout/vList5"/>
    <dgm:cxn modelId="{8BD9C568-212E-C541-A62C-45FEB0DE688B}" srcId="{FE847731-5DB7-6B42-8320-4C1230743E0C}" destId="{68FF6E32-5C83-0543-B9D7-9EE08DC32F4F}" srcOrd="1" destOrd="0" parTransId="{CF8AD9E7-BF24-9E4E-AA5A-F0450F48023A}" sibTransId="{7736EF3A-6D36-1F40-9434-85E50E930C5C}"/>
    <dgm:cxn modelId="{405A716A-E5ED-6C47-945E-C7851C4492A9}" type="presOf" srcId="{D7ABD5CC-E16A-B14F-807A-4DDA41332B30}" destId="{F8618DFA-C13C-9344-BA36-580A88E0FDEA}" srcOrd="0" destOrd="0" presId="urn:microsoft.com/office/officeart/2005/8/layout/vList5"/>
    <dgm:cxn modelId="{6394CB9F-33B9-4644-AF28-65B919F1D738}" srcId="{0539F72D-99B9-FD4C-94E3-FB3AA2BA899F}" destId="{63C350C2-0F41-E44D-A14D-94E1FF32E032}" srcOrd="2" destOrd="0" parTransId="{731872AA-B010-6D4A-9369-ED4797BFF913}" sibTransId="{568CB5A3-587E-A244-BF45-D279BAFC2878}"/>
    <dgm:cxn modelId="{9A34F5BB-705E-8348-8D38-2BF3CF4D7F2B}" type="presOf" srcId="{68FF6E32-5C83-0543-B9D7-9EE08DC32F4F}" destId="{018C1682-74B9-BA49-84FB-0273F2C53F3D}" srcOrd="0" destOrd="1" presId="urn:microsoft.com/office/officeart/2005/8/layout/vList5"/>
    <dgm:cxn modelId="{0A2944E6-A9DC-0948-8161-185643B3D841}" type="presOf" srcId="{2DA5D0F4-1483-4D42-82CA-BDAC3DDAF420}" destId="{3079B75A-6287-354C-85F8-815BCAD3F4D5}" srcOrd="0" destOrd="0" presId="urn:microsoft.com/office/officeart/2005/8/layout/vList5"/>
    <dgm:cxn modelId="{83E1D4EC-6EBF-6347-943A-85EA31DAB93B}" type="presOf" srcId="{87BACD94-22D6-834A-9772-5AFE7D2794D9}" destId="{3064FABE-3495-4346-9AFB-BDD5D9A1304C}" srcOrd="0" destOrd="0" presId="urn:microsoft.com/office/officeart/2005/8/layout/vList5"/>
    <dgm:cxn modelId="{383BBFF4-7F4C-4D43-BEB9-6EAEC7A65622}" srcId="{87BACD94-22D6-834A-9772-5AFE7D2794D9}" destId="{2DA5D0F4-1483-4D42-82CA-BDAC3DDAF420}" srcOrd="0" destOrd="0" parTransId="{C45F534F-A969-A449-8137-93615255B51B}" sibTransId="{8B1349E2-E3A8-6E42-9032-16349F939413}"/>
    <dgm:cxn modelId="{0552D5F4-CA37-0246-A859-527E4C0DF95C}" srcId="{FE847731-5DB7-6B42-8320-4C1230743E0C}" destId="{85594451-7079-E547-B8B1-3BB08FB4BA52}" srcOrd="0" destOrd="0" parTransId="{06A36B82-8A4E-CA43-8385-0F9730AD2077}" sibTransId="{9D140539-D3FF-7D42-A7E5-8C3E498B3145}"/>
    <dgm:cxn modelId="{E5B762C1-6D2F-7649-9A46-6A27C3FDF116}" type="presParOf" srcId="{BFAFCF9F-0A80-394E-AB49-D7AAB7301577}" destId="{0C1E5343-CE4C-3D4D-B1A7-C8AF22EC8557}" srcOrd="0" destOrd="0" presId="urn:microsoft.com/office/officeart/2005/8/layout/vList5"/>
    <dgm:cxn modelId="{666B9488-58E4-034D-A097-FF7B2399D784}" type="presParOf" srcId="{0C1E5343-CE4C-3D4D-B1A7-C8AF22EC8557}" destId="{3064FABE-3495-4346-9AFB-BDD5D9A1304C}" srcOrd="0" destOrd="0" presId="urn:microsoft.com/office/officeart/2005/8/layout/vList5"/>
    <dgm:cxn modelId="{DA6F6131-2950-6A4E-893F-CCAEB8D5CEA9}" type="presParOf" srcId="{0C1E5343-CE4C-3D4D-B1A7-C8AF22EC8557}" destId="{3079B75A-6287-354C-85F8-815BCAD3F4D5}" srcOrd="1" destOrd="0" presId="urn:microsoft.com/office/officeart/2005/8/layout/vList5"/>
    <dgm:cxn modelId="{3A62EB7F-CD20-4F47-A020-275FC920A266}" type="presParOf" srcId="{BFAFCF9F-0A80-394E-AB49-D7AAB7301577}" destId="{681FB371-B6B8-BC4B-8589-F95054FAA24F}" srcOrd="1" destOrd="0" presId="urn:microsoft.com/office/officeart/2005/8/layout/vList5"/>
    <dgm:cxn modelId="{6B0E4608-08CF-EA4E-B3F8-CA4F8078C1C2}" type="presParOf" srcId="{BFAFCF9F-0A80-394E-AB49-D7AAB7301577}" destId="{12C4EF94-4A17-D64B-B1FE-FB490F60A762}" srcOrd="2" destOrd="0" presId="urn:microsoft.com/office/officeart/2005/8/layout/vList5"/>
    <dgm:cxn modelId="{37A67808-7586-0546-BCA8-235F9588F71E}" type="presParOf" srcId="{12C4EF94-4A17-D64B-B1FE-FB490F60A762}" destId="{3C7D5D3F-BAFA-6448-8730-74AF42981B42}" srcOrd="0" destOrd="0" presId="urn:microsoft.com/office/officeart/2005/8/layout/vList5"/>
    <dgm:cxn modelId="{6C955A0A-D493-E540-87C3-44427A141A03}" type="presParOf" srcId="{12C4EF94-4A17-D64B-B1FE-FB490F60A762}" destId="{018C1682-74B9-BA49-84FB-0273F2C53F3D}" srcOrd="1" destOrd="0" presId="urn:microsoft.com/office/officeart/2005/8/layout/vList5"/>
    <dgm:cxn modelId="{57541DF6-20A9-314C-BEAF-BE39954F8FC0}" type="presParOf" srcId="{BFAFCF9F-0A80-394E-AB49-D7AAB7301577}" destId="{332D91FD-20A6-794A-B0AE-B21465A87278}" srcOrd="3" destOrd="0" presId="urn:microsoft.com/office/officeart/2005/8/layout/vList5"/>
    <dgm:cxn modelId="{A2DD47F2-2236-EA45-A965-80E8930F2F48}" type="presParOf" srcId="{BFAFCF9F-0A80-394E-AB49-D7AAB7301577}" destId="{4B5DD322-D102-EB43-83A1-6DC3B88E52AF}" srcOrd="4" destOrd="0" presId="urn:microsoft.com/office/officeart/2005/8/layout/vList5"/>
    <dgm:cxn modelId="{EE20ADD2-7D9B-584C-86D6-88B7636AAF71}" type="presParOf" srcId="{4B5DD322-D102-EB43-83A1-6DC3B88E52AF}" destId="{99F0E893-9C06-B44F-8CB5-21F6AFC71FF0}" srcOrd="0" destOrd="0" presId="urn:microsoft.com/office/officeart/2005/8/layout/vList5"/>
    <dgm:cxn modelId="{2A1DEE08-F054-6A4F-877A-F924A59FB19E}" type="presParOf" srcId="{4B5DD322-D102-EB43-83A1-6DC3B88E52AF}" destId="{F8618DFA-C13C-9344-BA36-580A88E0FDE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83C9A-4297-B74C-BFD1-897642FDC050}">
      <dsp:nvSpPr>
        <dsp:cNvPr id="0" name=""/>
        <dsp:cNvSpPr/>
      </dsp:nvSpPr>
      <dsp:spPr>
        <a:xfrm>
          <a:off x="9242" y="1346949"/>
          <a:ext cx="2762398" cy="1657439"/>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Verdana" panose="020B0604030504040204" pitchFamily="34" charset="0"/>
              <a:ea typeface="Verdana" panose="020B0604030504040204" pitchFamily="34" charset="0"/>
              <a:cs typeface="Verdana" panose="020B0604030504040204" pitchFamily="34" charset="0"/>
            </a:rPr>
            <a:t>Window</a:t>
          </a:r>
        </a:p>
      </dsp:txBody>
      <dsp:txXfrm>
        <a:off x="57787" y="1395494"/>
        <a:ext cx="2665308" cy="1560349"/>
      </dsp:txXfrm>
    </dsp:sp>
    <dsp:sp modelId="{5C9B17C9-5748-E34F-A948-CC3028477273}">
      <dsp:nvSpPr>
        <dsp:cNvPr id="0" name=""/>
        <dsp:cNvSpPr/>
      </dsp:nvSpPr>
      <dsp:spPr>
        <a:xfrm>
          <a:off x="304788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3047880" y="1970146"/>
        <a:ext cx="409940" cy="411044"/>
      </dsp:txXfrm>
    </dsp:sp>
    <dsp:sp modelId="{F8DA7061-1519-CB42-B169-398BA59DC389}">
      <dsp:nvSpPr>
        <dsp:cNvPr id="0" name=""/>
        <dsp:cNvSpPr/>
      </dsp:nvSpPr>
      <dsp:spPr>
        <a:xfrm>
          <a:off x="3876600" y="1346949"/>
          <a:ext cx="2762398" cy="1657439"/>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Verdana" panose="020B0604030504040204" pitchFamily="34" charset="0"/>
              <a:ea typeface="Verdana" panose="020B0604030504040204" pitchFamily="34" charset="0"/>
              <a:cs typeface="Verdana" panose="020B0604030504040204" pitchFamily="34" charset="0"/>
            </a:rPr>
            <a:t>Fourier transform</a:t>
          </a:r>
        </a:p>
      </dsp:txBody>
      <dsp:txXfrm>
        <a:off x="3925145" y="1395494"/>
        <a:ext cx="2665308" cy="1560349"/>
      </dsp:txXfrm>
    </dsp:sp>
    <dsp:sp modelId="{417A4480-889C-DD49-86D7-27076430E94E}">
      <dsp:nvSpPr>
        <dsp:cNvPr id="0" name=""/>
        <dsp:cNvSpPr/>
      </dsp:nvSpPr>
      <dsp:spPr>
        <a:xfrm>
          <a:off x="6915239"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6915239" y="1970146"/>
        <a:ext cx="409940" cy="411044"/>
      </dsp:txXfrm>
    </dsp:sp>
    <dsp:sp modelId="{B9C03D54-A2B7-FE43-B7FC-76C18ED3FD59}">
      <dsp:nvSpPr>
        <dsp:cNvPr id="0" name=""/>
        <dsp:cNvSpPr/>
      </dsp:nvSpPr>
      <dsp:spPr>
        <a:xfrm>
          <a:off x="7743958" y="1346949"/>
          <a:ext cx="2762398" cy="1657439"/>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Verdana" panose="020B0604030504040204" pitchFamily="34" charset="0"/>
              <a:ea typeface="Verdana" panose="020B0604030504040204" pitchFamily="34" charset="0"/>
              <a:cs typeface="Verdana" panose="020B0604030504040204" pitchFamily="34" charset="0"/>
            </a:rPr>
            <a:t>Filter high frequencies</a:t>
          </a:r>
        </a:p>
      </dsp:txBody>
      <dsp:txXfrm>
        <a:off x="7792503" y="1395494"/>
        <a:ext cx="2665308" cy="1560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83C9A-4297-B74C-BFD1-897642FDC050}">
      <dsp:nvSpPr>
        <dsp:cNvPr id="0" name=""/>
        <dsp:cNvSpPr/>
      </dsp:nvSpPr>
      <dsp:spPr>
        <a:xfrm>
          <a:off x="80401" y="577345"/>
          <a:ext cx="3038034" cy="1822820"/>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latin typeface="Verdana" panose="020B0604030504040204" pitchFamily="34" charset="0"/>
              <a:ea typeface="Verdana" panose="020B0604030504040204" pitchFamily="34" charset="0"/>
              <a:cs typeface="Verdana" panose="020B0604030504040204" pitchFamily="34" charset="0"/>
            </a:rPr>
            <a:t>Interpolate on transects</a:t>
          </a:r>
        </a:p>
      </dsp:txBody>
      <dsp:txXfrm>
        <a:off x="133790" y="630734"/>
        <a:ext cx="2931256" cy="1716042"/>
      </dsp:txXfrm>
    </dsp:sp>
    <dsp:sp modelId="{5C9B17C9-5748-E34F-A948-CC3028477273}">
      <dsp:nvSpPr>
        <dsp:cNvPr id="0" name=""/>
        <dsp:cNvSpPr/>
      </dsp:nvSpPr>
      <dsp:spPr>
        <a:xfrm>
          <a:off x="3392217" y="1112039"/>
          <a:ext cx="580416" cy="7534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392217" y="1262725"/>
        <a:ext cx="406291" cy="452060"/>
      </dsp:txXfrm>
    </dsp:sp>
    <dsp:sp modelId="{F8DA7061-1519-CB42-B169-398BA59DC389}">
      <dsp:nvSpPr>
        <dsp:cNvPr id="0" name=""/>
        <dsp:cNvSpPr/>
      </dsp:nvSpPr>
      <dsp:spPr>
        <a:xfrm>
          <a:off x="4213562" y="577345"/>
          <a:ext cx="3038034" cy="1822820"/>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latin typeface="Verdana" panose="020B0604030504040204" pitchFamily="34" charset="0"/>
              <a:ea typeface="Verdana" panose="020B0604030504040204" pitchFamily="34" charset="0"/>
              <a:cs typeface="Verdana" panose="020B0604030504040204" pitchFamily="34" charset="0"/>
            </a:rPr>
            <a:t>Gaussian moving average</a:t>
          </a:r>
        </a:p>
      </dsp:txBody>
      <dsp:txXfrm>
        <a:off x="4266951" y="630734"/>
        <a:ext cx="2931256" cy="1716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9B75A-6287-354C-85F8-815BCAD3F4D5}">
      <dsp:nvSpPr>
        <dsp:cNvPr id="0" name=""/>
        <dsp:cNvSpPr/>
      </dsp:nvSpPr>
      <dsp:spPr>
        <a:xfrm rot="5400000">
          <a:off x="7450866" y="-3043342"/>
          <a:ext cx="1180070" cy="7567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GB" sz="2600" kern="1200" dirty="0">
              <a:latin typeface="Verdana" panose="020B0604030504040204" pitchFamily="34" charset="0"/>
              <a:ea typeface="Verdana" panose="020B0604030504040204" pitchFamily="34" charset="0"/>
              <a:cs typeface="Verdana" panose="020B0604030504040204" pitchFamily="34" charset="0"/>
            </a:rPr>
            <a:t>Very similar in all three locations</a:t>
          </a:r>
        </a:p>
        <a:p>
          <a:pPr marL="228600" lvl="1" indent="-228600" algn="l" defTabSz="1155700">
            <a:lnSpc>
              <a:spcPct val="90000"/>
            </a:lnSpc>
            <a:spcBef>
              <a:spcPct val="0"/>
            </a:spcBef>
            <a:spcAft>
              <a:spcPct val="15000"/>
            </a:spcAft>
            <a:buChar char="•"/>
          </a:pPr>
          <a:r>
            <a:rPr lang="en-GB" sz="2600" kern="1200" dirty="0">
              <a:latin typeface="Verdana" panose="020B0604030504040204" pitchFamily="34" charset="0"/>
              <a:ea typeface="Verdana" panose="020B0604030504040204" pitchFamily="34" charset="0"/>
              <a:cs typeface="Verdana" panose="020B0604030504040204" pitchFamily="34" charset="0"/>
            </a:rPr>
            <a:t>Channelisation in central dep.</a:t>
          </a:r>
        </a:p>
      </dsp:txBody>
      <dsp:txXfrm rot="-5400000">
        <a:off x="4256948" y="208182"/>
        <a:ext cx="7510301" cy="1064858"/>
      </dsp:txXfrm>
    </dsp:sp>
    <dsp:sp modelId="{3064FABE-3495-4346-9AFB-BDD5D9A1304C}">
      <dsp:nvSpPr>
        <dsp:cNvPr id="0" name=""/>
        <dsp:cNvSpPr/>
      </dsp:nvSpPr>
      <dsp:spPr>
        <a:xfrm>
          <a:off x="0" y="3066"/>
          <a:ext cx="4256947" cy="1475088"/>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GB" sz="4200" b="1" i="0" kern="1200" dirty="0">
              <a:latin typeface="Verdana" panose="020B0604030504040204" pitchFamily="34" charset="0"/>
              <a:ea typeface="Verdana" panose="020B0604030504040204" pitchFamily="34" charset="0"/>
              <a:cs typeface="Verdana" panose="020B0604030504040204" pitchFamily="34" charset="0"/>
            </a:rPr>
            <a:t>Tide</a:t>
          </a:r>
        </a:p>
      </dsp:txBody>
      <dsp:txXfrm>
        <a:off x="72008" y="75074"/>
        <a:ext cx="4112931" cy="1331072"/>
      </dsp:txXfrm>
    </dsp:sp>
    <dsp:sp modelId="{018C1682-74B9-BA49-84FB-0273F2C53F3D}">
      <dsp:nvSpPr>
        <dsp:cNvPr id="0" name=""/>
        <dsp:cNvSpPr/>
      </dsp:nvSpPr>
      <dsp:spPr>
        <a:xfrm rot="5400000">
          <a:off x="7450866" y="-1494499"/>
          <a:ext cx="1180070" cy="7567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NL" sz="26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Northern (+4 m) and western (+6 m) significantly deeper than central dep.</a:t>
          </a:r>
          <a:endParaRPr lang="en-GB" sz="2600"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4256948" y="1757025"/>
        <a:ext cx="7510301" cy="1064858"/>
      </dsp:txXfrm>
    </dsp:sp>
    <dsp:sp modelId="{3C7D5D3F-BAFA-6448-8730-74AF42981B42}">
      <dsp:nvSpPr>
        <dsp:cNvPr id="0" name=""/>
        <dsp:cNvSpPr/>
      </dsp:nvSpPr>
      <dsp:spPr>
        <a:xfrm>
          <a:off x="0" y="1551909"/>
          <a:ext cx="4256947" cy="1475088"/>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GB" sz="4200" b="1" i="0" kern="1200" dirty="0">
              <a:latin typeface="Verdana" panose="020B0604030504040204" pitchFamily="34" charset="0"/>
              <a:ea typeface="Verdana" panose="020B0604030504040204" pitchFamily="34" charset="0"/>
              <a:cs typeface="Verdana" panose="020B0604030504040204" pitchFamily="34" charset="0"/>
            </a:rPr>
            <a:t>Water depth</a:t>
          </a:r>
        </a:p>
      </dsp:txBody>
      <dsp:txXfrm>
        <a:off x="72008" y="1623917"/>
        <a:ext cx="4112931" cy="1331072"/>
      </dsp:txXfrm>
    </dsp:sp>
    <dsp:sp modelId="{9FACB4B1-2B84-E64D-AD17-38EDAA13FC0F}">
      <dsp:nvSpPr>
        <dsp:cNvPr id="0" name=""/>
        <dsp:cNvSpPr/>
      </dsp:nvSpPr>
      <dsp:spPr>
        <a:xfrm rot="5400000">
          <a:off x="7450866" y="54342"/>
          <a:ext cx="1180070" cy="7567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GB" sz="2600" kern="1200" dirty="0">
              <a:latin typeface="Verdana" panose="020B0604030504040204" pitchFamily="34" charset="0"/>
              <a:ea typeface="Verdana" panose="020B0604030504040204" pitchFamily="34" charset="0"/>
              <a:cs typeface="Verdana" panose="020B0604030504040204" pitchFamily="34" charset="0"/>
            </a:rPr>
            <a:t>In BRMC highest volumes before closure</a:t>
          </a:r>
        </a:p>
        <a:p>
          <a:pPr marL="228600" lvl="1" indent="-228600" algn="l" defTabSz="1155700">
            <a:lnSpc>
              <a:spcPct val="90000"/>
            </a:lnSpc>
            <a:spcBef>
              <a:spcPct val="0"/>
            </a:spcBef>
            <a:spcAft>
              <a:spcPct val="15000"/>
            </a:spcAft>
            <a:buChar char="•"/>
          </a:pPr>
          <a:r>
            <a:rPr lang="en-GB" sz="2600" kern="1200" dirty="0">
              <a:latin typeface="Verdana" panose="020B0604030504040204" pitchFamily="34" charset="0"/>
              <a:ea typeface="Verdana" panose="020B0604030504040204" pitchFamily="34" charset="0"/>
              <a:cs typeface="Verdana" panose="020B0604030504040204" pitchFamily="34" charset="0"/>
            </a:rPr>
            <a:t>Dredged volumes before 1999 unknown</a:t>
          </a:r>
        </a:p>
      </dsp:txBody>
      <dsp:txXfrm rot="-5400000">
        <a:off x="4256948" y="3305866"/>
        <a:ext cx="7510301" cy="1064858"/>
      </dsp:txXfrm>
    </dsp:sp>
    <dsp:sp modelId="{AAF98132-C7A5-C749-8854-AE24B2A5622E}">
      <dsp:nvSpPr>
        <dsp:cNvPr id="0" name=""/>
        <dsp:cNvSpPr/>
      </dsp:nvSpPr>
      <dsp:spPr>
        <a:xfrm>
          <a:off x="0" y="3100752"/>
          <a:ext cx="4256947" cy="1475088"/>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GB" sz="4200" b="1" i="0" kern="1200" dirty="0">
              <a:latin typeface="Verdana" panose="020B0604030504040204" pitchFamily="34" charset="0"/>
              <a:ea typeface="Verdana" panose="020B0604030504040204" pitchFamily="34" charset="0"/>
              <a:cs typeface="Verdana" panose="020B0604030504040204" pitchFamily="34" charset="0"/>
            </a:rPr>
            <a:t>Dredging strategy</a:t>
          </a:r>
        </a:p>
      </dsp:txBody>
      <dsp:txXfrm>
        <a:off x="72008" y="3172760"/>
        <a:ext cx="4112931" cy="1331072"/>
      </dsp:txXfrm>
    </dsp:sp>
    <dsp:sp modelId="{F8618DFA-C13C-9344-BA36-580A88E0FDEA}">
      <dsp:nvSpPr>
        <dsp:cNvPr id="0" name=""/>
        <dsp:cNvSpPr/>
      </dsp:nvSpPr>
      <dsp:spPr>
        <a:xfrm rot="5400000">
          <a:off x="7450866" y="1603185"/>
          <a:ext cx="1180070" cy="7567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NL" sz="26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Smallest grain size in central dep.</a:t>
          </a:r>
          <a:endParaRPr lang="en-GB" sz="2600" kern="1200" dirty="0">
            <a:latin typeface="Verdana" panose="020B0604030504040204" pitchFamily="34" charset="0"/>
            <a:ea typeface="Verdana" panose="020B0604030504040204" pitchFamily="34" charset="0"/>
            <a:cs typeface="Verdana" panose="020B0604030504040204" pitchFamily="34" charset="0"/>
          </a:endParaRPr>
        </a:p>
        <a:p>
          <a:pPr marL="228600" lvl="1" indent="-228600" algn="l" defTabSz="1155700">
            <a:lnSpc>
              <a:spcPct val="90000"/>
            </a:lnSpc>
            <a:spcBef>
              <a:spcPct val="0"/>
            </a:spcBef>
            <a:spcAft>
              <a:spcPct val="15000"/>
            </a:spcAft>
            <a:buChar char="•"/>
          </a:pPr>
          <a:r>
            <a:rPr lang="en-GB" sz="2600" kern="1200" dirty="0">
              <a:latin typeface="Verdana" panose="020B0604030504040204" pitchFamily="34" charset="0"/>
              <a:ea typeface="Verdana" panose="020B0604030504040204" pitchFamily="34" charset="0"/>
              <a:cs typeface="Verdana" panose="020B0604030504040204" pitchFamily="34" charset="0"/>
            </a:rPr>
            <a:t>Largest availability of sand in central dep.</a:t>
          </a:r>
        </a:p>
      </dsp:txBody>
      <dsp:txXfrm rot="-5400000">
        <a:off x="4256948" y="4854709"/>
        <a:ext cx="7510301" cy="1064858"/>
      </dsp:txXfrm>
    </dsp:sp>
    <dsp:sp modelId="{99F0E893-9C06-B44F-8CB5-21F6AFC71FF0}">
      <dsp:nvSpPr>
        <dsp:cNvPr id="0" name=""/>
        <dsp:cNvSpPr/>
      </dsp:nvSpPr>
      <dsp:spPr>
        <a:xfrm>
          <a:off x="0" y="4649594"/>
          <a:ext cx="4256947" cy="1475088"/>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GB" sz="4200" b="1" i="0" kern="1200" dirty="0">
              <a:latin typeface="Verdana" panose="020B0604030504040204" pitchFamily="34" charset="0"/>
              <a:ea typeface="Verdana" panose="020B0604030504040204" pitchFamily="34" charset="0"/>
              <a:cs typeface="Verdana" panose="020B0604030504040204" pitchFamily="34" charset="0"/>
            </a:rPr>
            <a:t>Sediment</a:t>
          </a:r>
          <a:endParaRPr lang="en-GB" sz="4200" kern="1200" dirty="0">
            <a:latin typeface="Verdana" panose="020B0604030504040204" pitchFamily="34" charset="0"/>
            <a:ea typeface="Verdana" panose="020B0604030504040204" pitchFamily="34" charset="0"/>
            <a:cs typeface="Verdana" panose="020B0604030504040204" pitchFamily="34" charset="0"/>
          </a:endParaRPr>
        </a:p>
      </dsp:txBody>
      <dsp:txXfrm>
        <a:off x="72008" y="4721602"/>
        <a:ext cx="4112931" cy="13310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9B75A-6287-354C-85F8-815BCAD3F4D5}">
      <dsp:nvSpPr>
        <dsp:cNvPr id="0" name=""/>
        <dsp:cNvSpPr/>
      </dsp:nvSpPr>
      <dsp:spPr>
        <a:xfrm rot="5400000">
          <a:off x="7525381" y="-3137600"/>
          <a:ext cx="1031040" cy="7567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Depth-averaged current amplitude +5%  </a:t>
          </a:r>
          <a:b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e-folding -25%</a:t>
          </a:r>
          <a:endParaRPr lang="en-GB" sz="2300"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4256948" y="181164"/>
        <a:ext cx="7517576" cy="930378"/>
      </dsp:txXfrm>
    </dsp:sp>
    <dsp:sp modelId="{3064FABE-3495-4346-9AFB-BDD5D9A1304C}">
      <dsp:nvSpPr>
        <dsp:cNvPr id="0" name=""/>
        <dsp:cNvSpPr/>
      </dsp:nvSpPr>
      <dsp:spPr>
        <a:xfrm>
          <a:off x="0" y="1952"/>
          <a:ext cx="4256947" cy="1288800"/>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b="1" i="0" kern="1200" dirty="0">
              <a:latin typeface="Verdana" panose="020B0604030504040204" pitchFamily="34" charset="0"/>
              <a:ea typeface="Verdana" panose="020B0604030504040204" pitchFamily="34" charset="0"/>
              <a:cs typeface="Verdana" panose="020B0604030504040204" pitchFamily="34" charset="0"/>
            </a:rPr>
            <a:t>Channelisation of current</a:t>
          </a:r>
        </a:p>
      </dsp:txBody>
      <dsp:txXfrm>
        <a:off x="62914" y="64866"/>
        <a:ext cx="4131119" cy="1162972"/>
      </dsp:txXfrm>
    </dsp:sp>
    <dsp:sp modelId="{018C1682-74B9-BA49-84FB-0273F2C53F3D}">
      <dsp:nvSpPr>
        <dsp:cNvPr id="0" name=""/>
        <dsp:cNvSpPr/>
      </dsp:nvSpPr>
      <dsp:spPr>
        <a:xfrm rot="5400000">
          <a:off x="7525381" y="-1784360"/>
          <a:ext cx="1031040" cy="7567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Depth to northern (+4 m)  e-folding times 2</a:t>
          </a:r>
          <a:endParaRPr lang="en-GB" sz="2300" kern="1200" dirty="0">
            <a:latin typeface="Verdana" panose="020B0604030504040204" pitchFamily="34" charset="0"/>
            <a:ea typeface="Verdana" panose="020B0604030504040204" pitchFamily="34" charset="0"/>
            <a:cs typeface="Verdana" panose="020B0604030504040204" pitchFamily="34" charset="0"/>
          </a:endParaRPr>
        </a:p>
        <a:p>
          <a:pPr marL="228600" lvl="1" indent="-228600" algn="l" defTabSz="1022350">
            <a:lnSpc>
              <a:spcPct val="90000"/>
            </a:lnSpc>
            <a:spcBef>
              <a:spcPct val="0"/>
            </a:spcBef>
            <a:spcAft>
              <a:spcPct val="15000"/>
            </a:spcAft>
            <a:buChar char="•"/>
          </a:pPr>
          <a: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Depth to northern (+6 m)  e-folding times 3</a:t>
          </a:r>
          <a:endParaRPr lang="en-GB" sz="2300"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4256948" y="1534404"/>
        <a:ext cx="7517576" cy="930378"/>
      </dsp:txXfrm>
    </dsp:sp>
    <dsp:sp modelId="{3C7D5D3F-BAFA-6448-8730-74AF42981B42}">
      <dsp:nvSpPr>
        <dsp:cNvPr id="0" name=""/>
        <dsp:cNvSpPr/>
      </dsp:nvSpPr>
      <dsp:spPr>
        <a:xfrm>
          <a:off x="0" y="1355192"/>
          <a:ext cx="4256947" cy="1288800"/>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b="1" i="0" kern="1200" dirty="0">
              <a:latin typeface="Verdana" panose="020B0604030504040204" pitchFamily="34" charset="0"/>
              <a:ea typeface="Verdana" panose="020B0604030504040204" pitchFamily="34" charset="0"/>
              <a:cs typeface="Verdana" panose="020B0604030504040204" pitchFamily="34" charset="0"/>
            </a:rPr>
            <a:t>Water depth</a:t>
          </a:r>
        </a:p>
      </dsp:txBody>
      <dsp:txXfrm>
        <a:off x="62914" y="1418106"/>
        <a:ext cx="4131119" cy="1162972"/>
      </dsp:txXfrm>
    </dsp:sp>
    <dsp:sp modelId="{F8618DFA-C13C-9344-BA36-580A88E0FDEA}">
      <dsp:nvSpPr>
        <dsp:cNvPr id="0" name=""/>
        <dsp:cNvSpPr/>
      </dsp:nvSpPr>
      <dsp:spPr>
        <a:xfrm rot="5400000">
          <a:off x="7525381" y="-431120"/>
          <a:ext cx="1031040" cy="75679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Changes in grain size </a:t>
          </a:r>
          <a:b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br>
          <a:r>
            <a:rPr lang="en-NL" sz="2300" kern="1200" dirty="0">
              <a:latin typeface="Verdana" panose="020B0604030504040204" pitchFamily="34" charset="0"/>
              <a:ea typeface="Verdana" panose="020B0604030504040204" pitchFamily="34" charset="0"/>
              <a:cs typeface="Verdana" panose="020B0604030504040204" pitchFamily="34" charset="0"/>
              <a:sym typeface="Wingdings" pitchFamily="2" charset="2"/>
            </a:rPr>
            <a:t> e-folding changes &lt;5 %</a:t>
          </a:r>
          <a:endParaRPr lang="en-GB" sz="2300" kern="1200" dirty="0">
            <a:latin typeface="Verdana" panose="020B0604030504040204" pitchFamily="34" charset="0"/>
            <a:ea typeface="Verdana" panose="020B0604030504040204" pitchFamily="34" charset="0"/>
            <a:cs typeface="Verdana" panose="020B0604030504040204" pitchFamily="34" charset="0"/>
          </a:endParaRPr>
        </a:p>
      </dsp:txBody>
      <dsp:txXfrm rot="-5400000">
        <a:off x="4256948" y="2887644"/>
        <a:ext cx="7517576" cy="930378"/>
      </dsp:txXfrm>
    </dsp:sp>
    <dsp:sp modelId="{99F0E893-9C06-B44F-8CB5-21F6AFC71FF0}">
      <dsp:nvSpPr>
        <dsp:cNvPr id="0" name=""/>
        <dsp:cNvSpPr/>
      </dsp:nvSpPr>
      <dsp:spPr>
        <a:xfrm>
          <a:off x="0" y="2708433"/>
          <a:ext cx="4256947" cy="1288800"/>
        </a:xfrm>
        <a:prstGeom prst="roundRect">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GB" sz="3400" b="1" i="0" kern="1200" dirty="0">
              <a:latin typeface="Verdana" panose="020B0604030504040204" pitchFamily="34" charset="0"/>
              <a:ea typeface="Verdana" panose="020B0604030504040204" pitchFamily="34" charset="0"/>
              <a:cs typeface="Verdana" panose="020B0604030504040204" pitchFamily="34" charset="0"/>
            </a:rPr>
            <a:t>Grain size</a:t>
          </a:r>
          <a:endParaRPr lang="en-GB" sz="3400" kern="1200" dirty="0">
            <a:latin typeface="Verdana" panose="020B0604030504040204" pitchFamily="34" charset="0"/>
            <a:ea typeface="Verdana" panose="020B0604030504040204" pitchFamily="34" charset="0"/>
            <a:cs typeface="Verdana" panose="020B0604030504040204" pitchFamily="34" charset="0"/>
          </a:endParaRPr>
        </a:p>
      </dsp:txBody>
      <dsp:txXfrm>
        <a:off x="62914" y="2771347"/>
        <a:ext cx="4131119" cy="11629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CAB28-CE88-BD48-B633-15681DD5F213}" type="datetimeFigureOut">
              <a:rPr lang="en-NL" smtClean="0"/>
              <a:t>29/05/2022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1D007-F9A6-424F-A60C-B99E7273AC7B}" type="slidenum">
              <a:rPr lang="en-NL" smtClean="0"/>
              <a:t>‹#›</a:t>
            </a:fld>
            <a:endParaRPr lang="en-NL"/>
          </a:p>
        </p:txBody>
      </p:sp>
    </p:spTree>
    <p:extLst>
      <p:ext uri="{BB962C8B-B14F-4D97-AF65-F5344CB8AC3E}">
        <p14:creationId xmlns:p14="http://schemas.microsoft.com/office/powerpoint/2010/main" val="2585919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10331C3-2515-2942-BE62-F926463E99DC}" type="slidenum">
              <a:rPr lang="en-NL" smtClean="0"/>
              <a:t>9</a:t>
            </a:fld>
            <a:endParaRPr lang="en-NL"/>
          </a:p>
        </p:txBody>
      </p:sp>
    </p:spTree>
    <p:extLst>
      <p:ext uri="{BB962C8B-B14F-4D97-AF65-F5344CB8AC3E}">
        <p14:creationId xmlns:p14="http://schemas.microsoft.com/office/powerpoint/2010/main" val="4127237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4E6A6AA-553B-DE4C-AA7D-AAF3F7B9E66C}" type="slidenum">
              <a:rPr lang="en-NL" smtClean="0"/>
              <a:t>26</a:t>
            </a:fld>
            <a:endParaRPr lang="en-NL"/>
          </a:p>
        </p:txBody>
      </p:sp>
    </p:spTree>
    <p:extLst>
      <p:ext uri="{BB962C8B-B14F-4D97-AF65-F5344CB8AC3E}">
        <p14:creationId xmlns:p14="http://schemas.microsoft.com/office/powerpoint/2010/main" val="307012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4E6A6AA-553B-DE4C-AA7D-AAF3F7B9E66C}" type="slidenum">
              <a:rPr lang="en-NL" smtClean="0"/>
              <a:t>28</a:t>
            </a:fld>
            <a:endParaRPr lang="en-NL"/>
          </a:p>
        </p:txBody>
      </p:sp>
    </p:spTree>
    <p:extLst>
      <p:ext uri="{BB962C8B-B14F-4D97-AF65-F5344CB8AC3E}">
        <p14:creationId xmlns:p14="http://schemas.microsoft.com/office/powerpoint/2010/main" val="207886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010331C3-2515-2942-BE62-F926463E99DC}" type="slidenum">
              <a:rPr lang="en-NL" smtClean="0"/>
              <a:t>15</a:t>
            </a:fld>
            <a:endParaRPr lang="en-NL"/>
          </a:p>
        </p:txBody>
      </p:sp>
    </p:spTree>
    <p:extLst>
      <p:ext uri="{BB962C8B-B14F-4D97-AF65-F5344CB8AC3E}">
        <p14:creationId xmlns:p14="http://schemas.microsoft.com/office/powerpoint/2010/main" val="247336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So these are the areas that we will focus on. We focus on the areas that have deepened the most, which are called the depression. So in the areas on the KwinteBank are called the central and nothern depression by my Belgian colleagues, to I will stick to the same names. And the one in Buiten Ratel, we call the western depression. And we will focus on the sand waves along transects in the middle of these depressions.</a:t>
            </a:r>
          </a:p>
        </p:txBody>
      </p:sp>
      <p:sp>
        <p:nvSpPr>
          <p:cNvPr id="4" name="Slide Number Placeholder 3"/>
          <p:cNvSpPr>
            <a:spLocks noGrp="1"/>
          </p:cNvSpPr>
          <p:nvPr>
            <p:ph type="sldNum" sz="quarter" idx="5"/>
          </p:nvPr>
        </p:nvSpPr>
        <p:spPr/>
        <p:txBody>
          <a:bodyPr/>
          <a:lstStyle/>
          <a:p>
            <a:fld id="{24E6A6AA-553B-DE4C-AA7D-AAF3F7B9E66C}" type="slidenum">
              <a:rPr lang="en-NL" smtClean="0"/>
              <a:t>16</a:t>
            </a:fld>
            <a:endParaRPr lang="en-NL"/>
          </a:p>
        </p:txBody>
      </p:sp>
    </p:spTree>
    <p:extLst>
      <p:ext uri="{BB962C8B-B14F-4D97-AF65-F5344CB8AC3E}">
        <p14:creationId xmlns:p14="http://schemas.microsoft.com/office/powerpoint/2010/main" val="126168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So this is the methodology w</a:t>
            </a:r>
            <a:r>
              <a:rPr lang="en-GB" dirty="0"/>
              <a:t>it</a:t>
            </a:r>
            <a:r>
              <a:rPr lang="en-NL" dirty="0"/>
              <a:t>h which I separated to the tidal sand waves from the smaller and larger bed forms.</a:t>
            </a:r>
          </a:p>
        </p:txBody>
      </p:sp>
      <p:sp>
        <p:nvSpPr>
          <p:cNvPr id="4" name="Slide Number Placeholder 3"/>
          <p:cNvSpPr>
            <a:spLocks noGrp="1"/>
          </p:cNvSpPr>
          <p:nvPr>
            <p:ph type="sldNum" sz="quarter" idx="5"/>
          </p:nvPr>
        </p:nvSpPr>
        <p:spPr/>
        <p:txBody>
          <a:bodyPr/>
          <a:lstStyle/>
          <a:p>
            <a:fld id="{24E6A6AA-553B-DE4C-AA7D-AAF3F7B9E66C}" type="slidenum">
              <a:rPr lang="en-NL" smtClean="0"/>
              <a:t>17</a:t>
            </a:fld>
            <a:endParaRPr lang="en-NL"/>
          </a:p>
        </p:txBody>
      </p:sp>
    </p:spTree>
    <p:extLst>
      <p:ext uri="{BB962C8B-B14F-4D97-AF65-F5344CB8AC3E}">
        <p14:creationId xmlns:p14="http://schemas.microsoft.com/office/powerpoint/2010/main" val="2478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If I then convert back to the spatial domain. In the left panel, you see the original bed level and in the middle the result from the high pass filter, which I consider to be the ripples and megaripples. These ripples and meagaripples I subtracted from the original bed level, so I am left with sand banks and sand waves. And you see that in the right most panel. I tried different windows, differenf filters and different cuttoff frequencies and I always obtain more or less the same result. Only small quantitative differences.</a:t>
            </a:r>
          </a:p>
        </p:txBody>
      </p:sp>
      <p:sp>
        <p:nvSpPr>
          <p:cNvPr id="4" name="Slide Number Placeholder 3"/>
          <p:cNvSpPr>
            <a:spLocks noGrp="1"/>
          </p:cNvSpPr>
          <p:nvPr>
            <p:ph type="sldNum" sz="quarter" idx="5"/>
          </p:nvPr>
        </p:nvSpPr>
        <p:spPr/>
        <p:txBody>
          <a:bodyPr/>
          <a:lstStyle/>
          <a:p>
            <a:fld id="{24E6A6AA-553B-DE4C-AA7D-AAF3F7B9E66C}" type="slidenum">
              <a:rPr lang="en-NL" smtClean="0"/>
              <a:t>18</a:t>
            </a:fld>
            <a:endParaRPr lang="en-NL"/>
          </a:p>
        </p:txBody>
      </p:sp>
    </p:spTree>
    <p:extLst>
      <p:ext uri="{BB962C8B-B14F-4D97-AF65-F5344CB8AC3E}">
        <p14:creationId xmlns:p14="http://schemas.microsoft.com/office/powerpoint/2010/main" val="158515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And then this is the final result. In the top panel are two profiles obtained j</a:t>
            </a:r>
            <a:r>
              <a:rPr lang="en-GB" dirty="0"/>
              <a:t>us</a:t>
            </a:r>
            <a:r>
              <a:rPr lang="en-NL" dirty="0"/>
              <a:t>t after closure in dashes, and the black solid line was the profile of 2019. The shaded areas are the crest and trough volumes I will consider later. </a:t>
            </a:r>
            <a:r>
              <a:rPr lang="en-GB" dirty="0"/>
              <a:t>B</a:t>
            </a:r>
            <a:r>
              <a:rPr lang="en-NL" dirty="0"/>
              <a:t>ut the sum of all the red areas I call crest volume, which is in fact a volume per unit width. And all the blue areas are the trough volumes. IN the lower panel you see a hovemoller type plot of the sand wave height. So on the y-axis is time, x-axis is distance and the colors denote the sand wave heights. The yellow parts are the crests and the blue the troughs. This dashed line is when the area was closed to sand extraction. In the left half, you see that there are hardly any sand waves left, but here they start to grow again. Approximately 5 years after closure. And in this part of the domain, you see that they adjusted there migration rate, it actually decreased a lot.</a:t>
            </a:r>
          </a:p>
        </p:txBody>
      </p:sp>
      <p:sp>
        <p:nvSpPr>
          <p:cNvPr id="4" name="Slide Number Placeholder 3"/>
          <p:cNvSpPr>
            <a:spLocks noGrp="1"/>
          </p:cNvSpPr>
          <p:nvPr>
            <p:ph type="sldNum" sz="quarter" idx="5"/>
          </p:nvPr>
        </p:nvSpPr>
        <p:spPr/>
        <p:txBody>
          <a:bodyPr/>
          <a:lstStyle/>
          <a:p>
            <a:fld id="{24E6A6AA-553B-DE4C-AA7D-AAF3F7B9E66C}" type="slidenum">
              <a:rPr lang="en-NL" smtClean="0"/>
              <a:t>19</a:t>
            </a:fld>
            <a:endParaRPr lang="en-NL"/>
          </a:p>
        </p:txBody>
      </p:sp>
    </p:spTree>
    <p:extLst>
      <p:ext uri="{BB962C8B-B14F-4D97-AF65-F5344CB8AC3E}">
        <p14:creationId xmlns:p14="http://schemas.microsoft.com/office/powerpoint/2010/main" val="72322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So now we look at the northern depression. This area was closed in 2010, that is this and this dashed line. And here you also see the last profile obtained in 2019. And there is not a lot of difference. Before closure, you see the sand wave height decrease, but it remaines quite constant in the 9 years since closure. </a:t>
            </a:r>
          </a:p>
        </p:txBody>
      </p:sp>
      <p:sp>
        <p:nvSpPr>
          <p:cNvPr id="4" name="Slide Number Placeholder 3"/>
          <p:cNvSpPr>
            <a:spLocks noGrp="1"/>
          </p:cNvSpPr>
          <p:nvPr>
            <p:ph type="sldNum" sz="quarter" idx="5"/>
          </p:nvPr>
        </p:nvSpPr>
        <p:spPr/>
        <p:txBody>
          <a:bodyPr/>
          <a:lstStyle/>
          <a:p>
            <a:fld id="{24E6A6AA-553B-DE4C-AA7D-AAF3F7B9E66C}" type="slidenum">
              <a:rPr lang="en-NL" smtClean="0"/>
              <a:t>20</a:t>
            </a:fld>
            <a:endParaRPr lang="en-NL"/>
          </a:p>
        </p:txBody>
      </p:sp>
    </p:spTree>
    <p:extLst>
      <p:ext uri="{BB962C8B-B14F-4D97-AF65-F5344CB8AC3E}">
        <p14:creationId xmlns:p14="http://schemas.microsoft.com/office/powerpoint/2010/main" val="3042736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And then finally the western depression. T</a:t>
            </a:r>
            <a:r>
              <a:rPr lang="en-GB" dirty="0"/>
              <a:t>h</a:t>
            </a:r>
            <a:r>
              <a:rPr lang="en-NL" dirty="0"/>
              <a:t>is area was closed in early 2015. So you see the sand wave height decrease before that. And small amplitude sand waves remain since closure. But in the next five years, nothing really happens, they only migrated with a meter per year or so. But no changes in amplitude.</a:t>
            </a:r>
          </a:p>
        </p:txBody>
      </p:sp>
      <p:sp>
        <p:nvSpPr>
          <p:cNvPr id="4" name="Slide Number Placeholder 3"/>
          <p:cNvSpPr>
            <a:spLocks noGrp="1"/>
          </p:cNvSpPr>
          <p:nvPr>
            <p:ph type="sldNum" sz="quarter" idx="5"/>
          </p:nvPr>
        </p:nvSpPr>
        <p:spPr/>
        <p:txBody>
          <a:bodyPr/>
          <a:lstStyle/>
          <a:p>
            <a:fld id="{24E6A6AA-553B-DE4C-AA7D-AAF3F7B9E66C}" type="slidenum">
              <a:rPr lang="en-NL" smtClean="0"/>
              <a:t>21</a:t>
            </a:fld>
            <a:endParaRPr lang="en-NL"/>
          </a:p>
        </p:txBody>
      </p:sp>
    </p:spTree>
    <p:extLst>
      <p:ext uri="{BB962C8B-B14F-4D97-AF65-F5344CB8AC3E}">
        <p14:creationId xmlns:p14="http://schemas.microsoft.com/office/powerpoint/2010/main" val="70724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And then finally these are the crest and troughs volumes. </a:t>
            </a:r>
            <a:r>
              <a:rPr lang="en-GB" dirty="0"/>
              <a:t>W</a:t>
            </a:r>
            <a:r>
              <a:rPr lang="en-NL" dirty="0"/>
              <a:t>hich I call volumes, but are in fact volumes per m width. And you see that they behave in the quite a simialr way, they btoh change in the same rate. And they increase both in KBMA. T</a:t>
            </a:r>
            <a:r>
              <a:rPr lang="en-GB" dirty="0"/>
              <a:t>h</a:t>
            </a:r>
            <a:r>
              <a:rPr lang="en-NL" dirty="0"/>
              <a:t>is suggests to us that the sand necessary for the crests, comes from the troughs, it is eroded there.</a:t>
            </a:r>
          </a:p>
        </p:txBody>
      </p:sp>
      <p:sp>
        <p:nvSpPr>
          <p:cNvPr id="4" name="Slide Number Placeholder 3"/>
          <p:cNvSpPr>
            <a:spLocks noGrp="1"/>
          </p:cNvSpPr>
          <p:nvPr>
            <p:ph type="sldNum" sz="quarter" idx="5"/>
          </p:nvPr>
        </p:nvSpPr>
        <p:spPr/>
        <p:txBody>
          <a:bodyPr/>
          <a:lstStyle/>
          <a:p>
            <a:fld id="{24E6A6AA-553B-DE4C-AA7D-AAF3F7B9E66C}" type="slidenum">
              <a:rPr lang="en-NL" smtClean="0"/>
              <a:t>22</a:t>
            </a:fld>
            <a:endParaRPr lang="en-NL"/>
          </a:p>
        </p:txBody>
      </p:sp>
    </p:spTree>
    <p:extLst>
      <p:ext uri="{BB962C8B-B14F-4D97-AF65-F5344CB8AC3E}">
        <p14:creationId xmlns:p14="http://schemas.microsoft.com/office/powerpoint/2010/main" val="199001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F7CF-140E-B00A-A217-E53E8789769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6F3C0C08-F79F-210A-B33F-DBE899BEA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85275C44-8197-CA05-1F46-FEAF7893D4E4}"/>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5" name="Footer Placeholder 4">
            <a:extLst>
              <a:ext uri="{FF2B5EF4-FFF2-40B4-BE49-F238E27FC236}">
                <a16:creationId xmlns:a16="http://schemas.microsoft.com/office/drawing/2014/main" id="{4D04133A-B77E-870D-788C-E87D4F32BE9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099532F-F75D-D989-4839-8A1D30EA0E11}"/>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342251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EA2D-8CB7-6967-12E3-2AD6E2F2121D}"/>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6E854631-26F4-E06A-F47B-EED3DF6FA7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F5F5BAE9-7259-AAFB-2FAE-71628DF42811}"/>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5" name="Footer Placeholder 4">
            <a:extLst>
              <a:ext uri="{FF2B5EF4-FFF2-40B4-BE49-F238E27FC236}">
                <a16:creationId xmlns:a16="http://schemas.microsoft.com/office/drawing/2014/main" id="{7DFEE1D7-A31D-887B-B4C8-4ACDAF5B511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B8A9AB9-9357-59EF-FF29-718953DAD2D8}"/>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421263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6D3EC1-2410-8E35-72B5-C301E298B03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F0EE2274-C0C1-BBCF-5436-29CA37699B8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271888D-A4E5-8537-84BC-44B032AA6DDE}"/>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5" name="Footer Placeholder 4">
            <a:extLst>
              <a:ext uri="{FF2B5EF4-FFF2-40B4-BE49-F238E27FC236}">
                <a16:creationId xmlns:a16="http://schemas.microsoft.com/office/drawing/2014/main" id="{D031EE0D-BE23-ABCA-4814-FF810195044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7FF6859-6F3D-FC60-1DA4-128E1B990FE3}"/>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35563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1D4B-9A84-9BA2-5036-DC0F017D2F38}"/>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FCA882C7-1B68-7FDE-7EC7-481F8EEFBF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00010029-40C3-3F2D-22A0-9F0DD42E7F40}"/>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5" name="Footer Placeholder 4">
            <a:extLst>
              <a:ext uri="{FF2B5EF4-FFF2-40B4-BE49-F238E27FC236}">
                <a16:creationId xmlns:a16="http://schemas.microsoft.com/office/drawing/2014/main" id="{E8B4FB05-6E81-508B-C074-EA0B1601E85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914C682-20A2-953A-0349-EC88512F7E7F}"/>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467420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047E-ACE5-82A1-82FA-C6BD568E754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315D53A6-9ECF-54AE-A928-81FF0D91A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82A3970-EB53-10E9-5EDB-90F886ADF498}"/>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5" name="Footer Placeholder 4">
            <a:extLst>
              <a:ext uri="{FF2B5EF4-FFF2-40B4-BE49-F238E27FC236}">
                <a16:creationId xmlns:a16="http://schemas.microsoft.com/office/drawing/2014/main" id="{35A76C0F-AE07-56FC-7F65-AA775439F0C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25BF283-4CA0-0464-D2B4-EBAA005FB1C3}"/>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125032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505E-C12F-4B99-5894-E05A938C362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0A693C60-96D5-EDE2-3550-553658DE61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62ADF13E-15A8-BA56-927C-539AE50A9F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F6C4070F-006F-170E-3CBA-F7D3F4AB8CCC}"/>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6" name="Footer Placeholder 5">
            <a:extLst>
              <a:ext uri="{FF2B5EF4-FFF2-40B4-BE49-F238E27FC236}">
                <a16:creationId xmlns:a16="http://schemas.microsoft.com/office/drawing/2014/main" id="{17EBC5F0-40F2-84D9-973B-FC63FF9FBC6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8322C5C-6316-C804-2E33-99752C5F088A}"/>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153229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07363-E30F-737B-0B11-0E44A3D73AF7}"/>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C5EC6649-D005-AB5B-0249-9D0EAF9A57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FD1E193-E004-57CA-957F-E573BC33FA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10FCB076-5A6E-23F4-078C-13EF350C7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C1FD668-51DF-FE94-2EF6-45F5D566AC8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C6C9EDE-8FBE-EC3E-0BC9-4382F019CC6B}"/>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8" name="Footer Placeholder 7">
            <a:extLst>
              <a:ext uri="{FF2B5EF4-FFF2-40B4-BE49-F238E27FC236}">
                <a16:creationId xmlns:a16="http://schemas.microsoft.com/office/drawing/2014/main" id="{FC199517-3D6E-7BEE-D226-7C9C329E7872}"/>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F05F4C8C-B618-E664-B081-D7854934C74E}"/>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312487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9513-7A35-3A50-8850-7FF9F3F1D032}"/>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33AA93B2-546B-9238-C9A6-CBAE9859F51C}"/>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4" name="Footer Placeholder 3">
            <a:extLst>
              <a:ext uri="{FF2B5EF4-FFF2-40B4-BE49-F238E27FC236}">
                <a16:creationId xmlns:a16="http://schemas.microsoft.com/office/drawing/2014/main" id="{B868A48E-9DF0-5588-67D7-EEB6088FEDCB}"/>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7A810C34-EC6B-CDA5-2363-03393CC6A06F}"/>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353412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C49885-DBB8-6A52-A488-A050895EE030}"/>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3" name="Footer Placeholder 2">
            <a:extLst>
              <a:ext uri="{FF2B5EF4-FFF2-40B4-BE49-F238E27FC236}">
                <a16:creationId xmlns:a16="http://schemas.microsoft.com/office/drawing/2014/main" id="{DAC5ED7C-BA23-7512-96F4-11280A36A664}"/>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B8273549-AECD-F137-9D12-66683A3F19E6}"/>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177489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AD7A-7716-A8B8-0EE8-5398478D21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F94B073-45E5-D0B6-72C2-30559F04E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AE630170-3272-AB0F-8A72-86F5BB6DB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7B974F-83F6-232E-250C-189BCD24AC61}"/>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6" name="Footer Placeholder 5">
            <a:extLst>
              <a:ext uri="{FF2B5EF4-FFF2-40B4-BE49-F238E27FC236}">
                <a16:creationId xmlns:a16="http://schemas.microsoft.com/office/drawing/2014/main" id="{F7DFC851-3C8D-ED2A-4B85-4C02489ED4E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4317253A-47DD-D828-5EC3-F4C3BCEDE687}"/>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1606329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9F5D-4F8A-4769-AE6C-A557028880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00B601E5-09EF-5618-4230-8904E416E2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E1246AE6-B445-7D76-E318-20163818F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737537-E17A-A1D3-AE22-8C0F641E6A55}"/>
              </a:ext>
            </a:extLst>
          </p:cNvPr>
          <p:cNvSpPr>
            <a:spLocks noGrp="1"/>
          </p:cNvSpPr>
          <p:nvPr>
            <p:ph type="dt" sz="half" idx="10"/>
          </p:nvPr>
        </p:nvSpPr>
        <p:spPr/>
        <p:txBody>
          <a:bodyPr/>
          <a:lstStyle/>
          <a:p>
            <a:fld id="{DA29D9BE-96EA-E64A-BC2E-3E43CCAABDBF}" type="datetimeFigureOut">
              <a:rPr lang="en-NL" smtClean="0"/>
              <a:t>29/05/2022</a:t>
            </a:fld>
            <a:endParaRPr lang="en-NL"/>
          </a:p>
        </p:txBody>
      </p:sp>
      <p:sp>
        <p:nvSpPr>
          <p:cNvPr id="6" name="Footer Placeholder 5">
            <a:extLst>
              <a:ext uri="{FF2B5EF4-FFF2-40B4-BE49-F238E27FC236}">
                <a16:creationId xmlns:a16="http://schemas.microsoft.com/office/drawing/2014/main" id="{40E9488B-FDCC-88CE-55D4-C544B55CC87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FE29F2D3-191F-AF6D-D054-2015D5745AF4}"/>
              </a:ext>
            </a:extLst>
          </p:cNvPr>
          <p:cNvSpPr>
            <a:spLocks noGrp="1"/>
          </p:cNvSpPr>
          <p:nvPr>
            <p:ph type="sldNum" sz="quarter" idx="12"/>
          </p:nvPr>
        </p:nvSpPr>
        <p:spPr/>
        <p:txBody>
          <a:bodyPr/>
          <a:lstStyle/>
          <a:p>
            <a:fld id="{616D1982-68D1-0D4B-85CF-13ABA212ECFE}" type="slidenum">
              <a:rPr lang="en-NL" smtClean="0"/>
              <a:t>‹#›</a:t>
            </a:fld>
            <a:endParaRPr lang="en-NL"/>
          </a:p>
        </p:txBody>
      </p:sp>
    </p:spTree>
    <p:extLst>
      <p:ext uri="{BB962C8B-B14F-4D97-AF65-F5344CB8AC3E}">
        <p14:creationId xmlns:p14="http://schemas.microsoft.com/office/powerpoint/2010/main" val="374140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55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07CCE7-FCF2-45F5-C1D9-7045FD90C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C3BCF91A-DD79-9155-7A03-F871C54722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021C07A2-6673-F19D-7682-D2BA75F56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9D9BE-96EA-E64A-BC2E-3E43CCAABDBF}" type="datetimeFigureOut">
              <a:rPr lang="en-NL" smtClean="0"/>
              <a:t>29/05/2022</a:t>
            </a:fld>
            <a:endParaRPr lang="en-NL"/>
          </a:p>
        </p:txBody>
      </p:sp>
      <p:sp>
        <p:nvSpPr>
          <p:cNvPr id="5" name="Footer Placeholder 4">
            <a:extLst>
              <a:ext uri="{FF2B5EF4-FFF2-40B4-BE49-F238E27FC236}">
                <a16:creationId xmlns:a16="http://schemas.microsoft.com/office/drawing/2014/main" id="{2E404DF3-5566-FD82-E1B1-279EA2115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98044D4C-47B5-2ABE-3AAC-AB5B93B5E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D1982-68D1-0D4B-85CF-13ABA212ECFE}" type="slidenum">
              <a:rPr lang="en-NL" smtClean="0"/>
              <a:t>‹#›</a:t>
            </a:fld>
            <a:endParaRPr lang="en-NL"/>
          </a:p>
        </p:txBody>
      </p:sp>
    </p:spTree>
    <p:extLst>
      <p:ext uri="{BB962C8B-B14F-4D97-AF65-F5344CB8AC3E}">
        <p14:creationId xmlns:p14="http://schemas.microsoft.com/office/powerpoint/2010/main" val="1965694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is-scrolly.netlify.app/" TargetMode="External"/><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s://www.tudelft.nl/en/2021/citg/hydraulic-engineering/the-north-sea-is-ready-for-its-close-u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4.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hyperlink" Target="https://ais-scrolly.netlify.app/" TargetMode="External"/><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s://www.tudelft.nl/en/2021/citg/hydraulic-engineering/the-north-sea-is-ready-for-its-close-u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3.xml"/><Relationship Id="rId7" Type="http://schemas.openxmlformats.org/officeDocument/2006/relationships/image" Target="../media/image2.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jpeg"/><Relationship Id="rId4" Type="http://schemas.openxmlformats.org/officeDocument/2006/relationships/diagramLayout" Target="../diagrams/layout4.xml"/><Relationship Id="rId9"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6A2AAA39-92AC-8BD9-53D7-21B164C25C58}"/>
              </a:ext>
            </a:extLst>
          </p:cNvPr>
          <p:cNvPicPr>
            <a:picLocks noGrp="1" noChangeAspect="1"/>
          </p:cNvPicPr>
          <p:nvPr>
            <p:ph idx="1"/>
          </p:nvPr>
        </p:nvPicPr>
        <p:blipFill>
          <a:blip r:embed="rId2"/>
          <a:stretch>
            <a:fillRect/>
          </a:stretch>
        </p:blipFill>
        <p:spPr>
          <a:xfrm>
            <a:off x="2350575" y="8407"/>
            <a:ext cx="6737775" cy="6175338"/>
          </a:xfrm>
        </p:spPr>
      </p:pic>
      <p:sp>
        <p:nvSpPr>
          <p:cNvPr id="7" name="TextBox 6">
            <a:extLst>
              <a:ext uri="{FF2B5EF4-FFF2-40B4-BE49-F238E27FC236}">
                <a16:creationId xmlns:a16="http://schemas.microsoft.com/office/drawing/2014/main" id="{B293D3D1-259C-F890-4632-C7FB1D2E293E}"/>
              </a:ext>
            </a:extLst>
          </p:cNvPr>
          <p:cNvSpPr txBox="1"/>
          <p:nvPr/>
        </p:nvSpPr>
        <p:spPr>
          <a:xfrm>
            <a:off x="5494046" y="2741826"/>
            <a:ext cx="5412259" cy="2000548"/>
          </a:xfrm>
          <a:prstGeom prst="rect">
            <a:avLst/>
          </a:prstGeom>
          <a:solidFill>
            <a:srgbClr val="003946"/>
          </a:solidFill>
        </p:spPr>
        <p:txBody>
          <a:bodyPr wrap="square" rtlCol="0">
            <a:spAutoFit/>
          </a:bodyPr>
          <a:lstStyle/>
          <a:p>
            <a:r>
              <a:rPr lang="en-GB" sz="2400" dirty="0">
                <a:solidFill>
                  <a:schemeClr val="accent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Drukte op de Noordzee</a:t>
            </a:r>
            <a:endParaRPr lang="en-GB" sz="2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“Hustle and bustle on the North Sea”</a:t>
            </a:r>
          </a:p>
          <a:p>
            <a:endPar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NL" sz="1200" dirty="0">
                <a:solidFill>
                  <a:schemeClr val="accent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Van der Werff et al., 2021</a:t>
            </a:r>
            <a:endParaRPr lang="en-NL" sz="12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259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CFA24CC-0E17-0352-E65C-3A659344D3B1}"/>
              </a:ext>
            </a:extLst>
          </p:cNvPr>
          <p:cNvSpPr/>
          <p:nvPr/>
        </p:nvSpPr>
        <p:spPr>
          <a:xfrm rot="5400000">
            <a:off x="2026083" y="-1206358"/>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NL" sz="4000" dirty="0">
                <a:latin typeface="Verdana" panose="020B0604030504040204" pitchFamily="34" charset="0"/>
                <a:ea typeface="Verdana" panose="020B0604030504040204" pitchFamily="34" charset="0"/>
                <a:cs typeface="Verdana" panose="020B0604030504040204" pitchFamily="34" charset="0"/>
              </a:rPr>
              <a:t>water depth</a:t>
            </a:r>
          </a:p>
        </p:txBody>
      </p:sp>
      <p:sp>
        <p:nvSpPr>
          <p:cNvPr id="11" name="TextBox 10">
            <a:extLst>
              <a:ext uri="{FF2B5EF4-FFF2-40B4-BE49-F238E27FC236}">
                <a16:creationId xmlns:a16="http://schemas.microsoft.com/office/drawing/2014/main" id="{2E5C73D4-8BED-ECCB-5E25-02A9F129F2B7}"/>
              </a:ext>
            </a:extLst>
          </p:cNvPr>
          <p:cNvSpPr txBox="1"/>
          <p:nvPr/>
        </p:nvSpPr>
        <p:spPr>
          <a:xfrm>
            <a:off x="5358459" y="786389"/>
            <a:ext cx="3173204" cy="707886"/>
          </a:xfrm>
          <a:prstGeom prst="rect">
            <a:avLst/>
          </a:prstGeom>
          <a:noFill/>
        </p:spPr>
        <p:txBody>
          <a:bodyPr wrap="square" rtlCol="0">
            <a:spAutoFit/>
          </a:bodyPr>
          <a:lstStyle/>
          <a:p>
            <a: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t>s</a:t>
            </a:r>
            <a:r>
              <a:rPr lang="en-NL" sz="2000" dirty="0">
                <a:solidFill>
                  <a:schemeClr val="bg1"/>
                </a:solidFill>
                <a:latin typeface="Verdana" panose="020B0604030504040204" pitchFamily="34" charset="0"/>
                <a:ea typeface="Verdana" panose="020B0604030504040204" pitchFamily="34" charset="0"/>
                <a:cs typeface="Verdana" panose="020B0604030504040204" pitchFamily="34" charset="0"/>
              </a:rPr>
              <a:t>hallowest water depth in area </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1</a:t>
            </a:r>
            <a:endParaRPr lang="en-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7970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CFA24CC-0E17-0352-E65C-3A659344D3B1}"/>
              </a:ext>
            </a:extLst>
          </p:cNvPr>
          <p:cNvSpPr/>
          <p:nvPr/>
        </p:nvSpPr>
        <p:spPr>
          <a:xfrm rot="5400000">
            <a:off x="2026083" y="-1206358"/>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NL" sz="4000" dirty="0">
                <a:latin typeface="Verdana" panose="020B0604030504040204" pitchFamily="34" charset="0"/>
                <a:ea typeface="Verdana" panose="020B0604030504040204" pitchFamily="34" charset="0"/>
                <a:cs typeface="Verdana" panose="020B0604030504040204" pitchFamily="34" charset="0"/>
              </a:rPr>
              <a:t>water depth</a:t>
            </a:r>
          </a:p>
        </p:txBody>
      </p:sp>
      <p:sp>
        <p:nvSpPr>
          <p:cNvPr id="9" name="Rectangle 8">
            <a:extLst>
              <a:ext uri="{FF2B5EF4-FFF2-40B4-BE49-F238E27FC236}">
                <a16:creationId xmlns:a16="http://schemas.microsoft.com/office/drawing/2014/main" id="{4E9C0851-2517-E0CA-42AA-A3FEF34030AC}"/>
              </a:ext>
            </a:extLst>
          </p:cNvPr>
          <p:cNvSpPr/>
          <p:nvPr/>
        </p:nvSpPr>
        <p:spPr>
          <a:xfrm rot="5400000">
            <a:off x="2026083" y="192969"/>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4000" dirty="0">
                <a:latin typeface="Verdana" panose="020B0604030504040204" pitchFamily="34" charset="0"/>
                <a:ea typeface="Verdana" panose="020B0604030504040204" pitchFamily="34" charset="0"/>
                <a:cs typeface="Verdana" panose="020B0604030504040204" pitchFamily="34" charset="0"/>
              </a:rPr>
              <a:t>s</a:t>
            </a:r>
            <a:r>
              <a:rPr lang="en-NL" sz="4000" dirty="0">
                <a:latin typeface="Verdana" panose="020B0604030504040204" pitchFamily="34" charset="0"/>
                <a:ea typeface="Verdana" panose="020B0604030504040204" pitchFamily="34" charset="0"/>
                <a:cs typeface="Verdana" panose="020B0604030504040204" pitchFamily="34" charset="0"/>
              </a:rPr>
              <a:t>and availability</a:t>
            </a:r>
          </a:p>
        </p:txBody>
      </p:sp>
      <p:sp>
        <p:nvSpPr>
          <p:cNvPr id="11" name="TextBox 10">
            <a:extLst>
              <a:ext uri="{FF2B5EF4-FFF2-40B4-BE49-F238E27FC236}">
                <a16:creationId xmlns:a16="http://schemas.microsoft.com/office/drawing/2014/main" id="{EACE43EC-6BA7-0E6B-DD03-C4C5B6B9326F}"/>
              </a:ext>
            </a:extLst>
          </p:cNvPr>
          <p:cNvSpPr txBox="1"/>
          <p:nvPr/>
        </p:nvSpPr>
        <p:spPr>
          <a:xfrm>
            <a:off x="5358459" y="2185717"/>
            <a:ext cx="3454236" cy="707886"/>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little Holocene sand left in areas 2 and 3</a:t>
            </a:r>
            <a:endParaRPr lang="en-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10690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CFA24CC-0E17-0352-E65C-3A659344D3B1}"/>
              </a:ext>
            </a:extLst>
          </p:cNvPr>
          <p:cNvSpPr/>
          <p:nvPr/>
        </p:nvSpPr>
        <p:spPr>
          <a:xfrm rot="5400000">
            <a:off x="2026083" y="-1206358"/>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NL" sz="4000" dirty="0">
                <a:latin typeface="Verdana" panose="020B0604030504040204" pitchFamily="34" charset="0"/>
                <a:ea typeface="Verdana" panose="020B0604030504040204" pitchFamily="34" charset="0"/>
                <a:cs typeface="Verdana" panose="020B0604030504040204" pitchFamily="34" charset="0"/>
              </a:rPr>
              <a:t>water depth</a:t>
            </a:r>
          </a:p>
        </p:txBody>
      </p:sp>
      <p:sp>
        <p:nvSpPr>
          <p:cNvPr id="9" name="Rectangle 8">
            <a:extLst>
              <a:ext uri="{FF2B5EF4-FFF2-40B4-BE49-F238E27FC236}">
                <a16:creationId xmlns:a16="http://schemas.microsoft.com/office/drawing/2014/main" id="{4E9C0851-2517-E0CA-42AA-A3FEF34030AC}"/>
              </a:ext>
            </a:extLst>
          </p:cNvPr>
          <p:cNvSpPr/>
          <p:nvPr/>
        </p:nvSpPr>
        <p:spPr>
          <a:xfrm rot="5400000">
            <a:off x="2026083" y="192969"/>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4000" dirty="0">
                <a:latin typeface="Verdana" panose="020B0604030504040204" pitchFamily="34" charset="0"/>
                <a:ea typeface="Verdana" panose="020B0604030504040204" pitchFamily="34" charset="0"/>
                <a:cs typeface="Verdana" panose="020B0604030504040204" pitchFamily="34" charset="0"/>
              </a:rPr>
              <a:t>s</a:t>
            </a:r>
            <a:r>
              <a:rPr lang="en-NL" sz="4000" dirty="0">
                <a:latin typeface="Verdana" panose="020B0604030504040204" pitchFamily="34" charset="0"/>
                <a:ea typeface="Verdana" panose="020B0604030504040204" pitchFamily="34" charset="0"/>
                <a:cs typeface="Verdana" panose="020B0604030504040204" pitchFamily="34" charset="0"/>
              </a:rPr>
              <a:t>and availability</a:t>
            </a:r>
          </a:p>
        </p:txBody>
      </p:sp>
      <p:sp>
        <p:nvSpPr>
          <p:cNvPr id="14" name="Rectangle 13">
            <a:extLst>
              <a:ext uri="{FF2B5EF4-FFF2-40B4-BE49-F238E27FC236}">
                <a16:creationId xmlns:a16="http://schemas.microsoft.com/office/drawing/2014/main" id="{96198245-618F-9833-6C7B-62EAA33827AF}"/>
              </a:ext>
            </a:extLst>
          </p:cNvPr>
          <p:cNvSpPr/>
          <p:nvPr/>
        </p:nvSpPr>
        <p:spPr>
          <a:xfrm rot="5400000">
            <a:off x="900386" y="2717994"/>
            <a:ext cx="1116701" cy="2441988"/>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err="1">
                <a:latin typeface="Verdana" panose="020B0604030504040204" pitchFamily="34" charset="0"/>
                <a:ea typeface="Verdana" panose="020B0604030504040204" pitchFamily="34" charset="0"/>
                <a:cs typeface="Verdana" panose="020B0604030504040204" pitchFamily="34" charset="0"/>
              </a:rPr>
              <a:t>channelisation</a:t>
            </a:r>
            <a:r>
              <a:rPr lang="en-US" sz="2400" dirty="0">
                <a:latin typeface="Verdana" panose="020B0604030504040204" pitchFamily="34" charset="0"/>
                <a:ea typeface="Verdana" panose="020B0604030504040204" pitchFamily="34" charset="0"/>
                <a:cs typeface="Verdana" panose="020B0604030504040204" pitchFamily="34" charset="0"/>
              </a:rPr>
              <a:t> of current</a:t>
            </a:r>
            <a:endParaRPr lang="en-NL" sz="2400"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9F4BA6F0-4322-10C5-18BB-553262BD61D2}"/>
              </a:ext>
            </a:extLst>
          </p:cNvPr>
          <p:cNvSpPr txBox="1"/>
          <p:nvPr/>
        </p:nvSpPr>
        <p:spPr>
          <a:xfrm>
            <a:off x="5252442" y="3579049"/>
            <a:ext cx="3454236" cy="707886"/>
          </a:xfrm>
          <a:prstGeom prst="rect">
            <a:avLst/>
          </a:prstGeom>
          <a:noFill/>
        </p:spPr>
        <p:txBody>
          <a:bodyPr wrap="square" rtlCol="0">
            <a:spAutoFit/>
          </a:bodyPr>
          <a:lstStyle/>
          <a:p>
            <a: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t>intensification of current in recovering area 1</a:t>
            </a:r>
            <a:endParaRPr lang="en-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39853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CFA24CC-0E17-0352-E65C-3A659344D3B1}"/>
              </a:ext>
            </a:extLst>
          </p:cNvPr>
          <p:cNvSpPr/>
          <p:nvPr/>
        </p:nvSpPr>
        <p:spPr>
          <a:xfrm rot="5400000">
            <a:off x="2026083" y="-1206358"/>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NL" sz="4000" dirty="0">
                <a:latin typeface="Verdana" panose="020B0604030504040204" pitchFamily="34" charset="0"/>
                <a:ea typeface="Verdana" panose="020B0604030504040204" pitchFamily="34" charset="0"/>
                <a:cs typeface="Verdana" panose="020B0604030504040204" pitchFamily="34" charset="0"/>
              </a:rPr>
              <a:t>water depth</a:t>
            </a:r>
          </a:p>
        </p:txBody>
      </p:sp>
      <p:sp>
        <p:nvSpPr>
          <p:cNvPr id="9" name="Rectangle 8">
            <a:extLst>
              <a:ext uri="{FF2B5EF4-FFF2-40B4-BE49-F238E27FC236}">
                <a16:creationId xmlns:a16="http://schemas.microsoft.com/office/drawing/2014/main" id="{4E9C0851-2517-E0CA-42AA-A3FEF34030AC}"/>
              </a:ext>
            </a:extLst>
          </p:cNvPr>
          <p:cNvSpPr/>
          <p:nvPr/>
        </p:nvSpPr>
        <p:spPr>
          <a:xfrm rot="5400000">
            <a:off x="2026083" y="192969"/>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4000" dirty="0">
                <a:latin typeface="Verdana" panose="020B0604030504040204" pitchFamily="34" charset="0"/>
                <a:ea typeface="Verdana" panose="020B0604030504040204" pitchFamily="34" charset="0"/>
                <a:cs typeface="Verdana" panose="020B0604030504040204" pitchFamily="34" charset="0"/>
              </a:rPr>
              <a:t>s</a:t>
            </a:r>
            <a:r>
              <a:rPr lang="en-NL" sz="4000" dirty="0">
                <a:latin typeface="Verdana" panose="020B0604030504040204" pitchFamily="34" charset="0"/>
                <a:ea typeface="Verdana" panose="020B0604030504040204" pitchFamily="34" charset="0"/>
                <a:cs typeface="Verdana" panose="020B0604030504040204" pitchFamily="34" charset="0"/>
              </a:rPr>
              <a:t>and availability</a:t>
            </a:r>
          </a:p>
        </p:txBody>
      </p:sp>
      <p:sp>
        <p:nvSpPr>
          <p:cNvPr id="14" name="Rectangle 13">
            <a:extLst>
              <a:ext uri="{FF2B5EF4-FFF2-40B4-BE49-F238E27FC236}">
                <a16:creationId xmlns:a16="http://schemas.microsoft.com/office/drawing/2014/main" id="{96198245-618F-9833-6C7B-62EAA33827AF}"/>
              </a:ext>
            </a:extLst>
          </p:cNvPr>
          <p:cNvSpPr/>
          <p:nvPr/>
        </p:nvSpPr>
        <p:spPr>
          <a:xfrm rot="5400000">
            <a:off x="900386" y="2717994"/>
            <a:ext cx="1116701" cy="2441988"/>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err="1">
                <a:latin typeface="Verdana" panose="020B0604030504040204" pitchFamily="34" charset="0"/>
                <a:ea typeface="Verdana" panose="020B0604030504040204" pitchFamily="34" charset="0"/>
                <a:cs typeface="Verdana" panose="020B0604030504040204" pitchFamily="34" charset="0"/>
              </a:rPr>
              <a:t>channelisation</a:t>
            </a:r>
            <a:r>
              <a:rPr lang="en-US" sz="2400" dirty="0">
                <a:latin typeface="Verdana" panose="020B0604030504040204" pitchFamily="34" charset="0"/>
                <a:ea typeface="Verdana" panose="020B0604030504040204" pitchFamily="34" charset="0"/>
                <a:cs typeface="Verdana" panose="020B0604030504040204" pitchFamily="34" charset="0"/>
              </a:rPr>
              <a:t> of current</a:t>
            </a:r>
            <a:endParaRPr lang="en-NL" sz="24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9CDE76B7-440F-4087-E73C-2AD0E27E4C73}"/>
              </a:ext>
            </a:extLst>
          </p:cNvPr>
          <p:cNvSpPr txBox="1"/>
          <p:nvPr/>
        </p:nvSpPr>
        <p:spPr>
          <a:xfrm>
            <a:off x="5252442" y="5015149"/>
            <a:ext cx="3971071" cy="1015663"/>
          </a:xfrm>
          <a:prstGeom prst="rect">
            <a:avLst/>
          </a:prstGeom>
          <a:noFill/>
        </p:spPr>
        <p:txBody>
          <a:bodyPr wrap="square" rtlCol="0">
            <a:spAutoFit/>
          </a:bodyPr>
          <a:lstStyle/>
          <a:p>
            <a: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t>data gaps in dredged volumes of areas 1 and 2, </a:t>
            </a:r>
            <a:b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2000" dirty="0">
                <a:solidFill>
                  <a:schemeClr val="bg1"/>
                </a:solidFill>
                <a:latin typeface="Verdana" panose="020B0604030504040204" pitchFamily="34" charset="0"/>
                <a:ea typeface="Verdana" panose="020B0604030504040204" pitchFamily="34" charset="0"/>
                <a:cs typeface="Verdana" panose="020B0604030504040204" pitchFamily="34" charset="0"/>
              </a:rPr>
              <a:t>so effect </a:t>
            </a:r>
            <a:r>
              <a:rPr lang="en-GB"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unkown</a:t>
            </a:r>
            <a:endParaRPr lang="en-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5E4B6B40-8EC5-85B3-CF64-6BF1DD2B8D5B}"/>
              </a:ext>
            </a:extLst>
          </p:cNvPr>
          <p:cNvSpPr/>
          <p:nvPr/>
        </p:nvSpPr>
        <p:spPr>
          <a:xfrm rot="5400000">
            <a:off x="1669070" y="2908317"/>
            <a:ext cx="1116701" cy="4693381"/>
          </a:xfrm>
          <a:prstGeom prst="rect">
            <a:avLst/>
          </a:prstGeom>
          <a:solidFill>
            <a:srgbClr val="004553"/>
          </a:solidFill>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en-NL" sz="3200" dirty="0">
                <a:solidFill>
                  <a:schemeClr val="bg1"/>
                </a:solidFill>
                <a:latin typeface="Verdana" panose="020B0604030504040204" pitchFamily="34" charset="0"/>
                <a:ea typeface="Verdana" panose="020B0604030504040204" pitchFamily="34" charset="0"/>
                <a:cs typeface="Verdana" panose="020B0604030504040204" pitchFamily="34" charset="0"/>
              </a:rPr>
              <a:t>redging strategy?</a:t>
            </a:r>
          </a:p>
        </p:txBody>
      </p:sp>
    </p:spTree>
    <p:extLst>
      <p:ext uri="{BB962C8B-B14F-4D97-AF65-F5344CB8AC3E}">
        <p14:creationId xmlns:p14="http://schemas.microsoft.com/office/powerpoint/2010/main" val="1439641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CFA24CC-0E17-0352-E65C-3A659344D3B1}"/>
              </a:ext>
            </a:extLst>
          </p:cNvPr>
          <p:cNvSpPr/>
          <p:nvPr/>
        </p:nvSpPr>
        <p:spPr>
          <a:xfrm rot="5400000">
            <a:off x="2026083" y="-1206358"/>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NL" sz="4000" dirty="0">
                <a:latin typeface="Verdana" panose="020B0604030504040204" pitchFamily="34" charset="0"/>
                <a:ea typeface="Verdana" panose="020B0604030504040204" pitchFamily="34" charset="0"/>
                <a:cs typeface="Verdana" panose="020B0604030504040204" pitchFamily="34" charset="0"/>
              </a:rPr>
              <a:t>water depth</a:t>
            </a:r>
          </a:p>
        </p:txBody>
      </p:sp>
      <p:sp>
        <p:nvSpPr>
          <p:cNvPr id="9" name="Rectangle 8">
            <a:extLst>
              <a:ext uri="{FF2B5EF4-FFF2-40B4-BE49-F238E27FC236}">
                <a16:creationId xmlns:a16="http://schemas.microsoft.com/office/drawing/2014/main" id="{4E9C0851-2517-E0CA-42AA-A3FEF34030AC}"/>
              </a:ext>
            </a:extLst>
          </p:cNvPr>
          <p:cNvSpPr/>
          <p:nvPr/>
        </p:nvSpPr>
        <p:spPr>
          <a:xfrm rot="5400000">
            <a:off x="2026083" y="192969"/>
            <a:ext cx="1116701" cy="4693381"/>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4000" dirty="0">
                <a:latin typeface="Verdana" panose="020B0604030504040204" pitchFamily="34" charset="0"/>
                <a:ea typeface="Verdana" panose="020B0604030504040204" pitchFamily="34" charset="0"/>
                <a:cs typeface="Verdana" panose="020B0604030504040204" pitchFamily="34" charset="0"/>
              </a:rPr>
              <a:t>s</a:t>
            </a:r>
            <a:r>
              <a:rPr lang="en-NL" sz="4000" dirty="0">
                <a:latin typeface="Verdana" panose="020B0604030504040204" pitchFamily="34" charset="0"/>
                <a:ea typeface="Verdana" panose="020B0604030504040204" pitchFamily="34" charset="0"/>
                <a:cs typeface="Verdana" panose="020B0604030504040204" pitchFamily="34" charset="0"/>
              </a:rPr>
              <a:t>and availability</a:t>
            </a:r>
          </a:p>
        </p:txBody>
      </p:sp>
      <p:sp>
        <p:nvSpPr>
          <p:cNvPr id="14" name="Rectangle 13">
            <a:extLst>
              <a:ext uri="{FF2B5EF4-FFF2-40B4-BE49-F238E27FC236}">
                <a16:creationId xmlns:a16="http://schemas.microsoft.com/office/drawing/2014/main" id="{96198245-618F-9833-6C7B-62EAA33827AF}"/>
              </a:ext>
            </a:extLst>
          </p:cNvPr>
          <p:cNvSpPr/>
          <p:nvPr/>
        </p:nvSpPr>
        <p:spPr>
          <a:xfrm rot="5400000">
            <a:off x="900386" y="2717994"/>
            <a:ext cx="1116701" cy="2441988"/>
          </a:xfrm>
          <a:prstGeom prst="rect">
            <a:avLst/>
          </a:prstGeom>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err="1">
                <a:latin typeface="Verdana" panose="020B0604030504040204" pitchFamily="34" charset="0"/>
                <a:ea typeface="Verdana" panose="020B0604030504040204" pitchFamily="34" charset="0"/>
                <a:cs typeface="Verdana" panose="020B0604030504040204" pitchFamily="34" charset="0"/>
              </a:rPr>
              <a:t>channelisation</a:t>
            </a:r>
            <a:r>
              <a:rPr lang="en-US" sz="2400" dirty="0">
                <a:latin typeface="Verdana" panose="020B0604030504040204" pitchFamily="34" charset="0"/>
                <a:ea typeface="Verdana" panose="020B0604030504040204" pitchFamily="34" charset="0"/>
                <a:cs typeface="Verdana" panose="020B0604030504040204" pitchFamily="34" charset="0"/>
              </a:rPr>
              <a:t> of current</a:t>
            </a:r>
            <a:endParaRPr lang="en-NL" sz="24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8F936BE3-EA5B-BECF-EEEF-58030C52A436}"/>
              </a:ext>
            </a:extLst>
          </p:cNvPr>
          <p:cNvSpPr/>
          <p:nvPr/>
        </p:nvSpPr>
        <p:spPr>
          <a:xfrm rot="5400000">
            <a:off x="1669070" y="2908317"/>
            <a:ext cx="1116701" cy="4693381"/>
          </a:xfrm>
          <a:prstGeom prst="rect">
            <a:avLst/>
          </a:prstGeom>
          <a:solidFill>
            <a:srgbClr val="004553"/>
          </a:solidFill>
          <a:ln>
            <a:solidFill>
              <a:srgbClr val="00455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solidFill>
                  <a:schemeClr val="bg1"/>
                </a:solidFill>
                <a:latin typeface="Verdana" panose="020B0604030504040204" pitchFamily="34" charset="0"/>
                <a:ea typeface="Verdana" panose="020B0604030504040204" pitchFamily="34" charset="0"/>
                <a:cs typeface="Verdana" panose="020B0604030504040204" pitchFamily="34" charset="0"/>
              </a:rPr>
              <a:t>d</a:t>
            </a:r>
            <a:r>
              <a:rPr lang="en-NL" sz="3200" dirty="0">
                <a:solidFill>
                  <a:schemeClr val="bg1"/>
                </a:solidFill>
                <a:latin typeface="Verdana" panose="020B0604030504040204" pitchFamily="34" charset="0"/>
                <a:ea typeface="Verdana" panose="020B0604030504040204" pitchFamily="34" charset="0"/>
                <a:cs typeface="Verdana" panose="020B0604030504040204" pitchFamily="34" charset="0"/>
              </a:rPr>
              <a:t>redging strategy?</a:t>
            </a:r>
          </a:p>
        </p:txBody>
      </p:sp>
      <p:sp>
        <p:nvSpPr>
          <p:cNvPr id="12" name="TextBox 11">
            <a:extLst>
              <a:ext uri="{FF2B5EF4-FFF2-40B4-BE49-F238E27FC236}">
                <a16:creationId xmlns:a16="http://schemas.microsoft.com/office/drawing/2014/main" id="{DD588282-AF15-08C2-F501-CBCE877C9BEC}"/>
              </a:ext>
            </a:extLst>
          </p:cNvPr>
          <p:cNvSpPr txBox="1"/>
          <p:nvPr/>
        </p:nvSpPr>
        <p:spPr>
          <a:xfrm>
            <a:off x="5830957" y="1328296"/>
            <a:ext cx="5887278" cy="3539430"/>
          </a:xfrm>
          <a:prstGeom prst="rect">
            <a:avLst/>
          </a:prstGeom>
          <a:solidFill>
            <a:srgbClr val="003946"/>
          </a:solidFill>
          <a:ln>
            <a:solidFill>
              <a:schemeClr val="bg2"/>
            </a:solidFill>
          </a:ln>
        </p:spPr>
        <p:txBody>
          <a:bodyPr wrap="square" rtlCol="0">
            <a:spAutoFit/>
          </a:bodyPr>
          <a:lstStyle/>
          <a:p>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Sand waves in o</a:t>
            </a:r>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n</a:t>
            </a:r>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ly </a:t>
            </a:r>
            <a:r>
              <a:rPr lang="en-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one of the areas </a:t>
            </a:r>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are regenerating (</a:t>
            </a:r>
            <a:r>
              <a:rPr lang="en-NL" sz="2800">
                <a:solidFill>
                  <a:schemeClr val="bg1"/>
                </a:solidFill>
                <a:latin typeface="Verdana" panose="020B0604030504040204" pitchFamily="34" charset="0"/>
                <a:ea typeface="Verdana" panose="020B0604030504040204" pitchFamily="34" charset="0"/>
                <a:cs typeface="Verdana" panose="020B0604030504040204" pitchFamily="34" charset="0"/>
              </a:rPr>
              <a:t>within observational </a:t>
            </a:r>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period)</a:t>
            </a:r>
          </a:p>
          <a:p>
            <a:endPar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Different responses likely related to:</a:t>
            </a:r>
          </a:p>
          <a:p>
            <a:pPr marL="285750" indent="-285750">
              <a:buFontTx/>
              <a:buChar char="-"/>
            </a:pPr>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water depth</a:t>
            </a:r>
          </a:p>
          <a:p>
            <a:pPr marL="285750" indent="-285750">
              <a:buFontTx/>
              <a:buChar char="-"/>
            </a:pPr>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availability of local sand</a:t>
            </a:r>
            <a:endPar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44219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7C0A627-D7DC-A801-1C7D-1FFA19F07986}"/>
              </a:ext>
            </a:extLst>
          </p:cNvPr>
          <p:cNvPicPr>
            <a:picLocks noChangeAspect="1"/>
          </p:cNvPicPr>
          <p:nvPr/>
        </p:nvPicPr>
        <p:blipFill rotWithShape="1">
          <a:blip r:embed="rId6"/>
          <a:srcRect l="10612" t="5089" r="12505"/>
          <a:stretch/>
        </p:blipFill>
        <p:spPr>
          <a:xfrm>
            <a:off x="8867935" y="3454355"/>
            <a:ext cx="3324065" cy="2735681"/>
          </a:xfrm>
          <a:prstGeom prst="rect">
            <a:avLst/>
          </a:prstGeom>
        </p:spPr>
      </p:pic>
      <p:sp>
        <p:nvSpPr>
          <p:cNvPr id="6" name="Oval 5">
            <a:extLst>
              <a:ext uri="{FF2B5EF4-FFF2-40B4-BE49-F238E27FC236}">
                <a16:creationId xmlns:a16="http://schemas.microsoft.com/office/drawing/2014/main" id="{529CE305-B1F4-6A90-9A5E-B2A18C874FC8}"/>
              </a:ext>
            </a:extLst>
          </p:cNvPr>
          <p:cNvSpPr/>
          <p:nvPr/>
        </p:nvSpPr>
        <p:spPr>
          <a:xfrm>
            <a:off x="10429024" y="4306186"/>
            <a:ext cx="458716" cy="414670"/>
          </a:xfrm>
          <a:prstGeom prst="ellipse">
            <a:avLst/>
          </a:prstGeom>
          <a:noFill/>
          <a:ln w="28575">
            <a:solidFill>
              <a:srgbClr val="000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F0401EDD-0077-B430-C2F6-6502848BC351}"/>
              </a:ext>
            </a:extLst>
          </p:cNvPr>
          <p:cNvSpPr/>
          <p:nvPr/>
        </p:nvSpPr>
        <p:spPr>
          <a:xfrm>
            <a:off x="10671534" y="3695876"/>
            <a:ext cx="458716" cy="414670"/>
          </a:xfrm>
          <a:prstGeom prst="ellipse">
            <a:avLst/>
          </a:prstGeom>
          <a:noFill/>
          <a:ln w="28575">
            <a:solidFill>
              <a:srgbClr val="F9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20ECF982-7CFA-7B87-E2C6-218FED024726}"/>
              </a:ext>
            </a:extLst>
          </p:cNvPr>
          <p:cNvSpPr/>
          <p:nvPr/>
        </p:nvSpPr>
        <p:spPr>
          <a:xfrm>
            <a:off x="9776059" y="4110546"/>
            <a:ext cx="458716" cy="414670"/>
          </a:xfrm>
          <a:prstGeom prst="ellipse">
            <a:avLst/>
          </a:prstGeom>
          <a:noFill/>
          <a:ln w="28575">
            <a:solidFill>
              <a:srgbClr val="00B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D1A82B04-A5FC-8270-3516-BDEF8B0CB0B2}"/>
              </a:ext>
            </a:extLst>
          </p:cNvPr>
          <p:cNvSpPr txBox="1"/>
          <p:nvPr/>
        </p:nvSpPr>
        <p:spPr>
          <a:xfrm>
            <a:off x="10580914" y="4720856"/>
            <a:ext cx="306826" cy="369332"/>
          </a:xfrm>
          <a:prstGeom prst="rect">
            <a:avLst/>
          </a:prstGeom>
          <a:noFill/>
        </p:spPr>
        <p:txBody>
          <a:bodyPr wrap="square" rtlCol="0">
            <a:spAutoFit/>
          </a:bodyPr>
          <a:lstStyle/>
          <a:p>
            <a:r>
              <a:rPr lang="en-NL" b="1" dirty="0">
                <a:solidFill>
                  <a:srgbClr val="0000F7"/>
                </a:solidFill>
                <a:latin typeface="Verdana" panose="020B0604030504040204" pitchFamily="34" charset="0"/>
                <a:ea typeface="Verdana" panose="020B0604030504040204" pitchFamily="34" charset="0"/>
                <a:cs typeface="Verdana" panose="020B0604030504040204" pitchFamily="34" charset="0"/>
              </a:rPr>
              <a:t>1</a:t>
            </a:r>
          </a:p>
        </p:txBody>
      </p:sp>
      <p:sp>
        <p:nvSpPr>
          <p:cNvPr id="16" name="TextBox 15">
            <a:extLst>
              <a:ext uri="{FF2B5EF4-FFF2-40B4-BE49-F238E27FC236}">
                <a16:creationId xmlns:a16="http://schemas.microsoft.com/office/drawing/2014/main" id="{7C8D08C9-B828-51DF-E1BC-9891D6852492}"/>
              </a:ext>
            </a:extLst>
          </p:cNvPr>
          <p:cNvSpPr txBox="1"/>
          <p:nvPr/>
        </p:nvSpPr>
        <p:spPr>
          <a:xfrm>
            <a:off x="11108947" y="3654368"/>
            <a:ext cx="306826" cy="369332"/>
          </a:xfrm>
          <a:prstGeom prst="rect">
            <a:avLst/>
          </a:prstGeom>
          <a:noFill/>
        </p:spPr>
        <p:txBody>
          <a:bodyPr wrap="square" rtlCol="0">
            <a:spAutoFit/>
          </a:bodyPr>
          <a:lstStyle/>
          <a:p>
            <a:r>
              <a:rPr lang="en-NL" b="1" dirty="0">
                <a:solidFill>
                  <a:srgbClr val="F90303"/>
                </a:solidFill>
                <a:latin typeface="Verdana" panose="020B0604030504040204" pitchFamily="34" charset="0"/>
                <a:ea typeface="Verdana" panose="020B0604030504040204" pitchFamily="34" charset="0"/>
                <a:cs typeface="Verdana" panose="020B0604030504040204" pitchFamily="34" charset="0"/>
              </a:rPr>
              <a:t>2</a:t>
            </a:r>
          </a:p>
        </p:txBody>
      </p:sp>
      <p:sp>
        <p:nvSpPr>
          <p:cNvPr id="18" name="TextBox 17">
            <a:extLst>
              <a:ext uri="{FF2B5EF4-FFF2-40B4-BE49-F238E27FC236}">
                <a16:creationId xmlns:a16="http://schemas.microsoft.com/office/drawing/2014/main" id="{9F0C5CF6-6595-B5E0-3902-20993CC32F62}"/>
              </a:ext>
            </a:extLst>
          </p:cNvPr>
          <p:cNvSpPr txBox="1"/>
          <p:nvPr/>
        </p:nvSpPr>
        <p:spPr>
          <a:xfrm>
            <a:off x="9466070" y="3768736"/>
            <a:ext cx="306826" cy="369332"/>
          </a:xfrm>
          <a:prstGeom prst="rect">
            <a:avLst/>
          </a:prstGeom>
          <a:noFill/>
        </p:spPr>
        <p:txBody>
          <a:bodyPr wrap="square" rtlCol="0">
            <a:spAutoFit/>
          </a:bodyPr>
          <a:lstStyle/>
          <a:p>
            <a:r>
              <a:rPr lang="en-NL" b="1" dirty="0">
                <a:solidFill>
                  <a:srgbClr val="00B101"/>
                </a:solidFill>
                <a:latin typeface="Verdana" panose="020B0604030504040204" pitchFamily="34" charset="0"/>
                <a:ea typeface="Verdana" panose="020B0604030504040204" pitchFamily="34" charset="0"/>
                <a:cs typeface="Verdana" panose="020B0604030504040204" pitchFamily="34" charset="0"/>
              </a:rPr>
              <a:t>3</a:t>
            </a:r>
          </a:p>
        </p:txBody>
      </p:sp>
      <p:pic>
        <p:nvPicPr>
          <p:cNvPr id="4" name="Picture 3">
            <a:extLst>
              <a:ext uri="{FF2B5EF4-FFF2-40B4-BE49-F238E27FC236}">
                <a16:creationId xmlns:a16="http://schemas.microsoft.com/office/drawing/2014/main" id="{FD42D3A0-D717-6971-F544-D7862DD39172}"/>
              </a:ext>
            </a:extLst>
          </p:cNvPr>
          <p:cNvPicPr>
            <a:picLocks noChangeAspect="1"/>
          </p:cNvPicPr>
          <p:nvPr/>
        </p:nvPicPr>
        <p:blipFill>
          <a:blip r:embed="rId7"/>
          <a:stretch>
            <a:fillRect/>
          </a:stretch>
        </p:blipFill>
        <p:spPr>
          <a:xfrm>
            <a:off x="878415" y="1"/>
            <a:ext cx="7995845" cy="6190520"/>
          </a:xfrm>
          <a:prstGeom prst="rect">
            <a:avLst/>
          </a:prstGeom>
        </p:spPr>
      </p:pic>
      <p:sp>
        <p:nvSpPr>
          <p:cNvPr id="19" name="TextBox 18">
            <a:extLst>
              <a:ext uri="{FF2B5EF4-FFF2-40B4-BE49-F238E27FC236}">
                <a16:creationId xmlns:a16="http://schemas.microsoft.com/office/drawing/2014/main" id="{92A2EAF0-C2E7-BEBD-86FD-C975401E968E}"/>
              </a:ext>
            </a:extLst>
          </p:cNvPr>
          <p:cNvSpPr txBox="1"/>
          <p:nvPr/>
        </p:nvSpPr>
        <p:spPr>
          <a:xfrm>
            <a:off x="1367123" y="0"/>
            <a:ext cx="306826" cy="369332"/>
          </a:xfrm>
          <a:prstGeom prst="rect">
            <a:avLst/>
          </a:prstGeom>
          <a:noFill/>
        </p:spPr>
        <p:txBody>
          <a:bodyPr wrap="square" rtlCol="0">
            <a:spAutoFit/>
          </a:bodyPr>
          <a:lstStyle/>
          <a:p>
            <a:r>
              <a:rPr lang="en-NL" b="1" dirty="0">
                <a:solidFill>
                  <a:srgbClr val="0000F7"/>
                </a:solidFill>
                <a:latin typeface="Verdana" panose="020B0604030504040204" pitchFamily="34" charset="0"/>
                <a:ea typeface="Verdana" panose="020B0604030504040204" pitchFamily="34" charset="0"/>
                <a:cs typeface="Verdana" panose="020B0604030504040204" pitchFamily="34" charset="0"/>
              </a:rPr>
              <a:t>1</a:t>
            </a:r>
          </a:p>
        </p:txBody>
      </p:sp>
      <p:sp>
        <p:nvSpPr>
          <p:cNvPr id="20" name="TextBox 19">
            <a:extLst>
              <a:ext uri="{FF2B5EF4-FFF2-40B4-BE49-F238E27FC236}">
                <a16:creationId xmlns:a16="http://schemas.microsoft.com/office/drawing/2014/main" id="{D5AF36B4-D359-9E51-5406-6BD57CB84EF1}"/>
              </a:ext>
            </a:extLst>
          </p:cNvPr>
          <p:cNvSpPr txBox="1"/>
          <p:nvPr/>
        </p:nvSpPr>
        <p:spPr>
          <a:xfrm>
            <a:off x="1367123" y="2160045"/>
            <a:ext cx="306826" cy="369332"/>
          </a:xfrm>
          <a:prstGeom prst="rect">
            <a:avLst/>
          </a:prstGeom>
          <a:noFill/>
        </p:spPr>
        <p:txBody>
          <a:bodyPr wrap="square" rtlCol="0">
            <a:spAutoFit/>
          </a:bodyPr>
          <a:lstStyle/>
          <a:p>
            <a:r>
              <a:rPr lang="en-NL" b="1" dirty="0">
                <a:solidFill>
                  <a:srgbClr val="F90303"/>
                </a:solidFill>
                <a:latin typeface="Verdana" panose="020B0604030504040204" pitchFamily="34" charset="0"/>
                <a:ea typeface="Verdana" panose="020B0604030504040204" pitchFamily="34" charset="0"/>
                <a:cs typeface="Verdana" panose="020B0604030504040204" pitchFamily="34" charset="0"/>
              </a:rPr>
              <a:t>2</a:t>
            </a:r>
          </a:p>
        </p:txBody>
      </p:sp>
      <p:sp>
        <p:nvSpPr>
          <p:cNvPr id="21" name="TextBox 20">
            <a:extLst>
              <a:ext uri="{FF2B5EF4-FFF2-40B4-BE49-F238E27FC236}">
                <a16:creationId xmlns:a16="http://schemas.microsoft.com/office/drawing/2014/main" id="{63EA477D-F016-28E0-50A6-EC499813D337}"/>
              </a:ext>
            </a:extLst>
          </p:cNvPr>
          <p:cNvSpPr txBox="1"/>
          <p:nvPr/>
        </p:nvSpPr>
        <p:spPr>
          <a:xfrm>
            <a:off x="1367123" y="4233244"/>
            <a:ext cx="306826" cy="369332"/>
          </a:xfrm>
          <a:prstGeom prst="rect">
            <a:avLst/>
          </a:prstGeom>
          <a:noFill/>
        </p:spPr>
        <p:txBody>
          <a:bodyPr wrap="square" rtlCol="0">
            <a:spAutoFit/>
          </a:bodyPr>
          <a:lstStyle/>
          <a:p>
            <a:r>
              <a:rPr lang="en-NL" b="1" dirty="0">
                <a:solidFill>
                  <a:srgbClr val="00B101"/>
                </a:solidFill>
                <a:latin typeface="Verdana" panose="020B0604030504040204" pitchFamily="34" charset="0"/>
                <a:ea typeface="Verdana" panose="020B0604030504040204" pitchFamily="34" charset="0"/>
                <a:cs typeface="Verdana" panose="020B0604030504040204" pitchFamily="34" charset="0"/>
              </a:rPr>
              <a:t>3</a:t>
            </a:r>
          </a:p>
        </p:txBody>
      </p:sp>
      <p:sp>
        <p:nvSpPr>
          <p:cNvPr id="3" name="TextBox 2">
            <a:extLst>
              <a:ext uri="{FF2B5EF4-FFF2-40B4-BE49-F238E27FC236}">
                <a16:creationId xmlns:a16="http://schemas.microsoft.com/office/drawing/2014/main" id="{E4DF8094-229A-B523-C515-0B97760591BA}"/>
              </a:ext>
            </a:extLst>
          </p:cNvPr>
          <p:cNvSpPr txBox="1"/>
          <p:nvPr/>
        </p:nvSpPr>
        <p:spPr>
          <a:xfrm>
            <a:off x="1804024" y="1986888"/>
            <a:ext cx="6666575" cy="2123658"/>
          </a:xfrm>
          <a:prstGeom prst="rect">
            <a:avLst/>
          </a:prstGeom>
          <a:solidFill>
            <a:srgbClr val="003845"/>
          </a:solidFill>
        </p:spPr>
        <p:txBody>
          <a:bodyPr wrap="square" rtlCol="0">
            <a:spAutoFit/>
          </a:bodyPr>
          <a:lstStyle/>
          <a:p>
            <a:pPr algn="ctr"/>
            <a:r>
              <a:rPr lang="en-NL" sz="4400" dirty="0">
                <a:solidFill>
                  <a:schemeClr val="bg1"/>
                </a:solidFill>
                <a:latin typeface="Verdana" panose="020B0604030504040204" pitchFamily="34" charset="0"/>
                <a:ea typeface="Verdana" panose="020B0604030504040204" pitchFamily="34" charset="0"/>
                <a:cs typeface="Verdana" panose="020B0604030504040204" pitchFamily="34" charset="0"/>
              </a:rPr>
              <a:t>Thanks for your attention! Are there any questions?</a:t>
            </a:r>
          </a:p>
        </p:txBody>
      </p:sp>
    </p:spTree>
    <p:extLst>
      <p:ext uri="{BB962C8B-B14F-4D97-AF65-F5344CB8AC3E}">
        <p14:creationId xmlns:p14="http://schemas.microsoft.com/office/powerpoint/2010/main" val="8339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C80DAC-FFD1-8896-856D-0466B8911C80}"/>
              </a:ext>
            </a:extLst>
          </p:cNvPr>
          <p:cNvPicPr>
            <a:picLocks noGrp="1" noChangeAspect="1"/>
          </p:cNvPicPr>
          <p:nvPr>
            <p:ph idx="1"/>
          </p:nvPr>
        </p:nvPicPr>
        <p:blipFill rotWithShape="1">
          <a:blip r:embed="rId3"/>
          <a:srcRect l="7394" t="49243" r="11712" b="9137"/>
          <a:stretch/>
        </p:blipFill>
        <p:spPr>
          <a:xfrm>
            <a:off x="-1" y="2013198"/>
            <a:ext cx="12192001" cy="3136406"/>
          </a:xfrm>
        </p:spPr>
      </p:pic>
      <p:sp>
        <p:nvSpPr>
          <p:cNvPr id="2" name="TextBox 1">
            <a:extLst>
              <a:ext uri="{FF2B5EF4-FFF2-40B4-BE49-F238E27FC236}">
                <a16:creationId xmlns:a16="http://schemas.microsoft.com/office/drawing/2014/main" id="{7438F8D0-6D99-95E0-BC4B-FF701109499F}"/>
              </a:ext>
            </a:extLst>
          </p:cNvPr>
          <p:cNvSpPr txBox="1"/>
          <p:nvPr/>
        </p:nvSpPr>
        <p:spPr>
          <a:xfrm>
            <a:off x="318653" y="692733"/>
            <a:ext cx="5312673" cy="1015663"/>
          </a:xfrm>
          <a:prstGeom prst="rect">
            <a:avLst/>
          </a:prstGeom>
          <a:noFill/>
        </p:spPr>
        <p:txBody>
          <a:bodyPr wrap="none" rtlCol="0">
            <a:spAutoFit/>
          </a:bodyPr>
          <a:lstStyle/>
          <a:p>
            <a:r>
              <a:rPr lang="en-NL" sz="6000" b="1" dirty="0">
                <a:solidFill>
                  <a:schemeClr val="bg1"/>
                </a:solidFill>
                <a:latin typeface="Verdana" panose="020B0604030504040204" pitchFamily="34" charset="0"/>
                <a:ea typeface="Verdana" panose="020B0604030504040204" pitchFamily="34" charset="0"/>
                <a:cs typeface="Verdana" panose="020B0604030504040204" pitchFamily="34" charset="0"/>
              </a:rPr>
              <a:t>Study areas</a:t>
            </a:r>
          </a:p>
        </p:txBody>
      </p:sp>
      <p:sp>
        <p:nvSpPr>
          <p:cNvPr id="4" name="Rectangle 3">
            <a:extLst>
              <a:ext uri="{FF2B5EF4-FFF2-40B4-BE49-F238E27FC236}">
                <a16:creationId xmlns:a16="http://schemas.microsoft.com/office/drawing/2014/main" id="{87917782-3BE0-6786-6B6D-C9B106753B82}"/>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CF8DB109-03D4-245E-F9F2-0B9B2FC0B5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8A38D9E2-45DF-A8E4-6539-219109C28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AAD26AD1-D2BF-B28A-BA04-22CE97D43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41E7AA-E500-8E01-8536-0D2B9F82CCDD}"/>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3220133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9BE0AE6-80C1-0E4E-9ADC-6C080AC32C54}"/>
              </a:ext>
            </a:extLst>
          </p:cNvPr>
          <p:cNvGraphicFramePr>
            <a:graphicFrameLocks noGrp="1"/>
          </p:cNvGraphicFramePr>
          <p:nvPr>
            <p:ph idx="1"/>
          </p:nvPr>
        </p:nvGraphicFramePr>
        <p:xfrm>
          <a:off x="917713" y="48384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a:extLst>
              <a:ext uri="{FF2B5EF4-FFF2-40B4-BE49-F238E27FC236}">
                <a16:creationId xmlns:a16="http://schemas.microsoft.com/office/drawing/2014/main" id="{723ADBB9-0FF7-3E49-927E-DB5506D2282F}"/>
              </a:ext>
            </a:extLst>
          </p:cNvPr>
          <p:cNvGraphicFramePr>
            <a:graphicFrameLocks/>
          </p:cNvGraphicFramePr>
          <p:nvPr/>
        </p:nvGraphicFramePr>
        <p:xfrm>
          <a:off x="2528447" y="3559945"/>
          <a:ext cx="7294132" cy="34867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F0A44283-0DDD-1843-A60C-93D3CAA11AF5}"/>
              </a:ext>
            </a:extLst>
          </p:cNvPr>
          <p:cNvSpPr txBox="1"/>
          <p:nvPr/>
        </p:nvSpPr>
        <p:spPr>
          <a:xfrm>
            <a:off x="308113" y="483842"/>
            <a:ext cx="5867400" cy="1015663"/>
          </a:xfrm>
          <a:prstGeom prst="rect">
            <a:avLst/>
          </a:prstGeom>
          <a:noFill/>
        </p:spPr>
        <p:txBody>
          <a:bodyPr wrap="square" rtlCol="0">
            <a:spAutoFit/>
          </a:bodyPr>
          <a:lstStyle/>
          <a:p>
            <a:r>
              <a:rPr lang="en-NL" sz="6000" b="1" dirty="0">
                <a:solidFill>
                  <a:schemeClr val="bg1"/>
                </a:solidFill>
                <a:latin typeface="Verdana" panose="020B0604030504040204" pitchFamily="34" charset="0"/>
                <a:ea typeface="Verdana" panose="020B0604030504040204" pitchFamily="34" charset="0"/>
                <a:cs typeface="Verdana" panose="020B0604030504040204" pitchFamily="34" charset="0"/>
              </a:rPr>
              <a:t>Methodology</a:t>
            </a:r>
          </a:p>
        </p:txBody>
      </p:sp>
      <p:sp>
        <p:nvSpPr>
          <p:cNvPr id="18" name="Rectangle 17">
            <a:extLst>
              <a:ext uri="{FF2B5EF4-FFF2-40B4-BE49-F238E27FC236}">
                <a16:creationId xmlns:a16="http://schemas.microsoft.com/office/drawing/2014/main" id="{4BCC65E8-B6C2-BD6C-1CA1-742218131F97}"/>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Picture 2" descr="oplichtersaandelijn | FPS Economy">
            <a:extLst>
              <a:ext uri="{FF2B5EF4-FFF2-40B4-BE49-F238E27FC236}">
                <a16:creationId xmlns:a16="http://schemas.microsoft.com/office/drawing/2014/main" id="{8C78C131-6A6C-EB84-1393-CA835E15862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Next Monday Processing Citizenship at the &quot;Digitized Global Mobilities&quot;  conference in Utrecht - Processing Citizenship">
            <a:extLst>
              <a:ext uri="{FF2B5EF4-FFF2-40B4-BE49-F238E27FC236}">
                <a16:creationId xmlns:a16="http://schemas.microsoft.com/office/drawing/2014/main" id="{24EC77C9-092A-7892-3745-F132500C31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Royal Belgian Institute of Natural Sciences | LinkedIn">
            <a:extLst>
              <a:ext uri="{FF2B5EF4-FFF2-40B4-BE49-F238E27FC236}">
                <a16:creationId xmlns:a16="http://schemas.microsoft.com/office/drawing/2014/main" id="{D6149F05-400B-ECD2-F600-28E8374778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F472CA0-9A82-DD45-9D95-938A66125CE7}"/>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1619268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3032E84-8F43-FC4E-995E-A904A71546B7}"/>
              </a:ext>
            </a:extLst>
          </p:cNvPr>
          <p:cNvPicPr>
            <a:picLocks noGrp="1" noChangeAspect="1"/>
          </p:cNvPicPr>
          <p:nvPr>
            <p:ph idx="1"/>
          </p:nvPr>
        </p:nvPicPr>
        <p:blipFill rotWithShape="1">
          <a:blip r:embed="rId3"/>
          <a:srcRect l="7990" t="2204" r="6815" b="3568"/>
          <a:stretch/>
        </p:blipFill>
        <p:spPr>
          <a:xfrm>
            <a:off x="-3858" y="796866"/>
            <a:ext cx="12160986" cy="4035077"/>
          </a:xfrm>
        </p:spPr>
      </p:pic>
      <p:sp>
        <p:nvSpPr>
          <p:cNvPr id="4" name="TextBox 3">
            <a:extLst>
              <a:ext uri="{FF2B5EF4-FFF2-40B4-BE49-F238E27FC236}">
                <a16:creationId xmlns:a16="http://schemas.microsoft.com/office/drawing/2014/main" id="{D79CA58D-CFFF-024D-8126-8AF57512F906}"/>
              </a:ext>
            </a:extLst>
          </p:cNvPr>
          <p:cNvSpPr txBox="1"/>
          <p:nvPr/>
        </p:nvSpPr>
        <p:spPr>
          <a:xfrm>
            <a:off x="217386" y="88980"/>
            <a:ext cx="2704012" cy="707886"/>
          </a:xfrm>
          <a:prstGeom prst="rect">
            <a:avLst/>
          </a:prstGeom>
          <a:noFill/>
        </p:spPr>
        <p:txBody>
          <a:bodyPr wrap="square" rtlCol="0">
            <a:spAutoFit/>
          </a:bodyPr>
          <a:lstStyle/>
          <a:p>
            <a:r>
              <a:rPr lang="en-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KBMA</a:t>
            </a:r>
          </a:p>
        </p:txBody>
      </p:sp>
      <p:cxnSp>
        <p:nvCxnSpPr>
          <p:cNvPr id="5" name="Straight Arrow Connector 4">
            <a:extLst>
              <a:ext uri="{FF2B5EF4-FFF2-40B4-BE49-F238E27FC236}">
                <a16:creationId xmlns:a16="http://schemas.microsoft.com/office/drawing/2014/main" id="{70884501-B5F3-AE45-B83B-F46A175B430F}"/>
              </a:ext>
            </a:extLst>
          </p:cNvPr>
          <p:cNvCxnSpPr>
            <a:cxnSpLocks/>
          </p:cNvCxnSpPr>
          <p:nvPr/>
        </p:nvCxnSpPr>
        <p:spPr>
          <a:xfrm flipV="1">
            <a:off x="2769966" y="4172358"/>
            <a:ext cx="0" cy="117545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A0175BD-3608-074B-B1EB-2892F71EFC2D}"/>
              </a:ext>
            </a:extLst>
          </p:cNvPr>
          <p:cNvSpPr txBox="1"/>
          <p:nvPr/>
        </p:nvSpPr>
        <p:spPr>
          <a:xfrm>
            <a:off x="561385" y="5347813"/>
            <a:ext cx="3407130" cy="523220"/>
          </a:xfrm>
          <a:prstGeom prst="rect">
            <a:avLst/>
          </a:prstGeom>
          <a:noFill/>
          <a:ln w="28575">
            <a:solidFill>
              <a:schemeClr val="accent1"/>
            </a:solidFill>
          </a:ln>
        </p:spPr>
        <p:txBody>
          <a:bodyPr wrap="square" rtlCol="0">
            <a:spAutoFit/>
          </a:bodyPr>
          <a:lstStyle/>
          <a:p>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Original bed level</a:t>
            </a:r>
          </a:p>
        </p:txBody>
      </p:sp>
      <p:cxnSp>
        <p:nvCxnSpPr>
          <p:cNvPr id="8" name="Straight Arrow Connector 7">
            <a:extLst>
              <a:ext uri="{FF2B5EF4-FFF2-40B4-BE49-F238E27FC236}">
                <a16:creationId xmlns:a16="http://schemas.microsoft.com/office/drawing/2014/main" id="{6E02170A-D87F-7043-A549-1342C3188F4A}"/>
              </a:ext>
            </a:extLst>
          </p:cNvPr>
          <p:cNvCxnSpPr>
            <a:cxnSpLocks/>
          </p:cNvCxnSpPr>
          <p:nvPr/>
        </p:nvCxnSpPr>
        <p:spPr>
          <a:xfrm flipV="1">
            <a:off x="6798291" y="3986213"/>
            <a:ext cx="0" cy="81350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2C3049D-6645-3244-94AC-25EF962EAE5A}"/>
              </a:ext>
            </a:extLst>
          </p:cNvPr>
          <p:cNvCxnSpPr>
            <a:cxnSpLocks/>
          </p:cNvCxnSpPr>
          <p:nvPr/>
        </p:nvCxnSpPr>
        <p:spPr>
          <a:xfrm flipV="1">
            <a:off x="10674269" y="3751777"/>
            <a:ext cx="0" cy="108016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97C7077-D04B-41D3-3147-ECCA089308FE}"/>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 descr="oplichtersaandelijn | FPS Economy">
            <a:extLst>
              <a:ext uri="{FF2B5EF4-FFF2-40B4-BE49-F238E27FC236}">
                <a16:creationId xmlns:a16="http://schemas.microsoft.com/office/drawing/2014/main" id="{CDDC7876-D2A7-07ED-3AC5-A3A4B082EC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ext Monday Processing Citizenship at the &quot;Digitized Global Mobilities&quot;  conference in Utrecht - Processing Citizenship">
            <a:extLst>
              <a:ext uri="{FF2B5EF4-FFF2-40B4-BE49-F238E27FC236}">
                <a16:creationId xmlns:a16="http://schemas.microsoft.com/office/drawing/2014/main" id="{524D701A-0BDF-FECE-6A7D-5BB4380BE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oyal Belgian Institute of Natural Sciences | LinkedIn">
            <a:extLst>
              <a:ext uri="{FF2B5EF4-FFF2-40B4-BE49-F238E27FC236}">
                <a16:creationId xmlns:a16="http://schemas.microsoft.com/office/drawing/2014/main" id="{E9546222-EFE7-C740-B0F0-4FF469E04D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C4D7587-F817-61CD-61B5-DDDDB705FFE5}"/>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
        <p:nvSpPr>
          <p:cNvPr id="7" name="TextBox 6">
            <a:extLst>
              <a:ext uri="{FF2B5EF4-FFF2-40B4-BE49-F238E27FC236}">
                <a16:creationId xmlns:a16="http://schemas.microsoft.com/office/drawing/2014/main" id="{467364F1-F7A7-0D4C-AEEC-E25C1266A529}"/>
              </a:ext>
            </a:extLst>
          </p:cNvPr>
          <p:cNvSpPr txBox="1"/>
          <p:nvPr/>
        </p:nvSpPr>
        <p:spPr>
          <a:xfrm>
            <a:off x="4518825" y="4823525"/>
            <a:ext cx="3306711" cy="1384995"/>
          </a:xfrm>
          <a:prstGeom prst="rect">
            <a:avLst/>
          </a:prstGeom>
          <a:noFill/>
          <a:ln w="28575">
            <a:solidFill>
              <a:schemeClr val="accent1"/>
            </a:solidFill>
          </a:ln>
        </p:spPr>
        <p:txBody>
          <a:bodyPr wrap="square" rtlCol="0">
            <a:spAutoFit/>
          </a:bodyPr>
          <a:lstStyle/>
          <a:p>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Result from high pass filter = (mega)-ribbles</a:t>
            </a:r>
          </a:p>
        </p:txBody>
      </p:sp>
      <p:sp>
        <p:nvSpPr>
          <p:cNvPr id="10" name="TextBox 9">
            <a:extLst>
              <a:ext uri="{FF2B5EF4-FFF2-40B4-BE49-F238E27FC236}">
                <a16:creationId xmlns:a16="http://schemas.microsoft.com/office/drawing/2014/main" id="{8934A525-B36E-5248-81CC-79D8FE81D27A}"/>
              </a:ext>
            </a:extLst>
          </p:cNvPr>
          <p:cNvSpPr txBox="1"/>
          <p:nvPr/>
        </p:nvSpPr>
        <p:spPr>
          <a:xfrm>
            <a:off x="8605777" y="4831943"/>
            <a:ext cx="2949609" cy="1384995"/>
          </a:xfrm>
          <a:prstGeom prst="rect">
            <a:avLst/>
          </a:prstGeom>
          <a:noFill/>
          <a:ln w="28575">
            <a:solidFill>
              <a:schemeClr val="accent1"/>
            </a:solidFill>
          </a:ln>
        </p:spPr>
        <p:txBody>
          <a:bodyPr wrap="square" rtlCol="0">
            <a:spAutoFit/>
          </a:bodyPr>
          <a:lstStyle/>
          <a:p>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Difference = sand banks + sand waves</a:t>
            </a:r>
          </a:p>
        </p:txBody>
      </p:sp>
    </p:spTree>
    <p:extLst>
      <p:ext uri="{BB962C8B-B14F-4D97-AF65-F5344CB8AC3E}">
        <p14:creationId xmlns:p14="http://schemas.microsoft.com/office/powerpoint/2010/main" val="363071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F3FA-83A5-8A3C-9E0C-E0EF47EFB23A}"/>
              </a:ext>
            </a:extLst>
          </p:cNvPr>
          <p:cNvSpPr>
            <a:spLocks noGrp="1"/>
          </p:cNvSpPr>
          <p:nvPr>
            <p:ph type="title"/>
          </p:nvPr>
        </p:nvSpPr>
        <p:spPr>
          <a:xfrm>
            <a:off x="389080" y="-197917"/>
            <a:ext cx="10515600" cy="1325563"/>
          </a:xfrm>
        </p:spPr>
        <p:txBody>
          <a:bodyPr>
            <a:normAutofit/>
          </a:bodyPr>
          <a:lstStyle/>
          <a:p>
            <a:r>
              <a:rPr lang="en-NL" b="1" dirty="0">
                <a:solidFill>
                  <a:schemeClr val="bg1"/>
                </a:solidFill>
                <a:latin typeface="Verdana" panose="020B0604030504040204" pitchFamily="34" charset="0"/>
                <a:ea typeface="Verdana" panose="020B0604030504040204" pitchFamily="34" charset="0"/>
                <a:cs typeface="Verdana" panose="020B0604030504040204" pitchFamily="34" charset="0"/>
              </a:rPr>
              <a:t>Central depression</a:t>
            </a:r>
          </a:p>
        </p:txBody>
      </p:sp>
      <p:pic>
        <p:nvPicPr>
          <p:cNvPr id="5" name="Content Placeholder 4">
            <a:extLst>
              <a:ext uri="{FF2B5EF4-FFF2-40B4-BE49-F238E27FC236}">
                <a16:creationId xmlns:a16="http://schemas.microsoft.com/office/drawing/2014/main" id="{6EB57CDD-60C9-A3E5-1917-A3A4054EF481}"/>
              </a:ext>
            </a:extLst>
          </p:cNvPr>
          <p:cNvPicPr>
            <a:picLocks noGrp="1" noChangeAspect="1"/>
          </p:cNvPicPr>
          <p:nvPr>
            <p:ph idx="1"/>
          </p:nvPr>
        </p:nvPicPr>
        <p:blipFill>
          <a:blip r:embed="rId3"/>
          <a:stretch>
            <a:fillRect/>
          </a:stretch>
        </p:blipFill>
        <p:spPr>
          <a:xfrm>
            <a:off x="0" y="816428"/>
            <a:ext cx="12192000" cy="5225143"/>
          </a:xfrm>
        </p:spPr>
      </p:pic>
      <p:sp>
        <p:nvSpPr>
          <p:cNvPr id="4" name="Rectangle 3">
            <a:extLst>
              <a:ext uri="{FF2B5EF4-FFF2-40B4-BE49-F238E27FC236}">
                <a16:creationId xmlns:a16="http://schemas.microsoft.com/office/drawing/2014/main" id="{A6D64A97-BFAB-D61E-4A6E-57BDE6E17981}"/>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C5ADE058-DA1F-D4F4-9262-5E2BD201C0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24EA13C3-BCF7-E353-E734-FBD60E788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5D2C70A1-6FFB-371F-0A25-667B78852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4EA4F9C-C82E-2E55-B3C2-F756F495BD88}"/>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374010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6A2AAA39-92AC-8BD9-53D7-21B164C25C58}"/>
              </a:ext>
            </a:extLst>
          </p:cNvPr>
          <p:cNvPicPr>
            <a:picLocks noGrp="1" noChangeAspect="1"/>
          </p:cNvPicPr>
          <p:nvPr>
            <p:ph idx="1"/>
          </p:nvPr>
        </p:nvPicPr>
        <p:blipFill>
          <a:blip r:embed="rId2"/>
          <a:stretch>
            <a:fillRect/>
          </a:stretch>
        </p:blipFill>
        <p:spPr>
          <a:xfrm>
            <a:off x="2350575" y="8407"/>
            <a:ext cx="6737775" cy="6175338"/>
          </a:xfrm>
        </p:spPr>
      </p:pic>
      <p:sp>
        <p:nvSpPr>
          <p:cNvPr id="7" name="TextBox 6">
            <a:extLst>
              <a:ext uri="{FF2B5EF4-FFF2-40B4-BE49-F238E27FC236}">
                <a16:creationId xmlns:a16="http://schemas.microsoft.com/office/drawing/2014/main" id="{B293D3D1-259C-F890-4632-C7FB1D2E293E}"/>
              </a:ext>
            </a:extLst>
          </p:cNvPr>
          <p:cNvSpPr txBox="1"/>
          <p:nvPr/>
        </p:nvSpPr>
        <p:spPr>
          <a:xfrm>
            <a:off x="5494046" y="2741826"/>
            <a:ext cx="5412259" cy="2000548"/>
          </a:xfrm>
          <a:prstGeom prst="rect">
            <a:avLst/>
          </a:prstGeom>
          <a:solidFill>
            <a:srgbClr val="003946"/>
          </a:solidFill>
        </p:spPr>
        <p:txBody>
          <a:bodyPr wrap="square" rtlCol="0">
            <a:spAutoFit/>
          </a:bodyPr>
          <a:lstStyle/>
          <a:p>
            <a:r>
              <a:rPr lang="en-GB" sz="2400" dirty="0">
                <a:solidFill>
                  <a:schemeClr val="accent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Drukte op de Noordzee</a:t>
            </a:r>
            <a:endParaRPr lang="en-GB" sz="2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rPr>
              <a:t>“Hustle and bustle on the North Sea”</a:t>
            </a:r>
          </a:p>
          <a:p>
            <a:endParaRPr lang="en-GB"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NL" sz="1200" dirty="0">
                <a:solidFill>
                  <a:schemeClr val="accent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Van der Werff et al., 2021</a:t>
            </a:r>
            <a:endParaRPr lang="en-NL" sz="12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64F13D8-ED4D-92B3-E727-FAF7584EE7FA}"/>
              </a:ext>
            </a:extLst>
          </p:cNvPr>
          <p:cNvSpPr/>
          <p:nvPr/>
        </p:nvSpPr>
        <p:spPr>
          <a:xfrm>
            <a:off x="1306319" y="5629474"/>
            <a:ext cx="534074" cy="42078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Down Arrow 9">
            <a:extLst>
              <a:ext uri="{FF2B5EF4-FFF2-40B4-BE49-F238E27FC236}">
                <a16:creationId xmlns:a16="http://schemas.microsoft.com/office/drawing/2014/main" id="{CAE39F23-64B5-93E5-C288-3086C4C0D957}"/>
              </a:ext>
            </a:extLst>
          </p:cNvPr>
          <p:cNvSpPr/>
          <p:nvPr/>
        </p:nvSpPr>
        <p:spPr>
          <a:xfrm>
            <a:off x="1403423" y="4891094"/>
            <a:ext cx="339865" cy="671638"/>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73260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F00EDC-4B6C-E6E8-55C6-61CEF1D381F8}"/>
              </a:ext>
            </a:extLst>
          </p:cNvPr>
          <p:cNvPicPr>
            <a:picLocks noGrp="1" noChangeAspect="1"/>
          </p:cNvPicPr>
          <p:nvPr>
            <p:ph idx="1"/>
          </p:nvPr>
        </p:nvPicPr>
        <p:blipFill>
          <a:blip r:embed="rId3"/>
          <a:stretch>
            <a:fillRect/>
          </a:stretch>
        </p:blipFill>
        <p:spPr>
          <a:xfrm>
            <a:off x="0" y="809228"/>
            <a:ext cx="12225603" cy="5239544"/>
          </a:xfrm>
        </p:spPr>
      </p:pic>
      <p:sp>
        <p:nvSpPr>
          <p:cNvPr id="4" name="Rectangle 3">
            <a:extLst>
              <a:ext uri="{FF2B5EF4-FFF2-40B4-BE49-F238E27FC236}">
                <a16:creationId xmlns:a16="http://schemas.microsoft.com/office/drawing/2014/main" id="{75181D2C-7C93-C797-8CAA-EF3EFE634747}"/>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7298D2EF-850F-6B21-7695-94FB3792ED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3B9F3E13-6DE9-FEE0-D3D7-D1C6832E7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F465F097-1648-077E-7057-AF9B87FED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1CCC5F7-8642-CD76-DF07-F8330C752DC0}"/>
              </a:ext>
            </a:extLst>
          </p:cNvPr>
          <p:cNvSpPr txBox="1">
            <a:spLocks/>
          </p:cNvSpPr>
          <p:nvPr/>
        </p:nvSpPr>
        <p:spPr>
          <a:xfrm>
            <a:off x="389080" y="-1979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b="1" dirty="0">
                <a:solidFill>
                  <a:schemeClr val="bg1"/>
                </a:solidFill>
                <a:latin typeface="Verdana" panose="020B0604030504040204" pitchFamily="34" charset="0"/>
                <a:ea typeface="Verdana" panose="020B0604030504040204" pitchFamily="34" charset="0"/>
                <a:cs typeface="Verdana" panose="020B0604030504040204" pitchFamily="34" charset="0"/>
              </a:rPr>
              <a:t>Northern depression</a:t>
            </a:r>
          </a:p>
        </p:txBody>
      </p:sp>
      <p:sp>
        <p:nvSpPr>
          <p:cNvPr id="9" name="TextBox 8">
            <a:extLst>
              <a:ext uri="{FF2B5EF4-FFF2-40B4-BE49-F238E27FC236}">
                <a16:creationId xmlns:a16="http://schemas.microsoft.com/office/drawing/2014/main" id="{33D2E84F-BA3D-6195-D673-C4F866B7F6D0}"/>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1845978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E494CE-2F85-2360-456E-D43CD5B1F512}"/>
              </a:ext>
            </a:extLst>
          </p:cNvPr>
          <p:cNvPicPr>
            <a:picLocks noGrp="1" noChangeAspect="1"/>
          </p:cNvPicPr>
          <p:nvPr>
            <p:ph idx="1"/>
          </p:nvPr>
        </p:nvPicPr>
        <p:blipFill>
          <a:blip r:embed="rId3"/>
          <a:stretch>
            <a:fillRect/>
          </a:stretch>
        </p:blipFill>
        <p:spPr>
          <a:xfrm>
            <a:off x="0" y="816428"/>
            <a:ext cx="12192000" cy="5225143"/>
          </a:xfrm>
        </p:spPr>
      </p:pic>
      <p:sp>
        <p:nvSpPr>
          <p:cNvPr id="4" name="Rectangle 3">
            <a:extLst>
              <a:ext uri="{FF2B5EF4-FFF2-40B4-BE49-F238E27FC236}">
                <a16:creationId xmlns:a16="http://schemas.microsoft.com/office/drawing/2014/main" id="{4904C0FF-06CC-DE92-2300-37F93B80FD7E}"/>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8633D78E-A7F9-B106-194D-EB97D3DFDA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CCBE131C-91EC-9498-4C2B-953BD917E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73D68C00-E6EB-3728-CE04-EA9C239CE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6CAD5FD-9D1E-B9F3-7162-6A4825C821D5}"/>
              </a:ext>
            </a:extLst>
          </p:cNvPr>
          <p:cNvSpPr txBox="1">
            <a:spLocks/>
          </p:cNvSpPr>
          <p:nvPr/>
        </p:nvSpPr>
        <p:spPr>
          <a:xfrm>
            <a:off x="389080" y="-1979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L" b="1" dirty="0">
                <a:solidFill>
                  <a:schemeClr val="bg1"/>
                </a:solidFill>
                <a:latin typeface="Verdana" panose="020B0604030504040204" pitchFamily="34" charset="0"/>
                <a:ea typeface="Verdana" panose="020B0604030504040204" pitchFamily="34" charset="0"/>
                <a:cs typeface="Verdana" panose="020B0604030504040204" pitchFamily="34" charset="0"/>
              </a:rPr>
              <a:t>Northern depression</a:t>
            </a:r>
          </a:p>
        </p:txBody>
      </p:sp>
      <p:sp>
        <p:nvSpPr>
          <p:cNvPr id="9" name="TextBox 8">
            <a:extLst>
              <a:ext uri="{FF2B5EF4-FFF2-40B4-BE49-F238E27FC236}">
                <a16:creationId xmlns:a16="http://schemas.microsoft.com/office/drawing/2014/main" id="{A5B53000-7FB3-76BE-4AAF-F91423CB5BCA}"/>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280209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591D-623D-0F48-8062-F35BDD2D7140}"/>
              </a:ext>
            </a:extLst>
          </p:cNvPr>
          <p:cNvSpPr>
            <a:spLocks noGrp="1"/>
          </p:cNvSpPr>
          <p:nvPr>
            <p:ph type="title"/>
          </p:nvPr>
        </p:nvSpPr>
        <p:spPr/>
        <p:txBody>
          <a:bodyPr/>
          <a:lstStyle/>
          <a:p>
            <a:endParaRPr lang="en-NL"/>
          </a:p>
        </p:txBody>
      </p:sp>
      <p:pic>
        <p:nvPicPr>
          <p:cNvPr id="5" name="Content Placeholder 4">
            <a:extLst>
              <a:ext uri="{FF2B5EF4-FFF2-40B4-BE49-F238E27FC236}">
                <a16:creationId xmlns:a16="http://schemas.microsoft.com/office/drawing/2014/main" id="{329B9382-09DE-252E-5CDA-67E3B9C09952}"/>
              </a:ext>
            </a:extLst>
          </p:cNvPr>
          <p:cNvPicPr>
            <a:picLocks noGrp="1" noChangeAspect="1"/>
          </p:cNvPicPr>
          <p:nvPr>
            <p:ph idx="1"/>
          </p:nvPr>
        </p:nvPicPr>
        <p:blipFill rotWithShape="1">
          <a:blip r:embed="rId3"/>
          <a:srcRect l="5949" t="29020" r="8914" b="5261"/>
          <a:stretch/>
        </p:blipFill>
        <p:spPr>
          <a:xfrm>
            <a:off x="1416917" y="0"/>
            <a:ext cx="9358166" cy="6191774"/>
          </a:xfrm>
        </p:spPr>
      </p:pic>
      <p:sp>
        <p:nvSpPr>
          <p:cNvPr id="4" name="Rectangle 3">
            <a:extLst>
              <a:ext uri="{FF2B5EF4-FFF2-40B4-BE49-F238E27FC236}">
                <a16:creationId xmlns:a16="http://schemas.microsoft.com/office/drawing/2014/main" id="{662E3AC7-F9EF-1156-5CC6-E98BE1B8FA5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3BDA87F8-7CA0-B4AF-B822-B00842DA12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218FC282-732D-44FC-4AC2-9F29947E2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3C62C7A6-E880-3BDD-F70C-F9DF5F70F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28A206-7C8F-F9B8-1ED8-4131F8038A15}"/>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3413601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D144-0B79-1482-5E01-20C081D41DF6}"/>
              </a:ext>
            </a:extLst>
          </p:cNvPr>
          <p:cNvSpPr>
            <a:spLocks noGrp="1"/>
          </p:cNvSpPr>
          <p:nvPr>
            <p:ph type="title"/>
          </p:nvPr>
        </p:nvSpPr>
        <p:spPr/>
        <p:txBody>
          <a:bodyPr/>
          <a:lstStyle/>
          <a:p>
            <a:r>
              <a:rPr lang="en-NL" b="1" dirty="0">
                <a:solidFill>
                  <a:schemeClr val="bg1"/>
                </a:solidFill>
                <a:latin typeface="Verdana" panose="020B0604030504040204" pitchFamily="34" charset="0"/>
                <a:ea typeface="Verdana" panose="020B0604030504040204" pitchFamily="34" charset="0"/>
                <a:cs typeface="Verdana" panose="020B0604030504040204" pitchFamily="34" charset="0"/>
              </a:rPr>
              <a:t>Local availability of sand</a:t>
            </a:r>
          </a:p>
        </p:txBody>
      </p:sp>
      <p:sp>
        <p:nvSpPr>
          <p:cNvPr id="4" name="Rectangle 3">
            <a:extLst>
              <a:ext uri="{FF2B5EF4-FFF2-40B4-BE49-F238E27FC236}">
                <a16:creationId xmlns:a16="http://schemas.microsoft.com/office/drawing/2014/main" id="{9FB4BFBC-1A79-F6EA-27AD-361886C90FA0}"/>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2" descr="oplichtersaandelijn | FPS Economy">
            <a:extLst>
              <a:ext uri="{FF2B5EF4-FFF2-40B4-BE49-F238E27FC236}">
                <a16:creationId xmlns:a16="http://schemas.microsoft.com/office/drawing/2014/main" id="{33C7965A-22D2-B41D-E4AF-05018AAC55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ext Monday Processing Citizenship at the &quot;Digitized Global Mobilities&quot;  conference in Utrecht - Processing Citizenship">
            <a:extLst>
              <a:ext uri="{FF2B5EF4-FFF2-40B4-BE49-F238E27FC236}">
                <a16:creationId xmlns:a16="http://schemas.microsoft.com/office/drawing/2014/main" id="{336A919F-CDA1-BB0F-7EBC-EE695DD82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oyal Belgian Institute of Natural Sciences | LinkedIn">
            <a:extLst>
              <a:ext uri="{FF2B5EF4-FFF2-40B4-BE49-F238E27FC236}">
                <a16:creationId xmlns:a16="http://schemas.microsoft.com/office/drawing/2014/main" id="{D5B3BD00-2CB7-B2CE-90FC-5832EFA61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D598628D-99CD-FDEC-31F7-38C1023DF9D0}"/>
              </a:ext>
            </a:extLst>
          </p:cNvPr>
          <p:cNvSpPr>
            <a:spLocks noGrp="1"/>
          </p:cNvSpPr>
          <p:nvPr>
            <p:ph idx="1"/>
          </p:nvPr>
        </p:nvSpPr>
        <p:spPr/>
        <p:txBody>
          <a:bodyPr/>
          <a:lstStyle/>
          <a:p>
            <a:endParaRPr lang="en-NL"/>
          </a:p>
        </p:txBody>
      </p:sp>
      <p:sp>
        <p:nvSpPr>
          <p:cNvPr id="10" name="Content Placeholder 2">
            <a:extLst>
              <a:ext uri="{FF2B5EF4-FFF2-40B4-BE49-F238E27FC236}">
                <a16:creationId xmlns:a16="http://schemas.microsoft.com/office/drawing/2014/main" id="{CDF1C0FF-9F2B-CBAF-24A0-907EA14BB2D2}"/>
              </a:ext>
            </a:extLst>
          </p:cNvPr>
          <p:cNvSpPr txBox="1">
            <a:spLocks/>
          </p:cNvSpPr>
          <p:nvPr/>
        </p:nvSpPr>
        <p:spPr>
          <a:xfrm>
            <a:off x="838200" y="155981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SzPct val="80000"/>
              <a:buFont typeface="Wingdings" pitchFamily="2" charset="2"/>
              <a:buChar char="Ø"/>
            </a:pPr>
            <a:r>
              <a:rPr lang="en-NL">
                <a:solidFill>
                  <a:schemeClr val="bg1"/>
                </a:solidFill>
                <a:latin typeface="Verdana" panose="020B0604030504040204" pitchFamily="34" charset="0"/>
                <a:ea typeface="Verdana" panose="020B0604030504040204" pitchFamily="34" charset="0"/>
                <a:cs typeface="Verdana" panose="020B0604030504040204" pitchFamily="34" charset="0"/>
              </a:rPr>
              <a:t>Average bed level in central depression and surrounding areas not changing</a:t>
            </a:r>
          </a:p>
          <a:p>
            <a:pPr>
              <a:buClr>
                <a:schemeClr val="accent1"/>
              </a:buClr>
              <a:buSzPct val="80000"/>
              <a:buFont typeface="Wingdings" pitchFamily="2" charset="2"/>
              <a:buChar char="Ø"/>
            </a:pPr>
            <a:r>
              <a:rPr lang="en-NL">
                <a:solidFill>
                  <a:schemeClr val="bg1"/>
                </a:solidFill>
                <a:latin typeface="Verdana" panose="020B0604030504040204" pitchFamily="34" charset="0"/>
                <a:ea typeface="Verdana" panose="020B0604030504040204" pitchFamily="34" charset="0"/>
                <a:cs typeface="Verdana" panose="020B0604030504040204" pitchFamily="34" charset="0"/>
              </a:rPr>
              <a:t>Same changes in crest and trough volume</a:t>
            </a:r>
          </a:p>
          <a:p>
            <a:pPr>
              <a:buClr>
                <a:schemeClr val="accent1"/>
              </a:buClr>
              <a:buSzPct val="80000"/>
              <a:buFont typeface="Wingdings" pitchFamily="2" charset="2"/>
              <a:buChar char="Ø"/>
            </a:pPr>
            <a:r>
              <a:rPr lang="en-NL">
                <a:solidFill>
                  <a:schemeClr val="bg1"/>
                </a:solidFill>
                <a:latin typeface="Verdana" panose="020B0604030504040204" pitchFamily="34" charset="0"/>
                <a:ea typeface="Verdana" panose="020B0604030504040204" pitchFamily="34" charset="0"/>
                <a:cs typeface="Verdana" panose="020B0604030504040204" pitchFamily="34" charset="0"/>
              </a:rPr>
              <a:t>No change in sand wave height of neighbouring sand waves, but there is a change in width</a:t>
            </a:r>
          </a:p>
          <a:p>
            <a:pPr>
              <a:buClr>
                <a:schemeClr val="accent1"/>
              </a:buClr>
              <a:buSzPct val="80000"/>
              <a:buFont typeface="Wingdings" pitchFamily="2" charset="2"/>
              <a:buChar char="Ø"/>
            </a:pPr>
            <a:r>
              <a:rPr lang="en-NL">
                <a:solidFill>
                  <a:schemeClr val="bg1"/>
                </a:solidFill>
                <a:latin typeface="Verdana" panose="020B0604030504040204" pitchFamily="34" charset="0"/>
                <a:ea typeface="Verdana" panose="020B0604030504040204" pitchFamily="34" charset="0"/>
                <a:cs typeface="Verdana" panose="020B0604030504040204" pitchFamily="34" charset="0"/>
              </a:rPr>
              <a:t>No change in backscatter signal</a:t>
            </a:r>
          </a:p>
          <a:p>
            <a:endParaRPr lang="en-NL" dirty="0"/>
          </a:p>
        </p:txBody>
      </p:sp>
      <p:sp>
        <p:nvSpPr>
          <p:cNvPr id="11" name="TextBox 10">
            <a:extLst>
              <a:ext uri="{FF2B5EF4-FFF2-40B4-BE49-F238E27FC236}">
                <a16:creationId xmlns:a16="http://schemas.microsoft.com/office/drawing/2014/main" id="{5834B800-FF4E-7A68-28E1-5C4A57B26BE9}"/>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829735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D144-0B79-1482-5E01-20C081D41DF6}"/>
              </a:ext>
            </a:extLst>
          </p:cNvPr>
          <p:cNvSpPr>
            <a:spLocks noGrp="1"/>
          </p:cNvSpPr>
          <p:nvPr>
            <p:ph type="title"/>
          </p:nvPr>
        </p:nvSpPr>
        <p:spPr/>
        <p:txBody>
          <a:bodyPr/>
          <a:lstStyle/>
          <a:p>
            <a:r>
              <a:rPr lang="en-NL" b="1" dirty="0">
                <a:solidFill>
                  <a:schemeClr val="bg1"/>
                </a:solidFill>
                <a:latin typeface="Verdana" panose="020B0604030504040204" pitchFamily="34" charset="0"/>
                <a:ea typeface="Verdana" panose="020B0604030504040204" pitchFamily="34" charset="0"/>
                <a:cs typeface="Verdana" panose="020B0604030504040204" pitchFamily="34" charset="0"/>
              </a:rPr>
              <a:t>Local availability of sand</a:t>
            </a:r>
          </a:p>
        </p:txBody>
      </p:sp>
      <p:sp>
        <p:nvSpPr>
          <p:cNvPr id="3" name="Content Placeholder 2">
            <a:extLst>
              <a:ext uri="{FF2B5EF4-FFF2-40B4-BE49-F238E27FC236}">
                <a16:creationId xmlns:a16="http://schemas.microsoft.com/office/drawing/2014/main" id="{73E843B5-8279-59A9-ABB8-A4D9DC44DAB6}"/>
              </a:ext>
            </a:extLst>
          </p:cNvPr>
          <p:cNvSpPr>
            <a:spLocks noGrp="1"/>
          </p:cNvSpPr>
          <p:nvPr>
            <p:ph idx="1"/>
          </p:nvPr>
        </p:nvSpPr>
        <p:spPr>
          <a:xfrm>
            <a:off x="838200" y="1559811"/>
            <a:ext cx="10515600" cy="4351338"/>
          </a:xfrm>
        </p:spPr>
        <p:txBody>
          <a:bodyPr/>
          <a:lstStyle/>
          <a:p>
            <a:pPr>
              <a:buClr>
                <a:schemeClr val="accent1"/>
              </a:buClr>
              <a:buSzPct val="80000"/>
              <a:buFont typeface="Wingdings" pitchFamily="2" charset="2"/>
              <a:buChar char="Ø"/>
            </a:pPr>
            <a: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t>Average bed level in central depression and surrounding areas not changing</a:t>
            </a:r>
          </a:p>
          <a:p>
            <a:pPr>
              <a:buClr>
                <a:schemeClr val="accent1"/>
              </a:buClr>
              <a:buSzPct val="80000"/>
              <a:buFont typeface="Wingdings" pitchFamily="2" charset="2"/>
              <a:buChar char="Ø"/>
            </a:pPr>
            <a: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t>Same changes in crest and trough volume</a:t>
            </a:r>
          </a:p>
          <a:p>
            <a:pPr>
              <a:buClr>
                <a:schemeClr val="accent1"/>
              </a:buClr>
              <a:buSzPct val="80000"/>
              <a:buFont typeface="Wingdings" pitchFamily="2" charset="2"/>
              <a:buChar char="Ø"/>
            </a:pPr>
            <a: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t>No change in sand wave height of neighbouring sand waves, but there is a change in width</a:t>
            </a:r>
          </a:p>
          <a:p>
            <a:pPr>
              <a:buClr>
                <a:schemeClr val="accent1"/>
              </a:buClr>
              <a:buSzPct val="80000"/>
              <a:buFont typeface="Wingdings" pitchFamily="2" charset="2"/>
              <a:buChar char="Ø"/>
            </a:pPr>
            <a: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t>No change in backscatter signal</a:t>
            </a:r>
          </a:p>
          <a:p>
            <a:endParaRPr lang="en-NL" dirty="0"/>
          </a:p>
        </p:txBody>
      </p:sp>
      <p:sp>
        <p:nvSpPr>
          <p:cNvPr id="4" name="TextBox 3">
            <a:extLst>
              <a:ext uri="{FF2B5EF4-FFF2-40B4-BE49-F238E27FC236}">
                <a16:creationId xmlns:a16="http://schemas.microsoft.com/office/drawing/2014/main" id="{994B9285-0DB5-B669-0A65-5188E8FF9D22}"/>
              </a:ext>
            </a:extLst>
          </p:cNvPr>
          <p:cNvSpPr txBox="1"/>
          <p:nvPr/>
        </p:nvSpPr>
        <p:spPr>
          <a:xfrm>
            <a:off x="572495" y="4699361"/>
            <a:ext cx="11219012" cy="1384995"/>
          </a:xfrm>
          <a:prstGeom prst="rect">
            <a:avLst/>
          </a:prstGeom>
          <a:noFill/>
          <a:ln>
            <a:solidFill>
              <a:schemeClr val="accent1"/>
            </a:solidFill>
          </a:ln>
        </p:spPr>
        <p:txBody>
          <a:bodyPr wrap="square" rtlCol="0">
            <a:spAutoFit/>
          </a:bodyPr>
          <a:lstStyle/>
          <a:p>
            <a:r>
              <a:rPr lang="en-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Regeneration the result of </a:t>
            </a:r>
            <a:r>
              <a:rPr lang="en-NL" sz="28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local redistribution </a:t>
            </a:r>
            <a:r>
              <a:rPr lang="en-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of sand:</a:t>
            </a:r>
            <a:br>
              <a:rPr lang="en-NL"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NL"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NL" sz="28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erosion</a:t>
            </a:r>
            <a:r>
              <a:rPr lang="en-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 at the troughs and </a:t>
            </a:r>
            <a:r>
              <a:rPr lang="en-NL" sz="28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deposition</a:t>
            </a:r>
            <a:r>
              <a:rPr lang="en-NL" sz="2800" b="1" dirty="0">
                <a:solidFill>
                  <a:schemeClr val="bg1"/>
                </a:solidFill>
                <a:latin typeface="Verdana" panose="020B0604030504040204" pitchFamily="34" charset="0"/>
                <a:ea typeface="Verdana" panose="020B0604030504040204" pitchFamily="34" charset="0"/>
                <a:cs typeface="Verdana" panose="020B0604030504040204" pitchFamily="34" charset="0"/>
              </a:rPr>
              <a:t> at the crests</a:t>
            </a:r>
          </a:p>
        </p:txBody>
      </p:sp>
      <p:sp>
        <p:nvSpPr>
          <p:cNvPr id="5" name="Rectangle 4">
            <a:extLst>
              <a:ext uri="{FF2B5EF4-FFF2-40B4-BE49-F238E27FC236}">
                <a16:creationId xmlns:a16="http://schemas.microsoft.com/office/drawing/2014/main" id="{E0384442-0A3A-2A51-2A17-C174B13363CD}"/>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DE3E21AB-3929-FE51-D053-4BA2977557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E2BE0A7B-E625-61FD-51E1-FB36B2815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2E9E609A-4419-F686-99A6-088BD29CE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4AF0E2-D82A-283E-80C9-D2E65412B17F}"/>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2689370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C4EC-0187-1ECE-75F4-3897DDB24A32}"/>
              </a:ext>
            </a:extLst>
          </p:cNvPr>
          <p:cNvSpPr>
            <a:spLocks noGrp="1"/>
          </p:cNvSpPr>
          <p:nvPr>
            <p:ph type="title"/>
          </p:nvPr>
        </p:nvSpPr>
        <p:spPr/>
        <p:txBody>
          <a:bodyPr/>
          <a:lstStyle/>
          <a:p>
            <a:endParaRPr lang="en-NL"/>
          </a:p>
        </p:txBody>
      </p:sp>
      <p:pic>
        <p:nvPicPr>
          <p:cNvPr id="5" name="Content Placeholder 4">
            <a:extLst>
              <a:ext uri="{FF2B5EF4-FFF2-40B4-BE49-F238E27FC236}">
                <a16:creationId xmlns:a16="http://schemas.microsoft.com/office/drawing/2014/main" id="{CF7A4AF5-BDCB-FFE0-F6DC-E51403DA8A05}"/>
              </a:ext>
            </a:extLst>
          </p:cNvPr>
          <p:cNvPicPr>
            <a:picLocks noGrp="1" noChangeAspect="1"/>
          </p:cNvPicPr>
          <p:nvPr>
            <p:ph idx="1"/>
          </p:nvPr>
        </p:nvPicPr>
        <p:blipFill>
          <a:blip r:embed="rId2"/>
          <a:stretch>
            <a:fillRect/>
          </a:stretch>
        </p:blipFill>
        <p:spPr>
          <a:xfrm>
            <a:off x="0" y="932212"/>
            <a:ext cx="12179368" cy="4671145"/>
          </a:xfrm>
        </p:spPr>
      </p:pic>
      <p:sp>
        <p:nvSpPr>
          <p:cNvPr id="4" name="Rectangle 3">
            <a:extLst>
              <a:ext uri="{FF2B5EF4-FFF2-40B4-BE49-F238E27FC236}">
                <a16:creationId xmlns:a16="http://schemas.microsoft.com/office/drawing/2014/main" id="{26E367FD-C3C2-5E68-2631-59EE55E0B2E2}"/>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BF114125-4CB7-FEDB-4535-1EF01CD9F1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693FEFC0-2E64-FCF5-6906-432C4AA7B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AB3E4F13-E3F0-2D12-275D-9BB77F839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2CEDF8-EAD4-FB1E-2A68-B8ABDD6BE6E7}"/>
              </a:ext>
            </a:extLst>
          </p:cNvPr>
          <p:cNvSpPr txBox="1"/>
          <p:nvPr/>
        </p:nvSpPr>
        <p:spPr>
          <a:xfrm>
            <a:off x="217385" y="88980"/>
            <a:ext cx="6513023" cy="707886"/>
          </a:xfrm>
          <a:prstGeom prst="rect">
            <a:avLst/>
          </a:prstGeom>
          <a:noFill/>
        </p:spPr>
        <p:txBody>
          <a:bodyPr wrap="square" rtlCol="0">
            <a:spAutoFit/>
          </a:bodyPr>
          <a:lstStyle/>
          <a:p>
            <a:r>
              <a:rPr lang="en-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Backscatter KBMA</a:t>
            </a:r>
          </a:p>
        </p:txBody>
      </p:sp>
      <p:sp>
        <p:nvSpPr>
          <p:cNvPr id="10" name="TextBox 9">
            <a:extLst>
              <a:ext uri="{FF2B5EF4-FFF2-40B4-BE49-F238E27FC236}">
                <a16:creationId xmlns:a16="http://schemas.microsoft.com/office/drawing/2014/main" id="{015805B4-2FA3-22CE-5BB3-D8E4BDF7FB63}"/>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
        <p:nvSpPr>
          <p:cNvPr id="11" name="TextBox 10">
            <a:extLst>
              <a:ext uri="{FF2B5EF4-FFF2-40B4-BE49-F238E27FC236}">
                <a16:creationId xmlns:a16="http://schemas.microsoft.com/office/drawing/2014/main" id="{3851E03B-C2EF-AEF7-F39F-0AED6FDB54DA}"/>
              </a:ext>
            </a:extLst>
          </p:cNvPr>
          <p:cNvSpPr txBox="1"/>
          <p:nvPr/>
        </p:nvSpPr>
        <p:spPr>
          <a:xfrm>
            <a:off x="7103123" y="5816217"/>
            <a:ext cx="5273336" cy="646331"/>
          </a:xfrm>
          <a:prstGeom prst="rect">
            <a:avLst/>
          </a:prstGeom>
          <a:noFill/>
        </p:spPr>
        <p:txBody>
          <a:bodyPr wrap="square" rtlCol="0">
            <a:spAutoFit/>
          </a:bodyPr>
          <a:lstStyle/>
          <a:p>
            <a: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t>Continental Shelf Service, Belgium, 2022</a:t>
            </a:r>
          </a:p>
          <a:p>
            <a:endParaRPr lang="en-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80488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3B05-7119-B7F5-BE1C-E2CC586D9BEC}"/>
              </a:ext>
            </a:extLst>
          </p:cNvPr>
          <p:cNvSpPr>
            <a:spLocks noGrp="1"/>
          </p:cNvSpPr>
          <p:nvPr>
            <p:ph type="title"/>
          </p:nvPr>
        </p:nvSpPr>
        <p:spPr/>
        <p:txBody>
          <a:bodyPr/>
          <a:lstStyle/>
          <a:p>
            <a:r>
              <a:rPr lang="en-NL" b="1" dirty="0">
                <a:solidFill>
                  <a:schemeClr val="bg1"/>
                </a:solidFill>
                <a:latin typeface="Verdana" panose="020B0604030504040204" pitchFamily="34" charset="0"/>
                <a:ea typeface="Verdana" panose="020B0604030504040204" pitchFamily="34" charset="0"/>
                <a:cs typeface="Verdana" panose="020B0604030504040204" pitchFamily="34" charset="0"/>
              </a:rPr>
              <a:t>Sediment availability</a:t>
            </a:r>
          </a:p>
        </p:txBody>
      </p:sp>
      <p:pic>
        <p:nvPicPr>
          <p:cNvPr id="5" name="Content Placeholder 4">
            <a:extLst>
              <a:ext uri="{FF2B5EF4-FFF2-40B4-BE49-F238E27FC236}">
                <a16:creationId xmlns:a16="http://schemas.microsoft.com/office/drawing/2014/main" id="{A8E144DB-5E8A-EB0E-6EF9-CA16EE14DBE9}"/>
              </a:ext>
            </a:extLst>
          </p:cNvPr>
          <p:cNvPicPr>
            <a:picLocks noGrp="1" noChangeAspect="1"/>
          </p:cNvPicPr>
          <p:nvPr>
            <p:ph idx="1"/>
          </p:nvPr>
        </p:nvPicPr>
        <p:blipFill>
          <a:blip r:embed="rId3"/>
          <a:stretch>
            <a:fillRect/>
          </a:stretch>
        </p:blipFill>
        <p:spPr>
          <a:xfrm>
            <a:off x="1775781" y="1504257"/>
            <a:ext cx="6350000" cy="4330700"/>
          </a:xfrm>
        </p:spPr>
      </p:pic>
      <p:sp>
        <p:nvSpPr>
          <p:cNvPr id="6" name="TextBox 5">
            <a:extLst>
              <a:ext uri="{FF2B5EF4-FFF2-40B4-BE49-F238E27FC236}">
                <a16:creationId xmlns:a16="http://schemas.microsoft.com/office/drawing/2014/main" id="{997516C1-B5DF-1380-9AAC-5A3699B530CD}"/>
              </a:ext>
            </a:extLst>
          </p:cNvPr>
          <p:cNvSpPr txBox="1"/>
          <p:nvPr/>
        </p:nvSpPr>
        <p:spPr>
          <a:xfrm>
            <a:off x="8327732" y="4248738"/>
            <a:ext cx="3719744" cy="830997"/>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Remaning thickness of Holocene sand </a:t>
            </a:r>
          </a:p>
        </p:txBody>
      </p:sp>
      <p:sp>
        <p:nvSpPr>
          <p:cNvPr id="7" name="TextBox 6">
            <a:extLst>
              <a:ext uri="{FF2B5EF4-FFF2-40B4-BE49-F238E27FC236}">
                <a16:creationId xmlns:a16="http://schemas.microsoft.com/office/drawing/2014/main" id="{B9E9D140-0070-DF11-3FE8-E82A1CBBEB00}"/>
              </a:ext>
            </a:extLst>
          </p:cNvPr>
          <p:cNvSpPr txBox="1"/>
          <p:nvPr/>
        </p:nvSpPr>
        <p:spPr>
          <a:xfrm>
            <a:off x="7103123" y="5816217"/>
            <a:ext cx="5273336" cy="646331"/>
          </a:xfrm>
          <a:prstGeom prst="rect">
            <a:avLst/>
          </a:prstGeom>
          <a:noFill/>
        </p:spPr>
        <p:txBody>
          <a:bodyPr wrap="square" rtlCol="0">
            <a:spAutoFit/>
          </a:bodyPr>
          <a:lstStyle/>
          <a:p>
            <a: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t>Continental Shelf Service, Belgium, 2017</a:t>
            </a:r>
          </a:p>
          <a:p>
            <a:endParaRPr lang="en-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a16="http://schemas.microsoft.com/office/drawing/2014/main" id="{5D0E0E7D-7E27-E053-A95F-0452EE177A22}"/>
              </a:ext>
            </a:extLst>
          </p:cNvPr>
          <p:cNvSpPr/>
          <p:nvPr/>
        </p:nvSpPr>
        <p:spPr>
          <a:xfrm rot="19723438">
            <a:off x="4745504" y="3017813"/>
            <a:ext cx="673100" cy="2919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58165314-9E8A-0F55-024D-4F0BAEF924EF}"/>
              </a:ext>
            </a:extLst>
          </p:cNvPr>
          <p:cNvSpPr/>
          <p:nvPr/>
        </p:nvSpPr>
        <p:spPr>
          <a:xfrm rot="18558473">
            <a:off x="6282155" y="3314675"/>
            <a:ext cx="560371" cy="3597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tangle 8">
            <a:extLst>
              <a:ext uri="{FF2B5EF4-FFF2-40B4-BE49-F238E27FC236}">
                <a16:creationId xmlns:a16="http://schemas.microsoft.com/office/drawing/2014/main" id="{26607B11-5988-88A3-517F-C0FD0B4C28C2}"/>
              </a:ext>
            </a:extLst>
          </p:cNvPr>
          <p:cNvSpPr/>
          <p:nvPr/>
        </p:nvSpPr>
        <p:spPr>
          <a:xfrm rot="18558473" flipV="1">
            <a:off x="6672413" y="2239964"/>
            <a:ext cx="560371" cy="29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extBox 10">
            <a:extLst>
              <a:ext uri="{FF2B5EF4-FFF2-40B4-BE49-F238E27FC236}">
                <a16:creationId xmlns:a16="http://schemas.microsoft.com/office/drawing/2014/main" id="{17359072-E619-09B7-1A68-A655EE25D8BD}"/>
              </a:ext>
            </a:extLst>
          </p:cNvPr>
          <p:cNvSpPr txBox="1"/>
          <p:nvPr/>
        </p:nvSpPr>
        <p:spPr>
          <a:xfrm>
            <a:off x="5070109" y="3781218"/>
            <a:ext cx="2351093" cy="369332"/>
          </a:xfrm>
          <a:prstGeom prst="rect">
            <a:avLst/>
          </a:prstGeom>
          <a:noFill/>
        </p:spPr>
        <p:txBody>
          <a:bodyPr wrap="none" rtlCol="0">
            <a:spAutoFit/>
          </a:bodyPr>
          <a:lstStyle/>
          <a:p>
            <a:r>
              <a:rPr lang="en-NL" dirty="0">
                <a:latin typeface="Verdana" panose="020B0604030504040204" pitchFamily="34" charset="0"/>
                <a:ea typeface="Verdana" panose="020B0604030504040204" pitchFamily="34" charset="0"/>
                <a:cs typeface="Verdana" panose="020B0604030504040204" pitchFamily="34" charset="0"/>
              </a:rPr>
              <a:t>Central depression</a:t>
            </a:r>
          </a:p>
        </p:txBody>
      </p:sp>
      <p:sp>
        <p:nvSpPr>
          <p:cNvPr id="12" name="TextBox 11">
            <a:extLst>
              <a:ext uri="{FF2B5EF4-FFF2-40B4-BE49-F238E27FC236}">
                <a16:creationId xmlns:a16="http://schemas.microsoft.com/office/drawing/2014/main" id="{76854F2A-B237-31C7-26B5-057B8027EE3D}"/>
              </a:ext>
            </a:extLst>
          </p:cNvPr>
          <p:cNvSpPr txBox="1"/>
          <p:nvPr/>
        </p:nvSpPr>
        <p:spPr>
          <a:xfrm>
            <a:off x="5445493" y="1765906"/>
            <a:ext cx="2547492" cy="369332"/>
          </a:xfrm>
          <a:prstGeom prst="rect">
            <a:avLst/>
          </a:prstGeom>
          <a:noFill/>
        </p:spPr>
        <p:txBody>
          <a:bodyPr wrap="none" rtlCol="0">
            <a:spAutoFit/>
          </a:bodyPr>
          <a:lstStyle/>
          <a:p>
            <a:r>
              <a:rPr lang="en-NL" dirty="0">
                <a:latin typeface="Verdana" panose="020B0604030504040204" pitchFamily="34" charset="0"/>
                <a:ea typeface="Verdana" panose="020B0604030504040204" pitchFamily="34" charset="0"/>
                <a:cs typeface="Verdana" panose="020B0604030504040204" pitchFamily="34" charset="0"/>
              </a:rPr>
              <a:t>Northern depression</a:t>
            </a:r>
          </a:p>
        </p:txBody>
      </p:sp>
      <p:sp>
        <p:nvSpPr>
          <p:cNvPr id="13" name="TextBox 12">
            <a:extLst>
              <a:ext uri="{FF2B5EF4-FFF2-40B4-BE49-F238E27FC236}">
                <a16:creationId xmlns:a16="http://schemas.microsoft.com/office/drawing/2014/main" id="{9474F38C-F4D8-41BC-D432-875754FCA34D}"/>
              </a:ext>
            </a:extLst>
          </p:cNvPr>
          <p:cNvSpPr txBox="1"/>
          <p:nvPr/>
        </p:nvSpPr>
        <p:spPr>
          <a:xfrm>
            <a:off x="3912611" y="2522785"/>
            <a:ext cx="2465675" cy="369332"/>
          </a:xfrm>
          <a:prstGeom prst="rect">
            <a:avLst/>
          </a:prstGeom>
          <a:noFill/>
        </p:spPr>
        <p:txBody>
          <a:bodyPr wrap="none" rtlCol="0">
            <a:spAutoFit/>
          </a:bodyPr>
          <a:lstStyle/>
          <a:p>
            <a:r>
              <a:rPr lang="en-NL" dirty="0">
                <a:latin typeface="Verdana" panose="020B0604030504040204" pitchFamily="34" charset="0"/>
                <a:ea typeface="Verdana" panose="020B0604030504040204" pitchFamily="34" charset="0"/>
                <a:cs typeface="Verdana" panose="020B0604030504040204" pitchFamily="34" charset="0"/>
              </a:rPr>
              <a:t>Western depression</a:t>
            </a:r>
          </a:p>
        </p:txBody>
      </p:sp>
      <p:sp>
        <p:nvSpPr>
          <p:cNvPr id="14" name="Rectangle 13">
            <a:extLst>
              <a:ext uri="{FF2B5EF4-FFF2-40B4-BE49-F238E27FC236}">
                <a16:creationId xmlns:a16="http://schemas.microsoft.com/office/drawing/2014/main" id="{AF135811-C57B-882E-4964-3911B385CD36}"/>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2" descr="oplichtersaandelijn | FPS Economy">
            <a:extLst>
              <a:ext uri="{FF2B5EF4-FFF2-40B4-BE49-F238E27FC236}">
                <a16:creationId xmlns:a16="http://schemas.microsoft.com/office/drawing/2014/main" id="{CA1AB7D1-4844-96D6-3E8D-8DB61D9866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Next Monday Processing Citizenship at the &quot;Digitized Global Mobilities&quot;  conference in Utrecht - Processing Citizenship">
            <a:extLst>
              <a:ext uri="{FF2B5EF4-FFF2-40B4-BE49-F238E27FC236}">
                <a16:creationId xmlns:a16="http://schemas.microsoft.com/office/drawing/2014/main" id="{C266D4FD-E2A2-BBCE-5530-C6A3949CF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Royal Belgian Institute of Natural Sciences | LinkedIn">
            <a:extLst>
              <a:ext uri="{FF2B5EF4-FFF2-40B4-BE49-F238E27FC236}">
                <a16:creationId xmlns:a16="http://schemas.microsoft.com/office/drawing/2014/main" id="{758F6E40-C9AE-7978-4359-28566C23D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893B78E-3D2F-BA68-FDE8-EA753010CA99}"/>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1676344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01EE-F905-1538-8CB2-D6C621B4E4BA}"/>
              </a:ext>
            </a:extLst>
          </p:cNvPr>
          <p:cNvSpPr>
            <a:spLocks noGrp="1"/>
          </p:cNvSpPr>
          <p:nvPr>
            <p:ph type="title"/>
          </p:nvPr>
        </p:nvSpPr>
        <p:spPr/>
        <p:txBody>
          <a:bodyPr/>
          <a:lstStyle/>
          <a:p>
            <a:endParaRPr lang="en-NL"/>
          </a:p>
        </p:txBody>
      </p:sp>
      <p:graphicFrame>
        <p:nvGraphicFramePr>
          <p:cNvPr id="4" name="Content Placeholder 3">
            <a:extLst>
              <a:ext uri="{FF2B5EF4-FFF2-40B4-BE49-F238E27FC236}">
                <a16:creationId xmlns:a16="http://schemas.microsoft.com/office/drawing/2014/main" id="{699E70AE-89CA-2039-BAEE-A84B647D2C20}"/>
              </a:ext>
            </a:extLst>
          </p:cNvPr>
          <p:cNvGraphicFramePr>
            <a:graphicFrameLocks noGrp="1"/>
          </p:cNvGraphicFramePr>
          <p:nvPr>
            <p:ph idx="1"/>
          </p:nvPr>
        </p:nvGraphicFramePr>
        <p:xfrm>
          <a:off x="183572" y="35516"/>
          <a:ext cx="11824855" cy="612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58FBC356-13B3-3579-5BBD-029148FA1BBF}"/>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CFB9E2D3-CE65-4844-61DD-93EE741F6E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22E7EB37-DCD2-374D-3141-2C3B223863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E48CD135-A30A-EE61-4DE4-B9D38EC24F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700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A40E3-C527-5CCC-1F08-F8815123B5AE}"/>
              </a:ext>
            </a:extLst>
          </p:cNvPr>
          <p:cNvSpPr>
            <a:spLocks noGrp="1"/>
          </p:cNvSpPr>
          <p:nvPr>
            <p:ph type="title"/>
          </p:nvPr>
        </p:nvSpPr>
        <p:spPr>
          <a:xfrm>
            <a:off x="92132" y="306418"/>
            <a:ext cx="6383096" cy="1325563"/>
          </a:xfrm>
        </p:spPr>
        <p:txBody>
          <a:bodyPr>
            <a:normAutofit/>
          </a:bodyPr>
          <a:lstStyle/>
          <a:p>
            <a:r>
              <a:rPr lang="en-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Linear stability analysis</a:t>
            </a:r>
          </a:p>
        </p:txBody>
      </p:sp>
      <p:sp>
        <p:nvSpPr>
          <p:cNvPr id="3" name="Content Placeholder 2">
            <a:extLst>
              <a:ext uri="{FF2B5EF4-FFF2-40B4-BE49-F238E27FC236}">
                <a16:creationId xmlns:a16="http://schemas.microsoft.com/office/drawing/2014/main" id="{3716CAA7-D36B-3B2A-84E5-8218520387D4}"/>
              </a:ext>
            </a:extLst>
          </p:cNvPr>
          <p:cNvSpPr>
            <a:spLocks noGrp="1"/>
          </p:cNvSpPr>
          <p:nvPr>
            <p:ph idx="1"/>
          </p:nvPr>
        </p:nvSpPr>
        <p:spPr>
          <a:xfrm>
            <a:off x="4926676" y="529544"/>
            <a:ext cx="10515600" cy="4351338"/>
          </a:xfrm>
        </p:spPr>
        <p:txBody>
          <a:bodyPr>
            <a:normAutofit/>
          </a:bodyPr>
          <a:lstStyle/>
          <a:p>
            <a:pPr>
              <a:buClr>
                <a:schemeClr val="accent1"/>
              </a:buClr>
              <a:buSzPct val="80000"/>
              <a:buFont typeface="Wingdings" pitchFamily="2" charset="2"/>
              <a:buChar char="Ø"/>
            </a:pPr>
            <a:r>
              <a:rPr lang="en-NL" b="1" dirty="0">
                <a:solidFill>
                  <a:schemeClr val="bg1"/>
                </a:solidFill>
                <a:latin typeface="Verdana" panose="020B0604030504040204" pitchFamily="34" charset="0"/>
                <a:ea typeface="Verdana" panose="020B0604030504040204" pitchFamily="34" charset="0"/>
                <a:cs typeface="Verdana" panose="020B0604030504040204" pitchFamily="34" charset="0"/>
              </a:rPr>
              <a:t>Default settings: </a:t>
            </a:r>
            <a: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t>central depression</a:t>
            </a:r>
            <a:br>
              <a:rPr lang="en-NL"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NL" dirty="0">
                <a:solidFill>
                  <a:schemeClr val="bg1"/>
                </a:solidFill>
                <a:latin typeface="Verdana" panose="020B0604030504040204" pitchFamily="34" charset="0"/>
                <a:ea typeface="Verdana" panose="020B0604030504040204" pitchFamily="34" charset="0"/>
                <a:cs typeface="Verdana" panose="020B0604030504040204" pitchFamily="34" charset="0"/>
                <a:sym typeface="Wingdings" pitchFamily="2" charset="2"/>
              </a:rPr>
              <a:t> e-folding time scale of a few years</a:t>
            </a:r>
          </a:p>
          <a:p>
            <a:pPr>
              <a:buClr>
                <a:schemeClr val="accent1"/>
              </a:buClr>
              <a:buSzPct val="80000"/>
              <a:buFont typeface="Wingdings" pitchFamily="2" charset="2"/>
              <a:buChar char="Ø"/>
            </a:pPr>
            <a:endPar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ontent Placeholder 3">
            <a:extLst>
              <a:ext uri="{FF2B5EF4-FFF2-40B4-BE49-F238E27FC236}">
                <a16:creationId xmlns:a16="http://schemas.microsoft.com/office/drawing/2014/main" id="{E7EB311E-23E4-7C5D-E83B-32EA90F06EAD}"/>
              </a:ext>
            </a:extLst>
          </p:cNvPr>
          <p:cNvGraphicFramePr>
            <a:graphicFrameLocks/>
          </p:cNvGraphicFramePr>
          <p:nvPr/>
        </p:nvGraphicFramePr>
        <p:xfrm>
          <a:off x="92132" y="1855107"/>
          <a:ext cx="11824855" cy="3999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36FE6152-DA2D-7C9E-5A36-C724212CECDF}"/>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2" descr="oplichtersaandelijn | FPS Economy">
            <a:extLst>
              <a:ext uri="{FF2B5EF4-FFF2-40B4-BE49-F238E27FC236}">
                <a16:creationId xmlns:a16="http://schemas.microsoft.com/office/drawing/2014/main" id="{CA665AB3-5AFE-DAE5-8350-25F711219FC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ext Monday Processing Citizenship at the &quot;Digitized Global Mobilities&quot;  conference in Utrecht - Processing Citizenship">
            <a:extLst>
              <a:ext uri="{FF2B5EF4-FFF2-40B4-BE49-F238E27FC236}">
                <a16:creationId xmlns:a16="http://schemas.microsoft.com/office/drawing/2014/main" id="{624845C7-104F-EBBF-EE48-4D4C298A39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yal Belgian Institute of Natural Sciences | LinkedIn">
            <a:extLst>
              <a:ext uri="{FF2B5EF4-FFF2-40B4-BE49-F238E27FC236}">
                <a16:creationId xmlns:a16="http://schemas.microsoft.com/office/drawing/2014/main" id="{07DC5F23-E1FD-634E-4813-96808105CE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27C0F1-6B9F-AA11-CF58-BF2A331A53AD}"/>
              </a:ext>
            </a:extLst>
          </p:cNvPr>
          <p:cNvSpPr txBox="1"/>
          <p:nvPr/>
        </p:nvSpPr>
        <p:spPr>
          <a:xfrm>
            <a:off x="10474064" y="0"/>
            <a:ext cx="3243263" cy="461665"/>
          </a:xfrm>
          <a:prstGeom prst="rect">
            <a:avLst/>
          </a:prstGeom>
          <a:noFill/>
        </p:spPr>
        <p:txBody>
          <a:bodyPr wrap="square" rtlCol="0">
            <a:spAutoFit/>
          </a:bodyPr>
          <a:lstStyle/>
          <a:p>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Appendix</a:t>
            </a:r>
          </a:p>
        </p:txBody>
      </p:sp>
    </p:spTree>
    <p:extLst>
      <p:ext uri="{BB962C8B-B14F-4D97-AF65-F5344CB8AC3E}">
        <p14:creationId xmlns:p14="http://schemas.microsoft.com/office/powerpoint/2010/main" val="681945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D1C322-3A60-A6D5-0D4C-80C8FD071EDC}"/>
              </a:ext>
            </a:extLst>
          </p:cNvPr>
          <p:cNvPicPr>
            <a:picLocks noChangeAspect="1"/>
          </p:cNvPicPr>
          <p:nvPr/>
        </p:nvPicPr>
        <p:blipFill>
          <a:blip r:embed="rId5"/>
          <a:stretch>
            <a:fillRect/>
          </a:stretch>
        </p:blipFill>
        <p:spPr>
          <a:xfrm>
            <a:off x="2463050" y="0"/>
            <a:ext cx="7265900" cy="6183745"/>
          </a:xfrm>
          <a:prstGeom prst="rect">
            <a:avLst/>
          </a:prstGeom>
        </p:spPr>
      </p:pic>
    </p:spTree>
    <p:extLst>
      <p:ext uri="{BB962C8B-B14F-4D97-AF65-F5344CB8AC3E}">
        <p14:creationId xmlns:p14="http://schemas.microsoft.com/office/powerpoint/2010/main" val="4147638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AB9B85-B91D-B858-5B8C-F1B77015CBAD}"/>
              </a:ext>
            </a:extLst>
          </p:cNvPr>
          <p:cNvPicPr>
            <a:picLocks noChangeAspect="1"/>
          </p:cNvPicPr>
          <p:nvPr/>
        </p:nvPicPr>
        <p:blipFill>
          <a:blip r:embed="rId2"/>
          <a:stretch>
            <a:fillRect/>
          </a:stretch>
        </p:blipFill>
        <p:spPr>
          <a:xfrm>
            <a:off x="2463050" y="0"/>
            <a:ext cx="7265900" cy="6183745"/>
          </a:xfrm>
          <a:prstGeom prst="rect">
            <a:avLst/>
          </a:prstGeom>
        </p:spPr>
      </p:pic>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5C6EA0-272F-3F4F-4B73-C9FBA70873DF}"/>
              </a:ext>
            </a:extLst>
          </p:cNvPr>
          <p:cNvSpPr txBox="1"/>
          <p:nvPr/>
        </p:nvSpPr>
        <p:spPr>
          <a:xfrm>
            <a:off x="1236733" y="1411560"/>
            <a:ext cx="9718534" cy="4770537"/>
          </a:xfrm>
          <a:prstGeom prst="rect">
            <a:avLst/>
          </a:prstGeom>
          <a:solidFill>
            <a:srgbClr val="003946"/>
          </a:solidFill>
          <a:ln>
            <a:solidFill>
              <a:srgbClr val="003946"/>
            </a:solidFill>
          </a:ln>
        </p:spPr>
        <p:txBody>
          <a:bodyPr wrap="square" rtlCol="0">
            <a:spAutoFit/>
          </a:bodyPr>
          <a:lstStyle/>
          <a:p>
            <a:pPr algn="ctr"/>
            <a:r>
              <a:rPr lang="en-NL" sz="4800" b="1" i="1" dirty="0">
                <a:solidFill>
                  <a:schemeClr val="bg1"/>
                </a:solidFill>
                <a:latin typeface="Verdana" panose="020B0604030504040204" pitchFamily="34" charset="0"/>
                <a:ea typeface="Verdana" panose="020B0604030504040204" pitchFamily="34" charset="0"/>
                <a:cs typeface="Verdana" panose="020B0604030504040204" pitchFamily="34" charset="0"/>
              </a:rPr>
              <a:t>Do tidal sand waves always regenerate after dredging?</a:t>
            </a:r>
          </a:p>
          <a:p>
            <a:pPr algn="ctr"/>
            <a:endParaRPr lang="en-NL" sz="48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NL" sz="2400" dirty="0">
                <a:solidFill>
                  <a:schemeClr val="tx2">
                    <a:lumMod val="20000"/>
                    <a:lumOff val="80000"/>
                  </a:schemeClr>
                </a:solidFill>
                <a:latin typeface="Verdana" panose="020B0604030504040204" pitchFamily="34" charset="0"/>
                <a:ea typeface="Verdana" panose="020B0604030504040204" pitchFamily="34" charset="0"/>
                <a:cs typeface="Verdana" panose="020B0604030504040204" pitchFamily="34" charset="0"/>
              </a:rPr>
              <a:t>Janneke Krabbendam</a:t>
            </a:r>
            <a:r>
              <a:rPr lang="en-NL" sz="2800" baseline="30000" dirty="0">
                <a:solidFill>
                  <a:schemeClr val="tx2">
                    <a:lumMod val="20000"/>
                    <a:lumOff val="80000"/>
                  </a:schemeClr>
                </a:solidFill>
                <a:latin typeface="Verdana" panose="020B0604030504040204" pitchFamily="34" charset="0"/>
                <a:ea typeface="Verdana" panose="020B0604030504040204" pitchFamily="34" charset="0"/>
                <a:cs typeface="Verdana" panose="020B0604030504040204" pitchFamily="34" charset="0"/>
              </a:rPr>
              <a:t>1</a:t>
            </a:r>
            <a:r>
              <a:rPr lang="en-NL" sz="2400" dirty="0">
                <a:solidFill>
                  <a:schemeClr val="tx2">
                    <a:lumMod val="20000"/>
                    <a:lumOff val="80000"/>
                  </a:schemeClr>
                </a:solidFill>
                <a:latin typeface="Verdana" panose="020B0604030504040204" pitchFamily="34" charset="0"/>
                <a:ea typeface="Verdana" panose="020B0604030504040204" pitchFamily="34" charset="0"/>
                <a:cs typeface="Verdana" panose="020B0604030504040204" pitchFamily="34" charset="0"/>
              </a:rPr>
              <a:t>, </a:t>
            </a:r>
            <a:r>
              <a:rPr lang="en-NL" sz="2400" dirty="0">
                <a:solidFill>
                  <a:schemeClr val="bg1"/>
                </a:solidFill>
                <a:latin typeface="Verdana" panose="020B0604030504040204" pitchFamily="34" charset="0"/>
                <a:ea typeface="Verdana" panose="020B0604030504040204" pitchFamily="34" charset="0"/>
                <a:cs typeface="Verdana" panose="020B0604030504040204" pitchFamily="34" charset="0"/>
              </a:rPr>
              <a:t>Marc Roche</a:t>
            </a:r>
            <a:r>
              <a:rPr lang="en-NL" sz="24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NL" sz="2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Vera Van Lancker</a:t>
            </a:r>
            <a:r>
              <a:rPr lang="en-GB" sz="24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 Abdel Nnafie</a:t>
            </a:r>
            <a:r>
              <a:rPr lang="en-GB" sz="24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 Nathan Terseleer</a:t>
            </a:r>
            <a:r>
              <a:rPr lang="en-GB" sz="24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 Koen Degrendele</a:t>
            </a:r>
            <a:r>
              <a:rPr lang="en-GB" sz="24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b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GB"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Huib</a:t>
            </a:r>
            <a:r>
              <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rPr>
              <a:t> De Swart</a:t>
            </a:r>
            <a:r>
              <a:rPr lang="en-GB" sz="2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br>
              <a:rPr lang="en-GB" sz="2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baseline="300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1</a:t>
            </a:r>
            <a:r>
              <a:rPr lang="en-US"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IMAU, Utrecht University 	 </a:t>
            </a:r>
            <a:r>
              <a:rPr lang="en-US" baseline="300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2</a:t>
            </a:r>
            <a:r>
              <a:rPr lang="en-US"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Continental Shelf Service, FPS </a:t>
            </a:r>
            <a:r>
              <a:rPr lang="en-US" dirty="0" err="1">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Economie</a:t>
            </a:r>
            <a:r>
              <a:rPr lang="en-US"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	    </a:t>
            </a:r>
            <a:r>
              <a:rPr lang="en-US" baseline="30000"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3</a:t>
            </a:r>
            <a:r>
              <a:rPr lang="en-US"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rPr>
              <a:t>OD Nature, Royal Belgian Institute of Natural Sciences</a:t>
            </a:r>
            <a:endParaRPr lang="en-GB" dirty="0">
              <a:solidFill>
                <a:schemeClr val="bg2">
                  <a:lumMod val="90000"/>
                </a:schemeClr>
              </a:solidFill>
              <a:latin typeface="Verdana" panose="020B0604030504040204" pitchFamily="34" charset="0"/>
              <a:ea typeface="Verdana" panose="020B0604030504040204" pitchFamily="34" charset="0"/>
              <a:cs typeface="Verdana" panose="020B0604030504040204" pitchFamily="34" charset="0"/>
            </a:endParaRPr>
          </a:p>
          <a:p>
            <a:pPr algn="ctr"/>
            <a:endParaRPr lang="en-NL"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650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F4702BA-324E-6EC4-529A-543149B548BA}"/>
              </a:ext>
            </a:extLst>
          </p:cNvPr>
          <p:cNvPicPr>
            <a:picLocks noChangeAspect="1"/>
          </p:cNvPicPr>
          <p:nvPr/>
        </p:nvPicPr>
        <p:blipFill>
          <a:blip r:embed="rId5"/>
          <a:stretch>
            <a:fillRect/>
          </a:stretch>
        </p:blipFill>
        <p:spPr>
          <a:xfrm>
            <a:off x="2463050" y="0"/>
            <a:ext cx="7265900" cy="6183745"/>
          </a:xfrm>
          <a:prstGeom prst="rect">
            <a:avLst/>
          </a:prstGeom>
        </p:spPr>
      </p:pic>
    </p:spTree>
    <p:extLst>
      <p:ext uri="{BB962C8B-B14F-4D97-AF65-F5344CB8AC3E}">
        <p14:creationId xmlns:p14="http://schemas.microsoft.com/office/powerpoint/2010/main" val="150780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B721AE-D9F5-CBCE-2333-C0FB2DF8D9F7}"/>
              </a:ext>
            </a:extLst>
          </p:cNvPr>
          <p:cNvPicPr>
            <a:picLocks noChangeAspect="1"/>
          </p:cNvPicPr>
          <p:nvPr/>
        </p:nvPicPr>
        <p:blipFill>
          <a:blip r:embed="rId5"/>
          <a:stretch>
            <a:fillRect/>
          </a:stretch>
        </p:blipFill>
        <p:spPr>
          <a:xfrm>
            <a:off x="2463050" y="0"/>
            <a:ext cx="7265900" cy="6183745"/>
          </a:xfrm>
          <a:prstGeom prst="rect">
            <a:avLst/>
          </a:prstGeom>
        </p:spPr>
      </p:pic>
    </p:spTree>
    <p:extLst>
      <p:ext uri="{BB962C8B-B14F-4D97-AF65-F5344CB8AC3E}">
        <p14:creationId xmlns:p14="http://schemas.microsoft.com/office/powerpoint/2010/main" val="3302882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5553F3-61BC-DD2E-9684-D79571F9705F}"/>
              </a:ext>
            </a:extLst>
          </p:cNvPr>
          <p:cNvPicPr>
            <a:picLocks noChangeAspect="1"/>
          </p:cNvPicPr>
          <p:nvPr/>
        </p:nvPicPr>
        <p:blipFill>
          <a:blip r:embed="rId5"/>
          <a:stretch>
            <a:fillRect/>
          </a:stretch>
        </p:blipFill>
        <p:spPr>
          <a:xfrm>
            <a:off x="2463049" y="0"/>
            <a:ext cx="7265901" cy="6183746"/>
          </a:xfrm>
          <a:prstGeom prst="rect">
            <a:avLst/>
          </a:prstGeom>
        </p:spPr>
      </p:pic>
    </p:spTree>
    <p:extLst>
      <p:ext uri="{BB962C8B-B14F-4D97-AF65-F5344CB8AC3E}">
        <p14:creationId xmlns:p14="http://schemas.microsoft.com/office/powerpoint/2010/main" val="3378830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6737649-6403-641E-4742-F6CDAEBA0CC1}"/>
              </a:ext>
            </a:extLst>
          </p:cNvPr>
          <p:cNvPicPr>
            <a:picLocks noChangeAspect="1"/>
          </p:cNvPicPr>
          <p:nvPr/>
        </p:nvPicPr>
        <p:blipFill>
          <a:blip r:embed="rId5"/>
          <a:stretch>
            <a:fillRect/>
          </a:stretch>
        </p:blipFill>
        <p:spPr>
          <a:xfrm>
            <a:off x="2463050" y="0"/>
            <a:ext cx="7265899" cy="6183745"/>
          </a:xfrm>
          <a:prstGeom prst="rect">
            <a:avLst/>
          </a:prstGeom>
        </p:spPr>
      </p:pic>
    </p:spTree>
    <p:extLst>
      <p:ext uri="{BB962C8B-B14F-4D97-AF65-F5344CB8AC3E}">
        <p14:creationId xmlns:p14="http://schemas.microsoft.com/office/powerpoint/2010/main" val="415165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96DEFB-2309-1799-33E4-7DB0C494293A}"/>
              </a:ext>
            </a:extLst>
          </p:cNvPr>
          <p:cNvSpPr/>
          <p:nvPr/>
        </p:nvSpPr>
        <p:spPr>
          <a:xfrm>
            <a:off x="0" y="6183745"/>
            <a:ext cx="12192000" cy="70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Do tidal sand waves always regenerate </a:t>
            </a:r>
            <a:b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br>
            <a:r>
              <a:rPr lang="en-NL" b="1" dirty="0">
                <a:solidFill>
                  <a:srgbClr val="003946"/>
                </a:solidFill>
                <a:latin typeface="Verdana" panose="020B0604030504040204" pitchFamily="34" charset="0"/>
                <a:ea typeface="Verdana" panose="020B0604030504040204" pitchFamily="34" charset="0"/>
                <a:cs typeface="Verdana" panose="020B0604030504040204" pitchFamily="34" charset="0"/>
              </a:rPr>
              <a:t>after dredging? </a:t>
            </a:r>
            <a:r>
              <a:rPr lang="en-NL" dirty="0">
                <a:solidFill>
                  <a:srgbClr val="003946"/>
                </a:solidFill>
                <a:latin typeface="Verdana" panose="020B0604030504040204" pitchFamily="34" charset="0"/>
                <a:ea typeface="Verdana" panose="020B0604030504040204" pitchFamily="34" charset="0"/>
                <a:cs typeface="Verdana" panose="020B0604030504040204" pitchFamily="34" charset="0"/>
              </a:rPr>
              <a:t>	</a:t>
            </a:r>
            <a:r>
              <a:rPr lang="en-NL" sz="1400" dirty="0">
                <a:solidFill>
                  <a:srgbClr val="003946"/>
                </a:solidFill>
                <a:latin typeface="Verdana" panose="020B0604030504040204" pitchFamily="34" charset="0"/>
                <a:ea typeface="Verdana" panose="020B0604030504040204" pitchFamily="34" charset="0"/>
                <a:cs typeface="Verdana" panose="020B0604030504040204" pitchFamily="34" charset="0"/>
              </a:rPr>
              <a:t>Krabbendam </a:t>
            </a:r>
            <a:r>
              <a:rPr lang="en-NL" sz="1400" i="1" dirty="0">
                <a:solidFill>
                  <a:srgbClr val="003946"/>
                </a:solidFill>
                <a:latin typeface="Verdana" panose="020B0604030504040204" pitchFamily="34" charset="0"/>
                <a:ea typeface="Verdana" panose="020B0604030504040204" pitchFamily="34" charset="0"/>
                <a:cs typeface="Verdana" panose="020B0604030504040204" pitchFamily="34" charset="0"/>
              </a:rPr>
              <a:t>et al.</a:t>
            </a:r>
            <a:endParaRPr lang="en-NL" i="1" dirty="0">
              <a:solidFill>
                <a:srgbClr val="003946"/>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oplichtersaandelijn | FPS Economy">
            <a:extLst>
              <a:ext uri="{FF2B5EF4-FFF2-40B4-BE49-F238E27FC236}">
                <a16:creationId xmlns:a16="http://schemas.microsoft.com/office/drawing/2014/main" id="{11D8C6D5-D452-4524-7D2A-9BABCC21F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6" t="31547" r="13189" b="31649"/>
          <a:stretch/>
        </p:blipFill>
        <p:spPr bwMode="auto">
          <a:xfrm>
            <a:off x="8114023" y="6317457"/>
            <a:ext cx="2218697" cy="468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xt Monday Processing Citizenship at the &quot;Digitized Global Mobilities&quot;  conference in Utrecht - Processing Citizenship">
            <a:extLst>
              <a:ext uri="{FF2B5EF4-FFF2-40B4-BE49-F238E27FC236}">
                <a16:creationId xmlns:a16="http://schemas.microsoft.com/office/drawing/2014/main" id="{758E76AB-581C-CC9D-18E8-B85B4A490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880" y="6261918"/>
            <a:ext cx="2384328" cy="596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yal Belgian Institute of Natural Sciences | LinkedIn">
            <a:extLst>
              <a:ext uri="{FF2B5EF4-FFF2-40B4-BE49-F238E27FC236}">
                <a16:creationId xmlns:a16="http://schemas.microsoft.com/office/drawing/2014/main" id="{71CDDF2E-A6A6-3BA2-B113-BA71A7AF0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024" y="6183745"/>
            <a:ext cx="1666672" cy="688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7C0A627-D7DC-A801-1C7D-1FFA19F07986}"/>
              </a:ext>
            </a:extLst>
          </p:cNvPr>
          <p:cNvPicPr>
            <a:picLocks noChangeAspect="1"/>
          </p:cNvPicPr>
          <p:nvPr/>
        </p:nvPicPr>
        <p:blipFill rotWithShape="1">
          <a:blip r:embed="rId6"/>
          <a:srcRect l="10612" t="5089" r="12505"/>
          <a:stretch/>
        </p:blipFill>
        <p:spPr>
          <a:xfrm>
            <a:off x="8867935" y="3454355"/>
            <a:ext cx="3324065" cy="2735681"/>
          </a:xfrm>
          <a:prstGeom prst="rect">
            <a:avLst/>
          </a:prstGeom>
        </p:spPr>
      </p:pic>
      <p:sp>
        <p:nvSpPr>
          <p:cNvPr id="6" name="Oval 5">
            <a:extLst>
              <a:ext uri="{FF2B5EF4-FFF2-40B4-BE49-F238E27FC236}">
                <a16:creationId xmlns:a16="http://schemas.microsoft.com/office/drawing/2014/main" id="{529CE305-B1F4-6A90-9A5E-B2A18C874FC8}"/>
              </a:ext>
            </a:extLst>
          </p:cNvPr>
          <p:cNvSpPr/>
          <p:nvPr/>
        </p:nvSpPr>
        <p:spPr>
          <a:xfrm>
            <a:off x="10429024" y="4306186"/>
            <a:ext cx="458716" cy="414670"/>
          </a:xfrm>
          <a:prstGeom prst="ellipse">
            <a:avLst/>
          </a:prstGeom>
          <a:noFill/>
          <a:ln w="28575">
            <a:solidFill>
              <a:srgbClr val="000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F0401EDD-0077-B430-C2F6-6502848BC351}"/>
              </a:ext>
            </a:extLst>
          </p:cNvPr>
          <p:cNvSpPr/>
          <p:nvPr/>
        </p:nvSpPr>
        <p:spPr>
          <a:xfrm>
            <a:off x="10671534" y="3695876"/>
            <a:ext cx="458716" cy="414670"/>
          </a:xfrm>
          <a:prstGeom prst="ellipse">
            <a:avLst/>
          </a:prstGeom>
          <a:noFill/>
          <a:ln w="28575">
            <a:solidFill>
              <a:srgbClr val="F9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Oval 14">
            <a:extLst>
              <a:ext uri="{FF2B5EF4-FFF2-40B4-BE49-F238E27FC236}">
                <a16:creationId xmlns:a16="http://schemas.microsoft.com/office/drawing/2014/main" id="{20ECF982-7CFA-7B87-E2C6-218FED024726}"/>
              </a:ext>
            </a:extLst>
          </p:cNvPr>
          <p:cNvSpPr/>
          <p:nvPr/>
        </p:nvSpPr>
        <p:spPr>
          <a:xfrm>
            <a:off x="9776059" y="4110546"/>
            <a:ext cx="458716" cy="414670"/>
          </a:xfrm>
          <a:prstGeom prst="ellipse">
            <a:avLst/>
          </a:prstGeom>
          <a:noFill/>
          <a:ln w="28575">
            <a:solidFill>
              <a:srgbClr val="00B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D1A82B04-A5FC-8270-3516-BDEF8B0CB0B2}"/>
              </a:ext>
            </a:extLst>
          </p:cNvPr>
          <p:cNvSpPr txBox="1"/>
          <p:nvPr/>
        </p:nvSpPr>
        <p:spPr>
          <a:xfrm>
            <a:off x="10580914" y="4720856"/>
            <a:ext cx="306826" cy="369332"/>
          </a:xfrm>
          <a:prstGeom prst="rect">
            <a:avLst/>
          </a:prstGeom>
          <a:noFill/>
        </p:spPr>
        <p:txBody>
          <a:bodyPr wrap="square" rtlCol="0">
            <a:spAutoFit/>
          </a:bodyPr>
          <a:lstStyle/>
          <a:p>
            <a:r>
              <a:rPr lang="en-NL" b="1" dirty="0">
                <a:solidFill>
                  <a:srgbClr val="0000F7"/>
                </a:solidFill>
                <a:latin typeface="Verdana" panose="020B0604030504040204" pitchFamily="34" charset="0"/>
                <a:ea typeface="Verdana" panose="020B0604030504040204" pitchFamily="34" charset="0"/>
                <a:cs typeface="Verdana" panose="020B0604030504040204" pitchFamily="34" charset="0"/>
              </a:rPr>
              <a:t>1</a:t>
            </a:r>
          </a:p>
        </p:txBody>
      </p:sp>
      <p:sp>
        <p:nvSpPr>
          <p:cNvPr id="16" name="TextBox 15">
            <a:extLst>
              <a:ext uri="{FF2B5EF4-FFF2-40B4-BE49-F238E27FC236}">
                <a16:creationId xmlns:a16="http://schemas.microsoft.com/office/drawing/2014/main" id="{7C8D08C9-B828-51DF-E1BC-9891D6852492}"/>
              </a:ext>
            </a:extLst>
          </p:cNvPr>
          <p:cNvSpPr txBox="1"/>
          <p:nvPr/>
        </p:nvSpPr>
        <p:spPr>
          <a:xfrm>
            <a:off x="11108947" y="3654368"/>
            <a:ext cx="306826" cy="369332"/>
          </a:xfrm>
          <a:prstGeom prst="rect">
            <a:avLst/>
          </a:prstGeom>
          <a:noFill/>
        </p:spPr>
        <p:txBody>
          <a:bodyPr wrap="square" rtlCol="0">
            <a:spAutoFit/>
          </a:bodyPr>
          <a:lstStyle/>
          <a:p>
            <a:r>
              <a:rPr lang="en-NL" b="1" dirty="0">
                <a:solidFill>
                  <a:srgbClr val="F90303"/>
                </a:solidFill>
                <a:latin typeface="Verdana" panose="020B0604030504040204" pitchFamily="34" charset="0"/>
                <a:ea typeface="Verdana" panose="020B0604030504040204" pitchFamily="34" charset="0"/>
                <a:cs typeface="Verdana" panose="020B0604030504040204" pitchFamily="34" charset="0"/>
              </a:rPr>
              <a:t>2</a:t>
            </a:r>
          </a:p>
        </p:txBody>
      </p:sp>
      <p:sp>
        <p:nvSpPr>
          <p:cNvPr id="18" name="TextBox 17">
            <a:extLst>
              <a:ext uri="{FF2B5EF4-FFF2-40B4-BE49-F238E27FC236}">
                <a16:creationId xmlns:a16="http://schemas.microsoft.com/office/drawing/2014/main" id="{9F0C5CF6-6595-B5E0-3902-20993CC32F62}"/>
              </a:ext>
            </a:extLst>
          </p:cNvPr>
          <p:cNvSpPr txBox="1"/>
          <p:nvPr/>
        </p:nvSpPr>
        <p:spPr>
          <a:xfrm>
            <a:off x="9466070" y="3768736"/>
            <a:ext cx="306826" cy="369332"/>
          </a:xfrm>
          <a:prstGeom prst="rect">
            <a:avLst/>
          </a:prstGeom>
          <a:noFill/>
        </p:spPr>
        <p:txBody>
          <a:bodyPr wrap="square" rtlCol="0">
            <a:spAutoFit/>
          </a:bodyPr>
          <a:lstStyle/>
          <a:p>
            <a:r>
              <a:rPr lang="en-NL" b="1" dirty="0">
                <a:solidFill>
                  <a:srgbClr val="00B101"/>
                </a:solidFill>
                <a:latin typeface="Verdana" panose="020B0604030504040204" pitchFamily="34" charset="0"/>
                <a:ea typeface="Verdana" panose="020B0604030504040204" pitchFamily="34" charset="0"/>
                <a:cs typeface="Verdana" panose="020B0604030504040204" pitchFamily="34" charset="0"/>
              </a:rPr>
              <a:t>3</a:t>
            </a:r>
          </a:p>
        </p:txBody>
      </p:sp>
      <p:pic>
        <p:nvPicPr>
          <p:cNvPr id="4" name="Picture 3">
            <a:extLst>
              <a:ext uri="{FF2B5EF4-FFF2-40B4-BE49-F238E27FC236}">
                <a16:creationId xmlns:a16="http://schemas.microsoft.com/office/drawing/2014/main" id="{FD42D3A0-D717-6971-F544-D7862DD39172}"/>
              </a:ext>
            </a:extLst>
          </p:cNvPr>
          <p:cNvPicPr>
            <a:picLocks noChangeAspect="1"/>
          </p:cNvPicPr>
          <p:nvPr/>
        </p:nvPicPr>
        <p:blipFill>
          <a:blip r:embed="rId7"/>
          <a:stretch>
            <a:fillRect/>
          </a:stretch>
        </p:blipFill>
        <p:spPr>
          <a:xfrm>
            <a:off x="878415" y="1"/>
            <a:ext cx="7995845" cy="6190520"/>
          </a:xfrm>
          <a:prstGeom prst="rect">
            <a:avLst/>
          </a:prstGeom>
        </p:spPr>
      </p:pic>
      <p:sp>
        <p:nvSpPr>
          <p:cNvPr id="19" name="TextBox 18">
            <a:extLst>
              <a:ext uri="{FF2B5EF4-FFF2-40B4-BE49-F238E27FC236}">
                <a16:creationId xmlns:a16="http://schemas.microsoft.com/office/drawing/2014/main" id="{92A2EAF0-C2E7-BEBD-86FD-C975401E968E}"/>
              </a:ext>
            </a:extLst>
          </p:cNvPr>
          <p:cNvSpPr txBox="1"/>
          <p:nvPr/>
        </p:nvSpPr>
        <p:spPr>
          <a:xfrm>
            <a:off x="1367123" y="0"/>
            <a:ext cx="306826" cy="369332"/>
          </a:xfrm>
          <a:prstGeom prst="rect">
            <a:avLst/>
          </a:prstGeom>
          <a:noFill/>
        </p:spPr>
        <p:txBody>
          <a:bodyPr wrap="square" rtlCol="0">
            <a:spAutoFit/>
          </a:bodyPr>
          <a:lstStyle/>
          <a:p>
            <a:r>
              <a:rPr lang="en-NL" b="1" dirty="0">
                <a:solidFill>
                  <a:srgbClr val="0000F7"/>
                </a:solidFill>
                <a:latin typeface="Verdana" panose="020B0604030504040204" pitchFamily="34" charset="0"/>
                <a:ea typeface="Verdana" panose="020B0604030504040204" pitchFamily="34" charset="0"/>
                <a:cs typeface="Verdana" panose="020B0604030504040204" pitchFamily="34" charset="0"/>
              </a:rPr>
              <a:t>1</a:t>
            </a:r>
          </a:p>
        </p:txBody>
      </p:sp>
      <p:sp>
        <p:nvSpPr>
          <p:cNvPr id="20" name="TextBox 19">
            <a:extLst>
              <a:ext uri="{FF2B5EF4-FFF2-40B4-BE49-F238E27FC236}">
                <a16:creationId xmlns:a16="http://schemas.microsoft.com/office/drawing/2014/main" id="{D5AF36B4-D359-9E51-5406-6BD57CB84EF1}"/>
              </a:ext>
            </a:extLst>
          </p:cNvPr>
          <p:cNvSpPr txBox="1"/>
          <p:nvPr/>
        </p:nvSpPr>
        <p:spPr>
          <a:xfrm>
            <a:off x="1367123" y="2160045"/>
            <a:ext cx="306826" cy="369332"/>
          </a:xfrm>
          <a:prstGeom prst="rect">
            <a:avLst/>
          </a:prstGeom>
          <a:noFill/>
        </p:spPr>
        <p:txBody>
          <a:bodyPr wrap="square" rtlCol="0">
            <a:spAutoFit/>
          </a:bodyPr>
          <a:lstStyle/>
          <a:p>
            <a:r>
              <a:rPr lang="en-NL" b="1" dirty="0">
                <a:solidFill>
                  <a:srgbClr val="F90303"/>
                </a:solidFill>
                <a:latin typeface="Verdana" panose="020B0604030504040204" pitchFamily="34" charset="0"/>
                <a:ea typeface="Verdana" panose="020B0604030504040204" pitchFamily="34" charset="0"/>
                <a:cs typeface="Verdana" panose="020B0604030504040204" pitchFamily="34" charset="0"/>
              </a:rPr>
              <a:t>2</a:t>
            </a:r>
          </a:p>
        </p:txBody>
      </p:sp>
      <p:sp>
        <p:nvSpPr>
          <p:cNvPr id="21" name="TextBox 20">
            <a:extLst>
              <a:ext uri="{FF2B5EF4-FFF2-40B4-BE49-F238E27FC236}">
                <a16:creationId xmlns:a16="http://schemas.microsoft.com/office/drawing/2014/main" id="{63EA477D-F016-28E0-50A6-EC499813D337}"/>
              </a:ext>
            </a:extLst>
          </p:cNvPr>
          <p:cNvSpPr txBox="1"/>
          <p:nvPr/>
        </p:nvSpPr>
        <p:spPr>
          <a:xfrm>
            <a:off x="1367123" y="4233244"/>
            <a:ext cx="306826" cy="369332"/>
          </a:xfrm>
          <a:prstGeom prst="rect">
            <a:avLst/>
          </a:prstGeom>
          <a:noFill/>
        </p:spPr>
        <p:txBody>
          <a:bodyPr wrap="square" rtlCol="0">
            <a:spAutoFit/>
          </a:bodyPr>
          <a:lstStyle/>
          <a:p>
            <a:r>
              <a:rPr lang="en-NL" b="1" dirty="0">
                <a:solidFill>
                  <a:srgbClr val="00B101"/>
                </a:solidFill>
                <a:latin typeface="Verdana" panose="020B0604030504040204" pitchFamily="34" charset="0"/>
                <a:ea typeface="Verdana" panose="020B0604030504040204" pitchFamily="34" charset="0"/>
                <a:cs typeface="Verdana" panose="020B0604030504040204" pitchFamily="34" charset="0"/>
              </a:rPr>
              <a:t>3</a:t>
            </a:r>
          </a:p>
        </p:txBody>
      </p:sp>
    </p:spTree>
    <p:extLst>
      <p:ext uri="{BB962C8B-B14F-4D97-AF65-F5344CB8AC3E}">
        <p14:creationId xmlns:p14="http://schemas.microsoft.com/office/powerpoint/2010/main" val="33419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1597</Words>
  <Application>Microsoft Macintosh PowerPoint</Application>
  <PresentationFormat>Widescreen</PresentationFormat>
  <Paragraphs>159</Paragraphs>
  <Slides>28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depression</vt:lpstr>
      <vt:lpstr>PowerPoint Presentation</vt:lpstr>
      <vt:lpstr>PowerPoint Presentation</vt:lpstr>
      <vt:lpstr>PowerPoint Presentation</vt:lpstr>
      <vt:lpstr>Local availability of sand</vt:lpstr>
      <vt:lpstr>Local availability of sand</vt:lpstr>
      <vt:lpstr>PowerPoint Presentation</vt:lpstr>
      <vt:lpstr>Sediment availability</vt:lpstr>
      <vt:lpstr>PowerPoint Presentation</vt:lpstr>
      <vt:lpstr>Linear stability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Krabbendam, J.M. (Janneke)</dc:creator>
  <cp:lastModifiedBy>Krabbendam, J.M. (Janneke)</cp:lastModifiedBy>
  <cp:revision>2</cp:revision>
  <dcterms:created xsi:type="dcterms:W3CDTF">2022-05-29T14:35:17Z</dcterms:created>
  <dcterms:modified xsi:type="dcterms:W3CDTF">2022-05-29T14:45:02Z</dcterms:modified>
</cp:coreProperties>
</file>