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7" r:id="rId1"/>
  </p:sldMasterIdLst>
  <p:notesMasterIdLst>
    <p:notesMasterId r:id="rId11"/>
  </p:notesMasterIdLst>
  <p:sldIdLst>
    <p:sldId id="259" r:id="rId2"/>
    <p:sldId id="260" r:id="rId3"/>
    <p:sldId id="262" r:id="rId4"/>
    <p:sldId id="263" r:id="rId5"/>
    <p:sldId id="264" r:id="rId6"/>
    <p:sldId id="266" r:id="rId7"/>
    <p:sldId id="273" r:id="rId8"/>
    <p:sldId id="271" r:id="rId9"/>
    <p:sldId id="272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87427" autoAdjust="0"/>
  </p:normalViewPr>
  <p:slideViewPr>
    <p:cSldViewPr>
      <p:cViewPr varScale="1">
        <p:scale>
          <a:sx n="100" d="100"/>
          <a:sy n="100" d="100"/>
        </p:scale>
        <p:origin x="15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0BBF3C5-0D9F-474D-9D52-A67CEE3032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173611D-601E-4102-9881-3058A68EA48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3D9AF3A4-426D-42BA-8E2D-C1481283B2E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91B0F5FA-E0F1-4259-B0F7-4B4D54EAB1E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6E874D41-7299-4E87-A856-868B9D3296E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D54F6CDA-C438-4040-8C03-58069B2053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9A0799-0F88-4BE0-ABB8-E6A56EBA99B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A0799-0F88-4BE0-ABB8-E6A56EBA99B8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494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922B38B-3F96-4A77-9A59-78CBA1431B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61593FD7-C37C-4CB0-B5E4-A33BAB62D642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872807E-7AF6-4FBA-8DBC-66C71F7C8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D997004-C5FE-4F7E-9416-FC94F61A5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976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922B38B-3F96-4A77-9A59-78CBA1431B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61593FD7-C37C-4CB0-B5E4-A33BAB62D642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872807E-7AF6-4FBA-8DBC-66C71F7C8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D997004-C5FE-4F7E-9416-FC94F61A5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858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922B38B-3F96-4A77-9A59-78CBA1431B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61593FD7-C37C-4CB0-B5E4-A33BAB62D642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872807E-7AF6-4FBA-8DBC-66C71F7C8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D997004-C5FE-4F7E-9416-FC94F61A5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682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922B38B-3F96-4A77-9A59-78CBA1431B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61593FD7-C37C-4CB0-B5E4-A33BAB62D642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872807E-7AF6-4FBA-8DBC-66C71F7C8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D997004-C5FE-4F7E-9416-FC94F61A5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266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922B38B-3F96-4A77-9A59-78CBA1431B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61593FD7-C37C-4CB0-B5E4-A33BAB62D642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872807E-7AF6-4FBA-8DBC-66C71F7C8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D997004-C5FE-4F7E-9416-FC94F61A5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62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922B38B-3F96-4A77-9A59-78CBA1431B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61593FD7-C37C-4CB0-B5E4-A33BAB62D642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872807E-7AF6-4FBA-8DBC-66C71F7C8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D997004-C5FE-4F7E-9416-FC94F61A5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600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922B38B-3F96-4A77-9A59-78CBA1431B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61593FD7-C37C-4CB0-B5E4-A33BAB62D642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872807E-7AF6-4FBA-8DBC-66C71F7C8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D997004-C5FE-4F7E-9416-FC94F61A5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565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922B38B-3F96-4A77-9A59-78CBA1431B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" charset="-128"/>
              </a:defRPr>
            </a:lvl9pPr>
          </a:lstStyle>
          <a:p>
            <a:fld id="{61593FD7-C37C-4CB0-B5E4-A33BAB62D642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872807E-7AF6-4FBA-8DBC-66C71F7C88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D997004-C5FE-4F7E-9416-FC94F61A5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tr-TR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9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BB2036-792C-4854-B074-E3169B80B1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E6A6F0-CE27-406A-87A7-4DF1AF5B64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29C6AD-51EA-4232-9578-17B2AB91C0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20A41-F5B2-4F78-ABA8-16FB487C40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19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EFE64B-55E9-448D-9A7C-F04805BAC9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555057-46E0-48DF-93EA-A256F9BD2A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8B5B23-AC14-454D-ADC1-168B25AF7E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23CA4C-7F5E-4069-B390-BF2EFBACFE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58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D264D3-666F-4E46-ABB6-4E18EE3734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EA57A5-32EF-4593-BDB6-B1E6EDE68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9EF85F-D2C2-493B-BC0A-2C38E06D1D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CE294-2EC5-4147-9014-27D2359B07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3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F06B1D-340B-4209-A50A-B6F8954606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186FCA-B72C-44DE-B9BE-3A941B4EEF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E21BB0-708C-4B90-8D9B-4D6937A9EF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39AAD-24EC-40C3-8A92-21A8FA50D5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99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A60437-BB07-470D-BEC6-C9DA5F1B07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811995-D8DC-43C6-B115-57D2E56895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051477-2935-41AF-83C6-A351E2124B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69378A-6550-4644-8842-4EF15E22DD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71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1E0EC6-D489-47E8-840A-1CD874B857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B3B85A-7EA5-4D3F-8064-97A872ADF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3AE6C2-DA15-47F5-961B-53451FC875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D10DB1-AF56-45B3-B0D6-9C9041BC99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86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51DD91-03C1-4A68-86A4-78B465F215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13BF73-224B-4AE0-92AA-37168F5059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ABDAF1D-C698-45BC-958A-E031A2025F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ED2D49-9B55-4AE5-BED0-2FA5249536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629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092872-D3D4-4715-9CB4-BA915096F0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F40D74-865C-4D32-AA78-13D1D1F14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09C3B7-519E-4B7A-9264-399A235E71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E71C1-50CF-4FEC-B137-191355D7AE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37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94DD6E-40CD-4338-A3C1-9CDA522F52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8D2527-AEE8-4400-90E9-5D6222222D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3299697-7A95-46BF-A375-5B4156634A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678D6-B8B5-4C8D-9F72-48DD1E9C1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35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506CB7-0690-487F-A441-F83EE81786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D1DC43-F637-47EF-84CB-7FD715D6C2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3FE4C1-69D6-415D-BC89-CFF31DDED5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799170-B13D-49F4-A520-1753E1308F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69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0022DD-4B8C-4426-ABF2-C59B826488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50E580-E4B4-4F16-97E4-69FB8A69D5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E1D3E-ACA9-42E3-ABE0-266A298033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0CE99D-5CA1-4657-9172-605E11A51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322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D369EE8-F923-4F4E-BAD2-0A5EDF13EA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051F4ED-F509-4CE3-8ECA-249CA649F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B5479410-82B1-41C5-94D4-9C960186DC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D6732FBD-9730-45C7-85CF-52B55A7C87D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52403D1B-3E53-43A5-A0B1-B308B86C347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pitchFamily="1" charset="-128"/>
              </a:defRPr>
            </a:lvl1pPr>
          </a:lstStyle>
          <a:p>
            <a:fld id="{AD535E8B-F755-429E-B16C-E6A6452147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"/><Relationship Id="rId5" Type="http://schemas.openxmlformats.org/officeDocument/2006/relationships/image" Target="../media/image4.tiff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C5D29-0AB3-42E6-AB40-C144B0E81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"/>
            <a:ext cx="2047307" cy="10058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12AE61-F876-43D9-AAA1-98D8170F24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22773" r="21669" b="27226"/>
          <a:stretch/>
        </p:blipFill>
        <p:spPr>
          <a:xfrm>
            <a:off x="7389312" y="0"/>
            <a:ext cx="1741283" cy="128016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0BC76101-F830-4783-95CD-03F4AE0EBC21}"/>
              </a:ext>
            </a:extLst>
          </p:cNvPr>
          <p:cNvSpPr txBox="1">
            <a:spLocks/>
          </p:cNvSpPr>
          <p:nvPr/>
        </p:nvSpPr>
        <p:spPr bwMode="auto">
          <a:xfrm>
            <a:off x="2000007" y="2060848"/>
            <a:ext cx="5436604" cy="200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1245"/>
              </a:spcBef>
              <a:buNone/>
            </a:pPr>
            <a:r>
              <a:rPr lang="en-US" sz="2000" b="1" kern="0" spc="-10" dirty="0">
                <a:latin typeface="+mj-lt"/>
              </a:rPr>
              <a:t>A new set of overprinting slip-data along </a:t>
            </a:r>
            <a:r>
              <a:rPr lang="en-US" sz="2000" b="1" kern="0" spc="-10" dirty="0" err="1">
                <a:latin typeface="+mj-lt"/>
              </a:rPr>
              <a:t>Manisa</a:t>
            </a:r>
            <a:r>
              <a:rPr lang="en-US" sz="2000" b="1" kern="0" spc="-10" dirty="0">
                <a:latin typeface="+mj-lt"/>
              </a:rPr>
              <a:t> Fault in Aegean Extensional Province, Western Anatolia</a:t>
            </a:r>
          </a:p>
          <a:p>
            <a:pPr marL="0" indent="0" algn="ctr">
              <a:spcBef>
                <a:spcPts val="1245"/>
              </a:spcBef>
              <a:buNone/>
            </a:pPr>
            <a:r>
              <a:rPr lang="en-US" sz="2000" b="1" u="sng" kern="0" spc="-10" dirty="0">
                <a:latin typeface="+mj-lt"/>
              </a:rPr>
              <a:t>Taner Tekin, Taylan </a:t>
            </a:r>
            <a:r>
              <a:rPr lang="en-US" sz="2000" b="1" u="sng" kern="0" spc="-10" dirty="0" err="1">
                <a:latin typeface="+mj-lt"/>
              </a:rPr>
              <a:t>Sançar</a:t>
            </a:r>
            <a:r>
              <a:rPr lang="en-US" sz="2000" b="1" u="sng" kern="0" spc="-10" dirty="0">
                <a:latin typeface="+mj-lt"/>
              </a:rPr>
              <a:t>, and Bora </a:t>
            </a:r>
            <a:r>
              <a:rPr lang="en-US" sz="2000" b="1" u="sng" kern="0" spc="-10" dirty="0" err="1">
                <a:latin typeface="+mj-lt"/>
              </a:rPr>
              <a:t>Rojay</a:t>
            </a:r>
            <a:endParaRPr lang="en-US" sz="2000" b="1" u="sng" kern="0" spc="-10" dirty="0">
              <a:latin typeface="+mj-lt"/>
            </a:endParaRPr>
          </a:p>
          <a:p>
            <a:pPr marL="0" indent="0" algn="ctr">
              <a:spcBef>
                <a:spcPts val="1245"/>
              </a:spcBef>
              <a:buNone/>
            </a:pPr>
            <a:endParaRPr lang="en-US" sz="2000" b="1" kern="0" spc="-10" dirty="0">
              <a:latin typeface="+mj-lt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6A686F42-049A-42D9-83E1-383F73D4A949}"/>
              </a:ext>
            </a:extLst>
          </p:cNvPr>
          <p:cNvSpPr txBox="1">
            <a:spLocks/>
          </p:cNvSpPr>
          <p:nvPr/>
        </p:nvSpPr>
        <p:spPr bwMode="auto">
          <a:xfrm>
            <a:off x="1837896" y="6050658"/>
            <a:ext cx="5796644" cy="46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1245"/>
              </a:spcBef>
              <a:buNone/>
            </a:pPr>
            <a:r>
              <a:rPr lang="en-US" sz="2000" b="1" kern="0" spc="-10" dirty="0">
                <a:latin typeface="+mj-lt"/>
              </a:rPr>
              <a:t>May,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0ECF74-1597-4520-8F08-6FEB11ABA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29" y="-60137"/>
            <a:ext cx="3108960" cy="1400433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A67612F2-2724-40BE-86D6-5ED592595EF0}"/>
              </a:ext>
            </a:extLst>
          </p:cNvPr>
          <p:cNvSpPr txBox="1">
            <a:spLocks/>
          </p:cNvSpPr>
          <p:nvPr/>
        </p:nvSpPr>
        <p:spPr bwMode="auto">
          <a:xfrm>
            <a:off x="1818846" y="3593928"/>
            <a:ext cx="5796644" cy="34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1245"/>
              </a:spcBef>
              <a:buNone/>
            </a:pPr>
            <a:r>
              <a:rPr lang="en-US" sz="1200" b="1" kern="0" spc="-10" dirty="0">
                <a:latin typeface="+mj-lt"/>
              </a:rPr>
              <a:t>For further questions: ttekin@metu.edu.tr</a:t>
            </a:r>
          </a:p>
        </p:txBody>
      </p:sp>
    </p:spTree>
    <p:extLst>
      <p:ext uri="{BB962C8B-B14F-4D97-AF65-F5344CB8AC3E}">
        <p14:creationId xmlns:p14="http://schemas.microsoft.com/office/powerpoint/2010/main" val="1833492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E6DE1342-AFFF-4533-B8CF-030A0D97B62F}"/>
              </a:ext>
            </a:extLst>
          </p:cNvPr>
          <p:cNvSpPr txBox="1">
            <a:spLocks/>
          </p:cNvSpPr>
          <p:nvPr/>
        </p:nvSpPr>
        <p:spPr bwMode="auto">
          <a:xfrm>
            <a:off x="5796136" y="3924365"/>
            <a:ext cx="3347864" cy="166436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245"/>
              </a:spcBef>
              <a:buNone/>
            </a:pPr>
            <a:r>
              <a:rPr lang="en-US" sz="1200" kern="0" spc="-10" dirty="0">
                <a:latin typeface="+mj-lt"/>
              </a:rPr>
              <a:t>Resulting in complex large scale crustal deformational domain</a:t>
            </a:r>
          </a:p>
          <a:p>
            <a:pPr marL="0" indent="0">
              <a:lnSpc>
                <a:spcPct val="150000"/>
              </a:lnSpc>
              <a:spcBef>
                <a:spcPts val="1245"/>
              </a:spcBef>
              <a:buNone/>
            </a:pPr>
            <a:r>
              <a:rPr lang="en-US" sz="1200" kern="0" spc="-10" dirty="0">
                <a:latin typeface="+mj-lt"/>
              </a:rPr>
              <a:t>-</a:t>
            </a:r>
            <a:r>
              <a:rPr lang="en-US" sz="1200" kern="0" spc="-10" dirty="0"/>
              <a:t> Horst with intervening </a:t>
            </a:r>
            <a:r>
              <a:rPr lang="en-US" sz="1200" kern="0" spc="-10" dirty="0">
                <a:latin typeface="+mj-lt"/>
              </a:rPr>
              <a:t>E-W trending grabens (</a:t>
            </a:r>
            <a:r>
              <a:rPr lang="en-US" sz="1200" kern="0" spc="-10" dirty="0" err="1">
                <a:latin typeface="+mj-lt"/>
              </a:rPr>
              <a:t>Gediz-Alaşehir</a:t>
            </a:r>
            <a:r>
              <a:rPr lang="en-US" sz="1200" kern="0" spc="-10" dirty="0">
                <a:latin typeface="+mj-lt"/>
              </a:rPr>
              <a:t>, </a:t>
            </a:r>
            <a:r>
              <a:rPr lang="en-US" sz="1200" kern="0" spc="-10" dirty="0" err="1">
                <a:latin typeface="+mj-lt"/>
              </a:rPr>
              <a:t>Büyük</a:t>
            </a:r>
            <a:r>
              <a:rPr lang="en-US" sz="1200" kern="0" spc="-10" dirty="0">
                <a:latin typeface="+mj-lt"/>
              </a:rPr>
              <a:t> Menderes, </a:t>
            </a:r>
            <a:r>
              <a:rPr lang="en-US" sz="1200" kern="0" spc="-10" dirty="0" err="1">
                <a:latin typeface="+mj-lt"/>
              </a:rPr>
              <a:t>Küçük</a:t>
            </a:r>
            <a:r>
              <a:rPr lang="en-US" sz="1200" kern="0" spc="-10" dirty="0">
                <a:latin typeface="+mj-lt"/>
              </a:rPr>
              <a:t> Menderes).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AAFE36-8E43-41D3-B3E2-FD7A94830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81" y="6126480"/>
            <a:ext cx="1488950" cy="731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05A22D-5C7A-48B5-BF96-CAA9EEEA8C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22773" r="21669" b="27226"/>
          <a:stretch/>
        </p:blipFill>
        <p:spPr>
          <a:xfrm>
            <a:off x="8024602" y="6035040"/>
            <a:ext cx="1119398" cy="822960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277CA3D7-41FC-40CE-9582-A6F40F2630CE}"/>
              </a:ext>
            </a:extLst>
          </p:cNvPr>
          <p:cNvSpPr txBox="1">
            <a:spLocks/>
          </p:cNvSpPr>
          <p:nvPr/>
        </p:nvSpPr>
        <p:spPr bwMode="auto">
          <a:xfrm>
            <a:off x="5796136" y="3935910"/>
            <a:ext cx="3419872" cy="191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245"/>
              </a:spcBef>
              <a:buNone/>
            </a:pPr>
            <a:r>
              <a:rPr lang="en-US" sz="1200" kern="0" spc="-10" dirty="0">
                <a:latin typeface="+mj-lt"/>
              </a:rPr>
              <a:t>Aegean Extensional province directly under the influence of major structures;</a:t>
            </a:r>
          </a:p>
          <a:p>
            <a:pPr marL="0" indent="0">
              <a:spcBef>
                <a:spcPts val="1245"/>
              </a:spcBef>
              <a:buNone/>
            </a:pPr>
            <a:r>
              <a:rPr lang="en-US" sz="1200" kern="0" spc="-10" dirty="0">
                <a:latin typeface="+mj-lt"/>
              </a:rPr>
              <a:t>-Northward motion of African plate</a:t>
            </a:r>
          </a:p>
          <a:p>
            <a:pPr marL="0" indent="0">
              <a:spcBef>
                <a:spcPts val="1245"/>
              </a:spcBef>
              <a:buNone/>
            </a:pPr>
            <a:r>
              <a:rPr lang="en-US" sz="1200" kern="0" spc="-10" dirty="0">
                <a:latin typeface="+mj-lt"/>
              </a:rPr>
              <a:t>-South Aegean Volcanic Arc</a:t>
            </a:r>
          </a:p>
          <a:p>
            <a:pPr marL="0" indent="0">
              <a:spcBef>
                <a:spcPts val="1245"/>
              </a:spcBef>
              <a:buNone/>
            </a:pPr>
            <a:r>
              <a:rPr lang="en-US" sz="1200" kern="0" spc="-10" dirty="0">
                <a:latin typeface="+mj-lt"/>
              </a:rPr>
              <a:t>-Major Fault Zones (North Anatolian Fault Zone, East Anatolian Fault Zone)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A4A0AD-0B16-44C6-95E6-D1B2BA063501}"/>
              </a:ext>
            </a:extLst>
          </p:cNvPr>
          <p:cNvGrpSpPr/>
          <p:nvPr/>
        </p:nvGrpSpPr>
        <p:grpSpPr>
          <a:xfrm>
            <a:off x="0" y="980728"/>
            <a:ext cx="6372200" cy="5877272"/>
            <a:chOff x="0" y="980728"/>
            <a:chExt cx="6372200" cy="58772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EF8F5CF-32B1-4EE0-AB71-969DFE6FF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96754"/>
              <a:ext cx="4846320" cy="4561246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DA6859-6E17-4F42-9BD9-1582087531C6}"/>
                </a:ext>
              </a:extLst>
            </p:cNvPr>
            <p:cNvSpPr/>
            <p:nvPr/>
          </p:nvSpPr>
          <p:spPr bwMode="auto">
            <a:xfrm>
              <a:off x="1047056" y="3355170"/>
              <a:ext cx="504056" cy="288032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170F60-3D7B-4D29-931A-2E63A892DE48}"/>
                </a:ext>
              </a:extLst>
            </p:cNvPr>
            <p:cNvCxnSpPr/>
            <p:nvPr/>
          </p:nvCxnSpPr>
          <p:spPr bwMode="auto">
            <a:xfrm flipH="1">
              <a:off x="0" y="980728"/>
              <a:ext cx="5652120" cy="131602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4BBC157-A1B2-4EB5-9373-45D0A1CE5E12}"/>
                </a:ext>
              </a:extLst>
            </p:cNvPr>
            <p:cNvCxnSpPr/>
            <p:nvPr/>
          </p:nvCxnSpPr>
          <p:spPr bwMode="auto">
            <a:xfrm flipH="1">
              <a:off x="4846320" y="1448015"/>
              <a:ext cx="1525880" cy="540998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493CA8-C4C9-407F-8AC2-F33F1CC8EDAB}"/>
              </a:ext>
            </a:extLst>
          </p:cNvPr>
          <p:cNvGrpSpPr/>
          <p:nvPr/>
        </p:nvGrpSpPr>
        <p:grpSpPr>
          <a:xfrm>
            <a:off x="4114800" y="0"/>
            <a:ext cx="5029200" cy="2955182"/>
            <a:chOff x="4114800" y="0"/>
            <a:chExt cx="5029200" cy="29551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56AD39-2677-4349-BEEB-5DD046FDD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0"/>
              <a:ext cx="5029200" cy="2955182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966B42-E6D4-4BA3-89FA-17EDDA24EB95}"/>
                </a:ext>
              </a:extLst>
            </p:cNvPr>
            <p:cNvSpPr/>
            <p:nvPr/>
          </p:nvSpPr>
          <p:spPr bwMode="auto">
            <a:xfrm>
              <a:off x="5652120" y="980728"/>
              <a:ext cx="720080" cy="48119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34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F8F5CF-32B1-4EE0-AB71-969DFE6FF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91890" cy="34747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E765F7-712E-4929-90F3-E842CA31C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81" y="6126480"/>
            <a:ext cx="1488950" cy="731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3A259D-2B2D-47F5-93A6-5BAE42ABDA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22773" r="21669" b="27226"/>
          <a:stretch/>
        </p:blipFill>
        <p:spPr>
          <a:xfrm>
            <a:off x="8024602" y="6035040"/>
            <a:ext cx="1119398" cy="8229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C3A105-D4DB-47E2-8740-EFC238E7E741}"/>
              </a:ext>
            </a:extLst>
          </p:cNvPr>
          <p:cNvGrpSpPr/>
          <p:nvPr/>
        </p:nvGrpSpPr>
        <p:grpSpPr>
          <a:xfrm>
            <a:off x="136282" y="0"/>
            <a:ext cx="8295370" cy="5914840"/>
            <a:chOff x="136282" y="0"/>
            <a:chExt cx="8295370" cy="591484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FD97B98-C825-49BC-BE87-73CA7B92A115}"/>
                </a:ext>
              </a:extLst>
            </p:cNvPr>
            <p:cNvGrpSpPr/>
            <p:nvPr/>
          </p:nvGrpSpPr>
          <p:grpSpPr>
            <a:xfrm>
              <a:off x="136282" y="0"/>
              <a:ext cx="8295370" cy="5303520"/>
              <a:chOff x="136282" y="0"/>
              <a:chExt cx="8295370" cy="530352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A1954EF-1A40-4768-8E00-DD814463F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282" y="0"/>
                <a:ext cx="8295370" cy="530352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E959A02-4668-445D-BE72-0B2DFD47F715}"/>
                  </a:ext>
                </a:extLst>
              </p:cNvPr>
              <p:cNvSpPr/>
              <p:nvPr/>
            </p:nvSpPr>
            <p:spPr bwMode="auto">
              <a:xfrm rot="19800000">
                <a:off x="1142988" y="1047912"/>
                <a:ext cx="595359" cy="144016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ヒラギノ角ゴ Pro W3" pitchFamily="1" charset="-128"/>
                </a:endParaRP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9EEA602-745B-473C-A852-B3B42C7AD995}"/>
                  </a:ext>
                </a:extLst>
              </p:cNvPr>
              <p:cNvCxnSpPr>
                <a:cxnSpLocks/>
                <a:stCxn id="11" idx="1"/>
              </p:cNvCxnSpPr>
              <p:nvPr/>
            </p:nvCxnSpPr>
            <p:spPr bwMode="auto">
              <a:xfrm flipH="1">
                <a:off x="323528" y="1268760"/>
                <a:ext cx="859341" cy="252028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CBD7381-36F3-4BE4-9F6F-22C646314A16}"/>
                  </a:ext>
                </a:extLst>
              </p:cNvPr>
              <p:cNvCxnSpPr>
                <a:cxnSpLocks/>
                <a:endCxn id="11" idx="3"/>
              </p:cNvCxnSpPr>
              <p:nvPr/>
            </p:nvCxnSpPr>
            <p:spPr bwMode="auto">
              <a:xfrm flipH="1">
                <a:off x="1698466" y="131480"/>
                <a:ext cx="6437881" cy="839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3D300F83-73A9-42D4-9082-CE7B4835AC7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36811" y="3200002"/>
              <a:ext cx="1368152" cy="92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158115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spcBef>
                  <a:spcPts val="1245"/>
                </a:spcBef>
                <a:buNone/>
              </a:pPr>
              <a:r>
                <a:rPr lang="en-US" sz="1000" kern="0" spc="-10" dirty="0" err="1">
                  <a:latin typeface="+mj-lt"/>
                </a:rPr>
                <a:t>Rojay</a:t>
              </a:r>
              <a:r>
                <a:rPr lang="en-US" sz="1000" kern="0" spc="-10" dirty="0">
                  <a:latin typeface="+mj-lt"/>
                </a:rPr>
                <a:t> &amp; </a:t>
              </a:r>
              <a:r>
                <a:rPr lang="en-US" sz="1000" kern="0" spc="-10" dirty="0" err="1">
                  <a:latin typeface="+mj-lt"/>
                </a:rPr>
                <a:t>Toprak</a:t>
              </a:r>
              <a:r>
                <a:rPr lang="en-US" sz="1000" kern="0" spc="-10" dirty="0">
                  <a:latin typeface="+mj-lt"/>
                </a:rPr>
                <a:t>, 2001</a:t>
              </a:r>
            </a:p>
            <a:p>
              <a:pPr marL="0" indent="0">
                <a:spcBef>
                  <a:spcPts val="1245"/>
                </a:spcBef>
                <a:buNone/>
              </a:pPr>
              <a:r>
                <a:rPr lang="en-US" sz="1000" kern="0" spc="-10" dirty="0">
                  <a:latin typeface="+mj-lt"/>
                </a:rPr>
                <a:t>Bozkurt &amp; </a:t>
              </a:r>
              <a:r>
                <a:rPr lang="en-US" sz="1000" kern="0" spc="-10" dirty="0" err="1">
                  <a:latin typeface="+mj-lt"/>
                </a:rPr>
                <a:t>Sözbilir</a:t>
              </a:r>
              <a:r>
                <a:rPr lang="en-US" sz="1000" kern="0" spc="-10" dirty="0">
                  <a:latin typeface="+mj-lt"/>
                </a:rPr>
                <a:t>, 2006</a:t>
              </a:r>
            </a:p>
            <a:p>
              <a:pPr marL="0" indent="0">
                <a:spcBef>
                  <a:spcPts val="1245"/>
                </a:spcBef>
                <a:buNone/>
              </a:pPr>
              <a:r>
                <a:rPr lang="en-US" sz="1000" kern="0" spc="-10" dirty="0" err="1">
                  <a:latin typeface="+mj-lt"/>
                </a:rPr>
                <a:t>Dönmezoğulları</a:t>
              </a:r>
              <a:r>
                <a:rPr lang="en-US" sz="1000" kern="0" spc="-10" dirty="0">
                  <a:latin typeface="+mj-lt"/>
                </a:rPr>
                <a:t>, 2019</a:t>
              </a:r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C622896F-B72C-4D5B-905D-39DE6848F93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46542" y="4219696"/>
              <a:ext cx="3669874" cy="1695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158115" rIns="0" bIns="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spcBef>
                  <a:spcPts val="1245"/>
                </a:spcBef>
                <a:buNone/>
              </a:pPr>
              <a:r>
                <a:rPr lang="en-US" sz="1200" kern="0" spc="-10" dirty="0">
                  <a:latin typeface="+mj-lt"/>
                </a:rPr>
                <a:t>Studies in the vicinity of </a:t>
              </a:r>
              <a:r>
                <a:rPr lang="en-US" sz="1200" kern="0" spc="-10" dirty="0" err="1">
                  <a:latin typeface="+mj-lt"/>
                </a:rPr>
                <a:t>Gediz-Alaşehir</a:t>
              </a:r>
              <a:r>
                <a:rPr lang="en-US" sz="1200" kern="0" spc="-10" dirty="0">
                  <a:latin typeface="+mj-lt"/>
                </a:rPr>
                <a:t> Graben(GAG);</a:t>
              </a:r>
            </a:p>
            <a:p>
              <a:pPr marL="0" indent="0">
                <a:spcBef>
                  <a:spcPts val="1245"/>
                </a:spcBef>
                <a:buNone/>
              </a:pPr>
              <a:r>
                <a:rPr lang="en-US" sz="1200" kern="0" spc="-10" dirty="0">
                  <a:latin typeface="+mj-lt"/>
                </a:rPr>
                <a:t>-Representing NW-SE trending normal faults.</a:t>
              </a:r>
            </a:p>
            <a:p>
              <a:pPr marL="0" indent="0">
                <a:spcBef>
                  <a:spcPts val="1245"/>
                </a:spcBef>
                <a:buNone/>
              </a:pPr>
              <a:r>
                <a:rPr lang="en-US" sz="1200" kern="0" spc="-10" dirty="0">
                  <a:latin typeface="+mj-lt"/>
                </a:rPr>
                <a:t>-Pure NE-SW extension.</a:t>
              </a:r>
            </a:p>
            <a:p>
              <a:pPr marL="0" indent="0">
                <a:lnSpc>
                  <a:spcPct val="150000"/>
                </a:lnSpc>
                <a:spcBef>
                  <a:spcPts val="1245"/>
                </a:spcBef>
                <a:buNone/>
              </a:pPr>
              <a:r>
                <a:rPr lang="en-US" sz="1200" kern="0" spc="-10" dirty="0">
                  <a:latin typeface="+mj-lt"/>
                </a:rPr>
                <a:t>-Importance of </a:t>
              </a:r>
              <a:r>
                <a:rPr lang="en-US" sz="1200" kern="0" spc="-10" dirty="0" err="1">
                  <a:latin typeface="+mj-lt"/>
                </a:rPr>
                <a:t>Manisa</a:t>
              </a:r>
              <a:r>
                <a:rPr lang="en-US" sz="1200" kern="0" spc="-10" dirty="0">
                  <a:latin typeface="+mj-lt"/>
                </a:rPr>
                <a:t> fault on the role of GAG evolution.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82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DC1C24-6B20-4E24-B11F-A46473592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7040880" cy="4977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8642AD-384E-4CF5-8F7C-57E24944B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81" y="6126480"/>
            <a:ext cx="1488950" cy="731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F55BD1-7B51-4E07-9724-0C20C61F4E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22773" r="21669" b="27226"/>
          <a:stretch/>
        </p:blipFill>
        <p:spPr>
          <a:xfrm>
            <a:off x="8024602" y="6035040"/>
            <a:ext cx="1119398" cy="822960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094948DA-C6C7-4A86-B6EC-8088D1FF7988}"/>
              </a:ext>
            </a:extLst>
          </p:cNvPr>
          <p:cNvSpPr txBox="1">
            <a:spLocks/>
          </p:cNvSpPr>
          <p:nvPr/>
        </p:nvSpPr>
        <p:spPr bwMode="auto">
          <a:xfrm>
            <a:off x="179512" y="5008968"/>
            <a:ext cx="4608512" cy="16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45"/>
              </a:spcBef>
              <a:buNone/>
            </a:pPr>
            <a:r>
              <a:rPr lang="en-US" sz="1200" kern="0" spc="-10" dirty="0">
                <a:latin typeface="+mj-lt"/>
              </a:rPr>
              <a:t>Characteristics of </a:t>
            </a:r>
            <a:r>
              <a:rPr lang="en-US" sz="1200" kern="0" spc="-10" dirty="0" err="1">
                <a:latin typeface="+mj-lt"/>
              </a:rPr>
              <a:t>Manisa</a:t>
            </a:r>
            <a:r>
              <a:rPr lang="en-US" sz="1200" kern="0" spc="-10" dirty="0">
                <a:latin typeface="+mj-lt"/>
              </a:rPr>
              <a:t> Fault;</a:t>
            </a:r>
          </a:p>
          <a:p>
            <a:pPr marL="0" indent="0">
              <a:spcBef>
                <a:spcPts val="1245"/>
              </a:spcBef>
              <a:buNone/>
            </a:pPr>
            <a:r>
              <a:rPr lang="en-US" sz="1200" kern="0" spc="-10" dirty="0">
                <a:latin typeface="+mj-lt"/>
              </a:rPr>
              <a:t>-NW-SE trending high angle normal fault.</a:t>
            </a:r>
          </a:p>
          <a:p>
            <a:pPr marL="0" indent="0">
              <a:spcBef>
                <a:spcPts val="1245"/>
              </a:spcBef>
              <a:buNone/>
            </a:pPr>
            <a:r>
              <a:rPr lang="en-US" sz="1200" kern="0" spc="-10" dirty="0">
                <a:latin typeface="+mj-lt"/>
              </a:rPr>
              <a:t>-Active fault geomorphology.</a:t>
            </a:r>
          </a:p>
          <a:p>
            <a:pPr marL="0" indent="0">
              <a:lnSpc>
                <a:spcPct val="150000"/>
              </a:lnSpc>
              <a:spcBef>
                <a:spcPts val="1245"/>
              </a:spcBef>
              <a:buNone/>
            </a:pPr>
            <a:r>
              <a:rPr lang="en-US" sz="1200" kern="0" spc="-10" dirty="0">
                <a:latin typeface="+mj-lt"/>
              </a:rPr>
              <a:t>-Both dextral(western part) and sinistral(eastern part) slip-data overprinted onto normal slip exist.</a:t>
            </a:r>
          </a:p>
        </p:txBody>
      </p:sp>
    </p:spTree>
    <p:extLst>
      <p:ext uri="{BB962C8B-B14F-4D97-AF65-F5344CB8AC3E}">
        <p14:creationId xmlns:p14="http://schemas.microsoft.com/office/powerpoint/2010/main" val="36581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DC1C24-6B20-4E24-B11F-A46473592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0"/>
            <a:ext cx="3749040" cy="26506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181E2B-0DE2-4208-896E-3A00BBB9D09A}"/>
              </a:ext>
            </a:extLst>
          </p:cNvPr>
          <p:cNvGrpSpPr/>
          <p:nvPr/>
        </p:nvGrpSpPr>
        <p:grpSpPr>
          <a:xfrm>
            <a:off x="539551" y="653002"/>
            <a:ext cx="7776865" cy="5303520"/>
            <a:chOff x="539551" y="653002"/>
            <a:chExt cx="7776865" cy="53035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7019F65-015B-479F-A71D-B2847CD27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51"/>
            <a:stretch/>
          </p:blipFill>
          <p:spPr>
            <a:xfrm rot="5400000">
              <a:off x="77045" y="1115508"/>
              <a:ext cx="5303520" cy="4378507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6B3BB50-E052-4E2E-A4F4-84E5E08B1C8D}"/>
                </a:ext>
              </a:extLst>
            </p:cNvPr>
            <p:cNvCxnSpPr/>
            <p:nvPr/>
          </p:nvCxnSpPr>
          <p:spPr bwMode="auto">
            <a:xfrm flipH="1" flipV="1">
              <a:off x="4918060" y="653002"/>
              <a:ext cx="3326348" cy="5437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27D561-0CFA-4C89-9390-94533D07EC26}"/>
                </a:ext>
              </a:extLst>
            </p:cNvPr>
            <p:cNvCxnSpPr/>
            <p:nvPr/>
          </p:nvCxnSpPr>
          <p:spPr bwMode="auto">
            <a:xfrm flipH="1">
              <a:off x="4918060" y="1268760"/>
              <a:ext cx="3398356" cy="4687762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" name="object 4">
            <a:extLst>
              <a:ext uri="{FF2B5EF4-FFF2-40B4-BE49-F238E27FC236}">
                <a16:creationId xmlns:a16="http://schemas.microsoft.com/office/drawing/2014/main" id="{3883FA15-014D-4D18-8494-25F965F22219}"/>
              </a:ext>
            </a:extLst>
          </p:cNvPr>
          <p:cNvSpPr txBox="1">
            <a:spLocks/>
          </p:cNvSpPr>
          <p:nvPr/>
        </p:nvSpPr>
        <p:spPr bwMode="auto">
          <a:xfrm>
            <a:off x="179512" y="39271"/>
            <a:ext cx="5796644" cy="46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45"/>
              </a:spcBef>
              <a:buNone/>
            </a:pPr>
            <a:r>
              <a:rPr lang="en-US" sz="2000" kern="0" spc="-10" dirty="0">
                <a:latin typeface="+mj-lt"/>
              </a:rPr>
              <a:t>     Location 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262D70-02D5-464D-8897-14C70DF2B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81" y="6126480"/>
            <a:ext cx="1488950" cy="731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344C02-B7EC-4D32-A740-481AE76944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22773" r="21669" b="27226"/>
          <a:stretch/>
        </p:blipFill>
        <p:spPr>
          <a:xfrm>
            <a:off x="8024602" y="6035040"/>
            <a:ext cx="1119398" cy="8229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EBE73A9-1164-421A-AF34-37EEF27A394F}"/>
              </a:ext>
            </a:extLst>
          </p:cNvPr>
          <p:cNvGrpSpPr/>
          <p:nvPr/>
        </p:nvGrpSpPr>
        <p:grpSpPr>
          <a:xfrm>
            <a:off x="2411760" y="2242196"/>
            <a:ext cx="6732240" cy="3773350"/>
            <a:chOff x="2411760" y="2242196"/>
            <a:chExt cx="6732240" cy="3773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DFBBC7-91FC-4CD0-B854-2957766F7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480" y="3755755"/>
              <a:ext cx="3017520" cy="2259791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B557259-61C6-4D61-B7FB-437E07B1C863}"/>
                </a:ext>
              </a:extLst>
            </p:cNvPr>
            <p:cNvCxnSpPr/>
            <p:nvPr/>
          </p:nvCxnSpPr>
          <p:spPr bwMode="auto">
            <a:xfrm>
              <a:off x="2483768" y="2919743"/>
              <a:ext cx="2016224" cy="1157329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2F07E6-01D4-40CE-A92A-9757419CDAC3}"/>
                </a:ext>
              </a:extLst>
            </p:cNvPr>
            <p:cNvCxnSpPr/>
            <p:nvPr/>
          </p:nvCxnSpPr>
          <p:spPr bwMode="auto">
            <a:xfrm>
              <a:off x="2411760" y="2598426"/>
              <a:ext cx="2016224" cy="1157329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62F0632-586A-46F1-B779-BFB91B80A216}"/>
                </a:ext>
              </a:extLst>
            </p:cNvPr>
            <p:cNvCxnSpPr/>
            <p:nvPr/>
          </p:nvCxnSpPr>
          <p:spPr bwMode="auto">
            <a:xfrm>
              <a:off x="2411760" y="2242196"/>
              <a:ext cx="2016224" cy="1157329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1CA6457-9D7C-4586-A39A-6DD440DE633A}"/>
                </a:ext>
              </a:extLst>
            </p:cNvPr>
            <p:cNvCxnSpPr/>
            <p:nvPr/>
          </p:nvCxnSpPr>
          <p:spPr bwMode="auto">
            <a:xfrm>
              <a:off x="2555776" y="3277197"/>
              <a:ext cx="2016224" cy="1157329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619E33-B8D6-4E98-B374-0DC952F1D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169" y="3757032"/>
              <a:ext cx="640080" cy="64008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E791CAA-9F5B-4774-9C2C-7564AB994EC4}"/>
                </a:ext>
              </a:extLst>
            </p:cNvPr>
            <p:cNvSpPr/>
            <p:nvPr/>
          </p:nvSpPr>
          <p:spPr bwMode="auto">
            <a:xfrm>
              <a:off x="6127596" y="4885650"/>
              <a:ext cx="640080" cy="1735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solidFill>
                  <a:schemeClr val="bg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1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DC1C24-6B20-4E24-B11F-A46473592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0"/>
            <a:ext cx="3750676" cy="26517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60A017-C535-41A1-B962-2F1BD8359229}"/>
              </a:ext>
            </a:extLst>
          </p:cNvPr>
          <p:cNvGrpSpPr/>
          <p:nvPr/>
        </p:nvGrpSpPr>
        <p:grpSpPr>
          <a:xfrm>
            <a:off x="452718" y="627494"/>
            <a:ext cx="7571884" cy="5303520"/>
            <a:chOff x="452718" y="627494"/>
            <a:chExt cx="7571884" cy="53035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6B3BB50-E052-4E2E-A4F4-84E5E08B1C8D}"/>
                </a:ext>
              </a:extLst>
            </p:cNvPr>
            <p:cNvCxnSpPr/>
            <p:nvPr/>
          </p:nvCxnSpPr>
          <p:spPr bwMode="auto">
            <a:xfrm flipH="1" flipV="1">
              <a:off x="4429108" y="627494"/>
              <a:ext cx="3527268" cy="35323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27D561-0CFA-4C89-9390-94533D07EC26}"/>
                </a:ext>
              </a:extLst>
            </p:cNvPr>
            <p:cNvCxnSpPr/>
            <p:nvPr/>
          </p:nvCxnSpPr>
          <p:spPr bwMode="auto">
            <a:xfrm flipH="1">
              <a:off x="4429108" y="1052736"/>
              <a:ext cx="3595494" cy="48771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AEE49B-7533-4BF6-8727-D0C81BF91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718" y="627494"/>
              <a:ext cx="3977640" cy="530352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2CA9D73-7619-4355-B839-AF7F11AF9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81" y="6126480"/>
            <a:ext cx="1488950" cy="731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D81A5F-2137-45BE-B592-7C5F75AEC2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22773" r="21669" b="27226"/>
          <a:stretch/>
        </p:blipFill>
        <p:spPr>
          <a:xfrm>
            <a:off x="8024602" y="6035040"/>
            <a:ext cx="1119398" cy="822960"/>
          </a:xfrm>
          <a:prstGeom prst="rect">
            <a:avLst/>
          </a:prstGeom>
        </p:spPr>
      </p:pic>
      <p:sp>
        <p:nvSpPr>
          <p:cNvPr id="13" name="object 4">
            <a:extLst>
              <a:ext uri="{FF2B5EF4-FFF2-40B4-BE49-F238E27FC236}">
                <a16:creationId xmlns:a16="http://schemas.microsoft.com/office/drawing/2014/main" id="{A8D159FE-BF5E-4404-8F67-F6F4F4A4588F}"/>
              </a:ext>
            </a:extLst>
          </p:cNvPr>
          <p:cNvSpPr txBox="1">
            <a:spLocks/>
          </p:cNvSpPr>
          <p:nvPr/>
        </p:nvSpPr>
        <p:spPr bwMode="auto">
          <a:xfrm>
            <a:off x="179512" y="39271"/>
            <a:ext cx="5796644" cy="46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45"/>
              </a:spcBef>
              <a:buNone/>
            </a:pPr>
            <a:r>
              <a:rPr lang="en-US" sz="2000" kern="0" spc="-10" dirty="0">
                <a:latin typeface="+mj-lt"/>
              </a:rPr>
              <a:t>     Location 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E9C254E-1C06-44C1-9607-44362789A055}"/>
              </a:ext>
            </a:extLst>
          </p:cNvPr>
          <p:cNvGrpSpPr/>
          <p:nvPr/>
        </p:nvGrpSpPr>
        <p:grpSpPr>
          <a:xfrm>
            <a:off x="2151293" y="2679666"/>
            <a:ext cx="6976625" cy="1985875"/>
            <a:chOff x="2151293" y="2679666"/>
            <a:chExt cx="6976625" cy="198587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1A57A0B-54FB-4CA3-A846-C25521A7C854}"/>
                </a:ext>
              </a:extLst>
            </p:cNvPr>
            <p:cNvCxnSpPr/>
            <p:nvPr/>
          </p:nvCxnSpPr>
          <p:spPr bwMode="auto">
            <a:xfrm>
              <a:off x="2398316" y="3398862"/>
              <a:ext cx="1985378" cy="75934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428AA3E-EBDE-4A1D-9C91-ADB5224D67F8}"/>
                </a:ext>
              </a:extLst>
            </p:cNvPr>
            <p:cNvCxnSpPr/>
            <p:nvPr/>
          </p:nvCxnSpPr>
          <p:spPr bwMode="auto">
            <a:xfrm>
              <a:off x="2254300" y="3127570"/>
              <a:ext cx="1985378" cy="75934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CC1B812-C63F-433C-B358-E44643A71935}"/>
                </a:ext>
              </a:extLst>
            </p:cNvPr>
            <p:cNvCxnSpPr/>
            <p:nvPr/>
          </p:nvCxnSpPr>
          <p:spPr bwMode="auto">
            <a:xfrm>
              <a:off x="2254300" y="2913260"/>
              <a:ext cx="1985378" cy="75934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DA3A0F3-3E5B-49DD-BD80-911122304B20}"/>
                </a:ext>
              </a:extLst>
            </p:cNvPr>
            <p:cNvCxnSpPr/>
            <p:nvPr/>
          </p:nvCxnSpPr>
          <p:spPr bwMode="auto">
            <a:xfrm>
              <a:off x="2151293" y="2698950"/>
              <a:ext cx="1985378" cy="75934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3C86581-2956-4BD1-A69F-00C8F265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158" y="2679666"/>
              <a:ext cx="2651760" cy="198587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CD3632-8750-49AE-B65E-AC3DC868A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131" y="2680617"/>
              <a:ext cx="640080" cy="64008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5D28CE-3417-4AC4-9C18-DADC7B678C73}"/>
              </a:ext>
            </a:extLst>
          </p:cNvPr>
          <p:cNvGrpSpPr/>
          <p:nvPr/>
        </p:nvGrpSpPr>
        <p:grpSpPr>
          <a:xfrm>
            <a:off x="149479" y="1439730"/>
            <a:ext cx="7003758" cy="4230428"/>
            <a:chOff x="149479" y="1439730"/>
            <a:chExt cx="7003758" cy="423042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A7D795-CA8F-48DE-BC0D-2100AEE71995}"/>
                </a:ext>
              </a:extLst>
            </p:cNvPr>
            <p:cNvCxnSpPr/>
            <p:nvPr/>
          </p:nvCxnSpPr>
          <p:spPr bwMode="auto">
            <a:xfrm rot="2100000">
              <a:off x="160163" y="2060685"/>
              <a:ext cx="1985378" cy="75934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40D16AF-1DE3-43E3-B082-FDA30D75D335}"/>
                </a:ext>
              </a:extLst>
            </p:cNvPr>
            <p:cNvCxnSpPr/>
            <p:nvPr/>
          </p:nvCxnSpPr>
          <p:spPr bwMode="auto">
            <a:xfrm rot="2100000">
              <a:off x="149479" y="1831877"/>
              <a:ext cx="1985378" cy="75934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1D69F07-C60E-4919-B47C-C25DFDF0010C}"/>
                </a:ext>
              </a:extLst>
            </p:cNvPr>
            <p:cNvCxnSpPr/>
            <p:nvPr/>
          </p:nvCxnSpPr>
          <p:spPr bwMode="auto">
            <a:xfrm rot="2100000">
              <a:off x="200984" y="1439730"/>
              <a:ext cx="1985378" cy="75934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6021776-FFA6-457A-B1C1-656838E7DDFF}"/>
                </a:ext>
              </a:extLst>
            </p:cNvPr>
            <p:cNvCxnSpPr/>
            <p:nvPr/>
          </p:nvCxnSpPr>
          <p:spPr bwMode="auto">
            <a:xfrm rot="2100000">
              <a:off x="149479" y="1607262"/>
              <a:ext cx="1985378" cy="75934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BA9A99-B826-4E8E-9DC6-CEC326A5F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477" y="3684280"/>
              <a:ext cx="2651760" cy="19858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ABAA128-1194-4E1F-8867-45CBE6401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404" y="3694528"/>
              <a:ext cx="640080" cy="64008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CC7766-FB1F-46A0-A024-0B3E1597B752}"/>
                </a:ext>
              </a:extLst>
            </p:cNvPr>
            <p:cNvSpPr/>
            <p:nvPr/>
          </p:nvSpPr>
          <p:spPr bwMode="auto">
            <a:xfrm>
              <a:off x="4498798" y="4677219"/>
              <a:ext cx="640080" cy="1919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7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830B2A-7F5D-419F-9586-F06A0C854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2" y="102196"/>
            <a:ext cx="4937760" cy="6390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EF073D-7EBD-4120-AE29-BB7357D66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28" y="-118066"/>
            <a:ext cx="5278165" cy="683056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A9308B0-CA15-41B9-BFC1-69930DF4E516}"/>
              </a:ext>
            </a:extLst>
          </p:cNvPr>
          <p:cNvGrpSpPr/>
          <p:nvPr/>
        </p:nvGrpSpPr>
        <p:grpSpPr>
          <a:xfrm>
            <a:off x="-7283" y="-352880"/>
            <a:ext cx="5299363" cy="6858000"/>
            <a:chOff x="-7283" y="-352880"/>
            <a:chExt cx="5299363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2906E9-73A4-487C-83E1-6F5B5177C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83" y="-352880"/>
              <a:ext cx="5299363" cy="685800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C135F64-14C3-4842-AD53-0050575A4D79}"/>
                </a:ext>
              </a:extLst>
            </p:cNvPr>
            <p:cNvCxnSpPr/>
            <p:nvPr/>
          </p:nvCxnSpPr>
          <p:spPr bwMode="auto">
            <a:xfrm flipV="1">
              <a:off x="2129491" y="2276872"/>
              <a:ext cx="273417" cy="4320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6D7F37A-31E5-4DA3-A769-E9EFB17022AC}"/>
                </a:ext>
              </a:extLst>
            </p:cNvPr>
            <p:cNvCxnSpPr/>
            <p:nvPr/>
          </p:nvCxnSpPr>
          <p:spPr bwMode="auto">
            <a:xfrm rot="10800000" flipV="1">
              <a:off x="323528" y="3212976"/>
              <a:ext cx="273417" cy="4320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53C9CFB-E03D-45D4-9E44-3F3D771DE3FC}"/>
                </a:ext>
              </a:extLst>
            </p:cNvPr>
            <p:cNvCxnSpPr/>
            <p:nvPr/>
          </p:nvCxnSpPr>
          <p:spPr bwMode="auto">
            <a:xfrm flipV="1">
              <a:off x="1016016" y="1988840"/>
              <a:ext cx="273417" cy="43204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72CDEC9-818A-40DE-9377-2263C28568DA}"/>
                </a:ext>
              </a:extLst>
            </p:cNvPr>
            <p:cNvCxnSpPr/>
            <p:nvPr/>
          </p:nvCxnSpPr>
          <p:spPr bwMode="auto">
            <a:xfrm rot="10800000" flipV="1">
              <a:off x="1289433" y="3717032"/>
              <a:ext cx="273417" cy="43204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" name="object 4">
            <a:extLst>
              <a:ext uri="{FF2B5EF4-FFF2-40B4-BE49-F238E27FC236}">
                <a16:creationId xmlns:a16="http://schemas.microsoft.com/office/drawing/2014/main" id="{0959C629-B078-4342-AA43-7B85058328C4}"/>
              </a:ext>
            </a:extLst>
          </p:cNvPr>
          <p:cNvSpPr txBox="1">
            <a:spLocks/>
          </p:cNvSpPr>
          <p:nvPr/>
        </p:nvSpPr>
        <p:spPr bwMode="auto">
          <a:xfrm>
            <a:off x="7831896" y="2415724"/>
            <a:ext cx="1283435" cy="62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45"/>
              </a:spcBef>
              <a:buNone/>
            </a:pPr>
            <a:r>
              <a:rPr lang="en-US" sz="1000" kern="0" spc="-10" dirty="0" err="1">
                <a:latin typeface="+mj-lt"/>
              </a:rPr>
              <a:t>Sözbilir</a:t>
            </a:r>
            <a:r>
              <a:rPr lang="en-US" sz="1000" kern="0" spc="-10" dirty="0">
                <a:latin typeface="+mj-lt"/>
              </a:rPr>
              <a:t> &amp; </a:t>
            </a:r>
            <a:r>
              <a:rPr lang="en-US" sz="1000" kern="0" spc="-10" dirty="0" err="1">
                <a:latin typeface="+mj-lt"/>
              </a:rPr>
              <a:t>Uzel</a:t>
            </a:r>
            <a:r>
              <a:rPr lang="en-US" sz="1000" kern="0" spc="-10" dirty="0">
                <a:latin typeface="+mj-lt"/>
              </a:rPr>
              <a:t>, 2008</a:t>
            </a:r>
          </a:p>
          <a:p>
            <a:pPr marL="0" indent="0">
              <a:spcBef>
                <a:spcPts val="1245"/>
              </a:spcBef>
              <a:buNone/>
            </a:pPr>
            <a:r>
              <a:rPr lang="en-US" sz="1000" kern="0" spc="-10" dirty="0" err="1">
                <a:latin typeface="+mj-lt"/>
              </a:rPr>
              <a:t>Rojay</a:t>
            </a:r>
            <a:r>
              <a:rPr lang="en-US" sz="1000" kern="0" spc="-10" dirty="0">
                <a:latin typeface="+mj-lt"/>
              </a:rPr>
              <a:t> &amp; </a:t>
            </a:r>
            <a:r>
              <a:rPr lang="en-US" sz="1000" kern="0" spc="-10" dirty="0" err="1">
                <a:latin typeface="+mj-lt"/>
              </a:rPr>
              <a:t>Özsayın</a:t>
            </a:r>
            <a:r>
              <a:rPr lang="en-US" sz="1000" kern="0" spc="-10" dirty="0">
                <a:latin typeface="+mj-lt"/>
              </a:rPr>
              <a:t>, 2013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D3989E-49A7-46AD-90D7-75F4778B5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81" y="6126480"/>
            <a:ext cx="1488950" cy="731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81029C-BD9E-4C6F-B105-7B7E20E816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22773" r="21669" b="27226"/>
          <a:stretch/>
        </p:blipFill>
        <p:spPr>
          <a:xfrm>
            <a:off x="8024602" y="6035040"/>
            <a:ext cx="1119398" cy="822960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59F41341-82CD-4CA8-922D-7E214ACF84D9}"/>
              </a:ext>
            </a:extLst>
          </p:cNvPr>
          <p:cNvSpPr txBox="1">
            <a:spLocks/>
          </p:cNvSpPr>
          <p:nvPr/>
        </p:nvSpPr>
        <p:spPr bwMode="auto">
          <a:xfrm>
            <a:off x="4769392" y="758520"/>
            <a:ext cx="4393236" cy="105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245"/>
              </a:spcBef>
              <a:buNone/>
            </a:pPr>
            <a:r>
              <a:rPr lang="en-US" sz="1200" kern="0" spc="-10" dirty="0">
                <a:latin typeface="+mj-lt"/>
              </a:rPr>
              <a:t>Possibilities for development of lateral motion </a:t>
            </a:r>
            <a:r>
              <a:rPr lang="en-US" sz="1200" kern="0" spc="-10" dirty="0" err="1">
                <a:latin typeface="+mj-lt"/>
              </a:rPr>
              <a:t>overpringting</a:t>
            </a:r>
            <a:r>
              <a:rPr lang="en-US" sz="1200" kern="0" spc="-10" dirty="0">
                <a:latin typeface="+mj-lt"/>
              </a:rPr>
              <a:t> on normal motion can be,</a:t>
            </a:r>
          </a:p>
          <a:p>
            <a:pPr>
              <a:spcBef>
                <a:spcPts val="1245"/>
              </a:spcBef>
              <a:buFontTx/>
              <a:buChar char="-"/>
            </a:pPr>
            <a:r>
              <a:rPr lang="en-US" sz="1200" kern="0" spc="-10" dirty="0">
                <a:latin typeface="+mj-lt"/>
              </a:rPr>
              <a:t>The motion along İzmir-</a:t>
            </a:r>
            <a:r>
              <a:rPr lang="en-US" sz="1200" kern="0" spc="-10" dirty="0" err="1">
                <a:latin typeface="+mj-lt"/>
              </a:rPr>
              <a:t>Balıkesir</a:t>
            </a:r>
            <a:r>
              <a:rPr lang="en-US" sz="1200" kern="0" spc="-10" dirty="0">
                <a:latin typeface="+mj-lt"/>
              </a:rPr>
              <a:t> Transfer Zone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2AE39285-66C9-4B6D-8346-DF597E963590}"/>
              </a:ext>
            </a:extLst>
          </p:cNvPr>
          <p:cNvSpPr txBox="1">
            <a:spLocks/>
          </p:cNvSpPr>
          <p:nvPr/>
        </p:nvSpPr>
        <p:spPr bwMode="auto">
          <a:xfrm>
            <a:off x="4750764" y="3808943"/>
            <a:ext cx="4393236" cy="95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1245"/>
              </a:spcBef>
              <a:buNone/>
            </a:pPr>
            <a:r>
              <a:rPr lang="en-US" sz="1200" kern="0" spc="-10" dirty="0">
                <a:latin typeface="+mj-lt"/>
              </a:rPr>
              <a:t>Dating of those motions by U/Th and U/Pb series dating from striated calcites and put those motions together with their relationships on a  geologic time constraint.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185647BA-E91D-4919-9444-B9441F9E1A53}"/>
              </a:ext>
            </a:extLst>
          </p:cNvPr>
          <p:cNvSpPr txBox="1">
            <a:spLocks/>
          </p:cNvSpPr>
          <p:nvPr/>
        </p:nvSpPr>
        <p:spPr bwMode="auto">
          <a:xfrm>
            <a:off x="4750764" y="306654"/>
            <a:ext cx="4393236" cy="46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45"/>
              </a:spcBef>
              <a:buNone/>
            </a:pPr>
            <a:r>
              <a:rPr lang="en-US" sz="2000" kern="0" spc="-10" dirty="0">
                <a:latin typeface="+mj-lt"/>
              </a:rPr>
              <a:t>Interpretation of Results</a:t>
            </a: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761C1F7E-A2EF-4D89-A26D-2C09EEC8FD68}"/>
              </a:ext>
            </a:extLst>
          </p:cNvPr>
          <p:cNvSpPr txBox="1">
            <a:spLocks/>
          </p:cNvSpPr>
          <p:nvPr/>
        </p:nvSpPr>
        <p:spPr bwMode="auto">
          <a:xfrm>
            <a:off x="4722095" y="3341507"/>
            <a:ext cx="4393236" cy="46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45"/>
              </a:spcBef>
              <a:buNone/>
            </a:pPr>
            <a:r>
              <a:rPr lang="en-US" sz="2000" kern="0" spc="-10" dirty="0">
                <a:latin typeface="+mj-lt"/>
              </a:rPr>
              <a:t>Further Steps</a:t>
            </a:r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D9D7AAC5-3974-42EC-88D2-32E6C9EB8D8F}"/>
              </a:ext>
            </a:extLst>
          </p:cNvPr>
          <p:cNvSpPr txBox="1">
            <a:spLocks/>
          </p:cNvSpPr>
          <p:nvPr/>
        </p:nvSpPr>
        <p:spPr bwMode="auto">
          <a:xfrm>
            <a:off x="4769392" y="1789005"/>
            <a:ext cx="4393236" cy="68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1245"/>
              </a:spcBef>
              <a:buFontTx/>
              <a:buChar char="-"/>
            </a:pPr>
            <a:r>
              <a:rPr lang="en-US" sz="1200" kern="0" spc="-10" dirty="0">
                <a:latin typeface="+mj-lt"/>
              </a:rPr>
              <a:t>Regionwide counterclockwise rotation (≈30°)</a:t>
            </a:r>
          </a:p>
          <a:p>
            <a:pPr>
              <a:spcBef>
                <a:spcPts val="1245"/>
              </a:spcBef>
              <a:buFontTx/>
              <a:buChar char="-"/>
            </a:pPr>
            <a:r>
              <a:rPr lang="en-US" sz="1200" kern="0" spc="-10" dirty="0">
                <a:latin typeface="+mj-lt"/>
              </a:rPr>
              <a:t>Or both of them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2383D5F-C2F2-4F43-B96B-40D3435FB41B}"/>
              </a:ext>
            </a:extLst>
          </p:cNvPr>
          <p:cNvGrpSpPr/>
          <p:nvPr/>
        </p:nvGrpSpPr>
        <p:grpSpPr>
          <a:xfrm>
            <a:off x="-258028" y="-352880"/>
            <a:ext cx="5550108" cy="7065382"/>
            <a:chOff x="-258028" y="-352880"/>
            <a:chExt cx="5550108" cy="706538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0291DCC-7EA3-43D7-92D7-B751B99B2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962" y="102196"/>
              <a:ext cx="4937760" cy="6390044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96E262D-946E-4D48-BC1A-8CA26BD6D0FD}"/>
                </a:ext>
              </a:extLst>
            </p:cNvPr>
            <p:cNvGrpSpPr/>
            <p:nvPr/>
          </p:nvGrpSpPr>
          <p:grpSpPr>
            <a:xfrm>
              <a:off x="-7283" y="-352880"/>
              <a:ext cx="5299363" cy="6858000"/>
              <a:chOff x="-7283" y="-352880"/>
              <a:chExt cx="5299363" cy="685800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0F091C9-8942-43F7-834B-6DFFE17C3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283" y="-352880"/>
                <a:ext cx="5299363" cy="6858000"/>
              </a:xfrm>
              <a:prstGeom prst="rect">
                <a:avLst/>
              </a:prstGeom>
            </p:spPr>
          </p:pic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C24E127-FE82-4CA5-AA0E-41D1B95C5C06}"/>
                  </a:ext>
                </a:extLst>
              </p:cNvPr>
              <p:cNvCxnSpPr/>
              <p:nvPr/>
            </p:nvCxnSpPr>
            <p:spPr bwMode="auto">
              <a:xfrm flipV="1">
                <a:off x="2129491" y="2276872"/>
                <a:ext cx="273417" cy="43204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173B93E-C022-4C4F-B123-3668875A75A4}"/>
                  </a:ext>
                </a:extLst>
              </p:cNvPr>
              <p:cNvCxnSpPr/>
              <p:nvPr/>
            </p:nvCxnSpPr>
            <p:spPr bwMode="auto">
              <a:xfrm rot="10800000" flipV="1">
                <a:off x="323528" y="3212976"/>
                <a:ext cx="273417" cy="43204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3BBCF46C-5D64-403D-9457-EE2B15A1B29C}"/>
                  </a:ext>
                </a:extLst>
              </p:cNvPr>
              <p:cNvCxnSpPr/>
              <p:nvPr/>
            </p:nvCxnSpPr>
            <p:spPr bwMode="auto">
              <a:xfrm flipV="1">
                <a:off x="1016016" y="1988840"/>
                <a:ext cx="273417" cy="432048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009828A6-3AE2-4D2D-A1EE-3C2987D5C42F}"/>
                  </a:ext>
                </a:extLst>
              </p:cNvPr>
              <p:cNvCxnSpPr/>
              <p:nvPr/>
            </p:nvCxnSpPr>
            <p:spPr bwMode="auto">
              <a:xfrm rot="10800000" flipV="1">
                <a:off x="1289433" y="3717032"/>
                <a:ext cx="273417" cy="432048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329D0BC-B66D-457D-9FB2-F82F18C76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8028" y="-118066"/>
              <a:ext cx="5278165" cy="6830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48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  <p:bldP spid="19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4">
            <a:extLst>
              <a:ext uri="{FF2B5EF4-FFF2-40B4-BE49-F238E27FC236}">
                <a16:creationId xmlns:a16="http://schemas.microsoft.com/office/drawing/2014/main" id="{CCBD03CD-B98D-4539-8ADF-A48AC9899567}"/>
              </a:ext>
            </a:extLst>
          </p:cNvPr>
          <p:cNvSpPr txBox="1">
            <a:spLocks/>
          </p:cNvSpPr>
          <p:nvPr/>
        </p:nvSpPr>
        <p:spPr bwMode="auto">
          <a:xfrm>
            <a:off x="1673678" y="5538235"/>
            <a:ext cx="5796644" cy="46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1245"/>
              </a:spcBef>
              <a:buNone/>
            </a:pPr>
            <a:r>
              <a:rPr lang="en-US" sz="2000" kern="0" spc="-10" dirty="0">
                <a:latin typeface="+mj-lt"/>
              </a:rPr>
              <a:t>Thank you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6363C1-8025-4E5A-8893-F33EE114E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547"/>
          <a:stretch/>
        </p:blipFill>
        <p:spPr>
          <a:xfrm>
            <a:off x="137160" y="188640"/>
            <a:ext cx="8869680" cy="5158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5409ED-F541-488D-8454-7A6865237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81" y="6126480"/>
            <a:ext cx="1488950" cy="731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0CD856-069E-452E-BCF8-A208DE75DA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22773" r="21669" b="27226"/>
          <a:stretch/>
        </p:blipFill>
        <p:spPr>
          <a:xfrm>
            <a:off x="8024602" y="6035040"/>
            <a:ext cx="1119398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BB2ED0FF-2EE5-43D0-AAB0-35B35069D402}"/>
              </a:ext>
            </a:extLst>
          </p:cNvPr>
          <p:cNvSpPr txBox="1">
            <a:spLocks/>
          </p:cNvSpPr>
          <p:nvPr/>
        </p:nvSpPr>
        <p:spPr bwMode="auto">
          <a:xfrm>
            <a:off x="107504" y="116632"/>
            <a:ext cx="5796644" cy="46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115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1245"/>
              </a:spcBef>
              <a:buNone/>
            </a:pPr>
            <a:r>
              <a:rPr lang="en-US" sz="2000" kern="0" spc="-10" dirty="0">
                <a:latin typeface="+mj-lt"/>
              </a:rPr>
              <a:t>References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C6723-8BBA-40EB-8855-628000F13EE8}"/>
              </a:ext>
            </a:extLst>
          </p:cNvPr>
          <p:cNvSpPr txBox="1"/>
          <p:nvPr/>
        </p:nvSpPr>
        <p:spPr>
          <a:xfrm>
            <a:off x="106710" y="764704"/>
            <a:ext cx="90372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</a:rPr>
              <a:t>Bozkurt, E. &amp; </a:t>
            </a:r>
            <a:r>
              <a:rPr lang="en-US" sz="1200" dirty="0" err="1">
                <a:latin typeface="+mj-lt"/>
              </a:rPr>
              <a:t>Sözbilir</a:t>
            </a:r>
            <a:r>
              <a:rPr lang="en-US" sz="1200" dirty="0">
                <a:latin typeface="+mj-lt"/>
              </a:rPr>
              <a:t>, H. (2006). Evolution of the Large-scale Active </a:t>
            </a:r>
            <a:r>
              <a:rPr lang="en-US" sz="1200" dirty="0" err="1">
                <a:latin typeface="+mj-lt"/>
              </a:rPr>
              <a:t>Manisa</a:t>
            </a:r>
            <a:r>
              <a:rPr lang="en-US" sz="1200" dirty="0">
                <a:latin typeface="+mj-lt"/>
              </a:rPr>
              <a:t> Fault, Southwest Turkey: Implications on Fault Development and Regional Tectonics. </a:t>
            </a:r>
            <a:r>
              <a:rPr lang="en-US" sz="1200" dirty="0" err="1">
                <a:latin typeface="+mj-lt"/>
              </a:rPr>
              <a:t>Geodinamica</a:t>
            </a:r>
            <a:r>
              <a:rPr lang="en-US" sz="1200" dirty="0">
                <a:latin typeface="+mj-lt"/>
              </a:rPr>
              <a:t> Acta, 19(6), 427-453. https://doi.org/10.3166/ga.19.427-453 </a:t>
            </a:r>
          </a:p>
          <a:p>
            <a:pPr marR="0"/>
            <a:endParaRPr lang="en-US" sz="1200" dirty="0">
              <a:latin typeface="+mj-lt"/>
            </a:endParaRPr>
          </a:p>
          <a:p>
            <a:pPr marR="0"/>
            <a:r>
              <a:rPr lang="en-US" sz="1200" dirty="0" err="1">
                <a:latin typeface="+mj-lt"/>
              </a:rPr>
              <a:t>Delvaux</a:t>
            </a:r>
            <a:r>
              <a:rPr lang="en-US" sz="1200" dirty="0">
                <a:latin typeface="+mj-lt"/>
              </a:rPr>
              <a:t>, D. (1993). The TENSOR program for </a:t>
            </a:r>
            <a:r>
              <a:rPr lang="en-US" sz="1200" dirty="0" err="1">
                <a:latin typeface="+mj-lt"/>
              </a:rPr>
              <a:t>paleostress</a:t>
            </a:r>
            <a:r>
              <a:rPr lang="en-US" sz="1200" dirty="0">
                <a:latin typeface="+mj-lt"/>
              </a:rPr>
              <a:t> reconstruction: examples from the east African and the Baikal rift zones. EUGVII Strasbourg, France, 4-8 April 1993. Terra Nova, 5, 216. </a:t>
            </a:r>
          </a:p>
          <a:p>
            <a:endParaRPr lang="en-US" sz="1200" dirty="0">
              <a:latin typeface="+mj-lt"/>
            </a:endParaRPr>
          </a:p>
          <a:p>
            <a:r>
              <a:rPr lang="en-US" sz="1200" dirty="0" err="1">
                <a:latin typeface="+mj-lt"/>
              </a:rPr>
              <a:t>Dönmezoğulları</a:t>
            </a:r>
            <a:r>
              <a:rPr lang="en-US" sz="1200" dirty="0">
                <a:latin typeface="+mj-lt"/>
              </a:rPr>
              <a:t>, T. (2019). Morphotectonic analysis and kinematic evolution of the Central </a:t>
            </a:r>
            <a:r>
              <a:rPr lang="en-US" sz="1200" dirty="0" err="1">
                <a:latin typeface="+mj-lt"/>
              </a:rPr>
              <a:t>Gediz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Alaşehir</a:t>
            </a:r>
            <a:r>
              <a:rPr lang="en-US" sz="1200" dirty="0">
                <a:latin typeface="+mj-lt"/>
              </a:rPr>
              <a:t> graben, Western Anatolia, Turkey. M.Sc. Thesis, Middle East Technical University. Geological Engineering Department. 81 p (unpublished).</a:t>
            </a:r>
          </a:p>
          <a:p>
            <a:pPr marR="0"/>
            <a:endParaRPr lang="en-US" sz="1200" dirty="0">
              <a:latin typeface="+mj-lt"/>
            </a:endParaRPr>
          </a:p>
          <a:p>
            <a:pPr marR="0"/>
            <a:r>
              <a:rPr lang="en-US" sz="1200" dirty="0" err="1">
                <a:latin typeface="+mj-lt"/>
              </a:rPr>
              <a:t>Rojay</a:t>
            </a:r>
            <a:r>
              <a:rPr lang="en-US" sz="1200" dirty="0">
                <a:latin typeface="+mj-lt"/>
              </a:rPr>
              <a:t>, B. &amp; </a:t>
            </a:r>
            <a:r>
              <a:rPr lang="en-US" sz="1200" dirty="0" err="1">
                <a:latin typeface="+mj-lt"/>
              </a:rPr>
              <a:t>Toprak</a:t>
            </a:r>
            <a:r>
              <a:rPr lang="en-US" sz="1200" dirty="0">
                <a:latin typeface="+mj-lt"/>
              </a:rPr>
              <a:t>, V. (2001). Neogene Evolution of the </a:t>
            </a:r>
            <a:r>
              <a:rPr lang="en-US" sz="1200" dirty="0" err="1">
                <a:latin typeface="+mj-lt"/>
              </a:rPr>
              <a:t>Gediz</a:t>
            </a:r>
            <a:r>
              <a:rPr lang="en-US" sz="1200" dirty="0">
                <a:latin typeface="+mj-lt"/>
              </a:rPr>
              <a:t> Graben, Western Anatolia, Turkey. </a:t>
            </a:r>
            <a:r>
              <a:rPr lang="en-US" sz="1200" dirty="0" err="1">
                <a:latin typeface="+mj-lt"/>
              </a:rPr>
              <a:t>Riotur</a:t>
            </a:r>
            <a:r>
              <a:rPr lang="en-US" sz="1200" dirty="0">
                <a:latin typeface="+mj-lt"/>
              </a:rPr>
              <a:t> Internal Report.</a:t>
            </a:r>
          </a:p>
          <a:p>
            <a:pPr marR="0"/>
            <a:endParaRPr lang="en-US" sz="1200" dirty="0">
              <a:latin typeface="+mj-lt"/>
            </a:endParaRPr>
          </a:p>
          <a:p>
            <a:pPr marR="0"/>
            <a:r>
              <a:rPr lang="en-US" sz="1200" dirty="0" err="1">
                <a:latin typeface="+mj-lt"/>
              </a:rPr>
              <a:t>Rojay</a:t>
            </a:r>
            <a:r>
              <a:rPr lang="en-US" sz="1200" dirty="0">
                <a:latin typeface="+mj-lt"/>
              </a:rPr>
              <a:t>, B &amp; </a:t>
            </a:r>
            <a:r>
              <a:rPr lang="en-US" sz="1200" dirty="0" err="1">
                <a:latin typeface="+mj-lt"/>
              </a:rPr>
              <a:t>Özsayın</a:t>
            </a:r>
            <a:r>
              <a:rPr lang="en-US" sz="1200" dirty="0">
                <a:latin typeface="+mj-lt"/>
              </a:rPr>
              <a:t>, E. (2013). Post-Miocene extension in Central Anatolia; It's linkage to Aegean extension. </a:t>
            </a:r>
          </a:p>
          <a:p>
            <a:pPr marR="0"/>
            <a:endParaRPr lang="en-US" sz="1200" dirty="0">
              <a:latin typeface="+mj-lt"/>
            </a:endParaRPr>
          </a:p>
          <a:p>
            <a:pPr marR="0"/>
            <a:r>
              <a:rPr lang="en-US" sz="1200" dirty="0" err="1">
                <a:latin typeface="+mj-lt"/>
              </a:rPr>
              <a:t>Sözbilir</a:t>
            </a:r>
            <a:r>
              <a:rPr lang="en-US" sz="1200" dirty="0">
                <a:latin typeface="+mj-lt"/>
              </a:rPr>
              <a:t>, H. &amp; </a:t>
            </a:r>
            <a:r>
              <a:rPr lang="en-US" sz="1200" dirty="0" err="1">
                <a:latin typeface="+mj-lt"/>
              </a:rPr>
              <a:t>Uzel</a:t>
            </a:r>
            <a:r>
              <a:rPr lang="en-US" sz="1200" dirty="0">
                <a:latin typeface="+mj-lt"/>
              </a:rPr>
              <a:t>, B. (2008). A First Record of a Strike-slip Basin in Western Anatolia and Its Tectonic Implication: The </a:t>
            </a:r>
            <a:r>
              <a:rPr lang="en-US" sz="1200" dirty="0" err="1">
                <a:latin typeface="+mj-lt"/>
              </a:rPr>
              <a:t>Cumaovası</a:t>
            </a:r>
            <a:r>
              <a:rPr lang="en-US" sz="1200" dirty="0">
                <a:latin typeface="+mj-lt"/>
              </a:rPr>
              <a:t> Basin. Turkish Journal of Earth Sciences.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3FBD30-4047-4379-8DBE-C56296C4C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81" y="6126480"/>
            <a:ext cx="1488950" cy="73152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9F490D-03BA-4BEC-818E-D8D22F9C8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t="22773" r="21669" b="27226"/>
          <a:stretch/>
        </p:blipFill>
        <p:spPr>
          <a:xfrm>
            <a:off x="8024602" y="6035040"/>
            <a:ext cx="1119398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P ODTÜMETU01">
  <a:themeElements>
    <a:clrScheme name="PP ODTÜMETU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 ODTÜMETU01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PP ODTÜMETU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 ODTÜMETU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 ODTÜMETU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 ODTÜMETU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 ODTÜMETU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 ODTÜMETU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 ODTÜMETU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 ODTÜMETU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 ODTÜMETU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 ODTÜMETU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 ODTÜMETU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 ODTÜMETU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HD:Users:emresenan:Desktop:ODTÜ:KURUMSAL KİMLİK KILAVUZU:evde yapılanlar:ODTÜ KILAVUZ:PP:PP ODTÜMETU01.pot</Template>
  <TotalTime>895</TotalTime>
  <Words>501</Words>
  <Application>Microsoft Office PowerPoint</Application>
  <PresentationFormat>On-screen Show (4:3)</PresentationFormat>
  <Paragraphs>54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PP ODTÜMETU01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獫票楧栮捯洀鉭曮㞱Û뜰⠲쎔딁烊皭〼፥ᙼ䕸忤઱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乩歫椠䱡畳椀㸲㻸ꔿ㌋䬮ꍰ䞮誀圇짗꾬钒붤鏊꣊㥊揤鞁</dc:creator>
  <cp:lastModifiedBy>Taner Tekin</cp:lastModifiedBy>
  <cp:revision>62</cp:revision>
  <dcterms:created xsi:type="dcterms:W3CDTF">2011-06-07T20:09:38Z</dcterms:created>
  <dcterms:modified xsi:type="dcterms:W3CDTF">2022-05-24T21:24:31Z</dcterms:modified>
</cp:coreProperties>
</file>