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9" r:id="rId7"/>
    <p:sldId id="260" r:id="rId8"/>
    <p:sldId id="262" r:id="rId9"/>
    <p:sldId id="263" r:id="rId10"/>
    <p:sldId id="265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C8DC7"/>
    <a:srgbClr val="0F7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E41975-9208-4FDE-934F-82D75B2B9898}" v="28" dt="2022-05-20T16:04:41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meon" userId="2419a290-8a9b-45e8-a174-0a52afb185c0" providerId="ADAL" clId="{37E41975-9208-4FDE-934F-82D75B2B9898}"/>
    <pc:docChg chg="modSld">
      <pc:chgData name="Symeon" userId="2419a290-8a9b-45e8-a174-0a52afb185c0" providerId="ADAL" clId="{37E41975-9208-4FDE-934F-82D75B2B9898}" dt="2022-05-20T16:18:37.840" v="28" actId="403"/>
      <pc:docMkLst>
        <pc:docMk/>
      </pc:docMkLst>
      <pc:sldChg chg="modSp mod">
        <pc:chgData name="Symeon" userId="2419a290-8a9b-45e8-a174-0a52afb185c0" providerId="ADAL" clId="{37E41975-9208-4FDE-934F-82D75B2B9898}" dt="2022-05-20T16:18:37.840" v="28" actId="403"/>
        <pc:sldMkLst>
          <pc:docMk/>
          <pc:sldMk cId="2554489424" sldId="256"/>
        </pc:sldMkLst>
        <pc:spChg chg="mod">
          <ac:chgData name="Symeon" userId="2419a290-8a9b-45e8-a174-0a52afb185c0" providerId="ADAL" clId="{37E41975-9208-4FDE-934F-82D75B2B9898}" dt="2022-05-20T16:18:37.840" v="28" actId="403"/>
          <ac:spMkLst>
            <pc:docMk/>
            <pc:sldMk cId="2554489424" sldId="256"/>
            <ac:spMk id="7" creationId="{00000000-0000-0000-0000-000000000000}"/>
          </ac:spMkLst>
        </pc:spChg>
        <pc:picChg chg="mod">
          <ac:chgData name="Symeon" userId="2419a290-8a9b-45e8-a174-0a52afb185c0" providerId="ADAL" clId="{37E41975-9208-4FDE-934F-82D75B2B9898}" dt="2022-05-20T16:04:41.809" v="27" actId="1037"/>
          <ac:picMkLst>
            <pc:docMk/>
            <pc:sldMk cId="2554489424" sldId="256"/>
            <ac:picMk id="4" creationId="{00000000-0000-0000-0000-000000000000}"/>
          </ac:picMkLst>
        </pc:picChg>
        <pc:picChg chg="mod">
          <ac:chgData name="Symeon" userId="2419a290-8a9b-45e8-a174-0a52afb185c0" providerId="ADAL" clId="{37E41975-9208-4FDE-934F-82D75B2B9898}" dt="2022-05-19T21:09:36.714" v="1" actId="1076"/>
          <ac:picMkLst>
            <pc:docMk/>
            <pc:sldMk cId="2554489424" sldId="256"/>
            <ac:picMk id="5" creationId="{00000000-0000-0000-0000-000000000000}"/>
          </ac:picMkLst>
        </pc:picChg>
        <pc:picChg chg="mod">
          <ac:chgData name="Symeon" userId="2419a290-8a9b-45e8-a174-0a52afb185c0" providerId="ADAL" clId="{37E41975-9208-4FDE-934F-82D75B2B9898}" dt="2022-05-20T16:04:41.809" v="27" actId="1037"/>
          <ac:picMkLst>
            <pc:docMk/>
            <pc:sldMk cId="2554489424" sldId="256"/>
            <ac:picMk id="1026" creationId="{00000000-0000-0000-0000-000000000000}"/>
          </ac:picMkLst>
        </pc:picChg>
      </pc:sldChg>
      <pc:sldChg chg="modSp mod">
        <pc:chgData name="Symeon" userId="2419a290-8a9b-45e8-a174-0a52afb185c0" providerId="ADAL" clId="{37E41975-9208-4FDE-934F-82D75B2B9898}" dt="2022-05-19T23:29:16.320" v="4" actId="115"/>
        <pc:sldMkLst>
          <pc:docMk/>
          <pc:sldMk cId="3333741362" sldId="257"/>
        </pc:sldMkLst>
        <pc:spChg chg="mod">
          <ac:chgData name="Symeon" userId="2419a290-8a9b-45e8-a174-0a52afb185c0" providerId="ADAL" clId="{37E41975-9208-4FDE-934F-82D75B2B9898}" dt="2022-05-19T23:29:16.320" v="4" actId="115"/>
          <ac:spMkLst>
            <pc:docMk/>
            <pc:sldMk cId="3333741362" sldId="257"/>
            <ac:spMk id="3" creationId="{00000000-0000-0000-0000-000000000000}"/>
          </ac:spMkLst>
        </pc:spChg>
      </pc:sldChg>
      <pc:sldChg chg="modSp mod">
        <pc:chgData name="Symeon" userId="2419a290-8a9b-45e8-a174-0a52afb185c0" providerId="ADAL" clId="{37E41975-9208-4FDE-934F-82D75B2B9898}" dt="2022-05-19T21:10:02.551" v="2" actId="1076"/>
        <pc:sldMkLst>
          <pc:docMk/>
          <pc:sldMk cId="158217251" sldId="265"/>
        </pc:sldMkLst>
        <pc:spChg chg="mod">
          <ac:chgData name="Symeon" userId="2419a290-8a9b-45e8-a174-0a52afb185c0" providerId="ADAL" clId="{37E41975-9208-4FDE-934F-82D75B2B9898}" dt="2022-05-19T21:10:02.551" v="2" actId="1076"/>
          <ac:spMkLst>
            <pc:docMk/>
            <pc:sldMk cId="158217251" sldId="265"/>
            <ac:spMk id="23" creationId="{00000000-0000-0000-0000-000000000000}"/>
          </ac:spMkLst>
        </pc:spChg>
        <pc:picChg chg="mod">
          <ac:chgData name="Symeon" userId="2419a290-8a9b-45e8-a174-0a52afb185c0" providerId="ADAL" clId="{37E41975-9208-4FDE-934F-82D75B2B9898}" dt="2022-05-19T21:09:30.146" v="0" actId="1076"/>
          <ac:picMkLst>
            <pc:docMk/>
            <pc:sldMk cId="158217251" sldId="265"/>
            <ac:picMk id="17" creationId="{00000000-0000-0000-0000-000000000000}"/>
          </ac:picMkLst>
        </pc:picChg>
      </pc:sldChg>
      <pc:sldChg chg="addSp modSp mod">
        <pc:chgData name="Symeon" userId="2419a290-8a9b-45e8-a174-0a52afb185c0" providerId="ADAL" clId="{37E41975-9208-4FDE-934F-82D75B2B9898}" dt="2022-05-20T14:38:49.527" v="25" actId="1076"/>
        <pc:sldMkLst>
          <pc:docMk/>
          <pc:sldMk cId="3255744897" sldId="269"/>
        </pc:sldMkLst>
        <pc:spChg chg="add mod">
          <ac:chgData name="Symeon" userId="2419a290-8a9b-45e8-a174-0a52afb185c0" providerId="ADAL" clId="{37E41975-9208-4FDE-934F-82D75B2B9898}" dt="2022-05-20T14:38:49.527" v="25" actId="1076"/>
          <ac:spMkLst>
            <pc:docMk/>
            <pc:sldMk cId="3255744897" sldId="269"/>
            <ac:spMk id="15" creationId="{F24D787E-C71E-013F-01ED-9A77A0AC64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46F1A-8858-405F-A5CF-C21CFFECCA37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8B203-0024-4295-AA04-8459F9CF10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2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83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32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6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16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3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85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961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69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8B203-0024-4295-AA04-8459F9CF10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39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8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94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6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0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1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03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26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25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2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10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73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D10F-637F-40E5-8720-E4F94CF664CB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BB8D1-B191-4D77-A22A-90520EE54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1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b="7713"/>
          <a:stretch/>
        </p:blipFill>
        <p:spPr>
          <a:xfrm>
            <a:off x="8984264" y="5893197"/>
            <a:ext cx="1125992" cy="958868"/>
          </a:xfrm>
          <a:prstGeom prst="rect">
            <a:avLst/>
          </a:prstGeom>
        </p:spPr>
      </p:pic>
      <p:pic>
        <p:nvPicPr>
          <p:cNvPr id="1026" name="Picture 2" descr="https://www.aggbusiness.com/sites/ropl-ab/files/2022-04/GSL%20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55" y="5893197"/>
            <a:ext cx="2062891" cy="9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397"/>
            <a:ext cx="12192000" cy="4368800"/>
          </a:xfrm>
          <a:prstGeom prst="rect">
            <a:avLst/>
          </a:prstGeom>
        </p:spPr>
      </p:pic>
      <p:pic>
        <p:nvPicPr>
          <p:cNvPr id="1028" name="Picture 4" descr="https://egu22.eu/EGU22-sharing-is-encourag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6279"/>
            <a:ext cx="1672006" cy="234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63497"/>
            <a:ext cx="12192000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Symeon Makris</a:t>
            </a:r>
            <a:r>
              <a:rPr lang="en-GB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Matteo Roverato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Alejandro Lomoschitz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Paul Cole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Irene Manzella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1,4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Plymouth, </a:t>
            </a:r>
            <a:r>
              <a:rPr lang="en-GB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Geneva, </a:t>
            </a:r>
            <a:r>
              <a:rPr lang="en-GB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Universidad de Las Palmas de Gran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Canaria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 of Twente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symeon.makris@plymouth.ac.uk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50800"/>
            <a:ext cx="125038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50" b="1"/>
              <a:t>Evidence of volcanic debris avalanche dynamics from sedimentological analysis of the </a:t>
            </a:r>
            <a:r>
              <a:rPr lang="en-GB" sz="3250" b="1" err="1"/>
              <a:t>Tenteniguada</a:t>
            </a:r>
            <a:r>
              <a:rPr lang="en-GB" sz="3250" b="1"/>
              <a:t> and </a:t>
            </a:r>
            <a:r>
              <a:rPr lang="en-GB" sz="3250" b="1" err="1"/>
              <a:t>Abona</a:t>
            </a:r>
            <a:r>
              <a:rPr lang="en-GB" sz="3250" b="1"/>
              <a:t> deposits, Canary Islands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8" y="893936"/>
            <a:ext cx="1260922" cy="126092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1001597"/>
            <a:ext cx="10921042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239241" y="5611782"/>
            <a:ext cx="5952760" cy="281415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wrap="square">
            <a:spAutoFit/>
          </a:bodyPr>
          <a:lstStyle/>
          <a:p>
            <a:r>
              <a:rPr lang="en-GB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NASA Earth Observatory (2016) World of Change: Devastation and Recovery at Mt. St. Helens</a:t>
            </a:r>
          </a:p>
        </p:txBody>
      </p:sp>
      <p:pic>
        <p:nvPicPr>
          <p:cNvPr id="1030" name="Picture 6" descr="https://www.copernicus.eu/sites/default/files/styles/image_img_fluid/public/2022-02/EGU_April2022.JPG?itok=fw7X3Nw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887789"/>
            <a:ext cx="3357746" cy="9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489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chemeClr val="bg1"/>
                </a:solidFill>
              </a:rPr>
              <a:t>Presentation outline (3 parts)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40081"/>
            <a:ext cx="8126083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1117" r="6844" b="3561"/>
          <a:stretch/>
        </p:blipFill>
        <p:spPr>
          <a:xfrm>
            <a:off x="3916870" y="782320"/>
            <a:ext cx="8163370" cy="593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760" y="894080"/>
            <a:ext cx="38965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b="1" u="sng">
                <a:solidFill>
                  <a:srgbClr val="0070C0"/>
                </a:solidFill>
              </a:rPr>
              <a:t>METHODS</a:t>
            </a:r>
            <a:r>
              <a:rPr lang="en-GB" sz="2400" u="sng">
                <a:solidFill>
                  <a:srgbClr val="0070C0"/>
                </a:solidFill>
              </a:rPr>
              <a:t>:            </a:t>
            </a:r>
            <a:r>
              <a:rPr lang="en-GB" sz="2400">
                <a:solidFill>
                  <a:srgbClr val="0070C0"/>
                </a:solidFill>
              </a:rPr>
              <a:t>Indurated volcanic debris avalanche sedimentological analysis</a:t>
            </a:r>
          </a:p>
          <a:p>
            <a:pPr marL="342900" indent="-342900">
              <a:buFont typeface="+mj-lt"/>
              <a:buAutoNum type="arabicPeriod"/>
            </a:pPr>
            <a:endParaRPr lang="en-GB" sz="240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b="1" u="sng">
                <a:solidFill>
                  <a:srgbClr val="0070C0"/>
                </a:solidFill>
              </a:rPr>
              <a:t>DEPOSIT EXAMINATION: </a:t>
            </a:r>
            <a:r>
              <a:rPr lang="en-GB" sz="2400" err="1">
                <a:solidFill>
                  <a:srgbClr val="0070C0"/>
                </a:solidFill>
              </a:rPr>
              <a:t>Tenteniguada</a:t>
            </a:r>
            <a:r>
              <a:rPr lang="en-GB" sz="2400">
                <a:solidFill>
                  <a:srgbClr val="0070C0"/>
                </a:solidFill>
              </a:rPr>
              <a:t> and </a:t>
            </a:r>
            <a:r>
              <a:rPr lang="en-GB" sz="2400" err="1">
                <a:solidFill>
                  <a:srgbClr val="0070C0"/>
                </a:solidFill>
              </a:rPr>
              <a:t>Abona</a:t>
            </a:r>
            <a:r>
              <a:rPr lang="en-GB" sz="2400">
                <a:solidFill>
                  <a:srgbClr val="0070C0"/>
                </a:solidFill>
              </a:rPr>
              <a:t> volcanic debris avalanches</a:t>
            </a:r>
          </a:p>
          <a:p>
            <a:pPr marL="342900" indent="-342900">
              <a:buFont typeface="+mj-lt"/>
              <a:buAutoNum type="arabicPeriod"/>
            </a:pPr>
            <a:endParaRPr lang="en-GB" sz="240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b="1" u="sng">
                <a:solidFill>
                  <a:srgbClr val="0070C0"/>
                </a:solidFill>
              </a:rPr>
              <a:t>COMPARISON</a:t>
            </a:r>
            <a:r>
              <a:rPr lang="en-GB" sz="2400" u="sng">
                <a:solidFill>
                  <a:srgbClr val="0070C0"/>
                </a:solidFill>
              </a:rPr>
              <a:t>: </a:t>
            </a:r>
            <a:r>
              <a:rPr lang="en-GB" sz="2400" b="1">
                <a:solidFill>
                  <a:srgbClr val="0070C0"/>
                </a:solidFill>
              </a:rPr>
              <a:t>Propagation mechanisms, stress accommodation, structure, sedimentology</a:t>
            </a:r>
          </a:p>
          <a:p>
            <a:pPr marL="985838" lvl="2" indent="-254000"/>
            <a:r>
              <a:rPr lang="en-GB" sz="2400" b="1">
                <a:solidFill>
                  <a:srgbClr val="0070C0"/>
                </a:solidFill>
              </a:rPr>
              <a:t>= </a:t>
            </a:r>
            <a:r>
              <a:rPr lang="en-GB" sz="2400" b="1" u="sng" cap="all">
                <a:solidFill>
                  <a:srgbClr val="0070C0"/>
                </a:solidFill>
              </a:rPr>
              <a:t>function of  lithological properties</a:t>
            </a:r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741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8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chemeClr val="bg1"/>
                </a:solidFill>
              </a:rPr>
              <a:t>1. Sedimentological analysis of indurated deposits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28587"/>
            <a:ext cx="8126083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ideo_convert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68" y="994038"/>
            <a:ext cx="6216323" cy="3496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6375" y="4100105"/>
            <a:ext cx="198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0.95 mm/pixel</a:t>
            </a:r>
            <a:endParaRPr lang="en-GB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1" y="645881"/>
            <a:ext cx="3791348" cy="3061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2625" y="699638"/>
            <a:ext cx="198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4.97 mm/pixel</a:t>
            </a:r>
            <a:endParaRPr lang="en-GB" sz="2400"/>
          </a:p>
        </p:txBody>
      </p:sp>
      <p:sp>
        <p:nvSpPr>
          <p:cNvPr id="17" name="Rectangle 16"/>
          <p:cNvSpPr/>
          <p:nvPr/>
        </p:nvSpPr>
        <p:spPr>
          <a:xfrm>
            <a:off x="0" y="504928"/>
            <a:ext cx="6168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/>
              <a:t>Structure from motion photogrammetry</a:t>
            </a:r>
            <a:endParaRPr lang="en-GB" sz="2800"/>
          </a:p>
        </p:txBody>
      </p:sp>
      <p:sp>
        <p:nvSpPr>
          <p:cNvPr id="18" name="Rectangle 17"/>
          <p:cNvSpPr/>
          <p:nvPr/>
        </p:nvSpPr>
        <p:spPr>
          <a:xfrm>
            <a:off x="6202619" y="2070018"/>
            <a:ext cx="22812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/>
              <a:t>Outcrop scale</a:t>
            </a:r>
          </a:p>
          <a:p>
            <a:r>
              <a:rPr lang="en-GB" sz="2800" b="1"/>
              <a:t>interpretation</a:t>
            </a:r>
            <a:endParaRPr lang="en-GB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8" t="6051" r="1225" b="1424"/>
          <a:stretch/>
        </p:blipFill>
        <p:spPr>
          <a:xfrm>
            <a:off x="8389620" y="3738512"/>
            <a:ext cx="3783728" cy="3061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62" y="6536894"/>
            <a:ext cx="1110176" cy="2515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33372" y="4709264"/>
            <a:ext cx="28196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Grid-sampling </a:t>
            </a:r>
          </a:p>
          <a:p>
            <a:r>
              <a:rPr lang="en-US" sz="2800" b="1"/>
              <a:t>on smaller sample window</a:t>
            </a:r>
            <a:endParaRPr lang="en-GB" sz="2800" b="1"/>
          </a:p>
        </p:txBody>
      </p:sp>
      <p:sp>
        <p:nvSpPr>
          <p:cNvPr id="12" name="TextBox 11"/>
          <p:cNvSpPr txBox="1"/>
          <p:nvPr/>
        </p:nvSpPr>
        <p:spPr>
          <a:xfrm>
            <a:off x="8483821" y="6431839"/>
            <a:ext cx="198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0.14 mm/pixel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77708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chemeClr val="bg1"/>
                </a:solidFill>
              </a:rPr>
              <a:t>2. </a:t>
            </a:r>
            <a:r>
              <a:rPr lang="en-GB" sz="3600" b="1" err="1">
                <a:solidFill>
                  <a:schemeClr val="bg1"/>
                </a:solidFill>
              </a:rPr>
              <a:t>Tenteniguada</a:t>
            </a:r>
            <a:r>
              <a:rPr lang="en-GB" sz="3600" b="1">
                <a:solidFill>
                  <a:schemeClr val="bg1"/>
                </a:solidFill>
              </a:rPr>
              <a:t> – Normal Faults, preserved stratigraphy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09599"/>
            <a:ext cx="8126083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511635"/>
            <a:ext cx="4436606" cy="5331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072" y="1779574"/>
            <a:ext cx="7586928" cy="50784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32246" y="717533"/>
            <a:ext cx="32938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/>
              <a:t>Dominated by lava </a:t>
            </a:r>
            <a:r>
              <a:rPr lang="en-GB" sz="2800" b="1" err="1"/>
              <a:t>lithologies</a:t>
            </a:r>
            <a:r>
              <a:rPr lang="en-GB" sz="2800" b="1"/>
              <a:t>; minor component of pyroclastic</a:t>
            </a:r>
          </a:p>
          <a:p>
            <a:r>
              <a:rPr lang="en-US" sz="2800" b="1"/>
              <a:t>material</a:t>
            </a:r>
            <a:endParaRPr lang="en-GB" sz="280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756810" y="1630914"/>
            <a:ext cx="367657" cy="1333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86310" y="717533"/>
            <a:ext cx="3977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/>
              <a:t>Edifice blocks with preserved stratigraphy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84808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b="75597"/>
          <a:stretch/>
        </p:blipFill>
        <p:spPr>
          <a:xfrm>
            <a:off x="-8626" y="1307992"/>
            <a:ext cx="4071667" cy="1673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04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chemeClr val="bg1"/>
                </a:solidFill>
              </a:rPr>
              <a:t>2. </a:t>
            </a:r>
            <a:r>
              <a:rPr lang="en-GB" sz="3600" b="1" err="1">
                <a:solidFill>
                  <a:schemeClr val="bg1"/>
                </a:solidFill>
              </a:rPr>
              <a:t>Tenteniguada</a:t>
            </a:r>
            <a:r>
              <a:rPr lang="en-GB" sz="3600" b="1">
                <a:solidFill>
                  <a:schemeClr val="bg1"/>
                </a:solidFill>
              </a:rPr>
              <a:t> – Normal-fault accommodated extension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04983"/>
            <a:ext cx="8126083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1" b="17451"/>
          <a:stretch/>
        </p:blipFill>
        <p:spPr>
          <a:xfrm>
            <a:off x="7867290" y="4845736"/>
            <a:ext cx="4359261" cy="1977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23899" r="7914" b="49308"/>
          <a:stretch/>
        </p:blipFill>
        <p:spPr>
          <a:xfrm>
            <a:off x="4042913" y="3008310"/>
            <a:ext cx="3623094" cy="1837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5"/>
          <a:stretch/>
        </p:blipFill>
        <p:spPr>
          <a:xfrm>
            <a:off x="-8626" y="5548745"/>
            <a:ext cx="4359261" cy="109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279" y="2896170"/>
            <a:ext cx="1758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/>
              <a:t>Collapse</a:t>
            </a:r>
            <a:endParaRPr lang="en-GB" sz="3600" u="sng"/>
          </a:p>
        </p:txBody>
      </p:sp>
      <p:sp>
        <p:nvSpPr>
          <p:cNvPr id="11" name="TextBox 10"/>
          <p:cNvSpPr txBox="1"/>
          <p:nvPr/>
        </p:nvSpPr>
        <p:spPr>
          <a:xfrm>
            <a:off x="4626944" y="4696215"/>
            <a:ext cx="2455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/>
              <a:t>Propagation</a:t>
            </a:r>
            <a:endParaRPr lang="en-GB" sz="3600" u="sng"/>
          </a:p>
        </p:txBody>
      </p:sp>
      <p:sp>
        <p:nvSpPr>
          <p:cNvPr id="12" name="TextBox 11"/>
          <p:cNvSpPr txBox="1"/>
          <p:nvPr/>
        </p:nvSpPr>
        <p:spPr>
          <a:xfrm>
            <a:off x="5167087" y="6264054"/>
            <a:ext cx="2762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/>
              <a:t>Emplacement</a:t>
            </a:r>
            <a:endParaRPr lang="en-GB" sz="3600" u="sng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67087" y="3434726"/>
            <a:ext cx="1146627" cy="5584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07501" y="2988502"/>
            <a:ext cx="3977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/>
              <a:t>Normal fault activation</a:t>
            </a:r>
            <a:endParaRPr lang="en-GB" sz="2400"/>
          </a:p>
        </p:txBody>
      </p:sp>
      <p:sp>
        <p:nvSpPr>
          <p:cNvPr id="19" name="Rectangle 18"/>
          <p:cNvSpPr/>
          <p:nvPr/>
        </p:nvSpPr>
        <p:spPr>
          <a:xfrm>
            <a:off x="1189866" y="1689447"/>
            <a:ext cx="3977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/>
              <a:t>Coarse disaggregation</a:t>
            </a:r>
            <a:endParaRPr lang="en-GB" sz="24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01" y="604983"/>
            <a:ext cx="3069238" cy="4733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9"/>
          <a:stretch/>
        </p:blipFill>
        <p:spPr>
          <a:xfrm>
            <a:off x="4626944" y="624791"/>
            <a:ext cx="4415265" cy="24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0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chemeClr val="bg1"/>
                </a:solidFill>
              </a:rPr>
              <a:t>2. </a:t>
            </a:r>
            <a:r>
              <a:rPr lang="en-GB" sz="3600" b="1" err="1">
                <a:solidFill>
                  <a:schemeClr val="bg1"/>
                </a:solidFill>
              </a:rPr>
              <a:t>Abona</a:t>
            </a:r>
            <a:r>
              <a:rPr lang="en-GB" sz="3600" b="1">
                <a:solidFill>
                  <a:schemeClr val="bg1"/>
                </a:solidFill>
              </a:rPr>
              <a:t>- </a:t>
            </a:r>
            <a:r>
              <a:rPr lang="en-GB" sz="3600" b="1" err="1">
                <a:solidFill>
                  <a:schemeClr val="bg1"/>
                </a:solidFill>
              </a:rPr>
              <a:t>Cataclased</a:t>
            </a:r>
            <a:r>
              <a:rPr lang="en-GB" sz="3600" b="1">
                <a:solidFill>
                  <a:schemeClr val="bg1"/>
                </a:solidFill>
              </a:rPr>
              <a:t> Fluidised Granular Debris Avalanche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27320"/>
            <a:ext cx="8126083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877238"/>
            <a:ext cx="3388451" cy="5357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2515" y="1377411"/>
            <a:ext cx="4621192" cy="2413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6" t="9182" r="10307" b="10440"/>
          <a:stretch/>
        </p:blipFill>
        <p:spPr>
          <a:xfrm>
            <a:off x="3705615" y="1377411"/>
            <a:ext cx="3461319" cy="2419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7613" y="731080"/>
            <a:ext cx="223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err="1"/>
              <a:t>Cataclased</a:t>
            </a:r>
            <a:endParaRPr lang="en-GB" sz="36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6071" y="3797304"/>
            <a:ext cx="4617636" cy="24369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9267" y="731080"/>
            <a:ext cx="3143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Fluidal features</a:t>
            </a:r>
            <a:endParaRPr lang="en-GB" sz="36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50" y="3931920"/>
            <a:ext cx="3453483" cy="23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29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chemeClr val="bg1"/>
                </a:solidFill>
              </a:rPr>
              <a:t>2. </a:t>
            </a:r>
            <a:r>
              <a:rPr lang="en-GB" sz="3600" b="1" err="1">
                <a:solidFill>
                  <a:schemeClr val="bg1"/>
                </a:solidFill>
              </a:rPr>
              <a:t>Abona</a:t>
            </a:r>
            <a:r>
              <a:rPr lang="en-GB" sz="3600" b="1">
                <a:solidFill>
                  <a:schemeClr val="bg1"/>
                </a:solidFill>
              </a:rPr>
              <a:t> – Unsystematic Clast Size Variation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29921"/>
            <a:ext cx="8126083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3"/>
          <a:stretch/>
        </p:blipFill>
        <p:spPr>
          <a:xfrm>
            <a:off x="66689" y="740909"/>
            <a:ext cx="3520597" cy="6081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54" y="740908"/>
            <a:ext cx="3957643" cy="1985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97" y="2730548"/>
            <a:ext cx="3957643" cy="1985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13" y="4722215"/>
            <a:ext cx="3957643" cy="19850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92" y="740908"/>
            <a:ext cx="3959968" cy="19861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92" y="2727079"/>
            <a:ext cx="3971477" cy="1991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92" y="4713250"/>
            <a:ext cx="3975515" cy="19939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294265" y="901787"/>
            <a:ext cx="978775" cy="175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440085" y="2868537"/>
            <a:ext cx="1318490" cy="175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479864" y="4871772"/>
            <a:ext cx="1341816" cy="175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</a:t>
            </a:r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8539694" y="2887958"/>
            <a:ext cx="888785" cy="175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8529001" y="4853568"/>
            <a:ext cx="1001079" cy="175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6127539" y="883039"/>
            <a:ext cx="1164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70C0"/>
                </a:solidFill>
              </a:rPr>
              <a:t>52.4% matrix</a:t>
            </a:r>
            <a:endParaRPr lang="en-GB" sz="1400" b="1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8256" y="2909259"/>
            <a:ext cx="1164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70C0"/>
                </a:solidFill>
              </a:rPr>
              <a:t>59.1% matrix</a:t>
            </a:r>
            <a:endParaRPr lang="en-GB" sz="1400" b="1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42355" y="4864905"/>
            <a:ext cx="1164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70C0"/>
                </a:solidFill>
              </a:rPr>
              <a:t>35.6% matrix</a:t>
            </a:r>
            <a:endParaRPr lang="en-GB" sz="1400" b="1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505270" y="868235"/>
            <a:ext cx="1164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70C0"/>
                </a:solidFill>
              </a:rPr>
              <a:t>52.6% matrix</a:t>
            </a:r>
            <a:endParaRPr lang="en-GB" sz="1400" b="1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05269" y="2838065"/>
            <a:ext cx="1164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70C0"/>
                </a:solidFill>
              </a:rPr>
              <a:t>64.9% matrix</a:t>
            </a:r>
            <a:endParaRPr lang="en-GB" sz="1400" b="1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81758" y="4849527"/>
            <a:ext cx="1164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70C0"/>
                </a:solidFill>
              </a:rPr>
              <a:t>50.8% matrix</a:t>
            </a:r>
            <a:endParaRPr lang="en-GB" sz="1400" b="1">
              <a:solidFill>
                <a:srgbClr val="0070C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539693" y="901787"/>
            <a:ext cx="888785" cy="175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75644" y="1132088"/>
            <a:ext cx="0" cy="48269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295820" y="4260549"/>
            <a:ext cx="237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/>
              <a:t>Distributed shear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5821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62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3. Comparison and Propagation Dynamics</a:t>
            </a:r>
            <a:endParaRPr lang="en-GB" sz="3600" b="1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62615"/>
            <a:ext cx="8126083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77" y="1846953"/>
            <a:ext cx="6275247" cy="4942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3" y="4948481"/>
            <a:ext cx="2852732" cy="1909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7698" y="1901337"/>
            <a:ext cx="2531698" cy="2867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4269" y="2840620"/>
            <a:ext cx="2917731" cy="2039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269" y="4948482"/>
            <a:ext cx="2917732" cy="194515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096000" y="1284790"/>
            <a:ext cx="0" cy="5505158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51488" y="966769"/>
            <a:ext cx="2906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0070C0"/>
                </a:solidFill>
              </a:rPr>
              <a:t>TENTENIGUADA</a:t>
            </a:r>
            <a:endParaRPr lang="en-GB" sz="3200" b="1" u="sng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6806" y="981096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0070C0"/>
                </a:solidFill>
              </a:rPr>
              <a:t>ABONA</a:t>
            </a:r>
            <a:endParaRPr lang="en-GB" sz="3200" b="1" u="sng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88481" y="4276495"/>
            <a:ext cx="2007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>
                <a:solidFill>
                  <a:srgbClr val="0070C0"/>
                </a:solidFill>
              </a:rPr>
              <a:t>Agitated fluidized granular flow</a:t>
            </a:r>
            <a:endParaRPr lang="en-GB" cap="all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747" y="4276495"/>
            <a:ext cx="2007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>
                <a:solidFill>
                  <a:srgbClr val="0070C0"/>
                </a:solidFill>
              </a:rPr>
              <a:t>Normal-fault accommodated spreading</a:t>
            </a:r>
            <a:endParaRPr lang="en-GB" cap="all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8971" y="1862013"/>
            <a:ext cx="2007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Dominated by competent </a:t>
            </a:r>
            <a:r>
              <a:rPr lang="en-US" b="1" u="sng"/>
              <a:t>lava </a:t>
            </a:r>
            <a:r>
              <a:rPr lang="en-US" b="1" u="sng" err="1"/>
              <a:t>lithologies</a:t>
            </a:r>
            <a:endParaRPr lang="en-GB" u="sng"/>
          </a:p>
        </p:txBody>
      </p:sp>
      <p:sp>
        <p:nvSpPr>
          <p:cNvPr id="19" name="Rectangle 18"/>
          <p:cNvSpPr/>
          <p:nvPr/>
        </p:nvSpPr>
        <p:spPr>
          <a:xfrm>
            <a:off x="7990130" y="1862013"/>
            <a:ext cx="2007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Dominated by </a:t>
            </a:r>
            <a:r>
              <a:rPr lang="en-US" b="1" u="sng"/>
              <a:t>pyroclastic deposits</a:t>
            </a:r>
            <a:endParaRPr lang="en-GB" u="sng"/>
          </a:p>
        </p:txBody>
      </p:sp>
      <p:sp>
        <p:nvSpPr>
          <p:cNvPr id="17" name="TextBox 16"/>
          <p:cNvSpPr txBox="1"/>
          <p:nvPr/>
        </p:nvSpPr>
        <p:spPr>
          <a:xfrm>
            <a:off x="9478267" y="597456"/>
            <a:ext cx="3113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</a:rPr>
              <a:t>propagation mechanisms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</a:rPr>
              <a:t>stress accommodation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</a:rPr>
              <a:t>Sedimentology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</a:rPr>
              <a:t>structure</a:t>
            </a:r>
            <a:endParaRPr lang="en-GB" sz="2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8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50800"/>
            <a:ext cx="125038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50" b="1">
                <a:solidFill>
                  <a:srgbClr val="FFFFFF"/>
                </a:solidFill>
              </a:rPr>
              <a:t>Evidence of volcanic debris avalanche dynamics from sedimentological analysis of the </a:t>
            </a:r>
            <a:r>
              <a:rPr lang="en-GB" sz="3250" b="1" err="1">
                <a:solidFill>
                  <a:srgbClr val="FFFFFF"/>
                </a:solidFill>
              </a:rPr>
              <a:t>Tenteniguada</a:t>
            </a:r>
            <a:r>
              <a:rPr lang="en-GB" sz="3250" b="1">
                <a:solidFill>
                  <a:srgbClr val="FFFFFF"/>
                </a:solidFill>
              </a:rPr>
              <a:t> and </a:t>
            </a:r>
            <a:r>
              <a:rPr lang="en-GB" sz="3250" b="1" err="1">
                <a:solidFill>
                  <a:srgbClr val="FFFFFF"/>
                </a:solidFill>
              </a:rPr>
              <a:t>Abona</a:t>
            </a:r>
            <a:r>
              <a:rPr lang="en-GB" sz="3250" b="1">
                <a:solidFill>
                  <a:srgbClr val="FFFFFF"/>
                </a:solidFill>
              </a:rPr>
              <a:t> deposits, Canary Islands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b="7713"/>
          <a:stretch/>
        </p:blipFill>
        <p:spPr>
          <a:xfrm>
            <a:off x="7947088" y="5579344"/>
            <a:ext cx="1125992" cy="958868"/>
          </a:xfrm>
          <a:prstGeom prst="rect">
            <a:avLst/>
          </a:prstGeom>
        </p:spPr>
      </p:pic>
      <p:pic>
        <p:nvPicPr>
          <p:cNvPr id="19" name="Picture 2" descr="https://www.aggbusiness.com/sites/ropl-ab/files/2022-04/GSL%20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229" y="5579344"/>
            <a:ext cx="2062891" cy="9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59" y="1382558"/>
            <a:ext cx="1549190" cy="15491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367" y="1423041"/>
            <a:ext cx="1468223" cy="14682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19679" y="3804839"/>
            <a:ext cx="436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symeon.makris@plymouth.ac.uk</a:t>
            </a:r>
          </a:p>
          <a:p>
            <a:endParaRPr lang="en-GB" sz="2400"/>
          </a:p>
          <a:p>
            <a:endParaRPr lang="en-GB" sz="2400"/>
          </a:p>
          <a:p>
            <a:r>
              <a:rPr lang="en-GB" sz="2400"/>
              <a:t>@</a:t>
            </a:r>
            <a:r>
              <a:rPr lang="en-GB" sz="2400" err="1"/>
              <a:t>simosmakris</a:t>
            </a:r>
            <a:endParaRPr lang="en-GB" sz="24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088" y="4385197"/>
            <a:ext cx="550160" cy="4527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7088" y="3195941"/>
            <a:ext cx="608898" cy="608898"/>
          </a:xfrm>
          <a:prstGeom prst="rect">
            <a:avLst/>
          </a:prstGeom>
        </p:spPr>
      </p:pic>
      <p:pic>
        <p:nvPicPr>
          <p:cNvPr id="14" name="Video_convert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29" y="1566444"/>
            <a:ext cx="7134043" cy="40129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5281"/>
            <a:ext cx="12313920" cy="131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50" b="1"/>
              <a:t>Evidence of volcanic debris avalanche dynamics from sedimentological analysis of the </a:t>
            </a:r>
            <a:r>
              <a:rPr lang="en-GB" sz="3250" b="1" err="1"/>
              <a:t>Tenteniguada</a:t>
            </a:r>
            <a:r>
              <a:rPr lang="en-GB" sz="3250" b="1"/>
              <a:t> and </a:t>
            </a:r>
            <a:r>
              <a:rPr lang="en-GB" sz="3250" b="1" err="1"/>
              <a:t>Abona</a:t>
            </a:r>
            <a:r>
              <a:rPr lang="en-GB" sz="3250" b="1"/>
              <a:t> deposits, Canary Islands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11064"/>
            <a:ext cx="11226248" cy="0"/>
          </a:xfrm>
          <a:prstGeom prst="line">
            <a:avLst/>
          </a:prstGeom>
          <a:ln w="38100">
            <a:solidFill>
              <a:srgbClr val="0F7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4D787E-C71E-013F-01ED-9A77A0AC64A2}"/>
              </a:ext>
            </a:extLst>
          </p:cNvPr>
          <p:cNvSpPr txBox="1"/>
          <p:nvPr/>
        </p:nvSpPr>
        <p:spPr>
          <a:xfrm>
            <a:off x="2121324" y="5914238"/>
            <a:ext cx="2632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>
                <a:solidFill>
                  <a:srgbClr val="0070C0"/>
                </a:solidFill>
              </a:rPr>
              <a:t>Thank you!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2557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D4F2343A4E343A58380DB5634E3F7" ma:contentTypeVersion="13" ma:contentTypeDescription="Create a new document." ma:contentTypeScope="" ma:versionID="078d41741acf3759c9ff7cf45851eb7f">
  <xsd:schema xmlns:xsd="http://www.w3.org/2001/XMLSchema" xmlns:xs="http://www.w3.org/2001/XMLSchema" xmlns:p="http://schemas.microsoft.com/office/2006/metadata/properties" xmlns:ns3="1addf7c8-1db7-4a53-bc63-1eb959dbcbfd" xmlns:ns4="a63325e3-a569-4d5b-bb6c-086f37061737" targetNamespace="http://schemas.microsoft.com/office/2006/metadata/properties" ma:root="true" ma:fieldsID="d60c201d9810b8d4a49ad588b66c2f3a" ns3:_="" ns4:_="">
    <xsd:import namespace="1addf7c8-1db7-4a53-bc63-1eb959dbcbfd"/>
    <xsd:import namespace="a63325e3-a569-4d5b-bb6c-086f370617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df7c8-1db7-4a53-bc63-1eb959dbcb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325e3-a569-4d5b-bb6c-086f3706173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358563-F6E4-4CC0-9660-C6D3F0851BB9}">
  <ds:schemaRefs>
    <ds:schemaRef ds:uri="1addf7c8-1db7-4a53-bc63-1eb959dbcbfd"/>
    <ds:schemaRef ds:uri="a63325e3-a569-4d5b-bb6c-086f370617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847AA2-4296-4718-AFFB-EF60346083D8}">
  <ds:schemaRefs>
    <ds:schemaRef ds:uri="1addf7c8-1db7-4a53-bc63-1eb959dbcbfd"/>
    <ds:schemaRef ds:uri="a63325e3-a569-4d5b-bb6c-086f3706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5BD858C-B707-457C-9737-FBD9C9EBA7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Widescreen</PresentationFormat>
  <Paragraphs>71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Plymouth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Symeon Makris</dc:creator>
  <cp:lastModifiedBy>simos makris</cp:lastModifiedBy>
  <cp:revision>1</cp:revision>
  <dcterms:created xsi:type="dcterms:W3CDTF">2022-05-13T15:13:43Z</dcterms:created>
  <dcterms:modified xsi:type="dcterms:W3CDTF">2022-05-20T16:18:48Z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0x010100A9FD4F2343A4E343A58380DB5634E3F7</vt:lpwstr>
  </property>
</Properties>
</file>