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95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2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3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5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25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5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47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52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93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61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9A2F-40A0-4253-B162-7A969BC6AFF8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57FE-F889-443B-8500-704009514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88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Dynamic weakening in carbonate-built seismic faults: insights from laboratory experiments with fast and ultra-localized temperature measurements</a:t>
            </a:r>
            <a:endParaRPr lang="it-IT" sz="3200" dirty="0"/>
          </a:p>
        </p:txBody>
      </p:sp>
      <p:sp>
        <p:nvSpPr>
          <p:cNvPr id="8" name="Rectangle 7"/>
          <p:cNvSpPr/>
          <p:nvPr/>
        </p:nvSpPr>
        <p:spPr>
          <a:xfrm>
            <a:off x="185057" y="1979750"/>
            <a:ext cx="88500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Stefano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Aretusini, Arantzazu Nuñez Cascajero, Chiara Cornelio, Xabier Barrero Echevarria, Elena Spagnuolo, Alberto Tapetado, Carmen Vazquez, Massimo Cocco, and Giulio Di Toro</a:t>
            </a:r>
            <a:endParaRPr lang="it-IT" sz="20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2000" b="1" dirty="0" smtClean="0">
              <a:latin typeface="Calibri" panose="020F0502020204030204" pitchFamily="34" charset="0"/>
            </a:endParaRPr>
          </a:p>
          <a:p>
            <a:pPr algn="ctr"/>
            <a:r>
              <a:rPr lang="it-IT" sz="2000" b="1" dirty="0" smtClean="0">
                <a:latin typeface="Calibri" panose="020F0502020204030204" pitchFamily="34" charset="0"/>
              </a:rPr>
              <a:t>Vienna, 24/05/2022</a:t>
            </a:r>
            <a:endParaRPr lang="it-IT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29F4-415F-49F5-8E20-EB922B7537DA}" type="slidenum">
              <a:rPr lang="it-IT" smtClean="0"/>
              <a:t>1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1055541" y="4354011"/>
            <a:ext cx="7032918" cy="1889646"/>
            <a:chOff x="714544" y="4354011"/>
            <a:chExt cx="7032918" cy="1889646"/>
          </a:xfrm>
        </p:grpSpPr>
        <p:pic>
          <p:nvPicPr>
            <p:cNvPr id="2050" name="Picture 2" descr="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675" y="4354011"/>
              <a:ext cx="1881787" cy="188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università padov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409" y="4354011"/>
              <a:ext cx="1881788" cy="188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NGV - Istituto Nazionale di Geofisica e Vulcanologia | PN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44" y="4361868"/>
              <a:ext cx="1890381" cy="1881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69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3" y="954903"/>
            <a:ext cx="4819650" cy="40033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29F4-415F-49F5-8E20-EB922B7537DA}" type="slidenum">
              <a:rPr lang="it-IT" smtClean="0"/>
              <a:t>2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36733" y="247828"/>
            <a:ext cx="8766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Temperature anomaly produced during earthquakes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8275" y="1046469"/>
            <a:ext cx="3781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</a:t>
            </a:r>
            <a:r>
              <a:rPr lang="en-US" b="1" dirty="0"/>
              <a:t>high</a:t>
            </a:r>
            <a:r>
              <a:rPr lang="en-US" dirty="0"/>
              <a:t> slip rate, </a:t>
            </a:r>
            <a:r>
              <a:rPr lang="en-US" b="1" dirty="0"/>
              <a:t>thin</a:t>
            </a:r>
            <a:r>
              <a:rPr lang="en-US" dirty="0"/>
              <a:t> thickness of the sheared layer and the </a:t>
            </a:r>
            <a:r>
              <a:rPr lang="en-US" b="1" dirty="0"/>
              <a:t>low</a:t>
            </a:r>
            <a:r>
              <a:rPr lang="en-US" dirty="0"/>
              <a:t> thermal conductivity of rocks, the system is considered as closed (adiabatic): bulk temperature rapidly increases (~1000 °C in &lt; 1 s) during seismic </a:t>
            </a:r>
            <a:r>
              <a:rPr lang="en-US" dirty="0" smtClean="0"/>
              <a:t>faulting.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501839" y="4103739"/>
            <a:ext cx="261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Kanamori &amp; Heaton, 2000</a:t>
            </a:r>
            <a:endParaRPr lang="it-IT" dirty="0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694837"/>
            <a:ext cx="3229828" cy="23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5689" y="6014841"/>
            <a:ext cx="165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Han et al., 2007</a:t>
            </a:r>
            <a:endParaRPr lang="it-IT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554480" y="3158836"/>
            <a:ext cx="440575" cy="944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8910" y="3555289"/>
            <a:ext cx="7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depth</a:t>
            </a:r>
            <a:endParaRPr lang="it-IT" dirty="0"/>
          </a:p>
        </p:txBody>
      </p:sp>
      <p:pic>
        <p:nvPicPr>
          <p:cNvPr id="2" name="Picture 2" descr="https://www.science.org/cms/10.1126/science.1139763/asset/68963edf-17cb-488b-9bf0-c2c0046c5d99/assets/graphic/316_878_f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3" r="6985" b="49437"/>
          <a:stretch/>
        </p:blipFill>
        <p:spPr bwMode="auto">
          <a:xfrm>
            <a:off x="5058849" y="3371590"/>
            <a:ext cx="4051788" cy="26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55920" y="3291660"/>
            <a:ext cx="232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 with IR thermometer</a:t>
            </a:r>
            <a:endParaRPr lang="it-IT" dirty="0"/>
          </a:p>
        </p:txBody>
      </p:sp>
      <p:pic>
        <p:nvPicPr>
          <p:cNvPr id="1028" name="Picture 4" descr="Immagine 2 - Minolta Professional Spot termometro ad infrarossi TR-630 ad alta temperatura 600 3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96163" y="2965157"/>
            <a:ext cx="1098392" cy="8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257" y="4972651"/>
            <a:ext cx="5338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The </a:t>
            </a:r>
            <a:r>
              <a:rPr lang="it-IT" dirty="0"/>
              <a:t>separation of the </a:t>
            </a:r>
            <a:r>
              <a:rPr lang="it-IT" dirty="0" smtClean="0"/>
              <a:t>stress from temperature variable is necessary to define: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constitutive laws, τ=f(T,slip,slip velocity)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/>
              <a:t>energy budget during earthquake </a:t>
            </a:r>
            <a:r>
              <a:rPr lang="it-IT" dirty="0" smtClean="0"/>
              <a:t>slip, the partitioning of mechanical energy into heat ± grain comminution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58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14" y="2118395"/>
            <a:ext cx="7743825" cy="4057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29F4-415F-49F5-8E20-EB922B7537DA}" type="slidenum">
              <a:rPr lang="it-IT" smtClean="0"/>
              <a:t>3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8"/>
          <a:stretch/>
        </p:blipFill>
        <p:spPr>
          <a:xfrm>
            <a:off x="3583831" y="564547"/>
            <a:ext cx="5383850" cy="1755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114" y="2135175"/>
            <a:ext cx="1921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Bare rock surfaces</a:t>
            </a:r>
            <a:endParaRPr lang="it-IT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6364" y="4577577"/>
            <a:ext cx="4811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Two color pyrometer: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1 kHz sampling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Measured T spot diameter (at 0.1 mm):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SMF fiber: 40 µm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MMF fiber: 120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IR from inside the shearing surface</a:t>
            </a:r>
            <a:endParaRPr lang="it-IT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845" y="4181163"/>
            <a:ext cx="2974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Powdered rocks (fault gouge)</a:t>
            </a:r>
            <a:endParaRPr lang="it-IT" b="1" dirty="0"/>
          </a:p>
        </p:txBody>
      </p:sp>
      <p:sp>
        <p:nvSpPr>
          <p:cNvPr id="13" name="Oval 12"/>
          <p:cNvSpPr/>
          <p:nvPr/>
        </p:nvSpPr>
        <p:spPr>
          <a:xfrm>
            <a:off x="6065045" y="1295548"/>
            <a:ext cx="370402" cy="370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-642371" y="1977231"/>
            <a:ext cx="4537064" cy="4537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433591" y="1493815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The SHIVA sample area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61426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j-lt"/>
                <a:ea typeface="+mj-ea"/>
                <a:cs typeface="+mj-cs"/>
              </a:rPr>
              <a:t>Optical </a:t>
            </a:r>
            <a:r>
              <a:rPr lang="en-US" sz="3600" dirty="0">
                <a:latin typeface="+mj-lt"/>
                <a:ea typeface="+mj-ea"/>
                <a:cs typeface="+mj-cs"/>
              </a:rPr>
              <a:t>fibers T-measurements during simulated seismic slip</a:t>
            </a:r>
            <a:endParaRPr lang="it-IT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845" y="6519535"/>
            <a:ext cx="323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Di Toro et al., 2010; Aretusini et al., 2021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56364" y="6519535"/>
            <a:ext cx="3876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Tapetado et al., 2016; Nunez-Cascajero et al., 2020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333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13" y="820204"/>
            <a:ext cx="3956616" cy="300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7934" r="2916" b="15397"/>
          <a:stretch/>
        </p:blipFill>
        <p:spPr>
          <a:xfrm>
            <a:off x="4109510" y="771048"/>
            <a:ext cx="4946993" cy="31746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29F4-415F-49F5-8E20-EB922B7537DA}" type="slidenum">
              <a:rPr lang="it-IT" smtClean="0"/>
              <a:t>4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340405" y="734856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Bare rock surface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313183" y="734856"/>
            <a:ext cx="12729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Fault gouge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36733" y="64949"/>
            <a:ext cx="820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Independent </a:t>
            </a:r>
            <a:r>
              <a:rPr lang="it-IT" sz="2800" dirty="0"/>
              <a:t>measures of shear stress and temperature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90" y="4563685"/>
            <a:ext cx="5642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During the fast acceleration typical of earthquake slip: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Friction = shear stress / normal stress, decrease within few milliseconds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Temperatures increase in the same time span up to 600-1000 °C</a:t>
            </a:r>
          </a:p>
        </p:txBody>
      </p:sp>
      <p:pic>
        <p:nvPicPr>
          <p:cNvPr id="12" name="Picture 2" descr="https://www.science.org/cms/10.1126/science.1139763/asset/68963edf-17cb-488b-9bf0-c2c0046c5d99/assets/graphic/316_878_f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3" r="6985" b="49437"/>
          <a:stretch/>
        </p:blipFill>
        <p:spPr bwMode="auto">
          <a:xfrm>
            <a:off x="5700803" y="4397431"/>
            <a:ext cx="2991934" cy="19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67665" y="6318011"/>
            <a:ext cx="165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Han et al., 2007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2007262" y="2162790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temperature </a:t>
            </a:r>
            <a:r>
              <a:rPr lang="el-GR" dirty="0">
                <a:solidFill>
                  <a:srgbClr val="C00000"/>
                </a:solidFill>
              </a:rPr>
              <a:t>λ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299" y="298937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friction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2605779" y="1311433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4"/>
                </a:solidFill>
              </a:rPr>
              <a:t>velocity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4877" y="3067809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temperature </a:t>
            </a:r>
            <a:r>
              <a:rPr lang="el-GR" dirty="0">
                <a:solidFill>
                  <a:srgbClr val="C00000"/>
                </a:solidFill>
              </a:rPr>
              <a:t>λ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4585" y="1591216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4"/>
                </a:solidFill>
              </a:rPr>
              <a:t>velocity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5346" y="234745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friction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575346" y="3801934"/>
            <a:ext cx="293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See also: Harbord et al.,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8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6" y="904875"/>
            <a:ext cx="4097486" cy="53954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29F4-415F-49F5-8E20-EB922B7537DA}" type="slidenum">
              <a:rPr lang="it-IT" smtClean="0"/>
              <a:t>5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136733" y="106512"/>
            <a:ext cx="7089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Energy budget in bare rocks surfaces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69009" y="1059871"/>
                <a:ext cx="2373407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</m:sup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09" y="1059871"/>
                <a:ext cx="2373407" cy="711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69009" y="1771604"/>
                <a:ext cx="3055452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009" y="1771604"/>
                <a:ext cx="3055452" cy="427746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77113" y="2483337"/>
            <a:ext cx="3638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Nearly 100% of </a:t>
            </a:r>
            <a:r>
              <a:rPr lang="it-IT" dirty="0">
                <a:solidFill>
                  <a:schemeClr val="accent6"/>
                </a:solidFill>
              </a:rPr>
              <a:t>frictional work </a:t>
            </a:r>
            <a:r>
              <a:rPr lang="it-IT" dirty="0" smtClean="0"/>
              <a:t>is converted into </a:t>
            </a:r>
            <a:r>
              <a:rPr lang="it-IT" dirty="0" smtClean="0">
                <a:solidFill>
                  <a:srgbClr val="00B0F0"/>
                </a:solidFill>
              </a:rPr>
              <a:t>heat</a:t>
            </a:r>
            <a:r>
              <a:rPr lang="it-IT" dirty="0" smtClean="0"/>
              <a:t> but with fluctuations above and below the 1:1 line. </a:t>
            </a:r>
          </a:p>
          <a:p>
            <a:endParaRPr lang="it-IT" dirty="0"/>
          </a:p>
          <a:p>
            <a:r>
              <a:rPr lang="it-IT" dirty="0" smtClean="0"/>
              <a:t>Excess </a:t>
            </a:r>
            <a:r>
              <a:rPr lang="it-IT" dirty="0" smtClean="0">
                <a:solidFill>
                  <a:srgbClr val="00B0F0"/>
                </a:solidFill>
              </a:rPr>
              <a:t>heat</a:t>
            </a:r>
            <a:r>
              <a:rPr lang="it-IT" dirty="0" smtClean="0"/>
              <a:t> / </a:t>
            </a:r>
            <a:r>
              <a:rPr lang="it-IT" dirty="0" smtClean="0">
                <a:solidFill>
                  <a:schemeClr val="accent6"/>
                </a:solidFill>
              </a:rPr>
              <a:t>frictional work </a:t>
            </a:r>
            <a:r>
              <a:rPr lang="it-IT" dirty="0" smtClean="0"/>
              <a:t>providing negative enthropy increase might suggest that an open system is more valid to describe our thermodynamic case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89386" y="3417932"/>
            <a:ext cx="22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Heat density (MJ/m</a:t>
            </a:r>
            <a:r>
              <a:rPr lang="it-IT" b="1" baseline="30000" dirty="0" smtClean="0">
                <a:solidFill>
                  <a:srgbClr val="00B0F0"/>
                </a:solidFill>
              </a:rPr>
              <a:t>2</a:t>
            </a:r>
            <a:r>
              <a:rPr lang="it-IT" b="1" dirty="0" smtClean="0">
                <a:solidFill>
                  <a:srgbClr val="00B0F0"/>
                </a:solidFill>
              </a:rPr>
              <a:t>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7683" y="6286963"/>
            <a:ext cx="320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92D050"/>
                </a:solidFill>
              </a:rPr>
              <a:t>Frictional work density (MJ/m</a:t>
            </a:r>
            <a:r>
              <a:rPr lang="it-IT" b="1" baseline="30000" dirty="0" smtClean="0">
                <a:solidFill>
                  <a:srgbClr val="92D050"/>
                </a:solidFill>
              </a:rPr>
              <a:t>2</a:t>
            </a:r>
            <a:r>
              <a:rPr lang="it-IT" b="1" dirty="0" smtClean="0">
                <a:solidFill>
                  <a:srgbClr val="92D050"/>
                </a:solidFill>
              </a:rPr>
              <a:t>)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6526" y="3163404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temperature </a:t>
            </a:r>
            <a:r>
              <a:rPr lang="el-GR" dirty="0" smtClean="0">
                <a:solidFill>
                  <a:srgbClr val="C00000"/>
                </a:solidFill>
              </a:rPr>
              <a:t>λ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377" y="2148868"/>
            <a:ext cx="147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Aubry et al., 2018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402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29F4-415F-49F5-8E20-EB922B7537DA}" type="slidenum">
              <a:rPr lang="it-IT" smtClean="0"/>
              <a:t>6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136733" y="156385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72589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Temperature increase during earthquakes affects the shear stress evolution and therefore the slip propagation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Temperature measurements are extremely demanding in terms of range, frequency and spatial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We propose a coupled system to simulate earthquake slip and measure at high sampling frequency all the significant variables, in particular shear stress independently from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Results compared to numerical models suggest that the measured temperatures are on the edge between asperity scale and bulk temperatures at the onset of slip.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Results allowed us to assess the validity of existing and available models during earthquake slip</a:t>
            </a:r>
            <a:r>
              <a:rPr lang="it-IT" dirty="0" smtClean="0"/>
              <a:t>: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Energy balance should be considered in an open system </a:t>
            </a:r>
            <a:r>
              <a:rPr lang="it-IT" dirty="0" smtClean="0"/>
              <a:t>case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Modelling of the switch from asperity to bulk weakening mechanisms needs further methodological development (e.g. Cornelio et al., under review in </a:t>
            </a:r>
            <a:r>
              <a:rPr lang="it-IT" dirty="0" smtClean="0"/>
              <a:t>JGR, thursday)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804" y="6129332"/>
            <a:ext cx="5925070" cy="63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Thank you for the attention!</a:t>
            </a:r>
            <a:endParaRPr lang="it-IT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4721226"/>
            <a:ext cx="9144000" cy="20388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Funding:</a:t>
            </a:r>
          </a:p>
          <a:p>
            <a:pPr marL="0" indent="0">
              <a:buNone/>
            </a:pPr>
            <a:r>
              <a:rPr lang="en-US" sz="2000" dirty="0" smtClean="0"/>
              <a:t>ERC </a:t>
            </a:r>
            <a:r>
              <a:rPr lang="en-US" sz="2000" dirty="0"/>
              <a:t>Synergy </a:t>
            </a:r>
            <a:r>
              <a:rPr lang="en-US" sz="2000" dirty="0" smtClean="0"/>
              <a:t>Grant 856559 FEAR</a:t>
            </a:r>
          </a:p>
          <a:p>
            <a:pPr marL="0" indent="0">
              <a:buNone/>
            </a:pPr>
            <a:r>
              <a:rPr lang="en-US" sz="2000" dirty="0" smtClean="0"/>
              <a:t>ERC </a:t>
            </a:r>
            <a:r>
              <a:rPr lang="en-US" sz="2000" dirty="0"/>
              <a:t>Consolidator grant 614705 </a:t>
            </a:r>
            <a:r>
              <a:rPr lang="en-US" sz="2000" dirty="0" smtClean="0"/>
              <a:t>NOFEAR</a:t>
            </a:r>
          </a:p>
          <a:p>
            <a:pPr marL="0" indent="0">
              <a:buNone/>
            </a:pPr>
            <a:r>
              <a:rPr lang="en-US" sz="2000" dirty="0" smtClean="0"/>
              <a:t>Grant </a:t>
            </a:r>
            <a:r>
              <a:rPr lang="en-US" sz="2000" dirty="0"/>
              <a:t>RTI2018-094669-B-C32 </a:t>
            </a:r>
            <a:r>
              <a:rPr lang="en-US" sz="2000" dirty="0" smtClean="0"/>
              <a:t>SMART-OF</a:t>
            </a:r>
          </a:p>
          <a:p>
            <a:pPr marL="0" indent="0">
              <a:buNone/>
            </a:pPr>
            <a:r>
              <a:rPr lang="en-US" sz="2000" dirty="0" smtClean="0"/>
              <a:t>Juan </a:t>
            </a:r>
            <a:r>
              <a:rPr lang="en-US" sz="2000" dirty="0"/>
              <a:t>de la </a:t>
            </a:r>
            <a:r>
              <a:rPr lang="en-US" sz="2000" dirty="0" err="1"/>
              <a:t>Cierva</a:t>
            </a:r>
            <a:r>
              <a:rPr lang="en-US" sz="2000" dirty="0"/>
              <a:t> grant FJCI-2017-31677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Community </a:t>
            </a:r>
            <a:r>
              <a:rPr lang="en-US" sz="2000" dirty="0"/>
              <a:t>of Madrid grant S2018/NMT-4326 SINFOTON2-CM.</a:t>
            </a: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29F4-415F-49F5-8E20-EB922B7537D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0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1600" dirty="0" smtClean="0"/>
              <a:t>Aretusini</a:t>
            </a:r>
            <a:r>
              <a:rPr lang="it-IT" sz="1600" dirty="0"/>
              <a:t>, S., Núñez‐Cascajero, A., Spagnuolo, E., Tapetado, A., Vázquez, C., &amp; Di Toro, G. (2021). Fast and localized temperature measurements during </a:t>
            </a:r>
            <a:r>
              <a:rPr lang="it-IT" sz="1600" dirty="0" smtClean="0"/>
              <a:t>simulated </a:t>
            </a:r>
            <a:r>
              <a:rPr lang="it-IT" sz="1600" dirty="0"/>
              <a:t>earthquakes in carbonate rocks. Geophysical research letters, 48(9), e2020GL091856</a:t>
            </a:r>
            <a:r>
              <a:rPr lang="it-IT" sz="1600" dirty="0" smtClean="0"/>
              <a:t>.</a:t>
            </a:r>
          </a:p>
          <a:p>
            <a:r>
              <a:rPr lang="it-IT" sz="1600" dirty="0"/>
              <a:t>Aubry, J., Passelègue, F. X., Deldicque, D., Girault, F., Marty, S., Lahfid, A., ... &amp; Schubnel, A. (2018). Frictional heating processes and energy budget during laboratory earthquakes. Geophysical Research Letters, 45(22), 12-274</a:t>
            </a:r>
            <a:r>
              <a:rPr lang="it-IT" sz="1600" dirty="0" smtClean="0"/>
              <a:t>.</a:t>
            </a:r>
            <a:r>
              <a:rPr lang="it-IT" sz="1600" dirty="0"/>
              <a:t> </a:t>
            </a:r>
            <a:endParaRPr lang="it-IT" sz="1600" dirty="0" smtClean="0"/>
          </a:p>
          <a:p>
            <a:r>
              <a:rPr lang="it-IT" sz="1600" dirty="0" smtClean="0"/>
              <a:t>Cascajero</a:t>
            </a:r>
            <a:r>
              <a:rPr lang="it-IT" sz="1600" dirty="0"/>
              <a:t>, A. N., Tapetado, A., &amp; Vazquez, C. (2020). High spatial resolution optical fiber two color pyrometer with fast response. IEEE Sensors Journal, 21(3), 2942-2950.</a:t>
            </a:r>
          </a:p>
          <a:p>
            <a:r>
              <a:rPr lang="it-IT" sz="1600" dirty="0"/>
              <a:t>Di Toro, G., Han, R., Hirose, T., De Paola, N., Nielsen, S., Mizoguchi, K., ... &amp; Shimamoto, T. (2011). Fault lubrication during earthquakes. Nature, 471(7339), 494-498</a:t>
            </a:r>
            <a:r>
              <a:rPr lang="it-IT" sz="1600" dirty="0" smtClean="0"/>
              <a:t>.</a:t>
            </a:r>
            <a:endParaRPr lang="it-IT" sz="1600" dirty="0"/>
          </a:p>
          <a:p>
            <a:r>
              <a:rPr lang="en-US" sz="1600" dirty="0"/>
              <a:t>Han, R., </a:t>
            </a:r>
            <a:r>
              <a:rPr lang="en-US" sz="1600" dirty="0" err="1"/>
              <a:t>Shimamoto</a:t>
            </a:r>
            <a:r>
              <a:rPr lang="en-US" sz="1600" dirty="0"/>
              <a:t>, T., Hirose, T., </a:t>
            </a:r>
            <a:r>
              <a:rPr lang="en-US" sz="1600" dirty="0" err="1"/>
              <a:t>Ree</a:t>
            </a:r>
            <a:r>
              <a:rPr lang="en-US" sz="1600" dirty="0"/>
              <a:t>, J. H., &amp; Ando, J. I. (2007). Ultralow friction of carbonate faults caused by thermal decomposition. Science, 316(5826), 878-881</a:t>
            </a:r>
            <a:r>
              <a:rPr lang="en-US" sz="1600" dirty="0" smtClean="0"/>
              <a:t>.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/>
              <a:t>Harbord</a:t>
            </a:r>
            <a:r>
              <a:rPr lang="en-US" sz="1600" dirty="0"/>
              <a:t>, C., </a:t>
            </a:r>
            <a:r>
              <a:rPr lang="en-US" sz="1600" dirty="0" err="1"/>
              <a:t>Brantut</a:t>
            </a:r>
            <a:r>
              <a:rPr lang="en-US" sz="1600" dirty="0"/>
              <a:t>, N., Spagnuolo, E., &amp; Di Toro, G. (2021). Fault friction during simulated seismic slip pulses. Journal of Geophysical Research: Solid Earth, 126(8), e2021JB022149.</a:t>
            </a:r>
            <a:endParaRPr lang="en-US" sz="1600" dirty="0" smtClean="0"/>
          </a:p>
          <a:p>
            <a:r>
              <a:rPr lang="en-US" sz="1600" dirty="0" err="1" smtClean="0"/>
              <a:t>Kanamori</a:t>
            </a:r>
            <a:r>
              <a:rPr lang="en-US" sz="1600" dirty="0"/>
              <a:t>, H., &amp; Heaton, T. H. (2000). Microscopic and macroscopic physics of earthquakes. Geophysical Monograph-American Geophysical Union, 120, 147-164.</a:t>
            </a:r>
          </a:p>
          <a:p>
            <a:r>
              <a:rPr lang="it-IT" sz="1600" dirty="0"/>
              <a:t>Tapetado, A., Diaz-Alvarez, J., Miguelez, M. H., &amp; Vazquez, C. (2016). Two-color pyrometer for process temperature measurement during machining. Journal of Lightwave Technology, 34(4), 1380–1386. https://doi.org/10.1109/JLT.2015.2513158.</a:t>
            </a:r>
          </a:p>
          <a:p>
            <a:endParaRPr lang="it-IT" sz="1600" dirty="0" smtClean="0"/>
          </a:p>
          <a:p>
            <a:endParaRPr lang="it-IT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dirty="0" smtClean="0"/>
              <a:t>Reference list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19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904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Dynamic weakening in carbonate-built seismic faults: insights from laboratory experiments with fast and ultra-localized temperature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attention!</vt:lpstr>
      <vt:lpstr>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weakening in carbonate-built seismic faults: insights from laboratory experiments with fast and ultra-localized temperature measurements</dc:title>
  <dc:creator>Stefano Aretusini</dc:creator>
  <cp:lastModifiedBy>Stefano Aretusini</cp:lastModifiedBy>
  <cp:revision>3</cp:revision>
  <dcterms:created xsi:type="dcterms:W3CDTF">2022-05-23T06:47:55Z</dcterms:created>
  <dcterms:modified xsi:type="dcterms:W3CDTF">2022-05-23T13:24:16Z</dcterms:modified>
</cp:coreProperties>
</file>