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5" r:id="rId3"/>
    <p:sldId id="269" r:id="rId4"/>
    <p:sldId id="266" r:id="rId5"/>
    <p:sldId id="260" r:id="rId6"/>
    <p:sldId id="262" r:id="rId7"/>
    <p:sldId id="261" r:id="rId8"/>
    <p:sldId id="268" r:id="rId9"/>
    <p:sldId id="259" r:id="rId10"/>
    <p:sldId id="264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2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116082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393700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243260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68132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1370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3595400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101113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499886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4056868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360364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248077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78474-7324-C844-B62D-DA74986229BF}" type="datetimeFigureOut">
              <a:rPr lang="es-IT" smtClean="0"/>
              <a:t>19/05/22</a:t>
            </a:fld>
            <a:endParaRPr lang="es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750CA-C72F-F941-9BDA-9E55D21896DC}" type="slidenum">
              <a:rPr lang="es-IT" smtClean="0"/>
              <a:t>‹Nº›</a:t>
            </a:fld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328228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717C194-FF57-3275-19C6-DDE6AF7BE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004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DA8D99BC-AE10-C001-3F91-14DBB29C1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26" y="1917138"/>
            <a:ext cx="1234630" cy="12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69E24CA-D1BF-8E5D-EE21-0728EFFC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01" y="3429000"/>
            <a:ext cx="1906168" cy="711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355C2F-87C4-5663-0445-87EF771349E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5628" y="239055"/>
            <a:ext cx="1088738" cy="14374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241A729-2689-BA9A-6B56-1F2C8FBE90A4}"/>
              </a:ext>
            </a:extLst>
          </p:cNvPr>
          <p:cNvSpPr txBox="1"/>
          <p:nvPr/>
        </p:nvSpPr>
        <p:spPr>
          <a:xfrm>
            <a:off x="2100943" y="162855"/>
            <a:ext cx="6498771" cy="1384995"/>
          </a:xfrm>
          <a:prstGeom prst="rect">
            <a:avLst/>
          </a:prstGeom>
          <a:solidFill>
            <a:schemeClr val="bg1">
              <a:lumMod val="50000"/>
              <a:alpha val="60392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b="1" dirty="0" err="1"/>
              <a:t>Tomographic</a:t>
            </a:r>
            <a:r>
              <a:rPr lang="es-ES" sz="2800" b="1" dirty="0"/>
              <a:t> </a:t>
            </a:r>
            <a:r>
              <a:rPr lang="es-ES" sz="2800" b="1" dirty="0" err="1"/>
              <a:t>imaging</a:t>
            </a:r>
            <a:r>
              <a:rPr lang="es-ES" sz="2800" b="1" dirty="0"/>
              <a:t> </a:t>
            </a:r>
            <a:r>
              <a:rPr lang="es-ES" sz="2800" b="1" dirty="0" err="1"/>
              <a:t>of</a:t>
            </a:r>
            <a:r>
              <a:rPr lang="es-ES" sz="2800" b="1" dirty="0"/>
              <a:t> </a:t>
            </a:r>
            <a:r>
              <a:rPr lang="es-ES" sz="2800" b="1" dirty="0" err="1"/>
              <a:t>the</a:t>
            </a:r>
            <a:r>
              <a:rPr lang="es-ES" sz="2800" b="1" dirty="0"/>
              <a:t> </a:t>
            </a:r>
            <a:r>
              <a:rPr lang="es-ES" sz="2800" b="1" dirty="0" err="1"/>
              <a:t>magmatic</a:t>
            </a:r>
            <a:r>
              <a:rPr lang="es-ES" sz="2800" b="1" dirty="0"/>
              <a:t> </a:t>
            </a:r>
            <a:r>
              <a:rPr lang="es-ES" sz="2800" b="1" dirty="0" err="1"/>
              <a:t>system</a:t>
            </a:r>
            <a:r>
              <a:rPr lang="es-ES" sz="2800" b="1" dirty="0"/>
              <a:t> </a:t>
            </a:r>
            <a:r>
              <a:rPr lang="es-ES" sz="2800" b="1" dirty="0" err="1"/>
              <a:t>feeding</a:t>
            </a:r>
            <a:r>
              <a:rPr lang="es-ES" sz="2800" b="1" dirty="0"/>
              <a:t> </a:t>
            </a:r>
            <a:r>
              <a:rPr lang="es-ES" sz="2800" b="1" dirty="0" err="1"/>
              <a:t>the</a:t>
            </a:r>
            <a:r>
              <a:rPr lang="es-ES" sz="2800" b="1" dirty="0"/>
              <a:t> 2021 Cumbre Vieja </a:t>
            </a:r>
            <a:r>
              <a:rPr lang="es-ES" sz="2800" b="1" dirty="0" err="1"/>
              <a:t>eruption</a:t>
            </a:r>
            <a:r>
              <a:rPr lang="es-ES" sz="2800" b="1" dirty="0"/>
              <a:t> (La Palma, </a:t>
            </a:r>
            <a:r>
              <a:rPr lang="es-ES" sz="2800" b="1" dirty="0" err="1"/>
              <a:t>Canary</a:t>
            </a:r>
            <a:r>
              <a:rPr lang="es-ES" sz="2800" b="1" dirty="0"/>
              <a:t> </a:t>
            </a:r>
            <a:r>
              <a:rPr lang="es-ES" sz="2800" b="1" dirty="0" err="1"/>
              <a:t>Islands</a:t>
            </a:r>
            <a:r>
              <a:rPr lang="es-ES" sz="2800" b="1" dirty="0"/>
              <a:t>). </a:t>
            </a:r>
            <a:endParaRPr lang="es-IT" sz="2800" b="1" dirty="0"/>
          </a:p>
        </p:txBody>
      </p:sp>
      <p:pic>
        <p:nvPicPr>
          <p:cNvPr id="1028" name="Picture 4" descr="EGU 2022 - European Geosciences Union General Assembly | Copernicus">
            <a:extLst>
              <a:ext uri="{FF2B5EF4-FFF2-40B4-BE49-F238E27FC236}">
                <a16:creationId xmlns:a16="http://schemas.microsoft.com/office/drawing/2014/main" id="{D2ED55CC-DCC5-F8FF-6529-CEA9DD704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943" y="1676521"/>
            <a:ext cx="2957584" cy="8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1126C6-118B-EA0B-801B-AB46C2C366C1}"/>
              </a:ext>
            </a:extLst>
          </p:cNvPr>
          <p:cNvSpPr txBox="1"/>
          <p:nvPr/>
        </p:nvSpPr>
        <p:spPr>
          <a:xfrm>
            <a:off x="385628" y="5501846"/>
            <a:ext cx="8410029" cy="923330"/>
          </a:xfrm>
          <a:prstGeom prst="rect">
            <a:avLst/>
          </a:prstGeom>
          <a:solidFill>
            <a:srgbClr val="D9D9D9">
              <a:alpha val="69412"/>
            </a:srgb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Luca </a:t>
            </a:r>
            <a:r>
              <a:rPr lang="es-ES" b="1" dirty="0" err="1"/>
              <a:t>D'Auria</a:t>
            </a:r>
            <a:r>
              <a:rPr lang="es-ES" dirty="0"/>
              <a:t>, </a:t>
            </a:r>
            <a:r>
              <a:rPr lang="es-ES" dirty="0" err="1"/>
              <a:t>Ivan</a:t>
            </a:r>
            <a:r>
              <a:rPr lang="es-ES" dirty="0"/>
              <a:t> </a:t>
            </a:r>
            <a:r>
              <a:rPr lang="es-ES" dirty="0" err="1"/>
              <a:t>Koulakov</a:t>
            </a:r>
            <a:r>
              <a:rPr lang="es-ES" dirty="0"/>
              <a:t>, Janire Prudencio, Iván Cabrera-Pérez, Jesús M. Ibáñez, </a:t>
            </a:r>
            <a:r>
              <a:rPr lang="es-ES" dirty="0" err="1"/>
              <a:t>Jose</a:t>
            </a:r>
            <a:r>
              <a:rPr lang="es-ES" dirty="0"/>
              <a:t> Barrancos, Rubén García-Hernández, David Martínez van </a:t>
            </a:r>
            <a:r>
              <a:rPr lang="es-ES" dirty="0" err="1"/>
              <a:t>Dorth</a:t>
            </a:r>
            <a:r>
              <a:rPr lang="es-ES" dirty="0"/>
              <a:t>, Germán D. Padilla, Monika </a:t>
            </a:r>
            <a:r>
              <a:rPr lang="es-ES" dirty="0" err="1"/>
              <a:t>Przeor</a:t>
            </a:r>
            <a:r>
              <a:rPr lang="es-ES" dirty="0"/>
              <a:t>, </a:t>
            </a:r>
            <a:r>
              <a:rPr lang="es-ES" dirty="0" err="1"/>
              <a:t>Victor</a:t>
            </a:r>
            <a:r>
              <a:rPr lang="es-ES" dirty="0"/>
              <a:t> Ortega, Pedro Hernández, and Nemesio M. </a:t>
            </a:r>
            <a:r>
              <a:rPr lang="es-ES" dirty="0" err="1"/>
              <a:t>Peréz</a:t>
            </a:r>
            <a:endParaRPr lang="es-IT" dirty="0"/>
          </a:p>
        </p:txBody>
      </p:sp>
    </p:spTree>
    <p:extLst>
      <p:ext uri="{BB962C8B-B14F-4D97-AF65-F5344CB8AC3E}">
        <p14:creationId xmlns:p14="http://schemas.microsoft.com/office/powerpoint/2010/main" val="1781549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A7C3D0-CD2A-7DDE-48FC-0F1B35FE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Conclusions</a:t>
            </a:r>
          </a:p>
        </p:txBody>
      </p:sp>
      <p:pic>
        <p:nvPicPr>
          <p:cNvPr id="4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2F9B925D-893C-1515-9C59-9AC7E36DC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9551A-D837-5383-7CF2-1251B1E7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3D399558-B0F6-7A40-A1E4-2002C2B473B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55B9741F-F551-8D1F-0B37-23A205260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IT" dirty="0"/>
              <a:t>Identification of a huge sub-crustal magmatic reservoir (&gt;400 km</a:t>
            </a:r>
            <a:r>
              <a:rPr lang="es-IT" baseline="30000" dirty="0"/>
              <a:t>3 </a:t>
            </a:r>
            <a:r>
              <a:rPr lang="es-IT" dirty="0"/>
              <a:t>?) hints at another deeper reservoir (&gt; 25 km).</a:t>
            </a:r>
          </a:p>
          <a:p>
            <a:endParaRPr lang="es-IT" dirty="0"/>
          </a:p>
          <a:p>
            <a:pPr algn="just"/>
            <a:r>
              <a:rPr lang="es-IT" dirty="0"/>
              <a:t>The presence of crustal weakness zones can influence the ascent of magma and affect the occurrence of future eruptions.</a:t>
            </a:r>
          </a:p>
          <a:p>
            <a:endParaRPr lang="es-IT" dirty="0"/>
          </a:p>
          <a:p>
            <a:pPr algn="just"/>
            <a:r>
              <a:rPr lang="es-IT" dirty="0"/>
              <a:t>The earthquake relocation in a 3D model gives a clearer picture of the whole volcanic process.</a:t>
            </a:r>
          </a:p>
          <a:p>
            <a:endParaRPr lang="es-IT" dirty="0"/>
          </a:p>
          <a:p>
            <a:endParaRPr lang="es-IT" dirty="0"/>
          </a:p>
        </p:txBody>
      </p:sp>
    </p:spTree>
    <p:extLst>
      <p:ext uri="{BB962C8B-B14F-4D97-AF65-F5344CB8AC3E}">
        <p14:creationId xmlns:p14="http://schemas.microsoft.com/office/powerpoint/2010/main" val="153341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11957EE3-A9BD-D111-6E02-71474B0E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8A61A23-4C28-D28E-B177-0A3FD5F8353E}"/>
              </a:ext>
            </a:extLst>
          </p:cNvPr>
          <p:cNvSpPr txBox="1"/>
          <p:nvPr/>
        </p:nvSpPr>
        <p:spPr>
          <a:xfrm>
            <a:off x="2008766" y="34380"/>
            <a:ext cx="5850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sz="4400" b="1" dirty="0"/>
              <a:t>Thanks for the attention</a:t>
            </a:r>
          </a:p>
        </p:txBody>
      </p:sp>
      <p:pic>
        <p:nvPicPr>
          <p:cNvPr id="5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C47D5415-8AF6-CFAB-6A68-73047210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8" y="1938910"/>
            <a:ext cx="1234630" cy="12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84D9F2C-0A9E-15D4-6BD3-2D46AED8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98" y="3429000"/>
            <a:ext cx="1906168" cy="7118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68B106-B045-0E53-64FE-8D31B3FC777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2598" y="239055"/>
            <a:ext cx="1088738" cy="14374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4" descr="EGU 2022 - European Geosciences Union General Assembly | Copernicus">
            <a:extLst>
              <a:ext uri="{FF2B5EF4-FFF2-40B4-BE49-F238E27FC236}">
                <a16:creationId xmlns:a16="http://schemas.microsoft.com/office/drawing/2014/main" id="{208C65B7-21B5-1701-9B0F-608B5E9B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8" y="5715121"/>
            <a:ext cx="2957584" cy="8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12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5DF0C-3EAB-B9D1-B313-B160DBA7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Dataset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CB0C9-55E5-5D31-297A-3ED4330DF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746" y="2217141"/>
            <a:ext cx="4698326" cy="3711632"/>
          </a:xfrm>
        </p:spPr>
        <p:txBody>
          <a:bodyPr>
            <a:normAutofit fontScale="55000" lnSpcReduction="20000"/>
          </a:bodyPr>
          <a:lstStyle/>
          <a:p>
            <a:r>
              <a:rPr lang="es-IT" sz="3600" b="1" dirty="0"/>
              <a:t>11,349</a:t>
            </a:r>
            <a:r>
              <a:rPr lang="es-IT" sz="3600" dirty="0"/>
              <a:t> earthquakes recorded by 22 seismic stations belonging to INVOLCAN and IGN networks</a:t>
            </a:r>
          </a:p>
          <a:p>
            <a:endParaRPr lang="es-IT" sz="3600" dirty="0"/>
          </a:p>
          <a:p>
            <a:r>
              <a:rPr lang="es-ES" sz="3600" b="1" dirty="0"/>
              <a:t>140,078</a:t>
            </a:r>
            <a:r>
              <a:rPr lang="es-ES" sz="3600" dirty="0"/>
              <a:t> P wave and </a:t>
            </a:r>
            <a:r>
              <a:rPr lang="es-ES" sz="3600" b="1" dirty="0"/>
              <a:t>155,231</a:t>
            </a:r>
            <a:r>
              <a:rPr lang="es-ES" sz="3600" dirty="0"/>
              <a:t> S wave </a:t>
            </a:r>
            <a:r>
              <a:rPr lang="es-ES" sz="3600" dirty="0" err="1"/>
              <a:t>phases</a:t>
            </a:r>
            <a:endParaRPr lang="es-IT" sz="3600" dirty="0"/>
          </a:p>
          <a:p>
            <a:endParaRPr lang="es-IT" sz="3600" dirty="0"/>
          </a:p>
          <a:p>
            <a:r>
              <a:rPr lang="es-IT" sz="3600" dirty="0"/>
              <a:t>Covering the:</a:t>
            </a:r>
          </a:p>
          <a:p>
            <a:pPr lvl="1"/>
            <a:r>
              <a:rPr lang="es-ES" sz="3200" dirty="0"/>
              <a:t>P</a:t>
            </a:r>
            <a:r>
              <a:rPr lang="es-IT" sz="3200" dirty="0"/>
              <a:t>recursory seismicity (2017-2021)</a:t>
            </a:r>
          </a:p>
          <a:p>
            <a:pPr lvl="1"/>
            <a:r>
              <a:rPr lang="es-IT" sz="3200" dirty="0"/>
              <a:t>Pre-eruptive (11-19 Set. 2021)</a:t>
            </a:r>
          </a:p>
          <a:p>
            <a:pPr lvl="1"/>
            <a:r>
              <a:rPr lang="es-IT" sz="3200" dirty="0"/>
              <a:t>Syn-eruptive (19 Sep. – 13 Dec. 2021)</a:t>
            </a:r>
          </a:p>
          <a:p>
            <a:pPr lvl="1"/>
            <a:r>
              <a:rPr lang="es-IT" sz="3200" dirty="0"/>
              <a:t>Post-eruptive (13-19 Dec. 2021)</a:t>
            </a:r>
          </a:p>
          <a:p>
            <a:endParaRPr lang="es-IT" sz="3600" dirty="0"/>
          </a:p>
          <a:p>
            <a:endParaRPr lang="es-IT" sz="3600" dirty="0"/>
          </a:p>
          <a:p>
            <a:pPr marL="0" indent="0">
              <a:buNone/>
            </a:pPr>
            <a:endParaRPr lang="es-IT" sz="3600" dirty="0"/>
          </a:p>
        </p:txBody>
      </p:sp>
      <p:pic>
        <p:nvPicPr>
          <p:cNvPr id="4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007AAD52-87AE-7231-31AC-212B63B66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60D8F5-62C3-D8F9-2F3B-9D6D39FA3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9426F3B4-8DA9-A852-D530-40A27B228B1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6098A78-E85D-FE0E-5678-09348222D1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67" y="1527401"/>
            <a:ext cx="3207783" cy="509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27D2B-FFBF-54E1-A897-DE869A19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Tomographic inversion</a:t>
            </a:r>
          </a:p>
        </p:txBody>
      </p:sp>
      <p:pic>
        <p:nvPicPr>
          <p:cNvPr id="3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9114D7BF-DD39-7779-3DB6-C7D1D035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23B58D-6FCF-B89D-3C54-289CD6A2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C8AF58-DD9F-DA53-3E1F-E38836C3670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2850A5-B8D4-0892-5419-03940FE26846}"/>
              </a:ext>
            </a:extLst>
          </p:cNvPr>
          <p:cNvSpPr txBox="1"/>
          <p:nvPr/>
        </p:nvSpPr>
        <p:spPr>
          <a:xfrm>
            <a:off x="2414677" y="1713982"/>
            <a:ext cx="399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sz="2000" dirty="0"/>
              <a:t>LOTOS earthquake tomography code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11A96C-983A-B196-4ABC-D199FE298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76" y="2193139"/>
            <a:ext cx="3647409" cy="44426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BC49BC-FF67-BCC0-17FC-7771238E3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842" y="2193139"/>
            <a:ext cx="4633158" cy="432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3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627D2B-FFBF-54E1-A897-DE869A195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Tomographic inversion</a:t>
            </a:r>
          </a:p>
        </p:txBody>
      </p:sp>
      <p:pic>
        <p:nvPicPr>
          <p:cNvPr id="3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9114D7BF-DD39-7779-3DB6-C7D1D0354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23B58D-6FCF-B89D-3C54-289CD6A2D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C8AF58-DD9F-DA53-3E1F-E38836C3670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F2850A5-B8D4-0892-5419-03940FE26846}"/>
              </a:ext>
            </a:extLst>
          </p:cNvPr>
          <p:cNvSpPr txBox="1"/>
          <p:nvPr/>
        </p:nvSpPr>
        <p:spPr>
          <a:xfrm>
            <a:off x="2414677" y="1713982"/>
            <a:ext cx="399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sz="2000" dirty="0"/>
              <a:t>LOTOS earthquake tomography code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1CE44E-BC63-8ECD-2307-CD9EA598E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03" y="2544907"/>
            <a:ext cx="4054819" cy="41157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B84E088-493B-AD10-64B5-4AE17D6B1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22" y="2480280"/>
            <a:ext cx="4595897" cy="411572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11E0E81-0A14-7961-0FD6-CF093E0E727D}"/>
              </a:ext>
            </a:extLst>
          </p:cNvPr>
          <p:cNvSpPr txBox="1"/>
          <p:nvPr/>
        </p:nvSpPr>
        <p:spPr>
          <a:xfrm>
            <a:off x="7756989" y="4233439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815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5EA28-EB7C-849D-6674-CECCE2BD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Resolution analysis</a:t>
            </a:r>
          </a:p>
        </p:txBody>
      </p:sp>
      <p:pic>
        <p:nvPicPr>
          <p:cNvPr id="3" name="image6.png">
            <a:extLst>
              <a:ext uri="{FF2B5EF4-FFF2-40B4-BE49-F238E27FC236}">
                <a16:creationId xmlns:a16="http://schemas.microsoft.com/office/drawing/2014/main" id="{CC14F6E8-9936-881A-9C38-7212FDFA49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28" y="1537465"/>
            <a:ext cx="3617622" cy="4818581"/>
          </a:xfrm>
          <a:prstGeom prst="rect">
            <a:avLst/>
          </a:prstGeom>
          <a:ln/>
        </p:spPr>
      </p:pic>
      <p:pic>
        <p:nvPicPr>
          <p:cNvPr id="4" name="image14.png">
            <a:extLst>
              <a:ext uri="{FF2B5EF4-FFF2-40B4-BE49-F238E27FC236}">
                <a16:creationId xmlns:a16="http://schemas.microsoft.com/office/drawing/2014/main" id="{87E10665-62BE-62F8-428B-4EA20600C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90689"/>
            <a:ext cx="3617622" cy="4682055"/>
          </a:xfrm>
          <a:prstGeom prst="rect">
            <a:avLst/>
          </a:prstGeom>
          <a:ln/>
        </p:spPr>
      </p:pic>
      <p:pic>
        <p:nvPicPr>
          <p:cNvPr id="5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2F8437B4-D435-F420-2D9D-9B80AA30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9A8D346-C32E-C05C-8100-62B3690CC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C21845EE-4FDF-AE50-4B67-42B5CBD888E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525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32E97-074F-4055-7FB6-6D2E3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Relocated earthquakes</a:t>
            </a:r>
          </a:p>
        </p:txBody>
      </p:sp>
      <p:pic>
        <p:nvPicPr>
          <p:cNvPr id="3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F2F80A90-539C-3F9B-5443-F8D15611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370" y="1690689"/>
            <a:ext cx="1234630" cy="12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0B1FE7D-D0D4-2199-01C6-E7758CC8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601" y="3286810"/>
            <a:ext cx="1906168" cy="7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12525E-D34B-2C9F-AE85-0E757B881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38713" y="232457"/>
            <a:ext cx="949944" cy="1262520"/>
          </a:xfrm>
          <a:prstGeom prst="rect">
            <a:avLst/>
          </a:prstGeom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B24925-B7A0-AFD5-3D69-48F3DB2BC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623" y="1690689"/>
            <a:ext cx="4553314" cy="27319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754E6A-6847-F1AB-6FC1-F9CFEC8CC6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57" y="4597799"/>
            <a:ext cx="2880000" cy="172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0D806E0-3097-7BB7-4555-F9FA94F6E9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6769" y="4597799"/>
            <a:ext cx="2880000" cy="172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6DFD213-CE51-5E67-F234-EF8048357D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769" y="4597799"/>
            <a:ext cx="2880000" cy="1728000"/>
          </a:xfrm>
          <a:prstGeom prst="rect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84130998-0449-8704-B98A-F16CA45FA48C}"/>
              </a:ext>
            </a:extLst>
          </p:cNvPr>
          <p:cNvCxnSpPr>
            <a:endCxn id="9" idx="0"/>
          </p:cNvCxnSpPr>
          <p:nvPr/>
        </p:nvCxnSpPr>
        <p:spPr>
          <a:xfrm flipH="1">
            <a:off x="1632857" y="3548743"/>
            <a:ext cx="1970314" cy="104905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E9D28FCC-D320-B386-CF7B-F5DBDD49293B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646769" y="3548743"/>
            <a:ext cx="77631" cy="104905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41765009-1F84-D219-C7E3-2F10361F3085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932715" y="3539871"/>
            <a:ext cx="1594054" cy="10579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BFD473D-2786-8297-E84C-4AB7BE72AE19}"/>
              </a:ext>
            </a:extLst>
          </p:cNvPr>
          <p:cNvSpPr txBox="1"/>
          <p:nvPr/>
        </p:nvSpPr>
        <p:spPr>
          <a:xfrm>
            <a:off x="1005900" y="6325799"/>
            <a:ext cx="118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dirty="0"/>
              <a:t>Precursory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72A5007-D55C-81E9-AE6A-7770BE82006A}"/>
              </a:ext>
            </a:extLst>
          </p:cNvPr>
          <p:cNvSpPr txBox="1"/>
          <p:nvPr/>
        </p:nvSpPr>
        <p:spPr>
          <a:xfrm>
            <a:off x="4110587" y="6280732"/>
            <a:ext cx="1351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dirty="0"/>
              <a:t>P</a:t>
            </a:r>
            <a:r>
              <a:rPr lang="es-ES" dirty="0"/>
              <a:t>r</a:t>
            </a:r>
            <a:r>
              <a:rPr lang="es-IT" dirty="0"/>
              <a:t>e-eruptive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E287A30-68EF-974B-0CC4-39E03281D5CF}"/>
              </a:ext>
            </a:extLst>
          </p:cNvPr>
          <p:cNvSpPr txBox="1"/>
          <p:nvPr/>
        </p:nvSpPr>
        <p:spPr>
          <a:xfrm>
            <a:off x="6990587" y="6256211"/>
            <a:ext cx="1369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IT" dirty="0"/>
              <a:t>Syn-eruptive</a:t>
            </a:r>
          </a:p>
        </p:txBody>
      </p:sp>
    </p:spTree>
    <p:extLst>
      <p:ext uri="{BB962C8B-B14F-4D97-AF65-F5344CB8AC3E}">
        <p14:creationId xmlns:p14="http://schemas.microsoft.com/office/powerpoint/2010/main" val="4213863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E05290-38A1-AE54-AE74-49504A72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Relocated earthquakes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CDE996-6A16-7B6E-7476-C3076EDE2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60" y="1494977"/>
            <a:ext cx="6841281" cy="5128027"/>
          </a:xfrm>
          <a:prstGeom prst="rect">
            <a:avLst/>
          </a:prstGeom>
        </p:spPr>
      </p:pic>
      <p:pic>
        <p:nvPicPr>
          <p:cNvPr id="4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E1B952E7-4354-FA4D-539B-27D42ABD5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210" y="1690689"/>
            <a:ext cx="1234630" cy="12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A7CAB3-17BF-9569-9EE3-07F32096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441" y="3286810"/>
            <a:ext cx="1906168" cy="7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5FEC1045-5091-22BA-6152-DA7778D3B86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685553" y="232457"/>
            <a:ext cx="949944" cy="1262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48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32E97-074F-4055-7FB6-6D2E3A37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Relocated earthquakes:</a:t>
            </a:r>
            <a:br>
              <a:rPr lang="es-IT" dirty="0"/>
            </a:br>
            <a:r>
              <a:rPr lang="es-IT" dirty="0"/>
              <a:t>pre-eruptive seismicity</a:t>
            </a:r>
          </a:p>
        </p:txBody>
      </p:sp>
      <p:pic>
        <p:nvPicPr>
          <p:cNvPr id="3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F2F80A90-539C-3F9B-5443-F8D15611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6370" y="1690689"/>
            <a:ext cx="1234630" cy="12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0B1FE7D-D0D4-2199-01C6-E7758CC8B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601" y="3286810"/>
            <a:ext cx="1906168" cy="71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612525E-D34B-2C9F-AE85-0E757B881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38713" y="232457"/>
            <a:ext cx="949944" cy="1262520"/>
          </a:xfrm>
          <a:prstGeom prst="rect">
            <a:avLst/>
          </a:prstGeom>
          <a:ln>
            <a:noFill/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74D817-3988-DD14-0AEE-50324425C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00" y="2627044"/>
            <a:ext cx="6400800" cy="2743200"/>
          </a:xfrm>
          <a:prstGeom prst="rect">
            <a:avLst/>
          </a:prstGeom>
        </p:spPr>
      </p:pic>
      <p:sp>
        <p:nvSpPr>
          <p:cNvPr id="14" name="Flecha abajo 13">
            <a:extLst>
              <a:ext uri="{FF2B5EF4-FFF2-40B4-BE49-F238E27FC236}">
                <a16:creationId xmlns:a16="http://schemas.microsoft.com/office/drawing/2014/main" id="{5379F75C-AB33-1EF0-0AB8-7CFCE0DAE3C2}"/>
              </a:ext>
            </a:extLst>
          </p:cNvPr>
          <p:cNvSpPr/>
          <p:nvPr/>
        </p:nvSpPr>
        <p:spPr>
          <a:xfrm rot="10800000">
            <a:off x="6114309" y="3998644"/>
            <a:ext cx="250371" cy="5769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IT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0EC2702-DBBF-B337-FE4A-114107A6B289}"/>
              </a:ext>
            </a:extLst>
          </p:cNvPr>
          <p:cNvSpPr/>
          <p:nvPr/>
        </p:nvSpPr>
        <p:spPr>
          <a:xfrm>
            <a:off x="3200400" y="2627043"/>
            <a:ext cx="2966357" cy="899927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IT"/>
          </a:p>
        </p:txBody>
      </p:sp>
    </p:spTree>
    <p:extLst>
      <p:ext uri="{BB962C8B-B14F-4D97-AF65-F5344CB8AC3E}">
        <p14:creationId xmlns:p14="http://schemas.microsoft.com/office/powerpoint/2010/main" val="844691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BA771B-0A03-C2F5-6726-C714F28E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IT" dirty="0"/>
              <a:t>Conceptual model</a:t>
            </a:r>
          </a:p>
        </p:txBody>
      </p:sp>
      <p:pic>
        <p:nvPicPr>
          <p:cNvPr id="3" name="image3.png">
            <a:extLst>
              <a:ext uri="{FF2B5EF4-FFF2-40B4-BE49-F238E27FC236}">
                <a16:creationId xmlns:a16="http://schemas.microsoft.com/office/drawing/2014/main" id="{44DA0699-B62A-3191-B0FD-83DCFA5F85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13" y="2289585"/>
            <a:ext cx="6286500" cy="3552825"/>
          </a:xfrm>
          <a:prstGeom prst="rect">
            <a:avLst/>
          </a:prstGeom>
          <a:ln/>
        </p:spPr>
      </p:pic>
      <p:pic>
        <p:nvPicPr>
          <p:cNvPr id="4" name="Picture 2" descr="Descarga de elementos de identidad visual corporativa UGR: logo UGR en  todas sus versiones | Canal UGR">
            <a:extLst>
              <a:ext uri="{FF2B5EF4-FFF2-40B4-BE49-F238E27FC236}">
                <a16:creationId xmlns:a16="http://schemas.microsoft.com/office/drawing/2014/main" id="{D5149CA4-6284-AF20-6C72-3191252BA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909" y="87515"/>
            <a:ext cx="962500" cy="9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0EC42-96A1-EE2C-7BB4-3262C807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4151" y="341833"/>
            <a:ext cx="1215368" cy="45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628A65D7-2E1E-A8E8-8F3A-C38C46496CBF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70940" y="87515"/>
            <a:ext cx="643227" cy="8749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375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216</Words>
  <Application>Microsoft Macintosh PowerPoint</Application>
  <PresentationFormat>Presentación en pantalla (4:3)</PresentationFormat>
  <Paragraphs>33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Dataset</vt:lpstr>
      <vt:lpstr>Tomographic inversion</vt:lpstr>
      <vt:lpstr>Tomographic inversion</vt:lpstr>
      <vt:lpstr>Resolution analysis</vt:lpstr>
      <vt:lpstr>Relocated earthquakes</vt:lpstr>
      <vt:lpstr>Relocated earthquakes</vt:lpstr>
      <vt:lpstr>Relocated earthquakes: pre-eruptive seismicity</vt:lpstr>
      <vt:lpstr>Conceptual model</vt:lpstr>
      <vt:lpstr>Conclusions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 D'Auria</dc:creator>
  <cp:lastModifiedBy>Luca D'Auria</cp:lastModifiedBy>
  <cp:revision>20</cp:revision>
  <dcterms:created xsi:type="dcterms:W3CDTF">2022-05-18T20:15:08Z</dcterms:created>
  <dcterms:modified xsi:type="dcterms:W3CDTF">2022-05-19T11:40:27Z</dcterms:modified>
</cp:coreProperties>
</file>