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57" r:id="rId6"/>
    <p:sldId id="273" r:id="rId7"/>
    <p:sldId id="262" r:id="rId8"/>
    <p:sldId id="274" r:id="rId9"/>
    <p:sldId id="27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bzmss\Downloads\all_InSAR_wetlandveg_sub_mast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bzmss\Downloads\all_InSAR_wetlandveg_sub_mast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bzmss\Downloads\all_InSAR_wetlandveg_sub_mast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59068932172957"/>
          <c:y val="7.0393700787401578E-2"/>
          <c:w val="0.64130404752037573"/>
          <c:h val="0.3791637503645377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FF0000"/>
                </a:gs>
                <a:gs pos="35000">
                  <a:srgbClr val="F69D1A"/>
                </a:gs>
                <a:gs pos="100000">
                  <a:srgbClr val="FFFF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[all_InSAR_wetlandveg_sub_master.xlsx]Sheet2!$P$11:$P$15</c:f>
                <c:numCache>
                  <c:formatCode>General</c:formatCode>
                  <c:ptCount val="5"/>
                  <c:pt idx="0">
                    <c:v>3.0039999999999998E-4</c:v>
                  </c:pt>
                  <c:pt idx="3">
                    <c:v>5.2720000000000002E-4</c:v>
                  </c:pt>
                  <c:pt idx="4">
                    <c:v>3.7080000000000001E-4</c:v>
                  </c:pt>
                </c:numCache>
              </c:numRef>
            </c:plus>
            <c:minus>
              <c:numRef>
                <c:f>[all_InSAR_wetlandveg_sub_master.xlsx]Sheet2!$P$11:$P$15</c:f>
                <c:numCache>
                  <c:formatCode>General</c:formatCode>
                  <c:ptCount val="5"/>
                  <c:pt idx="0">
                    <c:v>3.0039999999999998E-4</c:v>
                  </c:pt>
                  <c:pt idx="3">
                    <c:v>5.2720000000000002E-4</c:v>
                  </c:pt>
                  <c:pt idx="4">
                    <c:v>3.7080000000000001E-4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[all_InSAR_wetlandveg_sub_master.xlsx]Sheet2!$N$11:$N$15</c:f>
              <c:strCache>
                <c:ptCount val="5"/>
                <c:pt idx="0">
                  <c:v>Raised palsa</c:v>
                </c:pt>
                <c:pt idx="1">
                  <c:v>Sphagnum wetland</c:v>
                </c:pt>
                <c:pt idx="2">
                  <c:v>Sedge wetland</c:v>
                </c:pt>
                <c:pt idx="3">
                  <c:v>Willow wetland</c:v>
                </c:pt>
                <c:pt idx="4">
                  <c:v>Forested wetland</c:v>
                </c:pt>
              </c:strCache>
            </c:strRef>
          </c:cat>
          <c:val>
            <c:numRef>
              <c:f>[all_InSAR_wetlandveg_sub_master.xlsx]Sheet2!$O$11:$O$15</c:f>
              <c:numCache>
                <c:formatCode>General</c:formatCode>
                <c:ptCount val="5"/>
                <c:pt idx="0">
                  <c:v>-4.1419999999999998E-3</c:v>
                </c:pt>
                <c:pt idx="3">
                  <c:v>-4.5529999999999998E-3</c:v>
                </c:pt>
                <c:pt idx="4">
                  <c:v>-4.5760000000000002E-3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A4-4306-8276-EAEDEACDB2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687606936"/>
        <c:axId val="687607592"/>
      </c:barChart>
      <c:catAx>
        <c:axId val="68760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7607592"/>
        <c:crosses val="autoZero"/>
        <c:auto val="1"/>
        <c:lblAlgn val="ctr"/>
        <c:lblOffset val="100"/>
        <c:noMultiLvlLbl val="0"/>
      </c:catAx>
      <c:valAx>
        <c:axId val="687607592"/>
        <c:scaling>
          <c:orientation val="minMax"/>
          <c:min val="-7.0000000000000019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760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72255222483154"/>
          <c:y val="6.1134441528142312E-2"/>
          <c:w val="0.79587665576890609"/>
          <c:h val="0.3699044911052785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FF0000"/>
                </a:gs>
                <a:gs pos="20000">
                  <a:srgbClr val="F69D1A"/>
                </a:gs>
                <a:gs pos="83000">
                  <a:srgbClr val="FFFF00"/>
                </a:gs>
                <a:gs pos="100000">
                  <a:srgbClr val="FFFF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[all_InSAR_wetlandveg_sub_master.xlsx]Sheet2!$J$11:$J$15</c:f>
                <c:numCache>
                  <c:formatCode>General</c:formatCode>
                  <c:ptCount val="5"/>
                  <c:pt idx="0">
                    <c:v>1.3569999999999999E-4</c:v>
                  </c:pt>
                  <c:pt idx="1">
                    <c:v>4.6240000000000002E-4</c:v>
                  </c:pt>
                  <c:pt idx="2">
                    <c:v>1.697E-4</c:v>
                  </c:pt>
                  <c:pt idx="3">
                    <c:v>4.2230000000000002E-4</c:v>
                  </c:pt>
                  <c:pt idx="4">
                    <c:v>2.2670000000000001E-4</c:v>
                  </c:pt>
                </c:numCache>
              </c:numRef>
            </c:plus>
            <c:minus>
              <c:numRef>
                <c:f>[all_InSAR_wetlandveg_sub_master.xlsx]Sheet2!$J$11:$J$15</c:f>
                <c:numCache>
                  <c:formatCode>General</c:formatCode>
                  <c:ptCount val="5"/>
                  <c:pt idx="0">
                    <c:v>1.3569999999999999E-4</c:v>
                  </c:pt>
                  <c:pt idx="1">
                    <c:v>4.6240000000000002E-4</c:v>
                  </c:pt>
                  <c:pt idx="2">
                    <c:v>1.697E-4</c:v>
                  </c:pt>
                  <c:pt idx="3">
                    <c:v>4.2230000000000002E-4</c:v>
                  </c:pt>
                  <c:pt idx="4">
                    <c:v>2.2670000000000001E-4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[all_InSAR_wetlandveg_sub_master.xlsx]Sheet2!$H$11:$H$15</c:f>
              <c:strCache>
                <c:ptCount val="5"/>
                <c:pt idx="0">
                  <c:v>Raised palsa</c:v>
                </c:pt>
                <c:pt idx="1">
                  <c:v>Sphagnum wetland</c:v>
                </c:pt>
                <c:pt idx="2">
                  <c:v>Sedge wetland</c:v>
                </c:pt>
                <c:pt idx="3">
                  <c:v>Willow wetland</c:v>
                </c:pt>
                <c:pt idx="4">
                  <c:v>Forested wetland</c:v>
                </c:pt>
              </c:strCache>
            </c:strRef>
          </c:cat>
          <c:val>
            <c:numRef>
              <c:f>[all_InSAR_wetlandveg_sub_master.xlsx]Sheet2!$I$11:$I$15</c:f>
              <c:numCache>
                <c:formatCode>General</c:formatCode>
                <c:ptCount val="5"/>
                <c:pt idx="0">
                  <c:v>-3.7690000000000002E-3</c:v>
                </c:pt>
                <c:pt idx="1">
                  <c:v>-2.885E-3</c:v>
                </c:pt>
                <c:pt idx="2">
                  <c:v>-3.6219999999999998E-3</c:v>
                </c:pt>
                <c:pt idx="3">
                  <c:v>-2.6050000000000001E-3</c:v>
                </c:pt>
                <c:pt idx="4">
                  <c:v>-2.0790000000000001E-3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40-40E1-AEF2-DBACCE6C9A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653602224"/>
        <c:axId val="653598944"/>
      </c:barChart>
      <c:catAx>
        <c:axId val="65360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598944"/>
        <c:crosses val="autoZero"/>
        <c:auto val="1"/>
        <c:lblAlgn val="ctr"/>
        <c:lblOffset val="100"/>
        <c:noMultiLvlLbl val="0"/>
      </c:catAx>
      <c:valAx>
        <c:axId val="653598944"/>
        <c:scaling>
          <c:orientation val="minMax"/>
          <c:min val="-7.0000000000000019E-3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53602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07184428033452"/>
          <c:y val="5.1875182268883054E-2"/>
          <c:w val="0.77281296359694174"/>
          <c:h val="0.3699044911052785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FF0000"/>
                </a:gs>
                <a:gs pos="65480">
                  <a:srgbClr val="FCDB09"/>
                </a:gs>
                <a:gs pos="40000">
                  <a:srgbClr val="F69D1A"/>
                </a:gs>
                <a:gs pos="83000">
                  <a:srgbClr val="FFFF00"/>
                </a:gs>
                <a:gs pos="100000">
                  <a:srgbClr val="FFFF00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[all_InSAR_wetlandveg_sub_master.xlsx]Sheet2!$D$11:$D$15</c:f>
                <c:numCache>
                  <c:formatCode>General</c:formatCode>
                  <c:ptCount val="5"/>
                  <c:pt idx="0">
                    <c:v>1.6190000000000001E-4</c:v>
                  </c:pt>
                  <c:pt idx="1">
                    <c:v>2.8919999999999998E-4</c:v>
                  </c:pt>
                  <c:pt idx="2">
                    <c:v>2.128E-4</c:v>
                  </c:pt>
                  <c:pt idx="3">
                    <c:v>2.1440000000000001E-4</c:v>
                  </c:pt>
                  <c:pt idx="4">
                    <c:v>1.6310000000000001E-4</c:v>
                  </c:pt>
                </c:numCache>
              </c:numRef>
            </c:plus>
            <c:minus>
              <c:numRef>
                <c:f>[all_InSAR_wetlandveg_sub_master.xlsx]Sheet2!$D$11:$D$15</c:f>
                <c:numCache>
                  <c:formatCode>General</c:formatCode>
                  <c:ptCount val="5"/>
                  <c:pt idx="0">
                    <c:v>1.6190000000000001E-4</c:v>
                  </c:pt>
                  <c:pt idx="1">
                    <c:v>2.8919999999999998E-4</c:v>
                  </c:pt>
                  <c:pt idx="2">
                    <c:v>2.128E-4</c:v>
                  </c:pt>
                  <c:pt idx="3">
                    <c:v>2.1440000000000001E-4</c:v>
                  </c:pt>
                  <c:pt idx="4">
                    <c:v>1.6310000000000001E-4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[all_InSAR_wetlandveg_sub_master.xlsx]Sheet2!$B$11:$B$15</c:f>
              <c:strCache>
                <c:ptCount val="5"/>
                <c:pt idx="0">
                  <c:v>Raised palsa</c:v>
                </c:pt>
                <c:pt idx="1">
                  <c:v>Sphagnum wetland</c:v>
                </c:pt>
                <c:pt idx="2">
                  <c:v>Sedge wetland</c:v>
                </c:pt>
                <c:pt idx="3">
                  <c:v>Willow wetland</c:v>
                </c:pt>
                <c:pt idx="4">
                  <c:v>Forested wetland</c:v>
                </c:pt>
              </c:strCache>
            </c:strRef>
          </c:cat>
          <c:val>
            <c:numRef>
              <c:f>[all_InSAR_wetlandveg_sub_master.xlsx]Sheet2!$C$11:$C$15</c:f>
              <c:numCache>
                <c:formatCode>General</c:formatCode>
                <c:ptCount val="5"/>
                <c:pt idx="0">
                  <c:v>-6.0410000000000004E-3</c:v>
                </c:pt>
                <c:pt idx="1">
                  <c:v>-5.3959999999999998E-3</c:v>
                </c:pt>
                <c:pt idx="2">
                  <c:v>-5.0679999999999996E-3</c:v>
                </c:pt>
                <c:pt idx="3">
                  <c:v>-4.3140000000000001E-3</c:v>
                </c:pt>
                <c:pt idx="4">
                  <c:v>-4.496E-3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F8-43E5-A0B8-19626C19A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43533536"/>
        <c:axId val="443528616"/>
      </c:barChart>
      <c:catAx>
        <c:axId val="44353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528616"/>
        <c:crosses val="autoZero"/>
        <c:auto val="1"/>
        <c:lblAlgn val="ctr"/>
        <c:lblOffset val="100"/>
        <c:noMultiLvlLbl val="0"/>
      </c:catAx>
      <c:valAx>
        <c:axId val="4435286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4353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0221-C214-47A9-B66D-AE8B99F52430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F7BD-E103-425F-B609-4D6256949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743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0221-C214-47A9-B66D-AE8B99F52430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F7BD-E103-425F-B609-4D6256949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705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0221-C214-47A9-B66D-AE8B99F52430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F7BD-E103-425F-B609-4D6256949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978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0221-C214-47A9-B66D-AE8B99F52430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F7BD-E103-425F-B609-4D6256949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26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0221-C214-47A9-B66D-AE8B99F52430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F7BD-E103-425F-B609-4D6256949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98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0221-C214-47A9-B66D-AE8B99F52430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F7BD-E103-425F-B609-4D6256949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857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0221-C214-47A9-B66D-AE8B99F52430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F7BD-E103-425F-B609-4D6256949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89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0221-C214-47A9-B66D-AE8B99F52430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F7BD-E103-425F-B609-4D6256949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75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0221-C214-47A9-B66D-AE8B99F52430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F7BD-E103-425F-B609-4D6256949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18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0221-C214-47A9-B66D-AE8B99F52430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F7BD-E103-425F-B609-4D6256949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026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0221-C214-47A9-B66D-AE8B99F52430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F7BD-E103-425F-B609-4D6256949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602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60221-C214-47A9-B66D-AE8B99F52430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0F7BD-E103-425F-B609-4D6256949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19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2" y="3821469"/>
            <a:ext cx="11913326" cy="36445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8471" y="-37966"/>
            <a:ext cx="107406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Towards a monitoring approach for understanding permafrost degradation and linked subsidence in Arctic peatlands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68471" y="1093915"/>
            <a:ext cx="11236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Betsabe</a:t>
            </a:r>
            <a:r>
              <a:rPr lang="en-US" dirty="0"/>
              <a:t> de la </a:t>
            </a:r>
            <a:r>
              <a:rPr lang="en-US" dirty="0" err="1" smtClean="0"/>
              <a:t>Barreda</a:t>
            </a:r>
            <a:r>
              <a:rPr lang="en-US" dirty="0" smtClean="0"/>
              <a:t>-Bautista, </a:t>
            </a:r>
            <a:r>
              <a:rPr lang="en-US" dirty="0"/>
              <a:t>Doreen </a:t>
            </a:r>
            <a:r>
              <a:rPr lang="en-US" dirty="0" smtClean="0"/>
              <a:t>Boyd, </a:t>
            </a:r>
            <a:r>
              <a:rPr lang="en-US" dirty="0"/>
              <a:t>Martha </a:t>
            </a:r>
            <a:r>
              <a:rPr lang="en-US" dirty="0" smtClean="0"/>
              <a:t>Ledger, </a:t>
            </a:r>
            <a:r>
              <a:rPr lang="en-US" dirty="0"/>
              <a:t>Matthias </a:t>
            </a:r>
            <a:r>
              <a:rPr lang="en-US" dirty="0" err="1" smtClean="0"/>
              <a:t>Siewert</a:t>
            </a:r>
            <a:r>
              <a:rPr lang="en-US" baseline="30000" dirty="0" smtClean="0"/>
              <a:t> </a:t>
            </a:r>
            <a:r>
              <a:rPr lang="en-US" dirty="0"/>
              <a:t>,</a:t>
            </a:r>
            <a:r>
              <a:rPr lang="en-US" baseline="30000" dirty="0"/>
              <a:t> </a:t>
            </a:r>
            <a:r>
              <a:rPr lang="en-US" dirty="0"/>
              <a:t>Chris </a:t>
            </a:r>
            <a:r>
              <a:rPr lang="en-US" dirty="0" smtClean="0"/>
              <a:t>Chandler, </a:t>
            </a:r>
            <a:r>
              <a:rPr lang="en-US" dirty="0"/>
              <a:t>Andrew V. </a:t>
            </a:r>
            <a:r>
              <a:rPr lang="en-US" dirty="0" smtClean="0"/>
              <a:t>Bradley, </a:t>
            </a:r>
            <a:r>
              <a:rPr lang="en-US" dirty="0"/>
              <a:t>David </a:t>
            </a:r>
            <a:r>
              <a:rPr lang="en-US" dirty="0" smtClean="0"/>
              <a:t>Gee, </a:t>
            </a:r>
            <a:r>
              <a:rPr lang="en-US" dirty="0"/>
              <a:t>David J. </a:t>
            </a:r>
            <a:r>
              <a:rPr lang="en-US" dirty="0" smtClean="0"/>
              <a:t>Large, </a:t>
            </a:r>
            <a:r>
              <a:rPr lang="en-US" dirty="0"/>
              <a:t>Johan </a:t>
            </a:r>
            <a:r>
              <a:rPr lang="en-US" dirty="0" err="1" smtClean="0"/>
              <a:t>Olofsson</a:t>
            </a:r>
            <a:r>
              <a:rPr lang="en-US" dirty="0" smtClean="0"/>
              <a:t>, </a:t>
            </a:r>
            <a:r>
              <a:rPr lang="en-US" dirty="0"/>
              <a:t>Andrew </a:t>
            </a:r>
            <a:r>
              <a:rPr lang="en-US" dirty="0" err="1" smtClean="0"/>
              <a:t>Sowter</a:t>
            </a:r>
            <a:r>
              <a:rPr lang="en-US" dirty="0" smtClean="0"/>
              <a:t>, </a:t>
            </a:r>
            <a:r>
              <a:rPr lang="en-US" dirty="0"/>
              <a:t>Sofie </a:t>
            </a:r>
            <a:r>
              <a:rPr lang="en-US" dirty="0" err="1" smtClean="0"/>
              <a:t>Sjögersten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68471" y="1697810"/>
            <a:ext cx="606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University of Nottingham, University of Umea, </a:t>
            </a:r>
            <a:r>
              <a:rPr lang="en-GB" dirty="0" err="1" smtClean="0"/>
              <a:t>Terramotion</a:t>
            </a:r>
            <a:r>
              <a:rPr lang="en-GB" dirty="0" smtClean="0"/>
              <a:t> </a:t>
            </a:r>
            <a:r>
              <a:rPr lang="en-GB" dirty="0" err="1" smtClean="0"/>
              <a:t>Ldt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68471" y="2190253"/>
            <a:ext cx="112866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Using satellite and UAV data to measure subsidence from permafrost degradation.</a:t>
            </a:r>
          </a:p>
          <a:p>
            <a:r>
              <a:rPr lang="en-US" sz="2000" dirty="0" smtClean="0"/>
              <a:t>Testing the hypothesis that: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i="1" dirty="0" smtClean="0"/>
              <a:t>Areas </a:t>
            </a:r>
            <a:r>
              <a:rPr lang="en-US" sz="2000" i="1" dirty="0"/>
              <a:t>with </a:t>
            </a:r>
            <a:r>
              <a:rPr lang="en-US" sz="2000" i="1" u="sng" dirty="0"/>
              <a:t>shallower active layers </a:t>
            </a:r>
            <a:r>
              <a:rPr lang="en-US" sz="2000" i="1" dirty="0"/>
              <a:t>(i.e. raised </a:t>
            </a:r>
            <a:r>
              <a:rPr lang="en-US" sz="2000" i="1" dirty="0" err="1"/>
              <a:t>palsa</a:t>
            </a:r>
            <a:r>
              <a:rPr lang="en-US" sz="2000" i="1" dirty="0"/>
              <a:t> </a:t>
            </a:r>
            <a:r>
              <a:rPr lang="en-US" sz="2000" i="1" dirty="0" smtClean="0"/>
              <a:t>areas) </a:t>
            </a:r>
            <a:r>
              <a:rPr lang="en-US" sz="2000" i="1" dirty="0"/>
              <a:t>would have the </a:t>
            </a:r>
            <a:r>
              <a:rPr lang="en-US" sz="2000" i="1" u="sng" dirty="0"/>
              <a:t>greatest subsidence </a:t>
            </a:r>
            <a:r>
              <a:rPr lang="en-US" sz="2000" i="1" dirty="0" smtClean="0"/>
              <a:t>rates AND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i="1" dirty="0" smtClean="0"/>
              <a:t>that areas </a:t>
            </a:r>
            <a:r>
              <a:rPr lang="en-US" sz="2000" i="1" dirty="0"/>
              <a:t>with </a:t>
            </a:r>
            <a:r>
              <a:rPr lang="en-US" sz="2000" i="1" u="sng" dirty="0"/>
              <a:t>deep active layers </a:t>
            </a:r>
            <a:r>
              <a:rPr lang="en-US" sz="2000" i="1" dirty="0"/>
              <a:t>or no permafrost would have </a:t>
            </a:r>
            <a:r>
              <a:rPr lang="en-US" sz="2000" i="1" u="sng" dirty="0"/>
              <a:t>lower subsidence </a:t>
            </a:r>
            <a:r>
              <a:rPr lang="en-US" sz="2000" i="1" dirty="0"/>
              <a:t>rates (e.g. fen type vegetation) as these areas have reached more stable ground surface </a:t>
            </a:r>
            <a:r>
              <a:rPr lang="en-US" sz="2000" i="1" dirty="0" smtClean="0"/>
              <a:t>conditions.</a:t>
            </a:r>
            <a:endParaRPr lang="en-GB" sz="2000" i="1" dirty="0"/>
          </a:p>
        </p:txBody>
      </p:sp>
      <p:sp>
        <p:nvSpPr>
          <p:cNvPr id="15" name="Rectangle 14"/>
          <p:cNvSpPr/>
          <p:nvPr/>
        </p:nvSpPr>
        <p:spPr>
          <a:xfrm>
            <a:off x="268471" y="2150459"/>
            <a:ext cx="11632377" cy="167101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32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r="26720"/>
          <a:stretch/>
        </p:blipFill>
        <p:spPr>
          <a:xfrm>
            <a:off x="3686153" y="3132314"/>
            <a:ext cx="3169811" cy="23595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3186" y="1432337"/>
            <a:ext cx="5172197" cy="20259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76622" y="3016155"/>
            <a:ext cx="4993347" cy="38388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2975" y="6130804"/>
            <a:ext cx="1906074" cy="340531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pic>
        <p:nvPicPr>
          <p:cNvPr id="8" name="Picture 4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9013"/>
            <a:ext cx="1239982" cy="123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4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56" y="3573379"/>
            <a:ext cx="1239982" cy="123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855499" y="4323293"/>
            <a:ext cx="887431" cy="1429527"/>
          </a:xfrm>
          <a:prstGeom prst="straightConnector1">
            <a:avLst/>
          </a:prstGeom>
          <a:ln w="38100">
            <a:headEnd type="stealth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723289" y="4312100"/>
            <a:ext cx="931787" cy="1412764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655076" y="5724864"/>
            <a:ext cx="130570" cy="209172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15065" y="4547024"/>
            <a:ext cx="875353" cy="3331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Satellite</a:t>
            </a:r>
            <a:endParaRPr lang="en-GB" sz="1400" dirty="0"/>
          </a:p>
        </p:txBody>
      </p:sp>
      <p:sp>
        <p:nvSpPr>
          <p:cNvPr id="15" name="Rectangle 14"/>
          <p:cNvSpPr/>
          <p:nvPr/>
        </p:nvSpPr>
        <p:spPr>
          <a:xfrm>
            <a:off x="562975" y="5747097"/>
            <a:ext cx="1906074" cy="387934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6" name="Freeform 15"/>
          <p:cNvSpPr/>
          <p:nvPr/>
        </p:nvSpPr>
        <p:spPr>
          <a:xfrm>
            <a:off x="2614237" y="5733479"/>
            <a:ext cx="548671" cy="383707"/>
          </a:xfrm>
          <a:custGeom>
            <a:avLst/>
            <a:gdLst>
              <a:gd name="connsiteX0" fmla="*/ 589547 w 938463"/>
              <a:gd name="connsiteY0" fmla="*/ 0 h 685800"/>
              <a:gd name="connsiteX1" fmla="*/ 0 w 938463"/>
              <a:gd name="connsiteY1" fmla="*/ 12032 h 685800"/>
              <a:gd name="connsiteX2" fmla="*/ 24063 w 938463"/>
              <a:gd name="connsiteY2" fmla="*/ 673768 h 685800"/>
              <a:gd name="connsiteX3" fmla="*/ 938463 w 938463"/>
              <a:gd name="connsiteY3" fmla="*/ 685800 h 685800"/>
              <a:gd name="connsiteX4" fmla="*/ 589547 w 938463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463" h="685800">
                <a:moveTo>
                  <a:pt x="589547" y="0"/>
                </a:moveTo>
                <a:lnTo>
                  <a:pt x="0" y="12032"/>
                </a:lnTo>
                <a:lnTo>
                  <a:pt x="24063" y="673768"/>
                </a:lnTo>
                <a:lnTo>
                  <a:pt x="938463" y="685800"/>
                </a:lnTo>
                <a:lnTo>
                  <a:pt x="589547" y="0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7" name="Freeform 16"/>
          <p:cNvSpPr/>
          <p:nvPr/>
        </p:nvSpPr>
        <p:spPr>
          <a:xfrm>
            <a:off x="3111599" y="5938892"/>
            <a:ext cx="1442021" cy="273690"/>
          </a:xfrm>
          <a:custGeom>
            <a:avLst/>
            <a:gdLst>
              <a:gd name="connsiteX0" fmla="*/ 0 w 2466474"/>
              <a:gd name="connsiteY0" fmla="*/ 12032 h 372979"/>
              <a:gd name="connsiteX1" fmla="*/ 2466474 w 2466474"/>
              <a:gd name="connsiteY1" fmla="*/ 0 h 372979"/>
              <a:gd name="connsiteX2" fmla="*/ 2466474 w 2466474"/>
              <a:gd name="connsiteY2" fmla="*/ 372979 h 372979"/>
              <a:gd name="connsiteX3" fmla="*/ 180474 w 2466474"/>
              <a:gd name="connsiteY3" fmla="*/ 360948 h 372979"/>
              <a:gd name="connsiteX4" fmla="*/ 0 w 2466474"/>
              <a:gd name="connsiteY4" fmla="*/ 12032 h 37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474" h="372979">
                <a:moveTo>
                  <a:pt x="0" y="12032"/>
                </a:moveTo>
                <a:lnTo>
                  <a:pt x="2466474" y="0"/>
                </a:lnTo>
                <a:lnTo>
                  <a:pt x="2466474" y="372979"/>
                </a:lnTo>
                <a:lnTo>
                  <a:pt x="180474" y="360948"/>
                </a:lnTo>
                <a:lnTo>
                  <a:pt x="0" y="12032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8" name="Rectangle 17"/>
          <p:cNvSpPr/>
          <p:nvPr/>
        </p:nvSpPr>
        <p:spPr>
          <a:xfrm>
            <a:off x="1056385" y="5762121"/>
            <a:ext cx="983039" cy="398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Ground</a:t>
            </a:r>
            <a:endParaRPr lang="en-GB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113721" y="4902182"/>
            <a:ext cx="154070" cy="25276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283008" y="4805327"/>
            <a:ext cx="143262" cy="27612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78632" y="4873900"/>
            <a:ext cx="154070" cy="25276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147919" y="4777045"/>
            <a:ext cx="143262" cy="27612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2635340" y="6110454"/>
            <a:ext cx="682322" cy="343317"/>
          </a:xfrm>
          <a:custGeom>
            <a:avLst/>
            <a:gdLst>
              <a:gd name="connsiteX0" fmla="*/ 0 w 1167063"/>
              <a:gd name="connsiteY0" fmla="*/ 0 h 613611"/>
              <a:gd name="connsiteX1" fmla="*/ 24063 w 1167063"/>
              <a:gd name="connsiteY1" fmla="*/ 601579 h 613611"/>
              <a:gd name="connsiteX2" fmla="*/ 1167063 w 1167063"/>
              <a:gd name="connsiteY2" fmla="*/ 613611 h 613611"/>
              <a:gd name="connsiteX3" fmla="*/ 914400 w 1167063"/>
              <a:gd name="connsiteY3" fmla="*/ 36095 h 613611"/>
              <a:gd name="connsiteX4" fmla="*/ 0 w 1167063"/>
              <a:gd name="connsiteY4" fmla="*/ 0 h 61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063" h="613611">
                <a:moveTo>
                  <a:pt x="0" y="0"/>
                </a:moveTo>
                <a:lnTo>
                  <a:pt x="24063" y="601579"/>
                </a:lnTo>
                <a:lnTo>
                  <a:pt x="1167063" y="613611"/>
                </a:lnTo>
                <a:lnTo>
                  <a:pt x="914400" y="36095"/>
                </a:lnTo>
                <a:lnTo>
                  <a:pt x="0" y="0"/>
                </a:lnTo>
                <a:close/>
              </a:path>
            </a:pathLst>
          </a:cu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4" name="Freeform 23"/>
          <p:cNvSpPr/>
          <p:nvPr/>
        </p:nvSpPr>
        <p:spPr>
          <a:xfrm>
            <a:off x="3233251" y="6205850"/>
            <a:ext cx="1336507" cy="247921"/>
          </a:xfrm>
          <a:custGeom>
            <a:avLst/>
            <a:gdLst>
              <a:gd name="connsiteX0" fmla="*/ 0 w 2286000"/>
              <a:gd name="connsiteY0" fmla="*/ 24063 h 493295"/>
              <a:gd name="connsiteX1" fmla="*/ 228600 w 2286000"/>
              <a:gd name="connsiteY1" fmla="*/ 481263 h 493295"/>
              <a:gd name="connsiteX2" fmla="*/ 2286000 w 2286000"/>
              <a:gd name="connsiteY2" fmla="*/ 493295 h 493295"/>
              <a:gd name="connsiteX3" fmla="*/ 2249905 w 2286000"/>
              <a:gd name="connsiteY3" fmla="*/ 0 h 493295"/>
              <a:gd name="connsiteX4" fmla="*/ 0 w 2286000"/>
              <a:gd name="connsiteY4" fmla="*/ 24063 h 49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493295">
                <a:moveTo>
                  <a:pt x="0" y="24063"/>
                </a:moveTo>
                <a:lnTo>
                  <a:pt x="228600" y="481263"/>
                </a:lnTo>
                <a:lnTo>
                  <a:pt x="2286000" y="493295"/>
                </a:lnTo>
                <a:lnTo>
                  <a:pt x="2249905" y="0"/>
                </a:lnTo>
                <a:lnTo>
                  <a:pt x="0" y="24063"/>
                </a:lnTo>
                <a:close/>
              </a:path>
            </a:pathLst>
          </a:cu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5" name="Rectangle 24"/>
          <p:cNvSpPr/>
          <p:nvPr/>
        </p:nvSpPr>
        <p:spPr>
          <a:xfrm>
            <a:off x="3241319" y="5855544"/>
            <a:ext cx="1320369" cy="33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Deformation</a:t>
            </a:r>
            <a:endParaRPr lang="en-GB" sz="1400" dirty="0"/>
          </a:p>
        </p:txBody>
      </p:sp>
      <p:grpSp>
        <p:nvGrpSpPr>
          <p:cNvPr id="26" name="Group 84"/>
          <p:cNvGrpSpPr>
            <a:grpSpLocks/>
          </p:cNvGrpSpPr>
          <p:nvPr/>
        </p:nvGrpSpPr>
        <p:grpSpPr bwMode="auto">
          <a:xfrm>
            <a:off x="2831742" y="5489509"/>
            <a:ext cx="563296" cy="1065238"/>
            <a:chOff x="3264" y="2976"/>
            <a:chExt cx="672" cy="1344"/>
          </a:xfrm>
        </p:grpSpPr>
        <p:sp>
          <p:nvSpPr>
            <p:cNvPr id="27" name="Line 79"/>
            <p:cNvSpPr>
              <a:spLocks noChangeShapeType="1"/>
            </p:cNvSpPr>
            <p:nvPr/>
          </p:nvSpPr>
          <p:spPr bwMode="auto">
            <a:xfrm>
              <a:off x="3513" y="3137"/>
              <a:ext cx="187" cy="371"/>
            </a:xfrm>
            <a:prstGeom prst="line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Line 80"/>
            <p:cNvSpPr>
              <a:spLocks noChangeShapeType="1"/>
            </p:cNvSpPr>
            <p:nvPr/>
          </p:nvSpPr>
          <p:spPr bwMode="auto">
            <a:xfrm flipH="1" flipV="1">
              <a:off x="3264" y="2976"/>
              <a:ext cx="672" cy="1344"/>
            </a:xfrm>
            <a:prstGeom prst="line">
              <a:avLst/>
            </a:prstGeom>
            <a:ln w="44450">
              <a:headEnd/>
              <a:tailEnd/>
            </a:ln>
            <a:ex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384980" y="-107254"/>
            <a:ext cx="119549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err="1" smtClean="0"/>
              <a:t>Interoferometic</a:t>
            </a:r>
            <a:r>
              <a:rPr lang="en-GB" sz="3200" dirty="0" smtClean="0"/>
              <a:t> synoptic aperture radar </a:t>
            </a:r>
            <a:r>
              <a:rPr lang="en-GB" sz="3200" u="sng" dirty="0" err="1" smtClean="0"/>
              <a:t>InSAR</a:t>
            </a:r>
            <a:r>
              <a:rPr lang="en-GB" sz="3200" dirty="0" smtClean="0"/>
              <a:t> for detecting subsidence </a:t>
            </a:r>
            <a:endParaRPr lang="en-GB" sz="3200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384980" y="974191"/>
            <a:ext cx="11390812" cy="1156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/>
              <a:t>InSAR</a:t>
            </a:r>
            <a:r>
              <a:rPr lang="en-GB" sz="2000" dirty="0" smtClean="0"/>
              <a:t> has continuous cover of the Arctic.</a:t>
            </a:r>
          </a:p>
          <a:p>
            <a:r>
              <a:rPr lang="en-GB" sz="2000" dirty="0" smtClean="0"/>
              <a:t>Measures millimetre level changes in ground motion.</a:t>
            </a:r>
          </a:p>
          <a:p>
            <a:r>
              <a:rPr lang="en-GB" sz="2000" dirty="0" smtClean="0"/>
              <a:t>Tested in a range of regions- BUT not the Arctic, has potential for pan-Arctic monitoring.</a:t>
            </a:r>
          </a:p>
          <a:p>
            <a:r>
              <a:rPr lang="en-GB" sz="2000" dirty="0" err="1" smtClean="0"/>
              <a:t>InSAR</a:t>
            </a:r>
            <a:r>
              <a:rPr lang="en-GB" sz="2000" dirty="0" smtClean="0"/>
              <a:t> constrained to the thaw period- do we have enough data pairs to detect motion? </a:t>
            </a:r>
          </a:p>
          <a:p>
            <a:r>
              <a:rPr lang="en-GB" sz="2000" dirty="0" smtClean="0"/>
              <a:t>Small scale variability in subsidence-how is this captured by the satellite data?</a:t>
            </a:r>
          </a:p>
          <a:p>
            <a:pPr marL="0" indent="0">
              <a:buNone/>
            </a:pPr>
            <a:endParaRPr lang="en-GB" sz="2000" dirty="0" smtClean="0"/>
          </a:p>
          <a:p>
            <a:endParaRPr lang="en-GB" sz="2000" dirty="0" smtClean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6336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3232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 err="1" smtClean="0"/>
              <a:t>Palsa</a:t>
            </a:r>
            <a:r>
              <a:rPr lang="en-GB" sz="3200" dirty="0" smtClean="0"/>
              <a:t> peatlands with different rates of degradation over time</a:t>
            </a:r>
            <a:endParaRPr lang="en-GB" sz="3200" dirty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" r="26257"/>
          <a:stretch/>
        </p:blipFill>
        <p:spPr>
          <a:xfrm>
            <a:off x="5763125" y="2570023"/>
            <a:ext cx="6039853" cy="439626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0"/>
          <a:stretch/>
        </p:blipFill>
        <p:spPr bwMode="auto">
          <a:xfrm>
            <a:off x="709863" y="2570023"/>
            <a:ext cx="4740443" cy="34337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442909" y="1165157"/>
            <a:ext cx="5251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Lateral contraction </a:t>
            </a:r>
            <a:r>
              <a:rPr lang="en-US" b="1" dirty="0"/>
              <a:t>of </a:t>
            </a:r>
            <a:r>
              <a:rPr lang="en-US" b="1" dirty="0" err="1" smtClean="0"/>
              <a:t>palsas</a:t>
            </a:r>
            <a:r>
              <a:rPr lang="en-US" b="1" dirty="0" smtClean="0"/>
              <a:t> between 1960-2018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dirty="0" smtClean="0"/>
              <a:t>9 m </a:t>
            </a:r>
            <a:r>
              <a:rPr lang="en-US" dirty="0" err="1" smtClean="0"/>
              <a:t>Storflaket</a:t>
            </a:r>
            <a:r>
              <a:rPr lang="en-US" dirty="0" smtClean="0"/>
              <a:t> </a:t>
            </a:r>
            <a:r>
              <a:rPr lang="en-US" dirty="0"/>
              <a:t>and Tourist station </a:t>
            </a:r>
            <a:r>
              <a:rPr lang="en-US" dirty="0" smtClean="0"/>
              <a:t>mires</a:t>
            </a:r>
          </a:p>
          <a:p>
            <a:r>
              <a:rPr lang="en-US" dirty="0" smtClean="0"/>
              <a:t>3 m </a:t>
            </a:r>
            <a:r>
              <a:rPr lang="en-US" dirty="0" err="1" smtClean="0"/>
              <a:t>Stordalen</a:t>
            </a:r>
            <a:r>
              <a:rPr lang="en-US" dirty="0" smtClean="0"/>
              <a:t> mire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09863" y="1185028"/>
            <a:ext cx="3914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Three study sites in northern Sweden</a:t>
            </a:r>
          </a:p>
          <a:p>
            <a:endParaRPr lang="en-GB" dirty="0" smtClean="0"/>
          </a:p>
          <a:p>
            <a:r>
              <a:rPr lang="en-GB" dirty="0" smtClean="0"/>
              <a:t>UAV, </a:t>
            </a:r>
            <a:r>
              <a:rPr lang="en-GB" dirty="0" err="1" smtClean="0"/>
              <a:t>InSAR</a:t>
            </a:r>
            <a:r>
              <a:rPr lang="en-GB" dirty="0" smtClean="0"/>
              <a:t> and ground truth data</a:t>
            </a:r>
          </a:p>
          <a:p>
            <a:r>
              <a:rPr lang="en-GB" dirty="0" smtClean="0"/>
              <a:t>Data collection between 2017 and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486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224" y="-239682"/>
            <a:ext cx="10836442" cy="132556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Using high resolution UAV data to map different vegetation types</a:t>
            </a:r>
            <a:endParaRPr lang="en-GB" sz="3200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" t="33419"/>
          <a:stretch/>
        </p:blipFill>
        <p:spPr>
          <a:xfrm>
            <a:off x="2259874" y="1837403"/>
            <a:ext cx="9752024" cy="46907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91383" y="844738"/>
            <a:ext cx="6906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UAV image images ca 3 cm resolution</a:t>
            </a:r>
          </a:p>
          <a:p>
            <a:r>
              <a:rPr lang="en-GB" dirty="0" smtClean="0"/>
              <a:t>Map 0.5m resolution – relevant scale for permafrost degradation</a:t>
            </a:r>
            <a:endParaRPr lang="en-GB" dirty="0"/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r="49841"/>
          <a:stretch/>
        </p:blipFill>
        <p:spPr>
          <a:xfrm>
            <a:off x="83588" y="643416"/>
            <a:ext cx="2084846" cy="311963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3"/>
          <a:srcRect l="49870"/>
          <a:stretch/>
        </p:blipFill>
        <p:spPr>
          <a:xfrm>
            <a:off x="83588" y="3763051"/>
            <a:ext cx="1980343" cy="309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6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/>
          <a:stretch/>
        </p:blipFill>
        <p:spPr>
          <a:xfrm>
            <a:off x="276726" y="2184003"/>
            <a:ext cx="6603851" cy="437320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76726" y="43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Using high resolution UAV data to measure subsidence</a:t>
            </a:r>
            <a:endParaRPr lang="en-GB" sz="3200" dirty="0"/>
          </a:p>
        </p:txBody>
      </p:sp>
      <p:pic>
        <p:nvPicPr>
          <p:cNvPr id="10" name="Picture 9" descr="C:\Users\sbzmss\Downloads\P1_DEM_differenc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033" y="2631947"/>
            <a:ext cx="4704346" cy="42260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76726" y="1083630"/>
            <a:ext cx="6448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Repeated UAV flights in 2017 and 2020 to differential digital elevation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Raised </a:t>
            </a:r>
            <a:r>
              <a:rPr lang="en-GB" dirty="0" err="1" smtClean="0"/>
              <a:t>palsa</a:t>
            </a:r>
            <a:r>
              <a:rPr lang="en-GB" dirty="0" smtClean="0"/>
              <a:t> areas surrounded by lower lying fen vegetation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773779" y="1431618"/>
            <a:ext cx="5113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High subsidence around edges of </a:t>
            </a:r>
            <a:r>
              <a:rPr lang="en-GB" dirty="0" err="1" smtClean="0"/>
              <a:t>palsas</a:t>
            </a:r>
            <a:r>
              <a:rPr lang="en-GB" dirty="0" smtClean="0"/>
              <a:t> experiencing lateral erosion (</a:t>
            </a:r>
            <a:r>
              <a:rPr lang="en-GB" dirty="0" smtClean="0">
                <a:solidFill>
                  <a:srgbClr val="FF0000"/>
                </a:solidFill>
              </a:rPr>
              <a:t>red areas</a:t>
            </a:r>
            <a:r>
              <a:rPr lang="en-GB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UAV differential DEM method does not work over dense vegetation (</a:t>
            </a:r>
            <a:r>
              <a:rPr lang="en-GB" dirty="0" smtClean="0">
                <a:solidFill>
                  <a:srgbClr val="00B050"/>
                </a:solidFill>
              </a:rPr>
              <a:t>green areas</a:t>
            </a:r>
            <a:r>
              <a:rPr lang="en-GB" dirty="0" smtClean="0"/>
              <a:t> showing uplift)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5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b="66493"/>
          <a:stretch/>
        </p:blipFill>
        <p:spPr>
          <a:xfrm>
            <a:off x="2106315" y="2317268"/>
            <a:ext cx="8676042" cy="217867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31733" y="4297068"/>
            <a:ext cx="7094256" cy="3820069"/>
            <a:chOff x="2152814" y="4494437"/>
            <a:chExt cx="4939909" cy="2819400"/>
          </a:xfrm>
        </p:grpSpPr>
        <p:graphicFrame>
          <p:nvGraphicFramePr>
            <p:cNvPr id="4" name="Chart 3"/>
            <p:cNvGraphicFramePr/>
            <p:nvPr>
              <p:extLst/>
            </p:nvPr>
          </p:nvGraphicFramePr>
          <p:xfrm>
            <a:off x="2216467" y="4494437"/>
            <a:ext cx="180975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5" name="Chart 4"/>
            <p:cNvGraphicFramePr/>
            <p:nvPr>
              <p:extLst/>
            </p:nvPr>
          </p:nvGraphicFramePr>
          <p:xfrm>
            <a:off x="3952875" y="4542060"/>
            <a:ext cx="1628775" cy="27431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6" name="Chart 5"/>
            <p:cNvGraphicFramePr/>
            <p:nvPr>
              <p:extLst/>
            </p:nvPr>
          </p:nvGraphicFramePr>
          <p:xfrm>
            <a:off x="5559198" y="4570637"/>
            <a:ext cx="1533525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 rot="16200000">
              <a:off x="1781556" y="5135127"/>
              <a:ext cx="977854" cy="235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Subsidence (cm)</a:t>
              </a:r>
              <a:endParaRPr lang="en-GB" sz="1200" dirty="0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363955" y="-2776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Using satellite </a:t>
            </a:r>
            <a:r>
              <a:rPr lang="en-GB" sz="3200" dirty="0" err="1" smtClean="0"/>
              <a:t>InSAR</a:t>
            </a:r>
            <a:r>
              <a:rPr lang="en-GB" sz="3200" dirty="0" smtClean="0"/>
              <a:t> data to measure subsidence</a:t>
            </a:r>
            <a:endParaRPr lang="en-GB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63955" y="776517"/>
            <a:ext cx="56904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Coherent coverage-data quality is good!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Max subsidence rates 1.5 cm between 2017-2020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Areas of subsidence correspond to degrading area</a:t>
            </a:r>
          </a:p>
          <a:p>
            <a:endParaRPr lang="en-GB" sz="2000" dirty="0"/>
          </a:p>
        </p:txBody>
      </p:sp>
      <p:sp>
        <p:nvSpPr>
          <p:cNvPr id="12" name="Oval 11"/>
          <p:cNvSpPr/>
          <p:nvPr/>
        </p:nvSpPr>
        <p:spPr>
          <a:xfrm>
            <a:off x="7917477" y="2660931"/>
            <a:ext cx="457200" cy="5718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341181" y="2764607"/>
            <a:ext cx="280574" cy="26768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054424" y="746764"/>
            <a:ext cx="57476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Differences in subsidence among vegetation 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Largest subsidence in raised </a:t>
            </a:r>
            <a:r>
              <a:rPr lang="en-GB" sz="2000" dirty="0" err="1" smtClean="0"/>
              <a:t>palsa</a:t>
            </a:r>
            <a:r>
              <a:rPr lang="en-GB" sz="2000" dirty="0" smtClean="0"/>
              <a:t>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BUT fen vegetation is also subsiding- consolidation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112648" y="1979739"/>
            <a:ext cx="5437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Tourist St        </a:t>
            </a:r>
            <a:r>
              <a:rPr lang="en-GB" sz="1400" dirty="0" smtClean="0"/>
              <a:t>                                 </a:t>
            </a:r>
            <a:r>
              <a:rPr lang="en-GB" sz="1400" dirty="0" err="1" smtClean="0"/>
              <a:t>Storflaket</a:t>
            </a:r>
            <a:r>
              <a:rPr lang="en-GB" sz="1400" dirty="0" smtClean="0"/>
              <a:t>                     </a:t>
            </a:r>
            <a:r>
              <a:rPr lang="en-GB" sz="1400" dirty="0" smtClean="0"/>
              <a:t>                  </a:t>
            </a:r>
            <a:r>
              <a:rPr lang="en-GB" sz="1400" dirty="0" err="1" smtClean="0"/>
              <a:t>Stordalen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308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481" y="1604465"/>
            <a:ext cx="41300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 smtClean="0"/>
              <a:t>InSAR</a:t>
            </a:r>
            <a:r>
              <a:rPr lang="en-GB" sz="2000" dirty="0" smtClean="0"/>
              <a:t> subsidence rates are supressed by averaging across 20m*20m pixels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 smtClean="0"/>
              <a:t>InSAR</a:t>
            </a:r>
            <a:r>
              <a:rPr lang="en-GB" sz="2000" dirty="0" smtClean="0"/>
              <a:t> can detect low levels of motion also in fen vegetation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UAV </a:t>
            </a:r>
            <a:r>
              <a:rPr lang="en-GB" sz="2000" dirty="0" err="1" smtClean="0"/>
              <a:t>dDEMs</a:t>
            </a:r>
            <a:r>
              <a:rPr lang="en-GB" sz="2000" dirty="0" smtClean="0"/>
              <a:t> can detect the thaw front at </a:t>
            </a:r>
            <a:r>
              <a:rPr lang="en-GB" sz="2000" dirty="0" err="1" smtClean="0"/>
              <a:t>palsa</a:t>
            </a:r>
            <a:r>
              <a:rPr lang="en-GB" sz="2000" dirty="0" smtClean="0"/>
              <a:t> edges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UAV </a:t>
            </a:r>
            <a:r>
              <a:rPr lang="en-GB" sz="2000" dirty="0" err="1" smtClean="0"/>
              <a:t>dDEMs</a:t>
            </a:r>
            <a:r>
              <a:rPr lang="en-GB" sz="2000" dirty="0" smtClean="0"/>
              <a:t> can not detect motion under dense fen vegetation 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9804"/>
          <a:stretch/>
        </p:blipFill>
        <p:spPr>
          <a:xfrm>
            <a:off x="4203510" y="1216573"/>
            <a:ext cx="7820167" cy="5522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29" y="-7702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How does the subsidence patterns and rates compare between </a:t>
            </a:r>
            <a:r>
              <a:rPr lang="en-GB" sz="3200" dirty="0" err="1" smtClean="0"/>
              <a:t>InSAR</a:t>
            </a:r>
            <a:r>
              <a:rPr lang="en-GB" sz="3200" dirty="0" smtClean="0"/>
              <a:t> and the differential UAV digital elevation models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968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266" y="-132668"/>
            <a:ext cx="2819400" cy="132556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Conclusion</a:t>
            </a:r>
            <a:endParaRPr lang="en-GB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/>
          <a:stretch/>
        </p:blipFill>
        <p:spPr>
          <a:xfrm>
            <a:off x="865313" y="2695074"/>
            <a:ext cx="9642507" cy="416292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14266" y="983415"/>
            <a:ext cx="10515600" cy="1711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dirty="0" smtClean="0"/>
              <a:t>Subsidence from permafrost degradation is detectable with </a:t>
            </a:r>
            <a:r>
              <a:rPr lang="en-GB" sz="2400" dirty="0" err="1" smtClean="0"/>
              <a:t>InSAR</a:t>
            </a:r>
            <a:endParaRPr lang="en-GB" sz="2400" dirty="0" smtClean="0"/>
          </a:p>
          <a:p>
            <a:r>
              <a:rPr lang="en-GB" sz="2400" dirty="0" smtClean="0"/>
              <a:t>Fine scale degradations patterns can be quantified using differential DEMs</a:t>
            </a:r>
          </a:p>
          <a:p>
            <a:r>
              <a:rPr lang="en-GB" sz="2400" dirty="0" smtClean="0"/>
              <a:t>Raised </a:t>
            </a:r>
            <a:r>
              <a:rPr lang="en-GB" sz="2400" dirty="0" err="1" smtClean="0"/>
              <a:t>palsa</a:t>
            </a:r>
            <a:r>
              <a:rPr lang="en-GB" sz="2400" dirty="0" smtClean="0"/>
              <a:t> peatlands are vulnerable to </a:t>
            </a:r>
            <a:r>
              <a:rPr lang="en-GB" sz="2400" dirty="0" smtClean="0"/>
              <a:t>subsidence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230846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8993" t="21453" r="10633" b="8826"/>
          <a:stretch/>
        </p:blipFill>
        <p:spPr>
          <a:xfrm>
            <a:off x="460375" y="2376978"/>
            <a:ext cx="5625035" cy="43768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2263" y="0"/>
            <a:ext cx="10712116" cy="132556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Next steps: Regional permafrost degradation and CH</a:t>
            </a:r>
            <a:r>
              <a:rPr lang="en-GB" sz="3200" baseline="-25000" dirty="0" smtClean="0"/>
              <a:t>4</a:t>
            </a:r>
            <a:r>
              <a:rPr lang="en-GB" sz="3200" dirty="0" smtClean="0"/>
              <a:t> feedbacks</a:t>
            </a:r>
            <a:endParaRPr lang="en-GB" sz="3200" dirty="0"/>
          </a:p>
        </p:txBody>
      </p:sp>
      <p:pic>
        <p:nvPicPr>
          <p:cNvPr id="5" name="Content Placeholder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19" y="3611053"/>
            <a:ext cx="6296526" cy="3143819"/>
          </a:xfrm>
          <a:prstGeom prst="rect">
            <a:avLst/>
          </a:prstGeom>
          <a:noFill/>
        </p:spPr>
      </p:pic>
      <p:sp>
        <p:nvSpPr>
          <p:cNvPr id="2" name="AutoShape 4" descr="A Blessing and a Curse: Melting Permafrost in the Russian Arctic - The  Arctic Institu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4" name="Picture 6" descr="A large crevasse in the earth with running water in 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1308043"/>
            <a:ext cx="2924270" cy="168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sbzmss\Downloads\GBSAR_Produc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9"/>
          <a:stretch/>
        </p:blipFill>
        <p:spPr bwMode="auto">
          <a:xfrm>
            <a:off x="6274741" y="1464848"/>
            <a:ext cx="5423825" cy="18242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091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EA13023E75B94FB4E236E5EF4ED356" ma:contentTypeVersion="14" ma:contentTypeDescription="Create a new document." ma:contentTypeScope="" ma:versionID="da2030b20b07c3666d63f01a54545869">
  <xsd:schema xmlns:xsd="http://www.w3.org/2001/XMLSchema" xmlns:xs="http://www.w3.org/2001/XMLSchema" xmlns:p="http://schemas.microsoft.com/office/2006/metadata/properties" xmlns:ns3="26dade36-14ca-4890-8dfe-98e90156b7de" xmlns:ns4="1cfe8061-82c7-4184-9117-9f627f073f1f" targetNamespace="http://schemas.microsoft.com/office/2006/metadata/properties" ma:root="true" ma:fieldsID="8cea5eeed65aa0166bcb9568edc02943" ns3:_="" ns4:_="">
    <xsd:import namespace="26dade36-14ca-4890-8dfe-98e90156b7de"/>
    <xsd:import namespace="1cfe8061-82c7-4184-9117-9f627f073f1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dade36-14ca-4890-8dfe-98e90156b7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fe8061-82c7-4184-9117-9f627f073f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EED951-3ED7-4B1B-8701-3C7CB8D9E29C}">
  <ds:schemaRefs>
    <ds:schemaRef ds:uri="http://purl.org/dc/elements/1.1/"/>
    <ds:schemaRef ds:uri="http://purl.org/dc/terms/"/>
    <ds:schemaRef ds:uri="1cfe8061-82c7-4184-9117-9f627f073f1f"/>
    <ds:schemaRef ds:uri="http://schemas.microsoft.com/office/infopath/2007/PartnerControls"/>
    <ds:schemaRef ds:uri="http://schemas.microsoft.com/office/2006/documentManagement/types"/>
    <ds:schemaRef ds:uri="26dade36-14ca-4890-8dfe-98e90156b7de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0B04FEC-C3E0-4A07-A4FC-4934E25BE2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891235-1374-468B-8273-8F860A6383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dade36-14ca-4890-8dfe-98e90156b7de"/>
    <ds:schemaRef ds:uri="1cfe8061-82c7-4184-9117-9f627f073f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480</Words>
  <Application>Microsoft Office PowerPoint</Application>
  <PresentationFormat>Widescreen</PresentationFormat>
  <Paragraphs>60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Palsa peatlands with different rates of degradation over time</vt:lpstr>
      <vt:lpstr>Using high resolution UAV data to map different vegetation types</vt:lpstr>
      <vt:lpstr>PowerPoint Presentation</vt:lpstr>
      <vt:lpstr>PowerPoint Presentation</vt:lpstr>
      <vt:lpstr>How does the subsidence patterns and rates compare between InSAR and the differential UAV digital elevation models</vt:lpstr>
      <vt:lpstr>Conclusion</vt:lpstr>
      <vt:lpstr>Next steps: Regional permafrost degradation and CH4 feedbacks</vt:lpstr>
    </vt:vector>
  </TitlesOfParts>
  <Company>University of Nottingham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Sofie Sjogersten (staff)</dc:creator>
  <cp:lastModifiedBy>Sofie Sjogersten (staff)</cp:lastModifiedBy>
  <cp:revision>32</cp:revision>
  <dcterms:created xsi:type="dcterms:W3CDTF">2022-05-24T10:36:59Z</dcterms:created>
  <dcterms:modified xsi:type="dcterms:W3CDTF">2022-05-25T06:12:59Z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0x0101001AEA13023E75B94FB4E236E5EF4ED356</vt:lpwstr>
  </property>
</Properties>
</file>