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6"/>
  </p:notesMasterIdLst>
  <p:sldIdLst>
    <p:sldId id="257" r:id="rId2"/>
    <p:sldId id="288" r:id="rId3"/>
    <p:sldId id="286" r:id="rId4"/>
    <p:sldId id="284" r:id="rId5"/>
    <p:sldId id="285" r:id="rId6"/>
    <p:sldId id="289" r:id="rId7"/>
    <p:sldId id="280" r:id="rId8"/>
    <p:sldId id="290" r:id="rId9"/>
    <p:sldId id="295" r:id="rId10"/>
    <p:sldId id="291" r:id="rId11"/>
    <p:sldId id="293" r:id="rId12"/>
    <p:sldId id="294" r:id="rId13"/>
    <p:sldId id="292"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800080"/>
    <a:srgbClr val="CC0099"/>
    <a:srgbClr val="FF9999"/>
    <a:srgbClr val="9999FF"/>
    <a:srgbClr val="D60093"/>
    <a:srgbClr val="FF99FF"/>
    <a:srgbClr val="FF66FF"/>
    <a:srgbClr val="FF99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02fbed5b33ff62df/Desktop/Pollution%20indices%20agu.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02fbed5b33ff62df/Desktop/Pollution%20indices%20agu.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ina\Desktop\EGU%2022\EGU%20Leaching%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ina\Desktop\EGU%2022\EGU%20Leaching%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ina\Desktop\EGU%2022\EGU%20Leaching%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ina\Desktop\EGU%2022\EGU%20Leaching%20Data.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A28-4BB3-BA82-42B62AE3B12F}"/>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A28-4BB3-BA82-42B62AE3B12F}"/>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A28-4BB3-BA82-42B62AE3B12F}"/>
              </c:ext>
            </c:extLst>
          </c:dPt>
          <c:dLbls>
            <c:dLbl>
              <c:idx val="0"/>
              <c:tx>
                <c:rich>
                  <a:bodyPr/>
                  <a:lstStyle/>
                  <a:p>
                    <a:fld id="{C74845CC-DF42-4D94-8298-40E013EC3AFE}" type="CATEGORYNAME">
                      <a:rPr lang="en-US" sz="1600">
                        <a:latin typeface="Times New Roman" panose="02020603050405020304" pitchFamily="18" charset="0"/>
                        <a:cs typeface="Times New Roman" panose="02020603050405020304" pitchFamily="18" charset="0"/>
                      </a:rPr>
                      <a:pPr/>
                      <a:t>[CATEGORY NAME]</a:t>
                    </a:fld>
                    <a:r>
                      <a:rPr lang="en-US" sz="1600" baseline="0" dirty="0">
                        <a:latin typeface="Times New Roman" panose="02020603050405020304" pitchFamily="18" charset="0"/>
                        <a:cs typeface="Times New Roman" panose="02020603050405020304" pitchFamily="18" charset="0"/>
                      </a:rPr>
                      <a:t>
</a:t>
                    </a:r>
                    <a:fld id="{E7E6A781-BE5D-4B8B-8381-B6C98B774DA3}" type="PERCENTAGE">
                      <a:rPr lang="en-US" sz="1600" baseline="0">
                        <a:latin typeface="Times New Roman" panose="02020603050405020304" pitchFamily="18" charset="0"/>
                        <a:cs typeface="Times New Roman" panose="02020603050405020304" pitchFamily="18" charset="0"/>
                      </a:rPr>
                      <a:pPr/>
                      <a:t>[PERCENTAGE]</a:t>
                    </a:fld>
                    <a:endParaRPr lang="en-US" sz="1600" baseline="0" dirty="0">
                      <a:latin typeface="Times New Roman" panose="02020603050405020304" pitchFamily="18" charset="0"/>
                      <a:cs typeface="Times New Roman" panose="02020603050405020304" pitchFamily="18" charset="0"/>
                    </a:endParaRPr>
                  </a:p>
                </c:rich>
              </c:tx>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28-4BB3-BA82-42B62AE3B12F}"/>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3-6A28-4BB3-BA82-42B62AE3B12F}"/>
                </c:ext>
              </c:extLst>
            </c:dLbl>
            <c:dLbl>
              <c:idx val="2"/>
              <c:spPr>
                <a:noFill/>
                <a:ln>
                  <a:noFill/>
                </a:ln>
                <a:effectLst/>
              </c:spPr>
              <c:txPr>
                <a:bodyPr rot="0" spcFirstLastPara="1" vertOverflow="ellipsis" vert="horz" wrap="square" lIns="38100" tIns="19050" rIns="38100" bIns="19050" anchor="ctr" anchorCtr="0">
                  <a:spAutoFit/>
                </a:bodyPr>
                <a:lstStyle/>
                <a:p>
                  <a:pPr algn="ctr" rtl="0">
                    <a:defRPr lang="en-US"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1"/>
              <c:showBubbleSize val="0"/>
              <c:extLst>
                <c:ext xmlns:c16="http://schemas.microsoft.com/office/drawing/2014/chart" uri="{C3380CC4-5D6E-409C-BE32-E72D297353CC}">
                  <c16:uniqueId val="{00000005-6A28-4BB3-BA82-42B62AE3B12F}"/>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'[Pollution indices agu.xlsx]Sheet2'!$K$3:$M$3</c:f>
              <c:strCache>
                <c:ptCount val="3"/>
                <c:pt idx="0">
                  <c:v>Plastic</c:v>
                </c:pt>
                <c:pt idx="1">
                  <c:v>Metals</c:v>
                </c:pt>
                <c:pt idx="2">
                  <c:v>Glass</c:v>
                </c:pt>
              </c:strCache>
            </c:strRef>
          </c:cat>
          <c:val>
            <c:numRef>
              <c:f>'[Pollution indices agu.xlsx]Sheet2'!$K$4:$M$4</c:f>
              <c:numCache>
                <c:formatCode>General</c:formatCode>
                <c:ptCount val="3"/>
                <c:pt idx="0">
                  <c:v>30</c:v>
                </c:pt>
                <c:pt idx="1">
                  <c:v>33</c:v>
                </c:pt>
                <c:pt idx="2">
                  <c:v>37</c:v>
                </c:pt>
              </c:numCache>
            </c:numRef>
          </c:val>
          <c:extLst>
            <c:ext xmlns:c16="http://schemas.microsoft.com/office/drawing/2014/chart" uri="{C3380CC4-5D6E-409C-BE32-E72D297353CC}">
              <c16:uniqueId val="{00000006-6A28-4BB3-BA82-42B62AE3B12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93-45A6-B82A-E391E3622660}"/>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93-45A6-B82A-E391E3622660}"/>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93-45A6-B82A-E391E3622660}"/>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A93-45A6-B82A-E391E3622660}"/>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A93-45A6-B82A-E391E3622660}"/>
              </c:ext>
            </c:extLst>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9A93-45A6-B82A-E391E3622660}"/>
              </c:ext>
            </c:extLst>
          </c:dPt>
          <c:dLbls>
            <c:dLbl>
              <c:idx val="2"/>
              <c:layout>
                <c:manualLayout>
                  <c:x val="0.21709341692484063"/>
                  <c:y val="4.473372733623105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254911268731801"/>
                      <c:h val="0.18519372254565825"/>
                    </c:manualLayout>
                  </c15:layout>
                </c:ext>
                <c:ext xmlns:c16="http://schemas.microsoft.com/office/drawing/2014/chart" uri="{C3380CC4-5D6E-409C-BE32-E72D297353CC}">
                  <c16:uniqueId val="{00000005-9A93-45A6-B82A-E391E362266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'[Pollution indices agu.xlsx]Sheet2'!$M$7:$M$12</c:f>
              <c:strCache>
                <c:ptCount val="6"/>
                <c:pt idx="0">
                  <c:v>Iron</c:v>
                </c:pt>
                <c:pt idx="1">
                  <c:v>Copper</c:v>
                </c:pt>
                <c:pt idx="2">
                  <c:v>Aluminium</c:v>
                </c:pt>
                <c:pt idx="3">
                  <c:v>Lead</c:v>
                </c:pt>
                <c:pt idx="4">
                  <c:v>Zinc</c:v>
                </c:pt>
                <c:pt idx="5">
                  <c:v>Other</c:v>
                </c:pt>
              </c:strCache>
            </c:strRef>
          </c:cat>
          <c:val>
            <c:numRef>
              <c:f>'[Pollution indices agu.xlsx]Sheet2'!$N$7:$N$12</c:f>
              <c:numCache>
                <c:formatCode>General</c:formatCode>
                <c:ptCount val="6"/>
                <c:pt idx="0">
                  <c:v>52</c:v>
                </c:pt>
                <c:pt idx="1">
                  <c:v>18</c:v>
                </c:pt>
                <c:pt idx="2">
                  <c:v>12</c:v>
                </c:pt>
                <c:pt idx="3">
                  <c:v>3</c:v>
                </c:pt>
                <c:pt idx="4">
                  <c:v>3</c:v>
                </c:pt>
                <c:pt idx="5">
                  <c:v>12</c:v>
                </c:pt>
              </c:numCache>
            </c:numRef>
          </c:val>
          <c:extLst>
            <c:ext xmlns:c16="http://schemas.microsoft.com/office/drawing/2014/chart" uri="{C3380CC4-5D6E-409C-BE32-E72D297353CC}">
              <c16:uniqueId val="{0000000C-9A93-45A6-B82A-E391E3622660}"/>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600" b="1">
                <a:solidFill>
                  <a:sysClr val="windowText" lastClr="000000"/>
                </a:solidFill>
                <a:latin typeface="Times New Roman" panose="02020603050405020304" pitchFamily="18" charset="0"/>
                <a:cs typeface="Times New Roman" panose="02020603050405020304" pitchFamily="18" charset="0"/>
              </a:rPr>
              <a:t>WET</a:t>
            </a:r>
          </a:p>
        </c:rich>
      </c:tx>
      <c:layout>
        <c:manualLayout>
          <c:xMode val="edge"/>
          <c:yMode val="edge"/>
          <c:x val="0.4556169188528853"/>
          <c:y val="3.424126919533197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2070207587687902"/>
          <c:y val="4.2083333333333355E-2"/>
          <c:w val="0.84874235266046294"/>
          <c:h val="0.83344956880389953"/>
        </c:manualLayout>
      </c:layout>
      <c:barChart>
        <c:barDir val="col"/>
        <c:grouping val="clustered"/>
        <c:varyColors val="0"/>
        <c:ser>
          <c:idx val="0"/>
          <c:order val="0"/>
          <c:tx>
            <c:strRef>
              <c:f>WET!$B$33</c:f>
              <c:strCache>
                <c:ptCount val="1"/>
                <c:pt idx="0">
                  <c:v>Limits</c:v>
                </c:pt>
              </c:strCache>
            </c:strRef>
          </c:tx>
          <c:spPr>
            <a:solidFill>
              <a:srgbClr val="0070C0"/>
            </a:solidFill>
            <a:ln>
              <a:solidFill>
                <a:srgbClr val="0070C0"/>
              </a:solidFill>
            </a:ln>
            <a:effectLst/>
          </c:spPr>
          <c:invertIfNegative val="0"/>
          <c:cat>
            <c:strRef>
              <c:f>WET!$C$32:$O$32</c:f>
              <c:strCache>
                <c:ptCount val="13"/>
                <c:pt idx="0">
                  <c:v>As </c:v>
                </c:pt>
                <c:pt idx="1">
                  <c:v>Ba </c:v>
                </c:pt>
                <c:pt idx="2">
                  <c:v>Cd</c:v>
                </c:pt>
                <c:pt idx="3">
                  <c:v>Co</c:v>
                </c:pt>
                <c:pt idx="4">
                  <c:v>Cr </c:v>
                </c:pt>
                <c:pt idx="5">
                  <c:v>Cu </c:v>
                </c:pt>
                <c:pt idx="6">
                  <c:v>Fe* </c:v>
                </c:pt>
                <c:pt idx="7">
                  <c:v>Mn </c:v>
                </c:pt>
                <c:pt idx="8">
                  <c:v>Ni </c:v>
                </c:pt>
                <c:pt idx="9">
                  <c:v>Pb* </c:v>
                </c:pt>
                <c:pt idx="10">
                  <c:v>Sn</c:v>
                </c:pt>
                <c:pt idx="11">
                  <c:v>V </c:v>
                </c:pt>
                <c:pt idx="12">
                  <c:v>Zn </c:v>
                </c:pt>
              </c:strCache>
            </c:strRef>
          </c:cat>
          <c:val>
            <c:numRef>
              <c:f>WET!$C$33:$O$33</c:f>
              <c:numCache>
                <c:formatCode>General</c:formatCode>
                <c:ptCount val="13"/>
                <c:pt idx="0">
                  <c:v>5</c:v>
                </c:pt>
                <c:pt idx="1">
                  <c:v>100</c:v>
                </c:pt>
                <c:pt idx="2">
                  <c:v>1</c:v>
                </c:pt>
                <c:pt idx="3">
                  <c:v>80</c:v>
                </c:pt>
                <c:pt idx="4">
                  <c:v>5</c:v>
                </c:pt>
                <c:pt idx="5">
                  <c:v>25</c:v>
                </c:pt>
                <c:pt idx="8">
                  <c:v>20</c:v>
                </c:pt>
                <c:pt idx="9">
                  <c:v>5</c:v>
                </c:pt>
                <c:pt idx="10">
                  <c:v>0</c:v>
                </c:pt>
                <c:pt idx="11">
                  <c:v>24</c:v>
                </c:pt>
                <c:pt idx="12">
                  <c:v>250</c:v>
                </c:pt>
              </c:numCache>
            </c:numRef>
          </c:val>
          <c:extLst>
            <c:ext xmlns:c16="http://schemas.microsoft.com/office/drawing/2014/chart" uri="{C3380CC4-5D6E-409C-BE32-E72D297353CC}">
              <c16:uniqueId val="{00000000-3F2F-4E37-9B60-08B8998A9578}"/>
            </c:ext>
          </c:extLst>
        </c:ser>
        <c:ser>
          <c:idx val="1"/>
          <c:order val="1"/>
          <c:tx>
            <c:strRef>
              <c:f>WET!$B$34</c:f>
              <c:strCache>
                <c:ptCount val="1"/>
                <c:pt idx="0">
                  <c:v>WET</c:v>
                </c:pt>
              </c:strCache>
            </c:strRef>
          </c:tx>
          <c:spPr>
            <a:solidFill>
              <a:srgbClr val="C00000"/>
            </a:solidFill>
            <a:ln>
              <a:solidFill>
                <a:srgbClr val="C00000"/>
              </a:solidFill>
            </a:ln>
            <a:effectLst/>
          </c:spPr>
          <c:invertIfNegative val="0"/>
          <c:cat>
            <c:strRef>
              <c:f>WET!$C$32:$O$32</c:f>
              <c:strCache>
                <c:ptCount val="13"/>
                <c:pt idx="0">
                  <c:v>As </c:v>
                </c:pt>
                <c:pt idx="1">
                  <c:v>Ba </c:v>
                </c:pt>
                <c:pt idx="2">
                  <c:v>Cd</c:v>
                </c:pt>
                <c:pt idx="3">
                  <c:v>Co</c:v>
                </c:pt>
                <c:pt idx="4">
                  <c:v>Cr </c:v>
                </c:pt>
                <c:pt idx="5">
                  <c:v>Cu </c:v>
                </c:pt>
                <c:pt idx="6">
                  <c:v>Fe* </c:v>
                </c:pt>
                <c:pt idx="7">
                  <c:v>Mn </c:v>
                </c:pt>
                <c:pt idx="8">
                  <c:v>Ni </c:v>
                </c:pt>
                <c:pt idx="9">
                  <c:v>Pb* </c:v>
                </c:pt>
                <c:pt idx="10">
                  <c:v>Sn</c:v>
                </c:pt>
                <c:pt idx="11">
                  <c:v>V </c:v>
                </c:pt>
                <c:pt idx="12">
                  <c:v>Zn </c:v>
                </c:pt>
              </c:strCache>
            </c:strRef>
          </c:cat>
          <c:val>
            <c:numRef>
              <c:f>WET!$C$34:$O$34</c:f>
              <c:numCache>
                <c:formatCode>0.0</c:formatCode>
                <c:ptCount val="13"/>
                <c:pt idx="0">
                  <c:v>0.21144844039089791</c:v>
                </c:pt>
                <c:pt idx="1">
                  <c:v>29.660630057480137</c:v>
                </c:pt>
                <c:pt idx="2">
                  <c:v>13.114792724917553</c:v>
                </c:pt>
                <c:pt idx="3">
                  <c:v>9.3098034615803247</c:v>
                </c:pt>
                <c:pt idx="4">
                  <c:v>6.3521187034739564</c:v>
                </c:pt>
                <c:pt idx="5">
                  <c:v>235.14029510867186</c:v>
                </c:pt>
                <c:pt idx="6">
                  <c:v>488.70212007331901</c:v>
                </c:pt>
                <c:pt idx="7">
                  <c:v>119.76388350940961</c:v>
                </c:pt>
                <c:pt idx="8">
                  <c:v>117.1195091789281</c:v>
                </c:pt>
                <c:pt idx="9">
                  <c:v>114.74709120100199</c:v>
                </c:pt>
                <c:pt idx="10">
                  <c:v>652.20423706500003</c:v>
                </c:pt>
                <c:pt idx="11">
                  <c:v>4.6359549573823813</c:v>
                </c:pt>
                <c:pt idx="12">
                  <c:v>855.44643215761278</c:v>
                </c:pt>
              </c:numCache>
            </c:numRef>
          </c:val>
          <c:extLst>
            <c:ext xmlns:c16="http://schemas.microsoft.com/office/drawing/2014/chart" uri="{C3380CC4-5D6E-409C-BE32-E72D297353CC}">
              <c16:uniqueId val="{00000001-3F2F-4E37-9B60-08B8998A9578}"/>
            </c:ext>
          </c:extLst>
        </c:ser>
        <c:dLbls>
          <c:showLegendKey val="0"/>
          <c:showVal val="0"/>
          <c:showCatName val="0"/>
          <c:showSerName val="0"/>
          <c:showPercent val="0"/>
          <c:showBubbleSize val="0"/>
        </c:dLbls>
        <c:gapWidth val="219"/>
        <c:overlap val="-27"/>
        <c:axId val="1018462383"/>
        <c:axId val="1018466127"/>
      </c:barChart>
      <c:catAx>
        <c:axId val="1018462383"/>
        <c:scaling>
          <c:orientation val="minMax"/>
        </c:scaling>
        <c:delete val="0"/>
        <c:axPos val="b"/>
        <c:title>
          <c:tx>
            <c:rich>
              <a:bodyPr rot="0" spcFirstLastPara="1" vertOverflow="ellipsis" vert="horz" wrap="square" anchor="ctr" anchorCtr="1"/>
              <a:lstStyle/>
              <a:p>
                <a:pPr algn="ctr" rtl="0">
                  <a:defRPr lang="en-IN"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rPr>
                  <a:t>Elements</a:t>
                </a:r>
              </a:p>
            </c:rich>
          </c:tx>
          <c:layout>
            <c:manualLayout>
              <c:xMode val="edge"/>
              <c:yMode val="edge"/>
              <c:x val="0.42858835435539211"/>
              <c:y val="0.93721409823772028"/>
            </c:manualLayout>
          </c:layout>
          <c:overlay val="0"/>
          <c:spPr>
            <a:noFill/>
            <a:ln>
              <a:noFill/>
            </a:ln>
            <a:effectLst/>
          </c:spPr>
          <c:txPr>
            <a:bodyPr rot="0" spcFirstLastPara="1" vertOverflow="ellipsis" vert="horz" wrap="square" anchor="ctr" anchorCtr="1"/>
            <a:lstStyle/>
            <a:p>
              <a:pPr algn="ctr" rtl="0">
                <a:defRPr lang="en-IN"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018466127"/>
        <c:crosses val="autoZero"/>
        <c:auto val="1"/>
        <c:lblAlgn val="ctr"/>
        <c:lblOffset val="100"/>
        <c:noMultiLvlLbl val="0"/>
      </c:catAx>
      <c:valAx>
        <c:axId val="1018466127"/>
        <c:scaling>
          <c:orientation val="minMax"/>
          <c:max val="900"/>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Concentration (mg/l)</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018462383"/>
        <c:crosses val="autoZero"/>
        <c:crossBetween val="between"/>
      </c:valAx>
      <c:spPr>
        <a:noFill/>
        <a:ln>
          <a:noFill/>
        </a:ln>
        <a:effectLst/>
      </c:spPr>
    </c:plotArea>
    <c:legend>
      <c:legendPos val="b"/>
      <c:layout>
        <c:manualLayout>
          <c:xMode val="edge"/>
          <c:yMode val="edge"/>
          <c:x val="0.75855839895013122"/>
          <c:y val="4.2244823563721209E-2"/>
          <c:w val="0.14238320209973754"/>
          <c:h val="0.1294637649460484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1600" b="1">
                <a:solidFill>
                  <a:sysClr val="windowText" lastClr="000000"/>
                </a:solidFill>
                <a:latin typeface="Times New Roman" panose="02020603050405020304" pitchFamily="18" charset="0"/>
                <a:cs typeface="Times New Roman" panose="02020603050405020304" pitchFamily="18" charset="0"/>
              </a:rPr>
              <a:t>TCLP</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20677777930007"/>
          <c:y val="3.2824074074074089E-2"/>
          <c:w val="0.85737673549668858"/>
          <c:h val="0.83879522873431356"/>
        </c:manualLayout>
      </c:layout>
      <c:barChart>
        <c:barDir val="col"/>
        <c:grouping val="clustered"/>
        <c:varyColors val="0"/>
        <c:ser>
          <c:idx val="0"/>
          <c:order val="0"/>
          <c:tx>
            <c:strRef>
              <c:f>TCLP!$B$34</c:f>
              <c:strCache>
                <c:ptCount val="1"/>
                <c:pt idx="0">
                  <c:v>Limits</c:v>
                </c:pt>
              </c:strCache>
            </c:strRef>
          </c:tx>
          <c:spPr>
            <a:solidFill>
              <a:srgbClr val="0070C0"/>
            </a:solidFill>
            <a:ln>
              <a:solidFill>
                <a:srgbClr val="0070C0"/>
              </a:solidFill>
            </a:ln>
            <a:effectLst/>
          </c:spPr>
          <c:invertIfNegative val="0"/>
          <c:cat>
            <c:strRef>
              <c:f>TCLP!$C$33:$O$33</c:f>
              <c:strCache>
                <c:ptCount val="13"/>
                <c:pt idx="0">
                  <c:v>As </c:v>
                </c:pt>
                <c:pt idx="1">
                  <c:v>Ba </c:v>
                </c:pt>
                <c:pt idx="2">
                  <c:v>Cd</c:v>
                </c:pt>
                <c:pt idx="3">
                  <c:v>Co*</c:v>
                </c:pt>
                <c:pt idx="4">
                  <c:v>Cr </c:v>
                </c:pt>
                <c:pt idx="5">
                  <c:v>Cu* </c:v>
                </c:pt>
                <c:pt idx="6">
                  <c:v>Fe </c:v>
                </c:pt>
                <c:pt idx="7">
                  <c:v>Mn </c:v>
                </c:pt>
                <c:pt idx="8">
                  <c:v>Ni* </c:v>
                </c:pt>
                <c:pt idx="9">
                  <c:v>Pb </c:v>
                </c:pt>
                <c:pt idx="10">
                  <c:v>Sn</c:v>
                </c:pt>
                <c:pt idx="11">
                  <c:v>V* </c:v>
                </c:pt>
                <c:pt idx="12">
                  <c:v>Zn* </c:v>
                </c:pt>
              </c:strCache>
            </c:strRef>
          </c:cat>
          <c:val>
            <c:numRef>
              <c:f>TCLP!$C$34:$O$34</c:f>
              <c:numCache>
                <c:formatCode>General</c:formatCode>
                <c:ptCount val="13"/>
                <c:pt idx="0">
                  <c:v>5</c:v>
                </c:pt>
                <c:pt idx="1">
                  <c:v>100</c:v>
                </c:pt>
                <c:pt idx="2">
                  <c:v>1</c:v>
                </c:pt>
                <c:pt idx="3">
                  <c:v>80</c:v>
                </c:pt>
                <c:pt idx="4">
                  <c:v>5</c:v>
                </c:pt>
                <c:pt idx="5">
                  <c:v>25</c:v>
                </c:pt>
                <c:pt idx="6">
                  <c:v>0</c:v>
                </c:pt>
                <c:pt idx="7">
                  <c:v>0</c:v>
                </c:pt>
                <c:pt idx="8">
                  <c:v>20</c:v>
                </c:pt>
                <c:pt idx="9">
                  <c:v>5</c:v>
                </c:pt>
                <c:pt idx="10">
                  <c:v>0</c:v>
                </c:pt>
                <c:pt idx="11">
                  <c:v>24</c:v>
                </c:pt>
                <c:pt idx="12">
                  <c:v>250</c:v>
                </c:pt>
              </c:numCache>
            </c:numRef>
          </c:val>
          <c:extLst>
            <c:ext xmlns:c16="http://schemas.microsoft.com/office/drawing/2014/chart" uri="{C3380CC4-5D6E-409C-BE32-E72D297353CC}">
              <c16:uniqueId val="{00000000-BD0F-4DAA-BE02-F460D8E7E36D}"/>
            </c:ext>
          </c:extLst>
        </c:ser>
        <c:ser>
          <c:idx val="1"/>
          <c:order val="1"/>
          <c:tx>
            <c:strRef>
              <c:f>TCLP!$B$35</c:f>
              <c:strCache>
                <c:ptCount val="1"/>
                <c:pt idx="0">
                  <c:v>TCLP</c:v>
                </c:pt>
              </c:strCache>
            </c:strRef>
          </c:tx>
          <c:spPr>
            <a:solidFill>
              <a:srgbClr val="C00000"/>
            </a:solidFill>
            <a:ln>
              <a:solidFill>
                <a:srgbClr val="C00000"/>
              </a:solidFill>
            </a:ln>
            <a:effectLst/>
          </c:spPr>
          <c:invertIfNegative val="0"/>
          <c:cat>
            <c:strRef>
              <c:f>TCLP!$C$33:$O$33</c:f>
              <c:strCache>
                <c:ptCount val="13"/>
                <c:pt idx="0">
                  <c:v>As </c:v>
                </c:pt>
                <c:pt idx="1">
                  <c:v>Ba </c:v>
                </c:pt>
                <c:pt idx="2">
                  <c:v>Cd</c:v>
                </c:pt>
                <c:pt idx="3">
                  <c:v>Co*</c:v>
                </c:pt>
                <c:pt idx="4">
                  <c:v>Cr </c:v>
                </c:pt>
                <c:pt idx="5">
                  <c:v>Cu* </c:v>
                </c:pt>
                <c:pt idx="6">
                  <c:v>Fe </c:v>
                </c:pt>
                <c:pt idx="7">
                  <c:v>Mn </c:v>
                </c:pt>
                <c:pt idx="8">
                  <c:v>Ni* </c:v>
                </c:pt>
                <c:pt idx="9">
                  <c:v>Pb </c:v>
                </c:pt>
                <c:pt idx="10">
                  <c:v>Sn</c:v>
                </c:pt>
                <c:pt idx="11">
                  <c:v>V* </c:v>
                </c:pt>
                <c:pt idx="12">
                  <c:v>Zn* </c:v>
                </c:pt>
              </c:strCache>
            </c:strRef>
          </c:cat>
          <c:val>
            <c:numRef>
              <c:f>TCLP!$C$35:$O$35</c:f>
              <c:numCache>
                <c:formatCode>0.0</c:formatCode>
                <c:ptCount val="13"/>
                <c:pt idx="0">
                  <c:v>0.14213259622411753</c:v>
                </c:pt>
                <c:pt idx="1">
                  <c:v>9.5413568809739697</c:v>
                </c:pt>
                <c:pt idx="2">
                  <c:v>5.6836321940920191</c:v>
                </c:pt>
                <c:pt idx="3">
                  <c:v>3.2265444583639762</c:v>
                </c:pt>
                <c:pt idx="4">
                  <c:v>0.52850096942790281</c:v>
                </c:pt>
                <c:pt idx="5">
                  <c:v>110.31501478858804</c:v>
                </c:pt>
                <c:pt idx="6">
                  <c:v>262.14196507889102</c:v>
                </c:pt>
                <c:pt idx="7">
                  <c:v>56.287732800272998</c:v>
                </c:pt>
                <c:pt idx="8">
                  <c:v>30.503062699007877</c:v>
                </c:pt>
                <c:pt idx="9">
                  <c:v>91.078918120383705</c:v>
                </c:pt>
                <c:pt idx="10">
                  <c:v>20.617288707</c:v>
                </c:pt>
                <c:pt idx="11">
                  <c:v>0.16586089323602621</c:v>
                </c:pt>
                <c:pt idx="12">
                  <c:v>424.68815727818202</c:v>
                </c:pt>
              </c:numCache>
            </c:numRef>
          </c:val>
          <c:extLst>
            <c:ext xmlns:c16="http://schemas.microsoft.com/office/drawing/2014/chart" uri="{C3380CC4-5D6E-409C-BE32-E72D297353CC}">
              <c16:uniqueId val="{00000001-BD0F-4DAA-BE02-F460D8E7E36D}"/>
            </c:ext>
          </c:extLst>
        </c:ser>
        <c:dLbls>
          <c:showLegendKey val="0"/>
          <c:showVal val="0"/>
          <c:showCatName val="0"/>
          <c:showSerName val="0"/>
          <c:showPercent val="0"/>
          <c:showBubbleSize val="0"/>
        </c:dLbls>
        <c:gapWidth val="219"/>
        <c:overlap val="-27"/>
        <c:axId val="1140243983"/>
        <c:axId val="1140244815"/>
      </c:barChart>
      <c:catAx>
        <c:axId val="1140243983"/>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Elements</a:t>
                </a:r>
              </a:p>
            </c:rich>
          </c:tx>
          <c:layout>
            <c:manualLayout>
              <c:xMode val="edge"/>
              <c:yMode val="edge"/>
              <c:x val="0.47700733876627516"/>
              <c:y val="0.93967874809811447"/>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0244815"/>
        <c:crosses val="autoZero"/>
        <c:auto val="1"/>
        <c:lblAlgn val="ctr"/>
        <c:lblOffset val="100"/>
        <c:noMultiLvlLbl val="0"/>
      </c:catAx>
      <c:valAx>
        <c:axId val="1140244815"/>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Concentration</a:t>
                </a:r>
                <a:r>
                  <a:rPr lang="en-IN" sz="1400" b="1" baseline="0">
                    <a:solidFill>
                      <a:sysClr val="windowText" lastClr="000000"/>
                    </a:solidFill>
                    <a:latin typeface="Times New Roman" panose="02020603050405020304" pitchFamily="18" charset="0"/>
                    <a:cs typeface="Times New Roman" panose="02020603050405020304" pitchFamily="18" charset="0"/>
                  </a:rPr>
                  <a:t> (mg/l)</a:t>
                </a:r>
                <a:endParaRPr lang="en-IN" sz="1400"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1.9550339121413916E-3"/>
              <c:y val="0.2769843517940875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0243983"/>
        <c:crosses val="autoZero"/>
        <c:crossBetween val="between"/>
      </c:valAx>
      <c:spPr>
        <a:noFill/>
        <a:ln>
          <a:noFill/>
        </a:ln>
        <a:effectLst/>
      </c:spPr>
    </c:plotArea>
    <c:legend>
      <c:legendPos val="b"/>
      <c:layout>
        <c:manualLayout>
          <c:xMode val="edge"/>
          <c:yMode val="edge"/>
          <c:x val="0.77661111111111114"/>
          <c:y val="3.761519393409158E-2"/>
          <c:w val="0.11344422572178479"/>
          <c:h val="0.1244218431029454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IN" sz="1600" b="1" dirty="0">
                <a:solidFill>
                  <a:sysClr val="windowText" lastClr="000000"/>
                </a:solidFill>
                <a:latin typeface="Times New Roman" panose="02020603050405020304" pitchFamily="18" charset="0"/>
                <a:cs typeface="Times New Roman" panose="02020603050405020304" pitchFamily="18" charset="0"/>
              </a:rPr>
              <a:t>Comparison</a:t>
            </a:r>
            <a:r>
              <a:rPr lang="en-IN" sz="1600" b="1" baseline="0" dirty="0">
                <a:solidFill>
                  <a:sysClr val="windowText" lastClr="000000"/>
                </a:solidFill>
                <a:latin typeface="Times New Roman" panose="02020603050405020304" pitchFamily="18" charset="0"/>
                <a:cs typeface="Times New Roman" panose="02020603050405020304" pitchFamily="18" charset="0"/>
              </a:rPr>
              <a:t> of Average Concentration</a:t>
            </a:r>
            <a:endParaRPr lang="en-IN" sz="1600" b="1" dirty="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80314960629922"/>
          <c:y val="3.2824074074074075E-2"/>
          <c:w val="0.8624190726159231"/>
          <c:h val="0.84699735266471898"/>
        </c:manualLayout>
      </c:layout>
      <c:barChart>
        <c:barDir val="col"/>
        <c:grouping val="clustered"/>
        <c:varyColors val="0"/>
        <c:ser>
          <c:idx val="0"/>
          <c:order val="0"/>
          <c:tx>
            <c:strRef>
              <c:f>TCLP!$AV$34</c:f>
              <c:strCache>
                <c:ptCount val="1"/>
                <c:pt idx="0">
                  <c:v>WET</c:v>
                </c:pt>
              </c:strCache>
            </c:strRef>
          </c:tx>
          <c:spPr>
            <a:solidFill>
              <a:srgbClr val="C00000"/>
            </a:solidFill>
            <a:ln>
              <a:solidFill>
                <a:srgbClr val="C00000"/>
              </a:solidFill>
            </a:ln>
            <a:effectLst/>
          </c:spPr>
          <c:invertIfNegative val="0"/>
          <c:cat>
            <c:strRef>
              <c:f>TCLP!$AW$33:$BI$33</c:f>
              <c:strCache>
                <c:ptCount val="13"/>
                <c:pt idx="0">
                  <c:v>As</c:v>
                </c:pt>
                <c:pt idx="1">
                  <c:v>Ba</c:v>
                </c:pt>
                <c:pt idx="2">
                  <c:v>Cd</c:v>
                </c:pt>
                <c:pt idx="3">
                  <c:v>Co</c:v>
                </c:pt>
                <c:pt idx="4">
                  <c:v>Cr</c:v>
                </c:pt>
                <c:pt idx="5">
                  <c:v>Cu</c:v>
                </c:pt>
                <c:pt idx="6">
                  <c:v>Fe*</c:v>
                </c:pt>
                <c:pt idx="7">
                  <c:v>Mn</c:v>
                </c:pt>
                <c:pt idx="8">
                  <c:v>Ni </c:v>
                </c:pt>
                <c:pt idx="9">
                  <c:v>Pb*</c:v>
                </c:pt>
                <c:pt idx="10">
                  <c:v>Sn*</c:v>
                </c:pt>
                <c:pt idx="11">
                  <c:v>V</c:v>
                </c:pt>
                <c:pt idx="12">
                  <c:v>Zn**</c:v>
                </c:pt>
              </c:strCache>
            </c:strRef>
          </c:cat>
          <c:val>
            <c:numRef>
              <c:f>TCLP!$AW$34:$BI$34</c:f>
              <c:numCache>
                <c:formatCode>0</c:formatCode>
                <c:ptCount val="13"/>
                <c:pt idx="0">
                  <c:v>0.21144844039089791</c:v>
                </c:pt>
                <c:pt idx="1">
                  <c:v>29.660630057480137</c:v>
                </c:pt>
                <c:pt idx="2">
                  <c:v>13.114792724917553</c:v>
                </c:pt>
                <c:pt idx="3">
                  <c:v>9.3098034615803247</c:v>
                </c:pt>
                <c:pt idx="4">
                  <c:v>6.3521187034739564</c:v>
                </c:pt>
                <c:pt idx="5">
                  <c:v>235.14029510867186</c:v>
                </c:pt>
                <c:pt idx="6">
                  <c:v>488.70212007331901</c:v>
                </c:pt>
                <c:pt idx="7">
                  <c:v>119.76388350940961</c:v>
                </c:pt>
                <c:pt idx="8">
                  <c:v>117.1195091789281</c:v>
                </c:pt>
                <c:pt idx="9">
                  <c:v>114.74709120100199</c:v>
                </c:pt>
                <c:pt idx="10">
                  <c:v>65.2204237065</c:v>
                </c:pt>
                <c:pt idx="11">
                  <c:v>4.6359549573823813</c:v>
                </c:pt>
                <c:pt idx="12">
                  <c:v>427.7232160788065</c:v>
                </c:pt>
              </c:numCache>
            </c:numRef>
          </c:val>
          <c:extLst>
            <c:ext xmlns:c16="http://schemas.microsoft.com/office/drawing/2014/chart" uri="{C3380CC4-5D6E-409C-BE32-E72D297353CC}">
              <c16:uniqueId val="{00000000-2B7D-4376-9E77-3EB692693E6F}"/>
            </c:ext>
          </c:extLst>
        </c:ser>
        <c:ser>
          <c:idx val="1"/>
          <c:order val="1"/>
          <c:tx>
            <c:strRef>
              <c:f>TCLP!$AV$35</c:f>
              <c:strCache>
                <c:ptCount val="1"/>
                <c:pt idx="0">
                  <c:v>TCLP</c:v>
                </c:pt>
              </c:strCache>
            </c:strRef>
          </c:tx>
          <c:spPr>
            <a:solidFill>
              <a:srgbClr val="0070C0"/>
            </a:solidFill>
            <a:ln>
              <a:solidFill>
                <a:srgbClr val="0070C0"/>
              </a:solidFill>
            </a:ln>
            <a:effectLst/>
          </c:spPr>
          <c:invertIfNegative val="0"/>
          <c:cat>
            <c:strRef>
              <c:f>TCLP!$AW$33:$BI$33</c:f>
              <c:strCache>
                <c:ptCount val="13"/>
                <c:pt idx="0">
                  <c:v>As</c:v>
                </c:pt>
                <c:pt idx="1">
                  <c:v>Ba</c:v>
                </c:pt>
                <c:pt idx="2">
                  <c:v>Cd</c:v>
                </c:pt>
                <c:pt idx="3">
                  <c:v>Co</c:v>
                </c:pt>
                <c:pt idx="4">
                  <c:v>Cr</c:v>
                </c:pt>
                <c:pt idx="5">
                  <c:v>Cu</c:v>
                </c:pt>
                <c:pt idx="6">
                  <c:v>Fe*</c:v>
                </c:pt>
                <c:pt idx="7">
                  <c:v>Mn</c:v>
                </c:pt>
                <c:pt idx="8">
                  <c:v>Ni </c:v>
                </c:pt>
                <c:pt idx="9">
                  <c:v>Pb*</c:v>
                </c:pt>
                <c:pt idx="10">
                  <c:v>Sn*</c:v>
                </c:pt>
                <c:pt idx="11">
                  <c:v>V</c:v>
                </c:pt>
                <c:pt idx="12">
                  <c:v>Zn**</c:v>
                </c:pt>
              </c:strCache>
            </c:strRef>
          </c:cat>
          <c:val>
            <c:numRef>
              <c:f>TCLP!$AW$35:$BI$35</c:f>
              <c:numCache>
                <c:formatCode>0</c:formatCode>
                <c:ptCount val="13"/>
                <c:pt idx="0">
                  <c:v>0.14213259622411753</c:v>
                </c:pt>
                <c:pt idx="1">
                  <c:v>9.5413568809739697</c:v>
                </c:pt>
                <c:pt idx="2">
                  <c:v>5.6836321940920191</c:v>
                </c:pt>
                <c:pt idx="3">
                  <c:v>3.2265444583639762</c:v>
                </c:pt>
                <c:pt idx="4">
                  <c:v>0.52850096942790281</c:v>
                </c:pt>
                <c:pt idx="5">
                  <c:v>110.31501478858804</c:v>
                </c:pt>
                <c:pt idx="6">
                  <c:v>262.14196507889068</c:v>
                </c:pt>
                <c:pt idx="7">
                  <c:v>56.287732800272977</c:v>
                </c:pt>
                <c:pt idx="8">
                  <c:v>30.503062699007877</c:v>
                </c:pt>
                <c:pt idx="9">
                  <c:v>91.078918120383662</c:v>
                </c:pt>
                <c:pt idx="10">
                  <c:v>20.617288707</c:v>
                </c:pt>
                <c:pt idx="11">
                  <c:v>0.16586089323602621</c:v>
                </c:pt>
                <c:pt idx="12">
                  <c:v>212.34407863909101</c:v>
                </c:pt>
              </c:numCache>
            </c:numRef>
          </c:val>
          <c:extLst>
            <c:ext xmlns:c16="http://schemas.microsoft.com/office/drawing/2014/chart" uri="{C3380CC4-5D6E-409C-BE32-E72D297353CC}">
              <c16:uniqueId val="{00000001-2B7D-4376-9E77-3EB692693E6F}"/>
            </c:ext>
          </c:extLst>
        </c:ser>
        <c:dLbls>
          <c:showLegendKey val="0"/>
          <c:showVal val="0"/>
          <c:showCatName val="0"/>
          <c:showSerName val="0"/>
          <c:showPercent val="0"/>
          <c:showBubbleSize val="0"/>
        </c:dLbls>
        <c:gapWidth val="219"/>
        <c:overlap val="-27"/>
        <c:axId val="1140223599"/>
        <c:axId val="1140247727"/>
      </c:barChart>
      <c:catAx>
        <c:axId val="1140223599"/>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Elements</a:t>
                </a:r>
              </a:p>
            </c:rich>
          </c:tx>
          <c:layout>
            <c:manualLayout>
              <c:xMode val="edge"/>
              <c:yMode val="edge"/>
              <c:x val="0.4585130115141981"/>
              <c:y val="0.94048518422114979"/>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0247727"/>
        <c:crosses val="autoZero"/>
        <c:auto val="1"/>
        <c:lblAlgn val="ctr"/>
        <c:lblOffset val="100"/>
        <c:noMultiLvlLbl val="0"/>
      </c:catAx>
      <c:valAx>
        <c:axId val="1140247727"/>
        <c:scaling>
          <c:orientation val="minMax"/>
          <c:max val="550"/>
          <c:min val="0"/>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Concentration</a:t>
                </a:r>
                <a:r>
                  <a:rPr lang="en-IN" sz="1400" b="1" baseline="0">
                    <a:solidFill>
                      <a:sysClr val="windowText" lastClr="000000"/>
                    </a:solidFill>
                    <a:latin typeface="Times New Roman" panose="02020603050405020304" pitchFamily="18" charset="0"/>
                    <a:cs typeface="Times New Roman" panose="02020603050405020304" pitchFamily="18" charset="0"/>
                  </a:rPr>
                  <a:t> (mg/l)</a:t>
                </a:r>
                <a:endParaRPr lang="en-IN" sz="1400"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6.0148731408573925E-5"/>
              <c:y val="0.2753248581357498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140223599"/>
        <c:crosses val="autoZero"/>
        <c:crossBetween val="between"/>
      </c:valAx>
      <c:spPr>
        <a:noFill/>
        <a:ln>
          <a:noFill/>
        </a:ln>
        <a:effectLst/>
      </c:spPr>
    </c:plotArea>
    <c:legend>
      <c:legendPos val="b"/>
      <c:layout>
        <c:manualLayout>
          <c:xMode val="edge"/>
          <c:yMode val="edge"/>
          <c:x val="0.8485918635170604"/>
          <c:y val="3.4107948796903181E-2"/>
          <c:w val="0.11181649168853894"/>
          <c:h val="0.1294488188976377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IN" sz="1600" b="1">
                <a:solidFill>
                  <a:sysClr val="windowText" lastClr="000000"/>
                </a:solidFill>
                <a:latin typeface="Times New Roman" panose="02020603050405020304" pitchFamily="18" charset="0"/>
                <a:cs typeface="Times New Roman" panose="02020603050405020304" pitchFamily="18" charset="0"/>
              </a:rPr>
              <a:t>Comaparison</a:t>
            </a:r>
            <a:r>
              <a:rPr lang="en-IN" sz="1600" b="1" baseline="0">
                <a:solidFill>
                  <a:sysClr val="windowText" lastClr="000000"/>
                </a:solidFill>
                <a:latin typeface="Times New Roman" panose="02020603050405020304" pitchFamily="18" charset="0"/>
                <a:cs typeface="Times New Roman" panose="02020603050405020304" pitchFamily="18" charset="0"/>
              </a:rPr>
              <a:t> of Leaching Percentage</a:t>
            </a:r>
            <a:endParaRPr lang="en-IN" sz="1600" b="1">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110851821730142E-2"/>
          <c:y val="5.8541848935549735E-2"/>
          <c:w val="0.87033362832226824"/>
          <c:h val="0.81668477787140081"/>
        </c:manualLayout>
      </c:layout>
      <c:barChart>
        <c:barDir val="col"/>
        <c:grouping val="clustered"/>
        <c:varyColors val="0"/>
        <c:ser>
          <c:idx val="0"/>
          <c:order val="0"/>
          <c:tx>
            <c:strRef>
              <c:f>TCLP!$AG$34</c:f>
              <c:strCache>
                <c:ptCount val="1"/>
                <c:pt idx="0">
                  <c:v>WET</c:v>
                </c:pt>
              </c:strCache>
            </c:strRef>
          </c:tx>
          <c:spPr>
            <a:solidFill>
              <a:srgbClr val="C00000"/>
            </a:solidFill>
            <a:ln>
              <a:solidFill>
                <a:srgbClr val="C00000"/>
              </a:solidFill>
            </a:ln>
            <a:effectLst/>
          </c:spPr>
          <c:invertIfNegative val="0"/>
          <c:cat>
            <c:strRef>
              <c:f>TCLP!$AH$33:$AT$33</c:f>
              <c:strCache>
                <c:ptCount val="13"/>
                <c:pt idx="0">
                  <c:v>As</c:v>
                </c:pt>
                <c:pt idx="1">
                  <c:v>Ba</c:v>
                </c:pt>
                <c:pt idx="2">
                  <c:v>Cd</c:v>
                </c:pt>
                <c:pt idx="3">
                  <c:v>Co</c:v>
                </c:pt>
                <c:pt idx="4">
                  <c:v>Cr</c:v>
                </c:pt>
                <c:pt idx="5">
                  <c:v>Cu</c:v>
                </c:pt>
                <c:pt idx="6">
                  <c:v>Fe</c:v>
                </c:pt>
                <c:pt idx="7">
                  <c:v>Mn</c:v>
                </c:pt>
                <c:pt idx="8">
                  <c:v>Ni </c:v>
                </c:pt>
                <c:pt idx="9">
                  <c:v>Pb</c:v>
                </c:pt>
                <c:pt idx="10">
                  <c:v>Sn</c:v>
                </c:pt>
                <c:pt idx="11">
                  <c:v>V</c:v>
                </c:pt>
                <c:pt idx="12">
                  <c:v>Zn</c:v>
                </c:pt>
              </c:strCache>
            </c:strRef>
          </c:cat>
          <c:val>
            <c:numRef>
              <c:f>TCLP!$AH$34:$AT$34</c:f>
              <c:numCache>
                <c:formatCode>0</c:formatCode>
                <c:ptCount val="13"/>
                <c:pt idx="0">
                  <c:v>0.40745627844856741</c:v>
                </c:pt>
                <c:pt idx="1">
                  <c:v>3.4584927396425327</c:v>
                </c:pt>
                <c:pt idx="2">
                  <c:v>28.681142705194208</c:v>
                </c:pt>
                <c:pt idx="3">
                  <c:v>21.087052723529844</c:v>
                </c:pt>
                <c:pt idx="4">
                  <c:v>2.9152644118817106</c:v>
                </c:pt>
                <c:pt idx="5">
                  <c:v>7.5120935268886226</c:v>
                </c:pt>
                <c:pt idx="6">
                  <c:v>8.480063385596889</c:v>
                </c:pt>
                <c:pt idx="7">
                  <c:v>14.824039991521706</c:v>
                </c:pt>
                <c:pt idx="8">
                  <c:v>11.408813366204933</c:v>
                </c:pt>
                <c:pt idx="9">
                  <c:v>27.733794331744853</c:v>
                </c:pt>
                <c:pt idx="10">
                  <c:v>37.746642349470093</c:v>
                </c:pt>
                <c:pt idx="11">
                  <c:v>7.6388529864978363</c:v>
                </c:pt>
                <c:pt idx="12">
                  <c:v>27.943028749027725</c:v>
                </c:pt>
              </c:numCache>
            </c:numRef>
          </c:val>
          <c:extLst>
            <c:ext xmlns:c16="http://schemas.microsoft.com/office/drawing/2014/chart" uri="{C3380CC4-5D6E-409C-BE32-E72D297353CC}">
              <c16:uniqueId val="{00000000-5512-4599-8109-CCF4440C01A5}"/>
            </c:ext>
          </c:extLst>
        </c:ser>
        <c:ser>
          <c:idx val="1"/>
          <c:order val="1"/>
          <c:tx>
            <c:strRef>
              <c:f>TCLP!$AG$35</c:f>
              <c:strCache>
                <c:ptCount val="1"/>
                <c:pt idx="0">
                  <c:v>TCLP</c:v>
                </c:pt>
              </c:strCache>
            </c:strRef>
          </c:tx>
          <c:spPr>
            <a:solidFill>
              <a:srgbClr val="0070C0"/>
            </a:solidFill>
            <a:ln>
              <a:solidFill>
                <a:srgbClr val="0070C0"/>
              </a:solidFill>
            </a:ln>
            <a:effectLst/>
          </c:spPr>
          <c:invertIfNegative val="0"/>
          <c:cat>
            <c:strRef>
              <c:f>TCLP!$AH$33:$AT$33</c:f>
              <c:strCache>
                <c:ptCount val="13"/>
                <c:pt idx="0">
                  <c:v>As</c:v>
                </c:pt>
                <c:pt idx="1">
                  <c:v>Ba</c:v>
                </c:pt>
                <c:pt idx="2">
                  <c:v>Cd</c:v>
                </c:pt>
                <c:pt idx="3">
                  <c:v>Co</c:v>
                </c:pt>
                <c:pt idx="4">
                  <c:v>Cr</c:v>
                </c:pt>
                <c:pt idx="5">
                  <c:v>Cu</c:v>
                </c:pt>
                <c:pt idx="6">
                  <c:v>Fe</c:v>
                </c:pt>
                <c:pt idx="7">
                  <c:v>Mn</c:v>
                </c:pt>
                <c:pt idx="8">
                  <c:v>Ni </c:v>
                </c:pt>
                <c:pt idx="9">
                  <c:v>Pb</c:v>
                </c:pt>
                <c:pt idx="10">
                  <c:v>Sn</c:v>
                </c:pt>
                <c:pt idx="11">
                  <c:v>V</c:v>
                </c:pt>
                <c:pt idx="12">
                  <c:v>Zn</c:v>
                </c:pt>
              </c:strCache>
            </c:strRef>
          </c:cat>
          <c:val>
            <c:numRef>
              <c:f>TCLP!$AH$35:$AT$35</c:f>
              <c:numCache>
                <c:formatCode>0</c:formatCode>
                <c:ptCount val="13"/>
                <c:pt idx="0">
                  <c:v>0.1432355111548875</c:v>
                </c:pt>
                <c:pt idx="1">
                  <c:v>1.108012733315648</c:v>
                </c:pt>
                <c:pt idx="2">
                  <c:v>17.050796029429726</c:v>
                </c:pt>
                <c:pt idx="3">
                  <c:v>20.716134515673748</c:v>
                </c:pt>
                <c:pt idx="4">
                  <c:v>0.24357703825364702</c:v>
                </c:pt>
                <c:pt idx="5">
                  <c:v>3.096125890763433</c:v>
                </c:pt>
                <c:pt idx="6">
                  <c:v>0.43080199808080205</c:v>
                </c:pt>
                <c:pt idx="7">
                  <c:v>7.0558390628713337</c:v>
                </c:pt>
                <c:pt idx="8">
                  <c:v>6.6810818372223029</c:v>
                </c:pt>
                <c:pt idx="9">
                  <c:v>2.1890789245791309</c:v>
                </c:pt>
                <c:pt idx="10">
                  <c:v>4.8640259361302522</c:v>
                </c:pt>
                <c:pt idx="11">
                  <c:v>0.2670280327659933</c:v>
                </c:pt>
                <c:pt idx="12">
                  <c:v>12.830698220877002</c:v>
                </c:pt>
              </c:numCache>
            </c:numRef>
          </c:val>
          <c:extLst>
            <c:ext xmlns:c16="http://schemas.microsoft.com/office/drawing/2014/chart" uri="{C3380CC4-5D6E-409C-BE32-E72D297353CC}">
              <c16:uniqueId val="{00000001-5512-4599-8109-CCF4440C01A5}"/>
            </c:ext>
          </c:extLst>
        </c:ser>
        <c:dLbls>
          <c:showLegendKey val="0"/>
          <c:showVal val="0"/>
          <c:showCatName val="0"/>
          <c:showSerName val="0"/>
          <c:showPercent val="0"/>
          <c:showBubbleSize val="0"/>
        </c:dLbls>
        <c:gapWidth val="219"/>
        <c:overlap val="-27"/>
        <c:axId val="1342312623"/>
        <c:axId val="1342319695"/>
      </c:barChart>
      <c:catAx>
        <c:axId val="1342312623"/>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Elements</a:t>
                </a:r>
              </a:p>
            </c:rich>
          </c:tx>
          <c:layout>
            <c:manualLayout>
              <c:xMode val="edge"/>
              <c:yMode val="edge"/>
              <c:x val="0.4087431606945135"/>
              <c:y val="0.93997869270031287"/>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342319695"/>
        <c:crosses val="autoZero"/>
        <c:auto val="1"/>
        <c:lblAlgn val="ctr"/>
        <c:lblOffset val="100"/>
        <c:noMultiLvlLbl val="0"/>
      </c:catAx>
      <c:valAx>
        <c:axId val="1342319695"/>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1400" b="1">
                    <a:solidFill>
                      <a:sysClr val="windowText" lastClr="000000"/>
                    </a:solidFill>
                    <a:latin typeface="Times New Roman" panose="02020603050405020304" pitchFamily="18" charset="0"/>
                    <a:cs typeface="Times New Roman" panose="02020603050405020304" pitchFamily="18" charset="0"/>
                  </a:rPr>
                  <a:t>Percentage Leaching</a:t>
                </a:r>
                <a:r>
                  <a:rPr lang="en-IN" sz="1400" b="1" baseline="0">
                    <a:solidFill>
                      <a:sysClr val="windowText" lastClr="000000"/>
                    </a:solidFill>
                    <a:latin typeface="Times New Roman" panose="02020603050405020304" pitchFamily="18" charset="0"/>
                    <a:cs typeface="Times New Roman" panose="02020603050405020304" pitchFamily="18" charset="0"/>
                  </a:rPr>
                  <a:t> (%) </a:t>
                </a:r>
                <a:endParaRPr lang="en-IN" sz="1400" b="1">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4.7895728501089972E-4"/>
              <c:y val="0.24334679567268114"/>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342312623"/>
        <c:crosses val="autoZero"/>
        <c:crossBetween val="between"/>
      </c:valAx>
      <c:spPr>
        <a:noFill/>
        <a:ln>
          <a:noFill/>
        </a:ln>
        <a:effectLst/>
      </c:spPr>
    </c:plotArea>
    <c:legend>
      <c:legendPos val="b"/>
      <c:layout>
        <c:manualLayout>
          <c:xMode val="edge"/>
          <c:yMode val="edge"/>
          <c:x val="0.84322783179874528"/>
          <c:y val="7.4652230971128636E-2"/>
          <c:w val="0.13595798063933739"/>
          <c:h val="0.1290514727325750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6350"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34A08-A4E0-4288-BEA5-9D0DF816A372}" type="datetimeFigureOut">
              <a:rPr lang="en-IN" smtClean="0"/>
              <a:t>25-05-2022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A617B-9AE9-48ED-A8FD-27DDAD58C0A1}" type="slidenum">
              <a:rPr lang="en-IN" smtClean="0"/>
              <a:t>‹#›</a:t>
            </a:fld>
            <a:endParaRPr lang="en-IN"/>
          </a:p>
        </p:txBody>
      </p:sp>
    </p:spTree>
    <p:extLst>
      <p:ext uri="{BB962C8B-B14F-4D97-AF65-F5344CB8AC3E}">
        <p14:creationId xmlns:p14="http://schemas.microsoft.com/office/powerpoint/2010/main" val="188198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B8D1889-7DFB-460A-B408-D945620CBE74}" type="slidenum">
              <a:rPr lang="en-IN" smtClean="0"/>
              <a:t>7</a:t>
            </a:fld>
            <a:endParaRPr lang="en-IN"/>
          </a:p>
        </p:txBody>
      </p:sp>
    </p:spTree>
    <p:extLst>
      <p:ext uri="{BB962C8B-B14F-4D97-AF65-F5344CB8AC3E}">
        <p14:creationId xmlns:p14="http://schemas.microsoft.com/office/powerpoint/2010/main" val="79185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B7EB-597F-8969-8768-EA33EC63F1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DAB65A2-24FA-C595-3888-55B2342F5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3AA5B9A-54E9-2F64-A793-453CA87F436F}"/>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0D39611A-7D46-8994-BE2B-189C084293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C684B42-5F48-8A03-F0BA-3A937B3C1530}"/>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2770264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D6DF-37FF-2F69-DF6F-9B91C704578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A075CBF-5FEC-3071-9445-0BEE96EB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AB9E00-6D5D-D062-7635-6B16CEF16F58}"/>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7CC580F5-EEA5-C5CE-1DFA-824F41D722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2050C1-540E-3740-E320-D391BDAD2DEE}"/>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326700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524D0-1F28-4F10-24E8-7EC1B55A9D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ABBBFE8-53D3-CD5F-A36F-DC97A7D2A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0F09EB-D6D9-D71F-ED93-174F57E56D12}"/>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FBC49E71-A1A4-E1E4-BB44-EAF5C499FB3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3C82862-A6EB-F289-A4AF-B42926349A09}"/>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278148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D98C-49C9-3730-86F0-8917DC408AA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35DF176-D08F-C241-5B0B-2DBE807505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BA2FBE1-6619-4C83-116F-0B301B029A40}"/>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22AB47F8-371D-2D8D-4B00-7735E9731AA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B7F504-DC24-5412-9057-8063BA398F44}"/>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387301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DFC5-ECFE-A4ED-2165-888DF64C81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5ED88EF-8526-6A50-F675-931A3FEBD8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8EF2F-DAC4-F4BF-8D6B-6D0E97D14D39}"/>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6C424667-0A1B-CC76-37F3-46AD237C5A9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D8F46E-B759-8BE7-D5DB-DCF346ED6461}"/>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61318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8195-787F-51C4-C387-E9FFA4B608F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0AA39AD-D3FE-A11A-E640-BE9956AB24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1FE5515-22A8-1020-7AB0-F0B5554099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34EF60C-9D15-299A-3FB2-15B764042313}"/>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6" name="Footer Placeholder 5">
            <a:extLst>
              <a:ext uri="{FF2B5EF4-FFF2-40B4-BE49-F238E27FC236}">
                <a16:creationId xmlns:a16="http://schemas.microsoft.com/office/drawing/2014/main" id="{67E009A8-41BC-8C3A-9B96-97C0893F793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E0D0EC-2682-E738-FFAC-9FEACEA18FA4}"/>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267475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C5C2-16B1-0105-C9F1-A3E69F77E1CA}"/>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0FC55CD-8D19-8E7B-2FCA-ECCCD19F8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001A2E-3341-97C0-185C-E09DAF799E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EC242E9-7913-7592-10AB-05C6A9BA0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74E01-8BC3-9BBC-14EB-5FBC6D1CF0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2D0DE8A-D14C-CBC8-4EC2-13435EF9AF5D}"/>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8" name="Footer Placeholder 7">
            <a:extLst>
              <a:ext uri="{FF2B5EF4-FFF2-40B4-BE49-F238E27FC236}">
                <a16:creationId xmlns:a16="http://schemas.microsoft.com/office/drawing/2014/main" id="{C95D45A6-401F-5984-97F0-E9AAAA9ABAD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CDC55F8-4CCA-2DAE-917F-8DC0408B6943}"/>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428134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4DD4-CA08-BD37-8166-DFF3E25B0CA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42691F1-4A86-3216-DB66-F2B9E96B1EB3}"/>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4" name="Footer Placeholder 3">
            <a:extLst>
              <a:ext uri="{FF2B5EF4-FFF2-40B4-BE49-F238E27FC236}">
                <a16:creationId xmlns:a16="http://schemas.microsoft.com/office/drawing/2014/main" id="{225C343E-D676-A920-7CD7-31E00AE882E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9CFCA14-7D1F-2B74-C628-B7E56EF07E43}"/>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7367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64C2B-205B-DE2E-C8ED-1A4CA1A1C001}"/>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3" name="Footer Placeholder 2">
            <a:extLst>
              <a:ext uri="{FF2B5EF4-FFF2-40B4-BE49-F238E27FC236}">
                <a16:creationId xmlns:a16="http://schemas.microsoft.com/office/drawing/2014/main" id="{DA8FC66C-DF02-6F53-503F-2B59EDF46AF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7A3052D-A20D-1BA3-DA6C-4ED35530B612}"/>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143956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5D65-8E01-FEA1-CB7F-A2EF7C3CF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9CFE887-6855-7BAE-53C4-F77FAB34AD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544C8BF-D88B-56E7-7050-BAA0C2219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291D5-6058-5689-34E4-745831BB864A}"/>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6" name="Footer Placeholder 5">
            <a:extLst>
              <a:ext uri="{FF2B5EF4-FFF2-40B4-BE49-F238E27FC236}">
                <a16:creationId xmlns:a16="http://schemas.microsoft.com/office/drawing/2014/main" id="{FB107EBC-EBA3-34B8-304D-71465B32454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56C99C-E030-F45B-F073-08C89841AFA8}"/>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359659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13AD-FA36-86F0-D858-D5DF14738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293503C-2A42-0460-39B7-52AD338B0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41B4623-F0A7-B772-1888-146372D2C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A75CE-99E9-9F03-4C91-B01355241DBF}"/>
              </a:ext>
            </a:extLst>
          </p:cNvPr>
          <p:cNvSpPr>
            <a:spLocks noGrp="1"/>
          </p:cNvSpPr>
          <p:nvPr>
            <p:ph type="dt" sz="half" idx="10"/>
          </p:nvPr>
        </p:nvSpPr>
        <p:spPr/>
        <p:txBody>
          <a:bodyPr/>
          <a:lstStyle/>
          <a:p>
            <a:fld id="{C9505CE6-FE65-40C3-B4D4-240FEB2C59F3}" type="datetimeFigureOut">
              <a:rPr lang="en-IN" smtClean="0"/>
              <a:t>25-05-2022</a:t>
            </a:fld>
            <a:endParaRPr lang="en-IN"/>
          </a:p>
        </p:txBody>
      </p:sp>
      <p:sp>
        <p:nvSpPr>
          <p:cNvPr id="6" name="Footer Placeholder 5">
            <a:extLst>
              <a:ext uri="{FF2B5EF4-FFF2-40B4-BE49-F238E27FC236}">
                <a16:creationId xmlns:a16="http://schemas.microsoft.com/office/drawing/2014/main" id="{985F24F4-39CC-E5E5-028F-78C43B5FD7C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C6702E4-C5E9-6472-C3E2-DF60CA7D56A1}"/>
              </a:ext>
            </a:extLst>
          </p:cNvPr>
          <p:cNvSpPr>
            <a:spLocks noGrp="1"/>
          </p:cNvSpPr>
          <p:nvPr>
            <p:ph type="sldNum" sz="quarter" idx="12"/>
          </p:nvPr>
        </p:nvSpPr>
        <p:spPr/>
        <p:txBody>
          <a:bodyPr/>
          <a:lstStyle/>
          <a:p>
            <a:fld id="{8A077E18-3E34-466D-9156-60E932363F4E}" type="slidenum">
              <a:rPr lang="en-IN" smtClean="0"/>
              <a:t>‹#›</a:t>
            </a:fld>
            <a:endParaRPr lang="en-IN"/>
          </a:p>
        </p:txBody>
      </p:sp>
    </p:spTree>
    <p:extLst>
      <p:ext uri="{BB962C8B-B14F-4D97-AF65-F5344CB8AC3E}">
        <p14:creationId xmlns:p14="http://schemas.microsoft.com/office/powerpoint/2010/main" val="163918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406CD-45F5-F434-E3A1-704663AB9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9A43EC1-461B-8C8D-375A-29E63C4C4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F463758-6A48-CAD3-260A-E35E515E4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505CE6-FE65-40C3-B4D4-240FEB2C59F3}" type="datetimeFigureOut">
              <a:rPr lang="en-IN" smtClean="0"/>
              <a:t>25-05-2022</a:t>
            </a:fld>
            <a:endParaRPr lang="en-IN"/>
          </a:p>
        </p:txBody>
      </p:sp>
      <p:sp>
        <p:nvSpPr>
          <p:cNvPr id="5" name="Footer Placeholder 4">
            <a:extLst>
              <a:ext uri="{FF2B5EF4-FFF2-40B4-BE49-F238E27FC236}">
                <a16:creationId xmlns:a16="http://schemas.microsoft.com/office/drawing/2014/main" id="{0A7A0579-3244-9E55-EB59-E0A0300F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1257F72-F5EF-AE29-A8D1-8AD7BFBA5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77E18-3E34-466D-9156-60E932363F4E}" type="slidenum">
              <a:rPr lang="en-IN" smtClean="0"/>
              <a:t>‹#›</a:t>
            </a:fld>
            <a:endParaRPr lang="en-IN"/>
          </a:p>
        </p:txBody>
      </p:sp>
    </p:spTree>
    <p:extLst>
      <p:ext uri="{BB962C8B-B14F-4D97-AF65-F5344CB8AC3E}">
        <p14:creationId xmlns:p14="http://schemas.microsoft.com/office/powerpoint/2010/main" val="279191457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B64E35-C39A-49DF-BB9A-AE1B88400A22}"/>
              </a:ext>
            </a:extLst>
          </p:cNvPr>
          <p:cNvSpPr txBox="1"/>
          <p:nvPr/>
        </p:nvSpPr>
        <p:spPr>
          <a:xfrm>
            <a:off x="876299" y="1154578"/>
            <a:ext cx="10182225" cy="1077218"/>
          </a:xfrm>
          <a:prstGeom prst="rect">
            <a:avLst/>
          </a:prstGeom>
          <a:noFill/>
        </p:spPr>
        <p:txBody>
          <a:bodyPr wrap="square" rtlCol="0">
            <a:spAutoFit/>
          </a:bodyPr>
          <a:lstStyle/>
          <a:p>
            <a:pPr algn="ctr"/>
            <a:r>
              <a:rPr lang="en-US" sz="3200" b="1" dirty="0">
                <a:solidFill>
                  <a:srgbClr val="CC0099"/>
                </a:solidFill>
                <a:effectLst/>
                <a:latin typeface="Tahoma" panose="020B0604030504040204" pitchFamily="34" charset="0"/>
                <a:ea typeface="Tahoma" panose="020B0604030504040204" pitchFamily="34" charset="0"/>
                <a:cs typeface="Tahoma" panose="020B0604030504040204" pitchFamily="34" charset="0"/>
              </a:rPr>
              <a:t>Metal Leaching from Surface Dust of an Informal E-Waste Recycling area in New Delhi, India </a:t>
            </a:r>
            <a:endParaRPr lang="en-IN" sz="3200" dirty="0">
              <a:solidFill>
                <a:srgbClr val="CC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977AB4C8-72B0-47D1-9ACF-827995B5F171}"/>
              </a:ext>
            </a:extLst>
          </p:cNvPr>
          <p:cNvSpPr txBox="1"/>
          <p:nvPr/>
        </p:nvSpPr>
        <p:spPr>
          <a:xfrm>
            <a:off x="3075124" y="3049342"/>
            <a:ext cx="5784574" cy="1569660"/>
          </a:xfrm>
          <a:prstGeom prst="rect">
            <a:avLst/>
          </a:prstGeom>
          <a:noFill/>
        </p:spPr>
        <p:txBody>
          <a:bodyPr wrap="square" rtlCol="0">
            <a:spAutoFit/>
          </a:bodyPr>
          <a:lstStyle/>
          <a:p>
            <a:pPr algn="ctr"/>
            <a:r>
              <a:rPr lang="en-US" sz="2400" b="1" dirty="0">
                <a:solidFill>
                  <a:srgbClr val="7030A0"/>
                </a:solidFill>
                <a:latin typeface="Tahoma" panose="020B0604030504040204" pitchFamily="34" charset="0"/>
                <a:ea typeface="Tahoma" panose="020B0604030504040204" pitchFamily="34" charset="0"/>
                <a:cs typeface="Tahoma" panose="020B0604030504040204" pitchFamily="34" charset="0"/>
              </a:rPr>
              <a:t>Hina Kumari* and Sudesh Yadav</a:t>
            </a:r>
            <a:endParaRPr lang="en-US" sz="2400"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algn="ctr"/>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School of Environmental Sciences</a:t>
            </a:r>
          </a:p>
          <a:p>
            <a:pPr algn="ctr"/>
            <a:r>
              <a:rPr lang="en-US" sz="2400" dirty="0">
                <a:solidFill>
                  <a:srgbClr val="00B0F0"/>
                </a:solidFill>
                <a:latin typeface="Tahoma" panose="020B0604030504040204" pitchFamily="34" charset="0"/>
                <a:ea typeface="Tahoma" panose="020B0604030504040204" pitchFamily="34" charset="0"/>
                <a:cs typeface="Tahoma" panose="020B0604030504040204" pitchFamily="34" charset="0"/>
              </a:rPr>
              <a:t>Jawaharlal Nehru University, New Delhi</a:t>
            </a:r>
          </a:p>
          <a:p>
            <a:pPr algn="ctr"/>
            <a:r>
              <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Email: </a:t>
            </a: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hinakumari210@gmail.com</a:t>
            </a:r>
          </a:p>
        </p:txBody>
      </p:sp>
      <p:pic>
        <p:nvPicPr>
          <p:cNvPr id="4" name="Picture 3" descr="C:\Users\user\Desktop\JNU logo.jpg">
            <a:extLst>
              <a:ext uri="{FF2B5EF4-FFF2-40B4-BE49-F238E27FC236}">
                <a16:creationId xmlns:a16="http://schemas.microsoft.com/office/drawing/2014/main" id="{D9F19A37-1D2F-4E7C-A110-257CE897F9F4}"/>
              </a:ext>
            </a:extLst>
          </p:cNvPr>
          <p:cNvPicPr/>
          <p:nvPr/>
        </p:nvPicPr>
        <p:blipFill rotWithShape="1">
          <a:blip r:embed="rId4" cstate="print"/>
          <a:srcRect l="3116" r="14063"/>
          <a:stretch/>
        </p:blipFill>
        <p:spPr bwMode="auto">
          <a:xfrm>
            <a:off x="1409953" y="3049342"/>
            <a:ext cx="1566250" cy="1683871"/>
          </a:xfrm>
          <a:prstGeom prst="rect">
            <a:avLst/>
          </a:prstGeom>
          <a:noFill/>
        </p:spPr>
      </p:pic>
      <p:pic>
        <p:nvPicPr>
          <p:cNvPr id="5" name="Picture 4">
            <a:extLst>
              <a:ext uri="{FF2B5EF4-FFF2-40B4-BE49-F238E27FC236}">
                <a16:creationId xmlns:a16="http://schemas.microsoft.com/office/drawing/2014/main" id="{C8E1C1B1-EEA1-4445-8E6E-266CA92A1FC0}"/>
              </a:ext>
            </a:extLst>
          </p:cNvPr>
          <p:cNvPicPr>
            <a:picLocks noChangeAspect="1"/>
          </p:cNvPicPr>
          <p:nvPr/>
        </p:nvPicPr>
        <p:blipFill>
          <a:blip r:embed="rId5"/>
          <a:stretch>
            <a:fillRect/>
          </a:stretch>
        </p:blipFill>
        <p:spPr>
          <a:xfrm>
            <a:off x="8727799" y="3049342"/>
            <a:ext cx="2671717" cy="1683871"/>
          </a:xfrm>
          <a:prstGeom prst="rect">
            <a:avLst/>
          </a:prstGeom>
        </p:spPr>
      </p:pic>
      <p:sp>
        <p:nvSpPr>
          <p:cNvPr id="6" name="TextBox 5">
            <a:extLst>
              <a:ext uri="{FF2B5EF4-FFF2-40B4-BE49-F238E27FC236}">
                <a16:creationId xmlns:a16="http://schemas.microsoft.com/office/drawing/2014/main" id="{B2FA4362-61A1-4B5B-AF04-98D73651C64F}"/>
              </a:ext>
            </a:extLst>
          </p:cNvPr>
          <p:cNvSpPr txBox="1"/>
          <p:nvPr/>
        </p:nvSpPr>
        <p:spPr>
          <a:xfrm>
            <a:off x="1133475" y="5701817"/>
            <a:ext cx="9925050" cy="369332"/>
          </a:xfrm>
          <a:prstGeom prst="rect">
            <a:avLst/>
          </a:prstGeom>
          <a:noFill/>
        </p:spPr>
        <p:txBody>
          <a:bodyPr wrap="square" rtlCol="0">
            <a:spAutoFit/>
          </a:bodyPr>
          <a:lstStyle/>
          <a:p>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European Geophysical Union (EGU), Held at Vienna, Austria &amp; Online 23</a:t>
            </a:r>
            <a:r>
              <a:rPr lang="en-US" b="1" baseline="-25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to 27</a:t>
            </a:r>
            <a:r>
              <a:rPr lang="en-US" b="1" baseline="-25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May</a:t>
            </a:r>
            <a:endParaRPr lang="en-IN"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Audio 7">
            <a:hlinkClick r:id="" action="ppaction://media"/>
            <a:extLst>
              <a:ext uri="{FF2B5EF4-FFF2-40B4-BE49-F238E27FC236}">
                <a16:creationId xmlns:a16="http://schemas.microsoft.com/office/drawing/2014/main" id="{791D60F3-182D-3D26-68FE-97B581440A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87751111"/>
      </p:ext>
    </p:extLst>
  </p:cSld>
  <p:clrMapOvr>
    <a:masterClrMapping/>
  </p:clrMapOvr>
  <mc:AlternateContent xmlns:mc="http://schemas.openxmlformats.org/markup-compatibility/2006">
    <mc:Choice xmlns:p14="http://schemas.microsoft.com/office/powerpoint/2010/main" Requires="p14">
      <p:transition spd="slow" p14:dur="2000" advTm="15822"/>
    </mc:Choice>
    <mc:Fallback>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E243AF-6E6D-9D8B-B9CA-D6E6DBE67D9B}"/>
              </a:ext>
            </a:extLst>
          </p:cNvPr>
          <p:cNvSpPr txBox="1"/>
          <p:nvPr/>
        </p:nvSpPr>
        <p:spPr>
          <a:xfrm>
            <a:off x="7210424" y="828675"/>
            <a:ext cx="4457701" cy="58528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Average concentrations of As, Ba and Cr are under regulatory limits of TCLP given by USEPA, similarly </a:t>
            </a:r>
            <a:r>
              <a:rPr lang="en-IN" dirty="0">
                <a:latin typeface="Tahoma" panose="020B0604030504040204" pitchFamily="34" charset="0"/>
                <a:ea typeface="Tahoma" panose="020B0604030504040204" pitchFamily="34" charset="0"/>
                <a:cs typeface="Tahoma" panose="020B0604030504040204" pitchFamily="34" charset="0"/>
              </a:rPr>
              <a:t>Co and V are also under safe prescribed limits of STLC.</a:t>
            </a:r>
            <a:endParaRPr lang="en-US"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Cd (5.7 mg/l), Cu (110.3 mg/l) and Pb (91.1 mg/l) exceeded regulatory limits of 1, 25 and 5 mg/l respectively.</a:t>
            </a:r>
          </a:p>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Ni (30.5 mg/l) and Zn (424.7 mg/l) exceeded prescribed STLC limits of 20 and 250 mg/l respectively.</a:t>
            </a:r>
          </a:p>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Average concentration of Fe (262.1 mg/l), Mn (56.3 mg/l) and Sn (20.6) are also leached significantly.</a:t>
            </a:r>
          </a:p>
        </p:txBody>
      </p:sp>
      <p:graphicFrame>
        <p:nvGraphicFramePr>
          <p:cNvPr id="6" name="Chart 5">
            <a:extLst>
              <a:ext uri="{FF2B5EF4-FFF2-40B4-BE49-F238E27FC236}">
                <a16:creationId xmlns:a16="http://schemas.microsoft.com/office/drawing/2014/main" id="{A83F2FFB-F4E1-4C35-99D5-08B0A4348C99}"/>
              </a:ext>
            </a:extLst>
          </p:cNvPr>
          <p:cNvGraphicFramePr>
            <a:graphicFrameLocks/>
          </p:cNvGraphicFramePr>
          <p:nvPr>
            <p:extLst>
              <p:ext uri="{D42A27DB-BD31-4B8C-83A1-F6EECF244321}">
                <p14:modId xmlns:p14="http://schemas.microsoft.com/office/powerpoint/2010/main" val="3359668055"/>
              </p:ext>
            </p:extLst>
          </p:nvPr>
        </p:nvGraphicFramePr>
        <p:xfrm>
          <a:off x="523873" y="828674"/>
          <a:ext cx="6496051" cy="528488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F8888F3-806F-5B26-F9C3-FA9776EA621F}"/>
              </a:ext>
            </a:extLst>
          </p:cNvPr>
          <p:cNvSpPr txBox="1"/>
          <p:nvPr/>
        </p:nvSpPr>
        <p:spPr>
          <a:xfrm>
            <a:off x="523874" y="6113561"/>
            <a:ext cx="214312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STLC regulatory limits </a:t>
            </a:r>
            <a:endParaRPr lang="en-IN" sz="14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B00355BE-7DEF-10A6-3ADF-DD68F7FD80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79546037"/>
      </p:ext>
    </p:extLst>
  </p:cSld>
  <p:clrMapOvr>
    <a:masterClrMapping/>
  </p:clrMapOvr>
  <mc:AlternateContent xmlns:mc="http://schemas.openxmlformats.org/markup-compatibility/2006">
    <mc:Choice xmlns:p14="http://schemas.microsoft.com/office/powerpoint/2010/main" Requires="p14">
      <p:transition spd="slow" p14:dur="2000" advTm="38671"/>
    </mc:Choice>
    <mc:Fallback>
      <p:transition spd="slow" advTm="38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C2762-66A2-B19B-AD95-69800608A9E0}"/>
              </a:ext>
            </a:extLst>
          </p:cNvPr>
          <p:cNvSpPr txBox="1"/>
          <p:nvPr/>
        </p:nvSpPr>
        <p:spPr>
          <a:xfrm>
            <a:off x="7372350" y="609599"/>
            <a:ext cx="4371976" cy="543738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The average concentration of all the elements is high in the WET as compared to TCLP test this is attributed to a difference in extraction time and citrate ion chelation property of extraction solution of WET.</a:t>
            </a:r>
          </a:p>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As comparing the average concentration of WET to TCLP;  As, Cd, Cu, Mn and Zn are leached 2 times higher; Ba, Co, Ni and Sn are 3 times higher; Cr is 6 times; Pb is 12 times; V is 25 times and Fe is about 44 times high in WET test.</a:t>
            </a:r>
          </a:p>
        </p:txBody>
      </p:sp>
      <p:sp>
        <p:nvSpPr>
          <p:cNvPr id="5" name="TextBox 4">
            <a:extLst>
              <a:ext uri="{FF2B5EF4-FFF2-40B4-BE49-F238E27FC236}">
                <a16:creationId xmlns:a16="http://schemas.microsoft.com/office/drawing/2014/main" id="{1B6947C4-E364-58F4-2400-0C86D01459E8}"/>
              </a:ext>
            </a:extLst>
          </p:cNvPr>
          <p:cNvSpPr txBox="1"/>
          <p:nvPr/>
        </p:nvSpPr>
        <p:spPr>
          <a:xfrm>
            <a:off x="523875" y="5965173"/>
            <a:ext cx="3181350" cy="523220"/>
          </a:xfrm>
          <a:prstGeom prst="rect">
            <a:avLst/>
          </a:prstGeom>
          <a:noFill/>
        </p:spPr>
        <p:txBody>
          <a:bodyPr wrap="square" rtlCol="0">
            <a:spAutoFit/>
          </a:bodyPr>
          <a:lstStyle/>
          <a:p>
            <a:r>
              <a:rPr lang="en-US" sz="1400" dirty="0">
                <a:effectLst/>
                <a:latin typeface="Tahoma" panose="020B0604030504040204" pitchFamily="34" charset="0"/>
                <a:ea typeface="Tahoma" panose="020B0604030504040204" pitchFamily="34" charset="0"/>
                <a:cs typeface="Tahoma" panose="020B0604030504040204" pitchFamily="34" charset="0"/>
              </a:rPr>
              <a:t> *= values of WET are divided by 10 </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1400" dirty="0">
                <a:effectLst/>
                <a:latin typeface="Tahoma" panose="020B0604030504040204" pitchFamily="34" charset="0"/>
                <a:ea typeface="Tahoma" panose="020B0604030504040204" pitchFamily="34" charset="0"/>
                <a:cs typeface="Tahoma" panose="020B0604030504040204" pitchFamily="34" charset="0"/>
              </a:rPr>
              <a:t>**= values of both tests divided by 2</a:t>
            </a:r>
            <a:endParaRPr lang="en-IN" sz="1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hart 6">
            <a:extLst>
              <a:ext uri="{FF2B5EF4-FFF2-40B4-BE49-F238E27FC236}">
                <a16:creationId xmlns:a16="http://schemas.microsoft.com/office/drawing/2014/main" id="{BE136529-56FD-4144-B38D-C75BA759BD05}"/>
              </a:ext>
            </a:extLst>
          </p:cNvPr>
          <p:cNvGraphicFramePr>
            <a:graphicFrameLocks/>
          </p:cNvGraphicFramePr>
          <p:nvPr>
            <p:extLst>
              <p:ext uri="{D42A27DB-BD31-4B8C-83A1-F6EECF244321}">
                <p14:modId xmlns:p14="http://schemas.microsoft.com/office/powerpoint/2010/main" val="1765312744"/>
              </p:ext>
            </p:extLst>
          </p:nvPr>
        </p:nvGraphicFramePr>
        <p:xfrm>
          <a:off x="447674" y="609599"/>
          <a:ext cx="6781801" cy="5355574"/>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AB2C4759-2F6A-37D6-7D2B-B48A01660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76789095"/>
      </p:ext>
    </p:extLst>
  </p:cSld>
  <p:clrMapOvr>
    <a:masterClrMapping/>
  </p:clrMapOvr>
  <mc:AlternateContent xmlns:mc="http://schemas.openxmlformats.org/markup-compatibility/2006">
    <mc:Choice xmlns:p14="http://schemas.microsoft.com/office/powerpoint/2010/main" Requires="p14">
      <p:transition spd="slow" p14:dur="2000" advTm="31008"/>
    </mc:Choice>
    <mc:Fallback>
      <p:transition spd="slow" advTm="3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BE88985-AFA6-47BB-AB03-251024A64A6F}"/>
              </a:ext>
            </a:extLst>
          </p:cNvPr>
          <p:cNvGraphicFramePr>
            <a:graphicFrameLocks/>
          </p:cNvGraphicFramePr>
          <p:nvPr>
            <p:extLst>
              <p:ext uri="{D42A27DB-BD31-4B8C-83A1-F6EECF244321}">
                <p14:modId xmlns:p14="http://schemas.microsoft.com/office/powerpoint/2010/main" val="849769819"/>
              </p:ext>
            </p:extLst>
          </p:nvPr>
        </p:nvGraphicFramePr>
        <p:xfrm>
          <a:off x="571499" y="495300"/>
          <a:ext cx="6257926" cy="589597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7567885-3716-9E17-1AB0-32DE1AC8ECA4}"/>
              </a:ext>
            </a:extLst>
          </p:cNvPr>
          <p:cNvSpPr txBox="1"/>
          <p:nvPr/>
        </p:nvSpPr>
        <p:spPr>
          <a:xfrm>
            <a:off x="6915150" y="495300"/>
            <a:ext cx="4829175" cy="58528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In WET test leaching of elements is in order; Sn (37.7) &gt; Cd (28.7) &gt; Zn (27.9) &gt; Pb (27.7) &gt; Co (21.1) &gt; Mn (14.8) &gt; Ni (11.4) &gt; Fe (8.5) &gt; V (7.6) &gt; Cu (7.5) &gt; Ba (3.5) &gt; Cr (2.9) &gt; As (0.4).</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In </a:t>
            </a:r>
            <a:r>
              <a:rPr lang="en-IN" dirty="0">
                <a:latin typeface="Tahoma" panose="020B0604030504040204" pitchFamily="34" charset="0"/>
                <a:ea typeface="Tahoma" panose="020B0604030504040204" pitchFamily="34" charset="0"/>
                <a:cs typeface="Tahoma" panose="020B0604030504040204" pitchFamily="34" charset="0"/>
              </a:rPr>
              <a:t>TCLP</a:t>
            </a:r>
            <a:r>
              <a:rPr lang="en-US" dirty="0">
                <a:latin typeface="Tahoma" panose="020B0604030504040204" pitchFamily="34" charset="0"/>
                <a:ea typeface="Tahoma" panose="020B0604030504040204" pitchFamily="34" charset="0"/>
                <a:cs typeface="Tahoma" panose="020B0604030504040204" pitchFamily="34" charset="0"/>
              </a:rPr>
              <a:t> test leaching of elements is in order; </a:t>
            </a:r>
            <a:r>
              <a:rPr lang="en-IN" dirty="0">
                <a:latin typeface="Tahoma" panose="020B0604030504040204" pitchFamily="34" charset="0"/>
                <a:ea typeface="Tahoma" panose="020B0604030504040204" pitchFamily="34" charset="0"/>
                <a:cs typeface="Tahoma" panose="020B0604030504040204" pitchFamily="34" charset="0"/>
              </a:rPr>
              <a:t>Co (20.7) &gt; Cd (17.1) &gt; Zn (12.8) &gt; Mn (7.1) &gt; Ni (6.7) &gt; Sn (4.9) &gt; Cu (3.1) &gt; Pb (2.2) &gt; Ba (1.1) &gt; Fe (0.4) &gt; V (0.3) &gt; Cr (0.2) &gt; As (0.1).</a:t>
            </a:r>
          </a:p>
          <a:p>
            <a:pPr marL="285750" indent="-285750" algn="just">
              <a:lnSpc>
                <a:spcPct val="150000"/>
              </a:lnSpc>
              <a:buFont typeface="Wingdings" panose="05000000000000000000" pitchFamily="2" charset="2"/>
              <a:buChar char="q"/>
            </a:pPr>
            <a:r>
              <a:rPr lang="en-IN" dirty="0">
                <a:latin typeface="Tahoma" panose="020B0604030504040204" pitchFamily="34" charset="0"/>
                <a:ea typeface="Tahoma" panose="020B0604030504040204" pitchFamily="34" charset="0"/>
                <a:cs typeface="Tahoma" panose="020B0604030504040204" pitchFamily="34" charset="0"/>
              </a:rPr>
              <a:t>The leaching percentage of all the elements is high in the WET as compared to TCLP test this is attributed to a difference in extraction time of both tests.</a:t>
            </a:r>
          </a:p>
        </p:txBody>
      </p:sp>
      <p:pic>
        <p:nvPicPr>
          <p:cNvPr id="5" name="Audio 4">
            <a:hlinkClick r:id="" action="ppaction://media"/>
            <a:extLst>
              <a:ext uri="{FF2B5EF4-FFF2-40B4-BE49-F238E27FC236}">
                <a16:creationId xmlns:a16="http://schemas.microsoft.com/office/drawing/2014/main" id="{793D1F84-CDAD-8E7F-EE23-265F98B970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10944708"/>
      </p:ext>
    </p:extLst>
  </p:cSld>
  <p:clrMapOvr>
    <a:masterClrMapping/>
  </p:clrMapOvr>
  <mc:AlternateContent xmlns:mc="http://schemas.openxmlformats.org/markup-compatibility/2006">
    <mc:Choice xmlns:p14="http://schemas.microsoft.com/office/powerpoint/2010/main" Requires="p14">
      <p:transition spd="slow" p14:dur="2000" advTm="33469"/>
    </mc:Choice>
    <mc:Fallback>
      <p:transition spd="slow" advTm="3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9B2F37-40B0-447D-B42C-A8853BCFD1BC}"/>
              </a:ext>
            </a:extLst>
          </p:cNvPr>
          <p:cNvSpPr txBox="1"/>
          <p:nvPr/>
        </p:nvSpPr>
        <p:spPr>
          <a:xfrm>
            <a:off x="4438443" y="0"/>
            <a:ext cx="2924590" cy="523220"/>
          </a:xfrm>
          <a:prstGeom prst="rect">
            <a:avLst/>
          </a:prstGeom>
          <a:noFill/>
        </p:spPr>
        <p:txBody>
          <a:bodyPr wrap="square" rtlCol="0">
            <a:spAutoFit/>
          </a:bodyPr>
          <a:lstStyle/>
          <a:p>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CONCLUSIONS</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B515676F-E8A3-28EC-EE8F-D1F4C7BA837B}"/>
              </a:ext>
            </a:extLst>
          </p:cNvPr>
          <p:cNvSpPr txBox="1"/>
          <p:nvPr/>
        </p:nvSpPr>
        <p:spPr>
          <a:xfrm>
            <a:off x="438150" y="675620"/>
            <a:ext cx="11315700" cy="58528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In WET test average concentration of all elements is in order; Fe &gt; Pb &gt; Zn &gt; Sn &gt; Cu &gt; Mn &gt; Ni &gt; Ba &gt; Cd &gt; Co &gt; Cr &gt; V &gt; As.</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In TCLP test average concentration of all elements is in order; Zn &gt; Fe &gt; Cu &gt;Pb &gt; Mn &gt; Ni &gt; Sn &gt; Ba &gt; Cd &gt; Co &gt; Cr &gt; V &gt; As.</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Leaching of some specific elements exceeded the regulatory limits in both WET and TCLP tests in surface dust samples of informal e-waste recycling sites. </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Average concentration of all the elements in both tests shows the high concentration of leaching in WET test as compared to TCLP.</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The leaching potential of all elements is higher in the WET test, which is due to the chelation property of citrate ion in the extraction solution of the WET test and the extraction time of both tests.</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Elements leached above the threshold limits can contaminate nearby soil, surface water, and groundwater that affecting environment and human health.</a:t>
            </a:r>
          </a:p>
          <a:p>
            <a:pPr marL="285750" indent="-28575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To protect human health and environment, it is necessary to regulate policies effectively and develop environmentally sound new technologies for e-waste recycling.</a:t>
            </a:r>
          </a:p>
        </p:txBody>
      </p:sp>
      <p:pic>
        <p:nvPicPr>
          <p:cNvPr id="5" name="Audio 4">
            <a:hlinkClick r:id="" action="ppaction://media"/>
            <a:extLst>
              <a:ext uri="{FF2B5EF4-FFF2-40B4-BE49-F238E27FC236}">
                <a16:creationId xmlns:a16="http://schemas.microsoft.com/office/drawing/2014/main" id="{A5E69207-DD45-B2F9-441D-588C22DB8D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9814450"/>
      </p:ext>
    </p:extLst>
  </p:cSld>
  <p:clrMapOvr>
    <a:masterClrMapping/>
  </p:clrMapOvr>
  <mc:AlternateContent xmlns:mc="http://schemas.openxmlformats.org/markup-compatibility/2006">
    <mc:Choice xmlns:p14="http://schemas.microsoft.com/office/powerpoint/2010/main" Requires="p14">
      <p:transition spd="slow" p14:dur="2000" advTm="56713"/>
    </mc:Choice>
    <mc:Fallback>
      <p:transition spd="slow" advTm="5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B724D-59EA-47F1-AF69-88562F81D67B}"/>
              </a:ext>
            </a:extLst>
          </p:cNvPr>
          <p:cNvSpPr txBox="1"/>
          <p:nvPr/>
        </p:nvSpPr>
        <p:spPr>
          <a:xfrm>
            <a:off x="2604052" y="2644170"/>
            <a:ext cx="7513982" cy="1569660"/>
          </a:xfrm>
          <a:prstGeom prst="rect">
            <a:avLst/>
          </a:prstGeom>
          <a:noFill/>
        </p:spPr>
        <p:txBody>
          <a:bodyPr wrap="square" rtlCol="0">
            <a:spAutoFit/>
          </a:bodyPr>
          <a:lstStyle/>
          <a:p>
            <a:r>
              <a:rPr lang="en-US" sz="9600" b="1" dirty="0">
                <a:solidFill>
                  <a:srgbClr val="CC0066"/>
                </a:solidFill>
                <a:latin typeface="Tahoma" panose="020B0604030504040204" pitchFamily="34" charset="0"/>
                <a:ea typeface="Tahoma" panose="020B0604030504040204" pitchFamily="34" charset="0"/>
                <a:cs typeface="Tahoma" panose="020B0604030504040204" pitchFamily="34" charset="0"/>
              </a:rPr>
              <a:t>THANK YOU</a:t>
            </a:r>
            <a:endParaRPr lang="en-IN" sz="9600" b="1" dirty="0">
              <a:solidFill>
                <a:srgbClr val="CC0066"/>
              </a:solidFill>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a:extLst>
              <a:ext uri="{FF2B5EF4-FFF2-40B4-BE49-F238E27FC236}">
                <a16:creationId xmlns:a16="http://schemas.microsoft.com/office/drawing/2014/main" id="{7ECA3634-0423-3821-86C3-7F9587A75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0350863"/>
      </p:ext>
    </p:extLst>
  </p:cSld>
  <p:clrMapOvr>
    <a:masterClrMapping/>
  </p:clrMapOvr>
  <mc:AlternateContent xmlns:mc="http://schemas.openxmlformats.org/markup-compatibility/2006">
    <mc:Choice xmlns:p14="http://schemas.microsoft.com/office/powerpoint/2010/main" Requires="p14">
      <p:transition spd="slow" p14:dur="2000" advTm="1612"/>
    </mc:Choice>
    <mc:Fallback>
      <p:transition spd="slow" advTm="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185A0D-A484-49CE-9652-898EC86F7A3E}"/>
              </a:ext>
            </a:extLst>
          </p:cNvPr>
          <p:cNvSpPr txBox="1"/>
          <p:nvPr/>
        </p:nvSpPr>
        <p:spPr>
          <a:xfrm>
            <a:off x="4494765" y="272861"/>
            <a:ext cx="3202470" cy="523220"/>
          </a:xfrm>
          <a:prstGeom prst="rect">
            <a:avLst/>
          </a:prstGeom>
          <a:noFill/>
        </p:spPr>
        <p:txBody>
          <a:bodyPr wrap="square" rtlCol="0">
            <a:spAutoFit/>
          </a:bodyPr>
          <a:lstStyle/>
          <a:p>
            <a:pPr algn="ctr"/>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INTRODUCTION</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D7C2BA99-85E7-4E27-AF20-1558C87A7FFE}"/>
              </a:ext>
            </a:extLst>
          </p:cNvPr>
          <p:cNvSpPr txBox="1"/>
          <p:nvPr/>
        </p:nvSpPr>
        <p:spPr>
          <a:xfrm>
            <a:off x="395287" y="796081"/>
            <a:ext cx="11401425" cy="585288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Electronic waste (E-waste) is discarded or end-of-life electronics and electricals.</a:t>
            </a:r>
          </a:p>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E-waste contains a variety of metals, including precious metals (Au, Ag, and Pd) and base metals (Al, Cu and Fe) to toxic metals (As, Cr and Pb) and organic contaminants such as </a:t>
            </a:r>
            <a:r>
              <a:rPr lang="en-US" dirty="0">
                <a:effectLst/>
                <a:latin typeface="Tahoma" panose="020B0604030504040204" pitchFamily="34" charset="0"/>
                <a:ea typeface="Tahoma" panose="020B0604030504040204" pitchFamily="34" charset="0"/>
                <a:cs typeface="Tahoma" panose="020B0604030504040204" pitchFamily="34" charset="0"/>
              </a:rPr>
              <a:t>Polychlorinated biphenyls (PCBs), Polyaromatic hydrocarbons (PAHs), polybrominated biphenyls (PBBs), polybrominated diphenyl ethers (PBDEs).</a:t>
            </a: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When recycled, it has a higher economic value than mining ores so recycling of e-waste catches attention due to its monetary value, but improper collection and treatment releases toxic substances into the surrounding environment.</a:t>
            </a:r>
          </a:p>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In India, the informal sector recycles 90% of the total e-waste, while the formal sector recycles only 10%.</a:t>
            </a:r>
          </a:p>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Unregulated e-waste recycling treatments include crude dismantling, acid leaching, and open burning. </a:t>
            </a:r>
          </a:p>
          <a:p>
            <a:pPr marL="342900" indent="-342900" algn="just">
              <a:lnSpc>
                <a:spcPct val="150000"/>
              </a:lnSpc>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Soil and surface dust act as major sinks and reservoirs of metals in the environment, and are good indicators of their accumulation and distribution; metals released from e-waste recycling treatments can enter the soil profile through leaching and become easily bioavailable to plants and reaches the surface and groundwater that can affect human health.</a:t>
            </a:r>
          </a:p>
        </p:txBody>
      </p:sp>
      <p:pic>
        <p:nvPicPr>
          <p:cNvPr id="5" name="Audio 4">
            <a:hlinkClick r:id="" action="ppaction://media"/>
            <a:extLst>
              <a:ext uri="{FF2B5EF4-FFF2-40B4-BE49-F238E27FC236}">
                <a16:creationId xmlns:a16="http://schemas.microsoft.com/office/drawing/2014/main" id="{C5FD0DEB-0618-AC5B-0CB2-772707B46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73083482"/>
      </p:ext>
    </p:extLst>
  </p:cSld>
  <p:clrMapOvr>
    <a:masterClrMapping/>
  </p:clrMapOvr>
  <mc:AlternateContent xmlns:mc="http://schemas.openxmlformats.org/markup-compatibility/2006">
    <mc:Choice xmlns:p14="http://schemas.microsoft.com/office/powerpoint/2010/main" Requires="p14">
      <p:transition spd="slow" p14:dur="2000" advTm="11480"/>
    </mc:Choice>
    <mc:Fallback>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BD5AF92-F5BC-01AA-0B41-58BF3634A8FC}"/>
              </a:ext>
            </a:extLst>
          </p:cNvPr>
          <p:cNvGrpSpPr/>
          <p:nvPr/>
        </p:nvGrpSpPr>
        <p:grpSpPr>
          <a:xfrm>
            <a:off x="122640" y="110757"/>
            <a:ext cx="11810973" cy="6636485"/>
            <a:chOff x="122640" y="110757"/>
            <a:chExt cx="11810973" cy="6636485"/>
          </a:xfrm>
        </p:grpSpPr>
        <p:sp>
          <p:nvSpPr>
            <p:cNvPr id="4" name="Rectangle: Rounded Corners 3">
              <a:extLst>
                <a:ext uri="{FF2B5EF4-FFF2-40B4-BE49-F238E27FC236}">
                  <a16:creationId xmlns:a16="http://schemas.microsoft.com/office/drawing/2014/main" id="{39C876FA-A5B4-434F-9937-03CBB701D533}"/>
                </a:ext>
              </a:extLst>
            </p:cNvPr>
            <p:cNvSpPr/>
            <p:nvPr/>
          </p:nvSpPr>
          <p:spPr>
            <a:xfrm>
              <a:off x="123825" y="1301382"/>
              <a:ext cx="1950845" cy="1333499"/>
            </a:xfrm>
            <a:prstGeom prst="roundRect">
              <a:avLst/>
            </a:prstGeom>
            <a:gradFill flip="none" rotWithShape="1">
              <a:gsLst>
                <a:gs pos="0">
                  <a:srgbClr val="FF99CC">
                    <a:shade val="30000"/>
                    <a:satMod val="115000"/>
                  </a:srgbClr>
                </a:gs>
                <a:gs pos="50000">
                  <a:srgbClr val="FF99CC">
                    <a:shade val="67500"/>
                    <a:satMod val="115000"/>
                  </a:srgbClr>
                </a:gs>
                <a:gs pos="100000">
                  <a:srgbClr val="FF99CC">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Collected and Recycled by Formal Sector (9.3 Mt) (17.4 %)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9F836F9-5294-4374-873B-BE01859F3FB4}"/>
                </a:ext>
              </a:extLst>
            </p:cNvPr>
            <p:cNvSpPr txBox="1"/>
            <p:nvPr/>
          </p:nvSpPr>
          <p:spPr>
            <a:xfrm>
              <a:off x="122640" y="5736431"/>
              <a:ext cx="6190062" cy="830997"/>
            </a:xfrm>
            <a:prstGeom prst="rect">
              <a:avLst/>
            </a:prstGeom>
            <a:noFill/>
          </p:spPr>
          <p:txBody>
            <a:bodyPr wrap="square" rtlCol="0">
              <a:spAutoFit/>
            </a:bodyPr>
            <a:lstStyle/>
            <a:p>
              <a:pPr algn="just"/>
              <a:r>
                <a:rPr lang="en-US" sz="1600" b="1" dirty="0">
                  <a:solidFill>
                    <a:srgbClr val="CC0066"/>
                  </a:solidFill>
                  <a:latin typeface="Tahoma" panose="020B0604030504040204" pitchFamily="34" charset="0"/>
                  <a:ea typeface="Tahoma" panose="020B0604030504040204" pitchFamily="34" charset="0"/>
                  <a:cs typeface="Tahoma" panose="020B0604030504040204" pitchFamily="34" charset="0"/>
                </a:rPr>
                <a:t>Global generation of e-waste in million metric tons (Mt), value of raw material it contains and toxicants released annually </a:t>
              </a:r>
              <a:r>
                <a:rPr lang="en-US" sz="1200" b="1" dirty="0">
                  <a:solidFill>
                    <a:srgbClr val="CC0066"/>
                  </a:solidFill>
                  <a:latin typeface="Tahoma" panose="020B0604030504040204" pitchFamily="34" charset="0"/>
                  <a:ea typeface="Tahoma" panose="020B0604030504040204" pitchFamily="34" charset="0"/>
                  <a:cs typeface="Tahoma" panose="020B0604030504040204" pitchFamily="34" charset="0"/>
                </a:rPr>
                <a:t>(Source: Global e-waste monitor, 2020)</a:t>
              </a:r>
              <a:endParaRPr lang="en-IN" sz="1200" b="1" dirty="0">
                <a:solidFill>
                  <a:srgbClr val="CC0066"/>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Rounded Corners 2">
              <a:extLst>
                <a:ext uri="{FF2B5EF4-FFF2-40B4-BE49-F238E27FC236}">
                  <a16:creationId xmlns:a16="http://schemas.microsoft.com/office/drawing/2014/main" id="{B33B52D9-8511-49CC-8835-E6079DA64DE2}"/>
                </a:ext>
              </a:extLst>
            </p:cNvPr>
            <p:cNvSpPr/>
            <p:nvPr/>
          </p:nvSpPr>
          <p:spPr>
            <a:xfrm>
              <a:off x="1963345" y="110757"/>
              <a:ext cx="2065739" cy="1190625"/>
            </a:xfrm>
            <a:prstGeom prst="roundRect">
              <a:avLst/>
            </a:prstGeom>
            <a:gradFill flip="none" rotWithShape="1">
              <a:gsLst>
                <a:gs pos="0">
                  <a:srgbClr val="FF99CC">
                    <a:shade val="30000"/>
                    <a:satMod val="115000"/>
                  </a:srgbClr>
                </a:gs>
                <a:gs pos="50000">
                  <a:srgbClr val="FF99CC">
                    <a:shade val="67500"/>
                    <a:satMod val="115000"/>
                  </a:srgbClr>
                </a:gs>
                <a:gs pos="100000">
                  <a:srgbClr val="FF99CC">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Global </a:t>
              </a:r>
            </a:p>
            <a:p>
              <a:pPr algn="ctr"/>
              <a:r>
                <a:rPr lang="en-US" dirty="0">
                  <a:solidFill>
                    <a:schemeClr val="tx1"/>
                  </a:solidFill>
                  <a:latin typeface="Times New Roman" panose="02020603050405020304" pitchFamily="18" charset="0"/>
                  <a:cs typeface="Times New Roman" panose="02020603050405020304" pitchFamily="18" charset="0"/>
                </a:rPr>
                <a:t>E-waste Generation (53.6 Mt)</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4BAF966-BB9C-4D7C-B104-C25B655E2761}"/>
                </a:ext>
              </a:extLst>
            </p:cNvPr>
            <p:cNvSpPr/>
            <p:nvPr/>
          </p:nvSpPr>
          <p:spPr>
            <a:xfrm>
              <a:off x="4029084" y="1532600"/>
              <a:ext cx="1843090" cy="1333500"/>
            </a:xfrm>
            <a:prstGeom prst="roundRect">
              <a:avLst/>
            </a:prstGeom>
            <a:gradFill flip="none" rotWithShape="1">
              <a:gsLst>
                <a:gs pos="0">
                  <a:srgbClr val="FF99CC">
                    <a:shade val="30000"/>
                    <a:satMod val="115000"/>
                  </a:srgbClr>
                </a:gs>
                <a:gs pos="50000">
                  <a:srgbClr val="FF99CC">
                    <a:shade val="67500"/>
                    <a:satMod val="115000"/>
                  </a:srgbClr>
                </a:gs>
                <a:gs pos="100000">
                  <a:srgbClr val="FF99CC">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rPr>
                <a:t>E-waste not documented (44.3 Mt) (82.6 %)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540FF99-57C2-4B32-9EA2-9BD8746FAA91}"/>
                </a:ext>
              </a:extLst>
            </p:cNvPr>
            <p:cNvSpPr/>
            <p:nvPr/>
          </p:nvSpPr>
          <p:spPr>
            <a:xfrm>
              <a:off x="2243738" y="1944753"/>
              <a:ext cx="1504952" cy="1190625"/>
            </a:xfrm>
            <a:prstGeom prst="roundRect">
              <a:avLst/>
            </a:prstGeom>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Raw material of value $57 billion USD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CD9EB8C-2D19-48E9-910C-52093F67DC4D}"/>
                </a:ext>
              </a:extLst>
            </p:cNvPr>
            <p:cNvSpPr/>
            <p:nvPr/>
          </p:nvSpPr>
          <p:spPr>
            <a:xfrm>
              <a:off x="122640" y="3006787"/>
              <a:ext cx="1952029" cy="1108013"/>
            </a:xfrm>
            <a:prstGeom prst="roundRect">
              <a:avLst/>
            </a:prstGeom>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Raw material of value $10 billion USD </a:t>
              </a:r>
            </a:p>
            <a:p>
              <a:pPr algn="ctr"/>
              <a:r>
                <a:rPr lang="en-US" dirty="0">
                  <a:solidFill>
                    <a:schemeClr val="tx1"/>
                  </a:solidFill>
                  <a:latin typeface="Times New Roman" panose="02020603050405020304" pitchFamily="18" charset="0"/>
                  <a:cs typeface="Times New Roman" panose="02020603050405020304" pitchFamily="18" charset="0"/>
                </a:rPr>
                <a:t>(4 Mt)</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BFE83DE-A7E9-49D1-9607-5E9DEBBC400F}"/>
                </a:ext>
              </a:extLst>
            </p:cNvPr>
            <p:cNvSpPr/>
            <p:nvPr/>
          </p:nvSpPr>
          <p:spPr>
            <a:xfrm>
              <a:off x="3588556" y="3298881"/>
              <a:ext cx="2724146" cy="2206332"/>
            </a:xfrm>
            <a:prstGeom prst="roundRect">
              <a:avLst/>
            </a:prstGeom>
            <a:gradFill flip="none" rotWithShape="1">
              <a:gsLst>
                <a:gs pos="0">
                  <a:srgbClr val="FF99FF">
                    <a:shade val="30000"/>
                    <a:satMod val="115000"/>
                  </a:srgbClr>
                </a:gs>
                <a:gs pos="50000">
                  <a:srgbClr val="FF99FF">
                    <a:shade val="67500"/>
                    <a:satMod val="115000"/>
                  </a:srgbClr>
                </a:gs>
                <a:gs pos="100000">
                  <a:srgbClr val="FF99FF">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CO2- 98 Mt</a:t>
              </a:r>
            </a:p>
            <a:p>
              <a:pPr algn="ctr"/>
              <a:r>
                <a:rPr lang="en-US" dirty="0">
                  <a:solidFill>
                    <a:schemeClr val="tx1"/>
                  </a:solidFill>
                  <a:latin typeface="Times New Roman" panose="02020603050405020304" pitchFamily="18" charset="0"/>
                  <a:cs typeface="Times New Roman" panose="02020603050405020304" pitchFamily="18" charset="0"/>
                </a:rPr>
                <a:t>Mercury- 50 t</a:t>
              </a:r>
            </a:p>
            <a:p>
              <a:pPr algn="ctr"/>
              <a:r>
                <a:rPr lang="en-US" dirty="0">
                  <a:solidFill>
                    <a:schemeClr val="tx1"/>
                  </a:solidFill>
                  <a:latin typeface="Times New Roman" panose="02020603050405020304" pitchFamily="18" charset="0"/>
                  <a:cs typeface="Times New Roman" panose="02020603050405020304" pitchFamily="18" charset="0"/>
                </a:rPr>
                <a:t>Brominated Flame Retardants (BFRs)- 71 kt</a:t>
              </a:r>
            </a:p>
            <a:p>
              <a:pPr algn="ctr"/>
              <a:r>
                <a:rPr lang="en-US" dirty="0">
                  <a:solidFill>
                    <a:schemeClr val="tx1"/>
                  </a:solidFill>
                  <a:latin typeface="Times New Roman" panose="02020603050405020304" pitchFamily="18" charset="0"/>
                  <a:cs typeface="Times New Roman" panose="02020603050405020304" pitchFamily="18" charset="0"/>
                </a:rPr>
                <a:t>Hydrochlorofluorocarbons (HCFCs) </a:t>
              </a:r>
            </a:p>
            <a:p>
              <a:pPr algn="ctr"/>
              <a:r>
                <a:rPr lang="en-US" dirty="0">
                  <a:solidFill>
                    <a:schemeClr val="tx1"/>
                  </a:solidFill>
                  <a:latin typeface="Times New Roman" panose="02020603050405020304" pitchFamily="18" charset="0"/>
                  <a:cs typeface="Times New Roman" panose="02020603050405020304" pitchFamily="18" charset="0"/>
                </a:rPr>
                <a:t>Chlorofluorocarbons (CFCs)</a:t>
              </a:r>
            </a:p>
          </p:txBody>
        </p:sp>
        <p:cxnSp>
          <p:nvCxnSpPr>
            <p:cNvPr id="6" name="Connector: Elbow 5">
              <a:extLst>
                <a:ext uri="{FF2B5EF4-FFF2-40B4-BE49-F238E27FC236}">
                  <a16:creationId xmlns:a16="http://schemas.microsoft.com/office/drawing/2014/main" id="{040B55C6-6AA4-4C1A-A19D-C6750FDC458E}"/>
                </a:ext>
              </a:extLst>
            </p:cNvPr>
            <p:cNvCxnSpPr>
              <a:cxnSpLocks/>
              <a:stCxn id="3" idx="3"/>
              <a:endCxn id="5" idx="0"/>
            </p:cNvCxnSpPr>
            <p:nvPr/>
          </p:nvCxnSpPr>
          <p:spPr>
            <a:xfrm>
              <a:off x="4029084" y="706070"/>
              <a:ext cx="921545" cy="82653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BEAB688C-94ED-403A-9E28-046A4C885A7F}"/>
                </a:ext>
              </a:extLst>
            </p:cNvPr>
            <p:cNvCxnSpPr>
              <a:cxnSpLocks/>
              <a:stCxn id="3" idx="1"/>
              <a:endCxn id="4" idx="0"/>
            </p:cNvCxnSpPr>
            <p:nvPr/>
          </p:nvCxnSpPr>
          <p:spPr>
            <a:xfrm rot="10800000" flipV="1">
              <a:off x="1099249" y="706070"/>
              <a:ext cx="864097" cy="59531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5F897B4-1626-43F5-8198-23B0FD372B6E}"/>
                </a:ext>
              </a:extLst>
            </p:cNvPr>
            <p:cNvCxnSpPr>
              <a:cxnSpLocks/>
              <a:stCxn id="4" idx="2"/>
              <a:endCxn id="9" idx="0"/>
            </p:cNvCxnSpPr>
            <p:nvPr/>
          </p:nvCxnSpPr>
          <p:spPr>
            <a:xfrm flipH="1">
              <a:off x="1098655" y="2634881"/>
              <a:ext cx="593" cy="37190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AFD3F9C-FEB6-410D-A094-29D9D91BEF52}"/>
                </a:ext>
              </a:extLst>
            </p:cNvPr>
            <p:cNvCxnSpPr>
              <a:cxnSpLocks/>
              <a:stCxn id="5" idx="2"/>
              <a:endCxn id="10" idx="0"/>
            </p:cNvCxnSpPr>
            <p:nvPr/>
          </p:nvCxnSpPr>
          <p:spPr>
            <a:xfrm>
              <a:off x="4950629" y="2866100"/>
              <a:ext cx="0" cy="4327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E4FE6345-6D14-4ECC-8423-AB1988101FE6}"/>
                </a:ext>
              </a:extLst>
            </p:cNvPr>
            <p:cNvCxnSpPr>
              <a:cxnSpLocks/>
              <a:stCxn id="3" idx="2"/>
              <a:endCxn id="8" idx="0"/>
            </p:cNvCxnSpPr>
            <p:nvPr/>
          </p:nvCxnSpPr>
          <p:spPr>
            <a:xfrm flipH="1">
              <a:off x="2996214" y="1301382"/>
              <a:ext cx="1" cy="64337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4" name="Rectangle: Rounded Corners 63">
              <a:extLst>
                <a:ext uri="{FF2B5EF4-FFF2-40B4-BE49-F238E27FC236}">
                  <a16:creationId xmlns:a16="http://schemas.microsoft.com/office/drawing/2014/main" id="{95562627-94A1-4908-BE6B-38A75BE586AA}"/>
                </a:ext>
              </a:extLst>
            </p:cNvPr>
            <p:cNvSpPr/>
            <p:nvPr/>
          </p:nvSpPr>
          <p:spPr>
            <a:xfrm>
              <a:off x="8682626" y="110758"/>
              <a:ext cx="1642474" cy="1118532"/>
            </a:xfrm>
            <a:prstGeom prst="roundRect">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India </a:t>
              </a:r>
            </a:p>
            <a:p>
              <a:pPr algn="ctr"/>
              <a:r>
                <a:rPr lang="en-US" dirty="0">
                  <a:solidFill>
                    <a:schemeClr val="tx1"/>
                  </a:solidFill>
                  <a:latin typeface="Times New Roman" panose="02020603050405020304" pitchFamily="18" charset="0"/>
                  <a:cs typeface="Times New Roman" panose="02020603050405020304" pitchFamily="18" charset="0"/>
                </a:rPr>
                <a:t>e-waste generation 3.23 kt</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7003F380-0166-469E-A015-58D5297235F6}"/>
                </a:ext>
              </a:extLst>
            </p:cNvPr>
            <p:cNvSpPr/>
            <p:nvPr/>
          </p:nvSpPr>
          <p:spPr>
            <a:xfrm>
              <a:off x="6987784" y="1409416"/>
              <a:ext cx="1571625" cy="1333500"/>
            </a:xfrm>
            <a:prstGeom prst="roundRect">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10 % recycled by Formal Sector  </a:t>
              </a:r>
              <a:endParaRPr lang="en-IN" dirty="0">
                <a:solidFill>
                  <a:schemeClr val="tx1"/>
                </a:solidFill>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90924132-E396-4B37-AFE9-BA5346A8A2D7}"/>
                </a:ext>
              </a:extLst>
            </p:cNvPr>
            <p:cNvSpPr/>
            <p:nvPr/>
          </p:nvSpPr>
          <p:spPr>
            <a:xfrm>
              <a:off x="9948262" y="1409416"/>
              <a:ext cx="1985351" cy="1399250"/>
            </a:xfrm>
            <a:prstGeom prst="roundRect">
              <a:avLst/>
            </a:prstGeom>
            <a:gradFill flip="none" rotWithShape="1">
              <a:gsLst>
                <a:gs pos="0">
                  <a:srgbClr val="FF9999">
                    <a:shade val="30000"/>
                    <a:satMod val="115000"/>
                  </a:srgbClr>
                </a:gs>
                <a:gs pos="50000">
                  <a:srgbClr val="FF9999">
                    <a:shade val="67500"/>
                    <a:satMod val="115000"/>
                  </a:srgbClr>
                </a:gs>
                <a:gs pos="100000">
                  <a:srgbClr val="FF9999">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90 % is undocumented </a:t>
              </a:r>
            </a:p>
            <a:p>
              <a:pPr algn="ctr"/>
              <a:r>
                <a:rPr lang="en-US" dirty="0">
                  <a:solidFill>
                    <a:schemeClr val="tx1"/>
                  </a:solidFill>
                  <a:latin typeface="Times New Roman" panose="02020603050405020304" pitchFamily="18" charset="0"/>
                  <a:cs typeface="Times New Roman" panose="02020603050405020304" pitchFamily="18" charset="0"/>
                </a:rPr>
                <a:t>(recycled by informal sector or thrown in bins)</a:t>
              </a:r>
              <a:endParaRPr lang="en-IN" dirty="0">
                <a:solidFill>
                  <a:schemeClr val="tx1"/>
                </a:solidFill>
                <a:latin typeface="Times New Roman" panose="02020603050405020304" pitchFamily="18" charset="0"/>
                <a:cs typeface="Times New Roman" panose="02020603050405020304" pitchFamily="18" charset="0"/>
              </a:endParaRPr>
            </a:p>
          </p:txBody>
        </p:sp>
        <p:cxnSp>
          <p:nvCxnSpPr>
            <p:cNvPr id="68" name="Connector: Elbow 67">
              <a:extLst>
                <a:ext uri="{FF2B5EF4-FFF2-40B4-BE49-F238E27FC236}">
                  <a16:creationId xmlns:a16="http://schemas.microsoft.com/office/drawing/2014/main" id="{D8F1ECF0-5D32-42F4-9DD0-31FEC9C8BC4B}"/>
                </a:ext>
              </a:extLst>
            </p:cNvPr>
            <p:cNvCxnSpPr>
              <a:cxnSpLocks/>
              <a:stCxn id="64" idx="3"/>
              <a:endCxn id="66" idx="0"/>
            </p:cNvCxnSpPr>
            <p:nvPr/>
          </p:nvCxnSpPr>
          <p:spPr>
            <a:xfrm>
              <a:off x="10325100" y="670024"/>
              <a:ext cx="615838" cy="73939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70" name="Connector: Elbow 69">
              <a:extLst>
                <a:ext uri="{FF2B5EF4-FFF2-40B4-BE49-F238E27FC236}">
                  <a16:creationId xmlns:a16="http://schemas.microsoft.com/office/drawing/2014/main" id="{7EAA56F5-4A25-426C-9A68-80AA69F47B0F}"/>
                </a:ext>
              </a:extLst>
            </p:cNvPr>
            <p:cNvCxnSpPr>
              <a:cxnSpLocks/>
              <a:stCxn id="64" idx="1"/>
              <a:endCxn id="65" idx="0"/>
            </p:cNvCxnSpPr>
            <p:nvPr/>
          </p:nvCxnSpPr>
          <p:spPr>
            <a:xfrm rot="10800000" flipV="1">
              <a:off x="7773598" y="670024"/>
              <a:ext cx="909029" cy="73939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id="{F038B069-D34D-4374-815B-B34ED2F0154C}"/>
                </a:ext>
              </a:extLst>
            </p:cNvPr>
            <p:cNvSpPr/>
            <p:nvPr/>
          </p:nvSpPr>
          <p:spPr>
            <a:xfrm>
              <a:off x="7080675" y="2817035"/>
              <a:ext cx="4532374" cy="523220"/>
            </a:xfrm>
            <a:prstGeom prst="rect">
              <a:avLst/>
            </a:prstGeom>
          </p:spPr>
          <p:txBody>
            <a:bodyPr wrap="square">
              <a:spAutoFit/>
            </a:bodyPr>
            <a:lstStyle/>
            <a:p>
              <a:pPr algn="just"/>
              <a:r>
                <a:rPr lang="en-US" sz="1600" b="1" dirty="0">
                  <a:solidFill>
                    <a:srgbClr val="CC0066"/>
                  </a:solidFill>
                  <a:latin typeface="Tahoma" panose="020B0604030504040204" pitchFamily="34" charset="0"/>
                  <a:ea typeface="Tahoma" panose="020B0604030504040204" pitchFamily="34" charset="0"/>
                  <a:cs typeface="Tahoma" panose="020B0604030504040204" pitchFamily="34" charset="0"/>
                </a:rPr>
                <a:t>E-waste generation and recycling in India </a:t>
              </a:r>
            </a:p>
            <a:p>
              <a:pPr algn="just"/>
              <a:r>
                <a:rPr lang="en-US" sz="1200" b="1" dirty="0">
                  <a:solidFill>
                    <a:srgbClr val="CC0066"/>
                  </a:solidFill>
                  <a:latin typeface="Tahoma" panose="020B0604030504040204" pitchFamily="34" charset="0"/>
                  <a:ea typeface="Tahoma" panose="020B0604030504040204" pitchFamily="34" charset="0"/>
                  <a:cs typeface="Tahoma" panose="020B0604030504040204" pitchFamily="34" charset="0"/>
                </a:rPr>
                <a:t>(Source: Global e-waste monitor, 2020 and CPCB,2020)</a:t>
              </a:r>
            </a:p>
          </p:txBody>
        </p:sp>
        <p:pic>
          <p:nvPicPr>
            <p:cNvPr id="63" name="Picture 4">
              <a:extLst>
                <a:ext uri="{FF2B5EF4-FFF2-40B4-BE49-F238E27FC236}">
                  <a16:creationId xmlns:a16="http://schemas.microsoft.com/office/drawing/2014/main" id="{D56236D5-5C7E-BF14-C9CB-5F5C43855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512765" y="3340255"/>
              <a:ext cx="5385081" cy="2807503"/>
            </a:xfrm>
            <a:prstGeom prst="rect">
              <a:avLst/>
            </a:prstGeom>
            <a:noFill/>
            <a:ln w="9525">
              <a:noFill/>
              <a:miter lim="800000"/>
              <a:headEnd/>
              <a:tailEnd/>
            </a:ln>
          </p:spPr>
        </p:pic>
        <p:sp>
          <p:nvSpPr>
            <p:cNvPr id="2" name="TextBox 1">
              <a:extLst>
                <a:ext uri="{FF2B5EF4-FFF2-40B4-BE49-F238E27FC236}">
                  <a16:creationId xmlns:a16="http://schemas.microsoft.com/office/drawing/2014/main" id="{EACC5502-5F41-53D7-C39C-248C20764B1C}"/>
                </a:ext>
              </a:extLst>
            </p:cNvPr>
            <p:cNvSpPr txBox="1"/>
            <p:nvPr/>
          </p:nvSpPr>
          <p:spPr>
            <a:xfrm>
              <a:off x="6400800" y="6162467"/>
              <a:ext cx="5532813" cy="584775"/>
            </a:xfrm>
            <a:prstGeom prst="rect">
              <a:avLst/>
            </a:prstGeom>
            <a:noFill/>
          </p:spPr>
          <p:txBody>
            <a:bodyPr wrap="square" rtlCol="0">
              <a:spAutoFit/>
            </a:bodyPr>
            <a:lstStyle/>
            <a:p>
              <a:pPr algn="just"/>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Movement of e-waste from developed to developing countries </a:t>
              </a:r>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Source: The Global E-waste Statistics Partnership, 2018</a:t>
              </a:r>
              <a:endParaRPr lang="en-IN" sz="1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5" name="Audio 14">
            <a:hlinkClick r:id="" action="ppaction://media"/>
            <a:extLst>
              <a:ext uri="{FF2B5EF4-FFF2-40B4-BE49-F238E27FC236}">
                <a16:creationId xmlns:a16="http://schemas.microsoft.com/office/drawing/2014/main" id="{02038298-369E-4133-55CE-40DD91F9E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4546810"/>
      </p:ext>
    </p:extLst>
  </p:cSld>
  <p:clrMapOvr>
    <a:masterClrMapping/>
  </p:clrMapOvr>
  <mc:AlternateContent xmlns:mc="http://schemas.openxmlformats.org/markup-compatibility/2006">
    <mc:Choice xmlns:p14="http://schemas.microsoft.com/office/powerpoint/2010/main" Requires="p14">
      <p:transition spd="slow" p14:dur="2000" advTm="41573"/>
    </mc:Choice>
    <mc:Fallback>
      <p:transition spd="slow" advTm="4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2277" x="3225800" y="6242050"/>
          <p14:tracePt t="2576" x="2530475" y="6821488"/>
          <p14:tracePt t="2584" x="2557463" y="6775450"/>
          <p14:tracePt t="2592" x="2574925" y="6748463"/>
          <p14:tracePt t="2600" x="2603500" y="6684963"/>
          <p14:tracePt t="2609" x="2630488" y="6619875"/>
          <p14:tracePt t="2616" x="2647950" y="6529388"/>
          <p14:tracePt t="2625" x="2684463" y="6419850"/>
          <p14:tracePt t="2633" x="2684463" y="6319838"/>
          <p14:tracePt t="2641" x="2703513" y="6210300"/>
          <p14:tracePt t="2648" x="2713038" y="6118225"/>
          <p14:tracePt t="2657" x="2740025" y="5999163"/>
          <p14:tracePt t="2664" x="2757488" y="5908675"/>
          <p14:tracePt t="2673" x="2767013" y="5816600"/>
          <p14:tracePt t="2683" x="2767013" y="5726113"/>
          <p14:tracePt t="2688" x="2767013" y="5653088"/>
          <p14:tracePt t="2698" x="2767013" y="5570538"/>
          <p14:tracePt t="2705" x="2767013" y="5514975"/>
          <p14:tracePt t="2712" x="2767013" y="5461000"/>
          <p14:tracePt t="2720" x="2767013" y="5424488"/>
          <p14:tracePt t="2729" x="2767013" y="5414963"/>
          <p14:tracePt t="2736" x="2767013" y="5387975"/>
          <p14:tracePt t="2746" x="2767013" y="5378450"/>
          <p14:tracePt t="2753" x="2767013" y="5368925"/>
          <p14:tracePt t="2769" x="2767013" y="5351463"/>
          <p14:tracePt t="2801" x="2767013" y="5341938"/>
          <p14:tracePt t="2841" x="2767013" y="5332413"/>
          <p14:tracePt t="2857" x="2767013" y="5314950"/>
          <p14:tracePt t="2961" x="2767013" y="5305425"/>
          <p14:tracePt t="2969" x="2767013" y="5295900"/>
          <p14:tracePt t="2978" x="2767013" y="5268913"/>
          <p14:tracePt t="2985" x="2767013" y="5251450"/>
          <p14:tracePt t="2993" x="2776538" y="5251450"/>
          <p14:tracePt t="3009" x="2786063" y="5222875"/>
          <p14:tracePt t="3017" x="2794000" y="5214938"/>
          <p14:tracePt t="3249" x="2794000" y="5186363"/>
          <p14:tracePt t="3257" x="2794000" y="5168900"/>
          <p14:tracePt t="3264" x="2794000" y="5141913"/>
          <p14:tracePt t="3273" x="2794000" y="5095875"/>
          <p14:tracePt t="3280" x="2794000" y="5068888"/>
          <p14:tracePt t="3288" x="2794000" y="5022850"/>
          <p14:tracePt t="3296" x="2786063" y="4986338"/>
          <p14:tracePt t="3305" x="2786063" y="4930775"/>
          <p14:tracePt t="3313" x="2776538" y="4867275"/>
          <p14:tracePt t="3320" x="2749550" y="4803775"/>
          <p14:tracePt t="3328" x="2749550" y="4730750"/>
          <p14:tracePt t="3337" x="2740025" y="4675188"/>
          <p14:tracePt t="3346" x="2720975" y="4592638"/>
          <p14:tracePt t="3353" x="2720975" y="4519613"/>
          <p14:tracePt t="3362" x="2713038" y="4465638"/>
          <p14:tracePt t="3369" x="2684463" y="4402138"/>
          <p14:tracePt t="3377" x="2676525" y="4356100"/>
          <p14:tracePt t="3384" x="2676525" y="4300538"/>
          <p14:tracePt t="3393" x="2676525" y="4273550"/>
          <p14:tracePt t="3401" x="2667000" y="4246563"/>
          <p14:tracePt t="3409" x="2667000" y="4210050"/>
          <p14:tracePt t="3417" x="2667000" y="4173538"/>
          <p14:tracePt t="3425" x="2667000" y="4154488"/>
          <p14:tracePt t="3433" x="2667000" y="4117975"/>
          <p14:tracePt t="3441" x="2667000" y="4110038"/>
          <p14:tracePt t="3448" x="2667000" y="4073525"/>
          <p14:tracePt t="3457" x="2667000" y="4037013"/>
          <p14:tracePt t="3464" x="2684463" y="4000500"/>
          <p14:tracePt t="3473" x="2693988" y="3954463"/>
          <p14:tracePt t="3480" x="2713038" y="3908425"/>
          <p14:tracePt t="3488" x="2749550" y="3844925"/>
          <p14:tracePt t="3496" x="2757488" y="3825875"/>
          <p14:tracePt t="3505" x="2767013" y="3798888"/>
          <p14:tracePt t="3512" x="2786063" y="3771900"/>
          <p14:tracePt t="3521" x="2794000" y="3752850"/>
          <p14:tracePt t="3536" x="2794000" y="3743325"/>
          <p14:tracePt t="3552" x="2803525" y="3725863"/>
          <p14:tracePt t="3593" x="2803525" y="3716338"/>
          <p14:tracePt t="3601" x="2803525" y="3706813"/>
          <p14:tracePt t="3609" x="2803525" y="3698875"/>
          <p14:tracePt t="3617" x="2813050" y="3670300"/>
          <p14:tracePt t="3625" x="2813050" y="3652838"/>
          <p14:tracePt t="3641" x="2813050" y="3625850"/>
          <p14:tracePt t="3648" x="2813050" y="3606800"/>
          <p14:tracePt t="3657" x="2813050" y="3579813"/>
          <p14:tracePt t="3664" x="2813050" y="3560763"/>
          <p14:tracePt t="3673" x="2813050" y="3516313"/>
          <p14:tracePt t="3680" x="2813050" y="3479800"/>
          <p14:tracePt t="3688" x="2813050" y="3443288"/>
          <p14:tracePt t="3696" x="2813050" y="3414713"/>
          <p14:tracePt t="3705" x="2813050" y="3378200"/>
          <p14:tracePt t="3713" x="2813050" y="3333750"/>
          <p14:tracePt t="3721" x="2813050" y="3305175"/>
          <p14:tracePt t="3728" x="2813050" y="3278188"/>
          <p14:tracePt t="3736" x="2813050" y="3224213"/>
          <p14:tracePt t="3745" x="2786063" y="3178175"/>
          <p14:tracePt t="3753" x="2776538" y="3141663"/>
          <p14:tracePt t="3762" x="2767013" y="3105150"/>
          <p14:tracePt t="3768" x="2767013" y="3078163"/>
          <p14:tracePt t="3777" x="2757488" y="3041650"/>
          <p14:tracePt t="3784" x="2757488" y="3013075"/>
          <p14:tracePt t="3793" x="2757488" y="2986088"/>
          <p14:tracePt t="3801" x="2757488" y="2959100"/>
          <p14:tracePt t="3809" x="2757488" y="2930525"/>
          <p14:tracePt t="3816" x="2757488" y="2913063"/>
          <p14:tracePt t="3825" x="2757488" y="2867025"/>
          <p14:tracePt t="3832" x="2757488" y="2849563"/>
          <p14:tracePt t="3840" x="2757488" y="2813050"/>
          <p14:tracePt t="3849" x="2757488" y="2767013"/>
          <p14:tracePt t="3857" x="2786063" y="2720975"/>
          <p14:tracePt t="3864" x="2794000" y="2703513"/>
          <p14:tracePt t="3881" x="2803525" y="2647950"/>
          <p14:tracePt t="3889" x="2803525" y="2630488"/>
          <p14:tracePt t="3897" x="2803525" y="2611438"/>
          <p14:tracePt t="3905" x="2803525" y="2584450"/>
          <p14:tracePt t="3912" x="2813050" y="2565400"/>
          <p14:tracePt t="3921" x="2822575" y="2538413"/>
          <p14:tracePt t="3928" x="2840038" y="2501900"/>
          <p14:tracePt t="3937" x="2849563" y="2484438"/>
          <p14:tracePt t="3945" x="2886075" y="2438400"/>
          <p14:tracePt t="3952" x="2922588" y="2382838"/>
          <p14:tracePt t="3962" x="2968625" y="2338388"/>
          <p14:tracePt t="3969" x="3013075" y="2301875"/>
          <p14:tracePt t="3977" x="3086100" y="2246313"/>
          <p14:tracePt t="3985" x="3168650" y="2182813"/>
          <p14:tracePt t="3993" x="3232150" y="2127250"/>
          <p14:tracePt t="4000" x="3297238" y="2073275"/>
          <p14:tracePt t="4009" x="3397250" y="2017713"/>
          <p14:tracePt t="4016" x="3460750" y="1981200"/>
          <p14:tracePt t="4025" x="3525838" y="1944688"/>
          <p14:tracePt t="4032" x="3552825" y="1917700"/>
          <p14:tracePt t="4041" x="3616325" y="1881188"/>
          <p14:tracePt t="4049" x="3643313" y="1871663"/>
          <p14:tracePt t="4057" x="3679825" y="1844675"/>
          <p14:tracePt t="4064" x="3708400" y="1835150"/>
          <p14:tracePt t="4073" x="3716338" y="1835150"/>
          <p14:tracePt t="4081" x="3735388" y="1825625"/>
          <p14:tracePt t="4144" x="3744913" y="1825625"/>
          <p14:tracePt t="4185" x="3752850" y="1825625"/>
          <p14:tracePt t="4192" x="3752850" y="1844675"/>
          <p14:tracePt t="4209" x="3752850" y="1881188"/>
          <p14:tracePt t="4217" x="3752850" y="1927225"/>
          <p14:tracePt t="4225" x="3752850" y="1944688"/>
          <p14:tracePt t="4232" x="3752850" y="2000250"/>
          <p14:tracePt t="4241" x="3752850" y="2054225"/>
          <p14:tracePt t="4248" x="3752850" y="2109788"/>
          <p14:tracePt t="4257" x="3752850" y="2163763"/>
          <p14:tracePt t="4264" x="3752850" y="2209800"/>
          <p14:tracePt t="4273" x="3752850" y="2265363"/>
          <p14:tracePt t="4280" x="3752850" y="2301875"/>
          <p14:tracePt t="4288" x="3752850" y="2319338"/>
          <p14:tracePt t="4296" x="3752850" y="2346325"/>
          <p14:tracePt t="4305" x="3752850" y="2365375"/>
          <p14:tracePt t="4313" x="3752850" y="2382838"/>
          <p14:tracePt t="4321" x="3752850" y="2392363"/>
          <p14:tracePt t="4329" x="3752850" y="2411413"/>
          <p14:tracePt t="4337" x="3744913" y="2428875"/>
          <p14:tracePt t="4346" x="3744913" y="2447925"/>
          <p14:tracePt t="4353" x="3735388" y="2455863"/>
          <p14:tracePt t="4362" x="3725863" y="2484438"/>
          <p14:tracePt t="4369" x="3716338" y="2501900"/>
          <p14:tracePt t="4377" x="3698875" y="2511425"/>
          <p14:tracePt t="4385" x="3689350" y="2520950"/>
          <p14:tracePt t="4393" x="3679825" y="2520950"/>
          <p14:tracePt t="4409" x="3679825" y="2528888"/>
          <p14:tracePt t="4441" x="3671888" y="2547938"/>
          <p14:tracePt t="4465" x="3662363" y="2547938"/>
          <p14:tracePt t="4480" x="3652838" y="2547938"/>
          <p14:tracePt t="4489" x="3643313" y="2557463"/>
          <p14:tracePt t="4504" x="3635375" y="2565400"/>
          <p14:tracePt t="4777" x="3625850" y="2565400"/>
          <p14:tracePt t="4785" x="3616325" y="2565400"/>
          <p14:tracePt t="4801" x="3606800" y="2565400"/>
          <p14:tracePt t="4817" x="3589338" y="2565400"/>
          <p14:tracePt t="4825" x="3579813" y="2565400"/>
          <p14:tracePt t="4833" x="3570288" y="2565400"/>
          <p14:tracePt t="4841" x="3562350" y="2565400"/>
          <p14:tracePt t="4849" x="3552825" y="2565400"/>
          <p14:tracePt t="4856" x="3543300" y="2565400"/>
          <p14:tracePt t="4864" x="3525838" y="2557463"/>
          <p14:tracePt t="4880" x="3506788" y="2547938"/>
          <p14:tracePt t="4888" x="3497263" y="2547938"/>
          <p14:tracePt t="4898" x="3489325" y="2538413"/>
          <p14:tracePt t="4904" x="3479800" y="2528888"/>
          <p14:tracePt t="5025" x="3470275" y="2520950"/>
          <p14:tracePt t="5097" x="3470275" y="2501900"/>
          <p14:tracePt t="5112" x="3470275" y="2492375"/>
          <p14:tracePt t="5128" x="3470275" y="2484438"/>
          <p14:tracePt t="5137" x="3470275" y="2474913"/>
          <p14:tracePt t="5145" x="3470275" y="2465388"/>
          <p14:tracePt t="5169" x="3470275" y="2455863"/>
          <p14:tracePt t="5201" x="3470275" y="2447925"/>
          <p14:tracePt t="5216" x="3470275" y="2438400"/>
          <p14:tracePt t="5225" x="3470275" y="2428875"/>
          <p14:tracePt t="5233" x="3470275" y="2411413"/>
          <p14:tracePt t="5249" x="3470275" y="2401888"/>
          <p14:tracePt t="5264" x="3470275" y="2382838"/>
          <p14:tracePt t="5273" x="3489325" y="2365375"/>
          <p14:tracePt t="5296" x="3497263" y="2355850"/>
          <p14:tracePt t="5312" x="3497263" y="2338388"/>
          <p14:tracePt t="5321" x="3506788" y="2319338"/>
          <p14:tracePt t="5336" x="3516313" y="2301875"/>
          <p14:tracePt t="5346" x="3516313" y="2292350"/>
          <p14:tracePt t="5352" x="3525838" y="2273300"/>
          <p14:tracePt t="5362" x="3533775" y="2265363"/>
          <p14:tracePt t="5369" x="3533775" y="2246313"/>
          <p14:tracePt t="5377" x="3543300" y="2246313"/>
          <p14:tracePt t="5385" x="3543300" y="2236788"/>
          <p14:tracePt t="5393" x="3552825" y="2228850"/>
          <p14:tracePt t="5401" x="3552825" y="2209800"/>
          <p14:tracePt t="5408" x="3562350" y="2200275"/>
          <p14:tracePt t="5417" x="3562350" y="2192338"/>
          <p14:tracePt t="5425" x="3579813" y="2173288"/>
          <p14:tracePt t="5433" x="3589338" y="2155825"/>
          <p14:tracePt t="5441" x="3589338" y="2146300"/>
          <p14:tracePt t="5449" x="3598863" y="2146300"/>
          <p14:tracePt t="5457" x="3606800" y="2136775"/>
          <p14:tracePt t="5464" x="3616325" y="2119313"/>
          <p14:tracePt t="5473" x="3625850" y="2109788"/>
          <p14:tracePt t="5480" x="3635375" y="2100263"/>
          <p14:tracePt t="5489" x="3635375" y="2082800"/>
          <p14:tracePt t="5498" x="3643313" y="2082800"/>
          <p14:tracePt t="5505" x="3652838" y="2073275"/>
          <p14:tracePt t="5521" x="3652838" y="2063750"/>
          <p14:tracePt t="5537" x="3662363" y="2054225"/>
          <p14:tracePt t="5553" x="3679825" y="2046288"/>
          <p14:tracePt t="5569" x="3679825" y="2036763"/>
          <p14:tracePt t="5578" x="3689350" y="2027238"/>
          <p14:tracePt t="5593" x="3698875" y="2017713"/>
          <p14:tracePt t="5601" x="3708400" y="2017713"/>
          <p14:tracePt t="5608" x="3716338" y="2017713"/>
          <p14:tracePt t="5633" x="3716338" y="2009775"/>
          <p14:tracePt t="5649" x="3725863" y="2000250"/>
          <p14:tracePt t="5680" x="3735388" y="2000250"/>
          <p14:tracePt t="5689" x="3744913" y="1990725"/>
          <p14:tracePt t="5736" x="3752850" y="1981200"/>
          <p14:tracePt t="5753" x="3771900" y="1981200"/>
          <p14:tracePt t="5776" x="3781425" y="1973263"/>
          <p14:tracePt t="5801" x="3789363" y="1973263"/>
          <p14:tracePt t="5808" x="3808413" y="1954213"/>
          <p14:tracePt t="5816" x="3817938" y="1954213"/>
          <p14:tracePt t="5825" x="3825875" y="1954213"/>
          <p14:tracePt t="5841" x="3854450" y="1954213"/>
          <p14:tracePt t="5849" x="3862388" y="1944688"/>
          <p14:tracePt t="5920" x="3871913" y="1935163"/>
          <p14:tracePt t="7601" x="3881438" y="1935163"/>
          <p14:tracePt t="7609" x="3881438" y="1963738"/>
          <p14:tracePt t="7616" x="3881438" y="2000250"/>
          <p14:tracePt t="7625" x="3881438" y="2054225"/>
          <p14:tracePt t="7633" x="3881438" y="2109788"/>
          <p14:tracePt t="7641" x="3881438" y="2155825"/>
          <p14:tracePt t="7649" x="3881438" y="2192338"/>
          <p14:tracePt t="7657" x="3917950" y="2265363"/>
          <p14:tracePt t="7665" x="3927475" y="2328863"/>
          <p14:tracePt t="7673" x="3944938" y="2382838"/>
          <p14:tracePt t="7680" x="3963988" y="2428875"/>
          <p14:tracePt t="7689" x="3963988" y="2455863"/>
          <p14:tracePt t="7696" x="3963988" y="2501900"/>
          <p14:tracePt t="7705" x="3963988" y="2520950"/>
          <p14:tracePt t="7713" x="3963988" y="2557463"/>
          <p14:tracePt t="7720" x="3963988" y="2601913"/>
          <p14:tracePt t="7729" x="3963988" y="2620963"/>
          <p14:tracePt t="7736" x="3963988" y="2657475"/>
          <p14:tracePt t="7744" x="3963988" y="2711450"/>
          <p14:tracePt t="7752" x="3963988" y="2784475"/>
          <p14:tracePt t="7761" x="3963988" y="2849563"/>
          <p14:tracePt t="7769" x="3963988" y="2940050"/>
          <p14:tracePt t="7778" x="3963988" y="3013075"/>
          <p14:tracePt t="7785" x="3935413" y="3095625"/>
          <p14:tracePt t="7793" x="3935413" y="3132138"/>
          <p14:tracePt t="7801" x="3908425" y="3187700"/>
          <p14:tracePt t="7809" x="3898900" y="3251200"/>
          <p14:tracePt t="7816" x="3890963" y="3297238"/>
          <p14:tracePt t="7825" x="3881438" y="3314700"/>
          <p14:tracePt t="7833" x="3854450" y="3370263"/>
          <p14:tracePt t="7841" x="3835400" y="3397250"/>
          <p14:tracePt t="7849" x="3825875" y="3433763"/>
          <p14:tracePt t="7857" x="3789363" y="3479800"/>
          <p14:tracePt t="7865" x="3771900" y="3497263"/>
          <p14:tracePt t="7873" x="3725863" y="3524250"/>
          <p14:tracePt t="7880" x="3679825" y="3552825"/>
          <p14:tracePt t="7889" x="3635375" y="3589338"/>
          <p14:tracePt t="7898" x="3552825" y="3616325"/>
          <p14:tracePt t="7905" x="3489325" y="3652838"/>
          <p14:tracePt t="7914" x="3416300" y="3679825"/>
          <p14:tracePt t="7920" x="3297238" y="3725863"/>
          <p14:tracePt t="7928" x="3224213" y="3735388"/>
          <p14:tracePt t="7937" x="3105150" y="3779838"/>
          <p14:tracePt t="7945" x="3032125" y="3779838"/>
          <p14:tracePt t="7953" x="2976563" y="3789363"/>
          <p14:tracePt t="7961" x="2895600" y="3789363"/>
          <p14:tracePt t="7969" x="2840038" y="3789363"/>
          <p14:tracePt t="7978" x="2813050" y="3789363"/>
          <p14:tracePt t="7985" x="2794000" y="3789363"/>
          <p14:tracePt t="7993" x="2776538" y="3789363"/>
          <p14:tracePt t="8001" x="2757488" y="3779838"/>
          <p14:tracePt t="8009" x="2749550" y="3771900"/>
          <p14:tracePt t="8017" x="2730500" y="3752850"/>
          <p14:tracePt t="8025" x="2684463" y="3706813"/>
          <p14:tracePt t="8033" x="2647950" y="3643313"/>
          <p14:tracePt t="8041" x="2611438" y="3560763"/>
          <p14:tracePt t="8049" x="2547938" y="3460750"/>
          <p14:tracePt t="8057" x="2511425" y="3397250"/>
          <p14:tracePt t="8065" x="2465388" y="3287713"/>
          <p14:tracePt t="8073" x="2392363" y="3187700"/>
          <p14:tracePt t="8080" x="2355850" y="3105150"/>
          <p14:tracePt t="8089" x="2301875" y="2968625"/>
          <p14:tracePt t="8098" x="2273300" y="2922588"/>
          <p14:tracePt t="8112" x="2219325" y="2767013"/>
          <p14:tracePt t="8121" x="2209800" y="2720975"/>
          <p14:tracePt t="8129" x="2200275" y="2684463"/>
          <p14:tracePt t="8136" x="2173288" y="2638425"/>
          <p14:tracePt t="8145" x="2173288" y="2611438"/>
          <p14:tracePt t="8153" x="2173288" y="2574925"/>
          <p14:tracePt t="8162" x="2173288" y="2547938"/>
          <p14:tracePt t="8169" x="2173288" y="2520950"/>
          <p14:tracePt t="8178" x="2173288" y="2492375"/>
          <p14:tracePt t="8185" x="2192338" y="2455863"/>
          <p14:tracePt t="8193" x="2209800" y="2419350"/>
          <p14:tracePt t="8201" x="2255838" y="2382838"/>
          <p14:tracePt t="8209" x="2328863" y="2309813"/>
          <p14:tracePt t="8216" x="2392363" y="2273300"/>
          <p14:tracePt t="8224" x="2457450" y="2236788"/>
          <p14:tracePt t="8232" x="2501900" y="2200275"/>
          <p14:tracePt t="8240" x="2547938" y="2163763"/>
          <p14:tracePt t="8249" x="2630488" y="2109788"/>
          <p14:tracePt t="8257" x="2676525" y="2090738"/>
          <p14:tracePt t="8264" x="2703513" y="2082800"/>
          <p14:tracePt t="8273" x="2740025" y="2054225"/>
          <p14:tracePt t="8280" x="2767013" y="2046288"/>
          <p14:tracePt t="8289" x="2776538" y="2046288"/>
          <p14:tracePt t="8297" x="2803525" y="2036763"/>
          <p14:tracePt t="8305" x="2813050" y="2036763"/>
          <p14:tracePt t="8313" x="2822575" y="2036763"/>
          <p14:tracePt t="8328" x="2849563" y="2036763"/>
          <p14:tracePt t="8337" x="2867025" y="2036763"/>
          <p14:tracePt t="8345" x="2932113" y="2054225"/>
          <p14:tracePt t="8353" x="2949575" y="2073275"/>
          <p14:tracePt t="8362" x="2995613" y="2119313"/>
          <p14:tracePt t="8369" x="3022600" y="2146300"/>
          <p14:tracePt t="8378" x="3078163" y="2219325"/>
          <p14:tracePt t="8385" x="3105150" y="2273300"/>
          <p14:tracePt t="8393" x="3141663" y="2338388"/>
          <p14:tracePt t="8401" x="3159125" y="2382838"/>
          <p14:tracePt t="8409" x="3178175" y="2465388"/>
          <p14:tracePt t="8416" x="3205163" y="2538413"/>
          <p14:tracePt t="8425" x="3214688" y="2601913"/>
          <p14:tracePt t="8433" x="3214688" y="2657475"/>
          <p14:tracePt t="8441" x="3224213" y="2720975"/>
          <p14:tracePt t="8449" x="3224213" y="2794000"/>
          <p14:tracePt t="8457" x="3224213" y="2849563"/>
          <p14:tracePt t="8464" x="3224213" y="2886075"/>
          <p14:tracePt t="8473" x="3224213" y="2930525"/>
          <p14:tracePt t="8480" x="3224213" y="2959100"/>
          <p14:tracePt t="8489" x="3224213" y="2976563"/>
          <p14:tracePt t="8496" x="3224213" y="2995613"/>
          <p14:tracePt t="8505" x="3205163" y="3041650"/>
          <p14:tracePt t="8512" x="3195638" y="3049588"/>
          <p14:tracePt t="8521" x="3187700" y="3059113"/>
          <p14:tracePt t="8528" x="3159125" y="3086100"/>
          <p14:tracePt t="8537" x="3151188" y="3086100"/>
          <p14:tracePt t="8544" x="3132138" y="3095625"/>
          <p14:tracePt t="8553" x="3105150" y="3095625"/>
          <p14:tracePt t="8562" x="3078163" y="3114675"/>
          <p14:tracePt t="8568" x="3013075" y="3132138"/>
          <p14:tracePt t="8578" x="2976563" y="3141663"/>
          <p14:tracePt t="8584" x="2895600" y="3159125"/>
          <p14:tracePt t="8593" x="2840038" y="3159125"/>
          <p14:tracePt t="8601" x="2767013" y="3159125"/>
          <p14:tracePt t="8609" x="2713038" y="3159125"/>
          <p14:tracePt t="8616" x="2657475" y="3159125"/>
          <p14:tracePt t="8625" x="2620963" y="3159125"/>
          <p14:tracePt t="8632" x="2593975" y="3159125"/>
          <p14:tracePt t="8641" x="2566988" y="3132138"/>
          <p14:tracePt t="8649" x="2557463" y="3122613"/>
          <p14:tracePt t="8657" x="2547938" y="3114675"/>
          <p14:tracePt t="8664" x="2520950" y="3086100"/>
          <p14:tracePt t="8673" x="2501900" y="3068638"/>
          <p14:tracePt t="8680" x="2465388" y="3041650"/>
          <p14:tracePt t="8689" x="2447925" y="3022600"/>
          <p14:tracePt t="8699" x="2428875" y="2986088"/>
          <p14:tracePt t="8705" x="2419350" y="2976563"/>
          <p14:tracePt t="8713" x="2411413" y="2976563"/>
          <p14:tracePt t="8721" x="2401888" y="2968625"/>
          <p14:tracePt t="8753" x="2401888" y="2959100"/>
          <p14:tracePt t="8761" x="2401888" y="2949575"/>
          <p14:tracePt t="8769" x="2401888" y="2922588"/>
          <p14:tracePt t="8778" x="2401888" y="2903538"/>
          <p14:tracePt t="8785" x="2419350" y="2876550"/>
          <p14:tracePt t="8793" x="2438400" y="2849563"/>
          <p14:tracePt t="8800" x="2465388" y="2813050"/>
          <p14:tracePt t="8809" x="2501900" y="2784475"/>
          <p14:tracePt t="8816" x="2530475" y="2757488"/>
          <p14:tracePt t="8825" x="2538413" y="2757488"/>
          <p14:tracePt t="8832" x="2566988" y="2747963"/>
          <p14:tracePt t="8849" x="2574925" y="2747963"/>
          <p14:tracePt t="8864" x="2584450" y="2747963"/>
          <p14:tracePt t="8873" x="2593975" y="2747963"/>
          <p14:tracePt t="8880" x="2603500" y="2747963"/>
          <p14:tracePt t="8897" x="2620963" y="2747963"/>
          <p14:tracePt t="8905" x="2640013" y="2747963"/>
          <p14:tracePt t="8913" x="2657475" y="2747963"/>
          <p14:tracePt t="8921" x="2676525" y="2757488"/>
          <p14:tracePt t="8928" x="2684463" y="2767013"/>
          <p14:tracePt t="8937" x="2693988" y="2767013"/>
          <p14:tracePt t="8945" x="2693988" y="2776538"/>
          <p14:tracePt t="8953" x="2703513" y="2776538"/>
          <p14:tracePt t="8962" x="2720975" y="2794000"/>
          <p14:tracePt t="8969" x="2730500" y="2803525"/>
          <p14:tracePt t="8985" x="2740025" y="2813050"/>
          <p14:tracePt t="8993" x="2749550" y="2820988"/>
          <p14:tracePt t="9001" x="2749550" y="2830513"/>
          <p14:tracePt t="9009" x="2757488" y="2830513"/>
          <p14:tracePt t="9016" x="2776538" y="2849563"/>
          <p14:tracePt t="9025" x="2776538" y="2857500"/>
          <p14:tracePt t="9032" x="2776538" y="2867025"/>
          <p14:tracePt t="9041" x="2786063" y="2876550"/>
          <p14:tracePt t="9049" x="2794000" y="2886075"/>
          <p14:tracePt t="9064" x="2794000" y="2894013"/>
          <p14:tracePt t="9073" x="2813050" y="2913063"/>
          <p14:tracePt t="9080" x="2813050" y="2922588"/>
          <p14:tracePt t="9089" x="2813050" y="2959100"/>
          <p14:tracePt t="9096" x="2822575" y="2976563"/>
          <p14:tracePt t="9105" x="2822575" y="3005138"/>
          <p14:tracePt t="9113" x="2822575" y="3022600"/>
          <p14:tracePt t="9120" x="2822575" y="3049588"/>
          <p14:tracePt t="9129" x="2830513" y="3068638"/>
          <p14:tracePt t="9136" x="2830513" y="3095625"/>
          <p14:tracePt t="9144" x="2830513" y="3105150"/>
          <p14:tracePt t="9153" x="2830513" y="3141663"/>
          <p14:tracePt t="9162" x="2830513" y="3168650"/>
          <p14:tracePt t="9168" x="2830513" y="3214688"/>
          <p14:tracePt t="9178" x="2830513" y="3251200"/>
          <p14:tracePt t="9185" x="2830513" y="3297238"/>
          <p14:tracePt t="9193" x="2840038" y="3314700"/>
          <p14:tracePt t="9201" x="2840038" y="3351213"/>
          <p14:tracePt t="9209" x="2840038" y="3370263"/>
          <p14:tracePt t="9217" x="2849563" y="3378200"/>
          <p14:tracePt t="9313" x="2859088" y="3378200"/>
          <p14:tracePt t="9320" x="2867025" y="3378200"/>
          <p14:tracePt t="9328" x="2895600" y="3378200"/>
          <p14:tracePt t="9337" x="2913063" y="3351213"/>
          <p14:tracePt t="9345" x="2959100" y="3305175"/>
          <p14:tracePt t="9353" x="2986088" y="3268663"/>
          <p14:tracePt t="9362" x="3041650" y="3224213"/>
          <p14:tracePt t="9369" x="3068638" y="3187700"/>
          <p14:tracePt t="9378" x="3086100" y="3168650"/>
          <p14:tracePt t="9385" x="3122613" y="3122613"/>
          <p14:tracePt t="9393" x="3151188" y="3078163"/>
          <p14:tracePt t="9401" x="3151188" y="3068638"/>
          <p14:tracePt t="9409" x="3168650" y="3041650"/>
          <p14:tracePt t="9417" x="3178175" y="3022600"/>
          <p14:tracePt t="9425" x="3187700" y="3022600"/>
          <p14:tracePt t="9433" x="3187700" y="3005138"/>
          <p14:tracePt t="9441" x="3187700" y="2995613"/>
          <p14:tracePt t="9449" x="3195638" y="2986088"/>
          <p14:tracePt t="9465" x="3214688" y="2968625"/>
          <p14:tracePt t="9480" x="3224213" y="2949575"/>
          <p14:tracePt t="9528" x="3232150" y="2940050"/>
          <p14:tracePt t="9553" x="3241675" y="2930525"/>
          <p14:tracePt t="9569" x="3260725" y="2913063"/>
          <p14:tracePt t="9585" x="3270250" y="2913063"/>
          <p14:tracePt t="9593" x="3270250" y="2903538"/>
          <p14:tracePt t="9601" x="3287713" y="2886075"/>
          <p14:tracePt t="9609" x="3297238" y="2886075"/>
          <p14:tracePt t="9617" x="3306763" y="2876550"/>
          <p14:tracePt t="9625" x="3314700" y="2867025"/>
          <p14:tracePt t="9681" x="3324225" y="2867025"/>
          <p14:tracePt t="9688" x="3333750" y="2867025"/>
          <p14:tracePt t="9704" x="3343275" y="2867025"/>
          <p14:tracePt t="9712" x="3343275" y="2857500"/>
          <p14:tracePt t="9920" x="3360738" y="2857500"/>
          <p14:tracePt t="9928" x="3370263" y="2857500"/>
          <p14:tracePt t="9944" x="3379788" y="2857500"/>
          <p14:tracePt t="9953" x="3387725" y="2857500"/>
          <p14:tracePt t="9961" x="3397250" y="2857500"/>
          <p14:tracePt t="9968" x="3416300" y="2867025"/>
          <p14:tracePt t="9985" x="3424238" y="2867025"/>
          <p14:tracePt t="9993" x="3433763" y="2876550"/>
          <p14:tracePt t="10009" x="3452813" y="2876550"/>
          <p14:tracePt t="10017" x="3479800" y="2876550"/>
          <p14:tracePt t="10025" x="3489325" y="2886075"/>
          <p14:tracePt t="10033" x="3497263" y="2886075"/>
          <p14:tracePt t="10041" x="3506788" y="2894013"/>
          <p14:tracePt t="10049" x="3516313" y="2903538"/>
          <p14:tracePt t="10073" x="3516313" y="2913063"/>
          <p14:tracePt t="10080" x="3525838" y="2930525"/>
          <p14:tracePt t="10088" x="3525838" y="2940050"/>
          <p14:tracePt t="10096" x="3533775" y="2959100"/>
          <p14:tracePt t="10105" x="3543300" y="2976563"/>
          <p14:tracePt t="10113" x="3543300" y="2986088"/>
          <p14:tracePt t="10121" x="3543300" y="3005138"/>
          <p14:tracePt t="10128" x="3543300" y="3013075"/>
          <p14:tracePt t="10136" x="3543300" y="3022600"/>
          <p14:tracePt t="10145" x="3543300" y="3041650"/>
          <p14:tracePt t="10152" x="3543300" y="3068638"/>
          <p14:tracePt t="10168" x="3543300" y="3078163"/>
          <p14:tracePt t="10178" x="3543300" y="3086100"/>
          <p14:tracePt t="10185" x="3543300" y="3105150"/>
          <p14:tracePt t="10193" x="3543300" y="3122613"/>
          <p14:tracePt t="10208" x="3533775" y="3132138"/>
          <p14:tracePt t="10225" x="3533775" y="3141663"/>
          <p14:tracePt t="10233" x="3525838" y="3159125"/>
          <p14:tracePt t="10241" x="3516313" y="3159125"/>
          <p14:tracePt t="10249" x="3506788" y="3159125"/>
          <p14:tracePt t="10257" x="3479800" y="3168650"/>
          <p14:tracePt t="10265" x="3470275" y="3178175"/>
          <p14:tracePt t="10273" x="3443288" y="3195638"/>
          <p14:tracePt t="10280" x="3433763" y="3205163"/>
          <p14:tracePt t="10289" x="3416300" y="3214688"/>
          <p14:tracePt t="10296" x="3387725" y="3224213"/>
          <p14:tracePt t="10305" x="3360738" y="3241675"/>
          <p14:tracePt t="10321" x="3333750" y="3241675"/>
          <p14:tracePt t="10328" x="3324225" y="3241675"/>
          <p14:tracePt t="10337" x="3314700" y="3251200"/>
          <p14:tracePt t="10344" x="3287713" y="3251200"/>
          <p14:tracePt t="10353" x="3278188" y="3251200"/>
          <p14:tracePt t="10361" x="3270250" y="3251200"/>
          <p14:tracePt t="10368" x="3251200" y="3251200"/>
          <p14:tracePt t="10385" x="3232150" y="3251200"/>
          <p14:tracePt t="10394" x="3214688" y="3251200"/>
          <p14:tracePt t="10401" x="3195638" y="3251200"/>
          <p14:tracePt t="10409" x="3168650" y="3251200"/>
          <p14:tracePt t="10417" x="3151188" y="3251200"/>
          <p14:tracePt t="10424" x="3122613" y="3251200"/>
          <p14:tracePt t="10433" x="3086100" y="3251200"/>
          <p14:tracePt t="10441" x="3059113" y="3251200"/>
          <p14:tracePt t="10449" x="3041650" y="3251200"/>
          <p14:tracePt t="10457" x="3013075" y="3251200"/>
          <p14:tracePt t="10465" x="2995613" y="3251200"/>
          <p14:tracePt t="10473" x="2976563" y="3251200"/>
          <p14:tracePt t="10496" x="2968625" y="3251200"/>
          <p14:tracePt t="11296" x="2976563" y="3251200"/>
          <p14:tracePt t="11305" x="2995613" y="3260725"/>
          <p14:tracePt t="11312" x="3013075" y="3278188"/>
          <p14:tracePt t="11321" x="3022600" y="3297238"/>
          <p14:tracePt t="11329" x="3032125" y="3305175"/>
          <p14:tracePt t="11337" x="3059113" y="3341688"/>
          <p14:tracePt t="11345" x="3059113" y="3351213"/>
          <p14:tracePt t="11353" x="3059113" y="3378200"/>
          <p14:tracePt t="11361" x="3068638" y="3387725"/>
          <p14:tracePt t="11369" x="3068638" y="3397250"/>
          <p14:tracePt t="11378" x="3068638" y="3414713"/>
          <p14:tracePt t="11385" x="3068638" y="3424238"/>
          <p14:tracePt t="11394" x="3078163" y="3424238"/>
          <p14:tracePt t="11441" x="3078163" y="3433763"/>
          <p14:tracePt t="11457" x="3078163" y="3451225"/>
          <p14:tracePt t="11465" x="3078163" y="3460750"/>
          <p14:tracePt t="11480" x="3078163" y="3479800"/>
          <p14:tracePt t="11489" x="3078163" y="3506788"/>
          <p14:tracePt t="11496" x="3078163" y="3516313"/>
          <p14:tracePt t="11505" x="3078163" y="3524250"/>
          <p14:tracePt t="11512" x="3078163" y="3533775"/>
          <p14:tracePt t="11521" x="3078163" y="3543300"/>
          <p14:tracePt t="11529" x="3078163" y="3552825"/>
          <p14:tracePt t="11537" x="3078163" y="3560763"/>
          <p14:tracePt t="11545" x="3078163" y="3579813"/>
          <p14:tracePt t="11553" x="3078163" y="3589338"/>
          <p14:tracePt t="11561" x="3078163" y="3597275"/>
          <p14:tracePt t="11569" x="3095625" y="3606800"/>
          <p14:tracePt t="11585" x="3095625" y="3616325"/>
          <p14:tracePt t="11594" x="3095625" y="3625850"/>
          <p14:tracePt t="11601" x="3095625" y="3633788"/>
          <p14:tracePt t="11617" x="3095625" y="3643313"/>
          <p14:tracePt t="11625" x="3105150" y="3662363"/>
          <p14:tracePt t="11641" x="3105150" y="3670300"/>
          <p14:tracePt t="11761" x="3105150" y="3679825"/>
          <p14:tracePt t="11769" x="3105150" y="3698875"/>
          <p14:tracePt t="11777" x="3105150" y="3706813"/>
          <p14:tracePt t="11785" x="3105150" y="3716338"/>
          <p14:tracePt t="11794" x="3105150" y="3725863"/>
          <p14:tracePt t="11801" x="3105150" y="3752850"/>
          <p14:tracePt t="11817" x="3105150" y="3762375"/>
          <p14:tracePt t="11825" x="3105150" y="3789363"/>
          <p14:tracePt t="11833" x="3105150" y="3798888"/>
          <p14:tracePt t="11841" x="3105150" y="3825875"/>
          <p14:tracePt t="11849" x="3105150" y="3835400"/>
          <p14:tracePt t="11857" x="3105150" y="3852863"/>
          <p14:tracePt t="11865" x="3105150" y="3881438"/>
          <p14:tracePt t="11873" x="3105150" y="3917950"/>
          <p14:tracePt t="11880" x="3105150" y="3971925"/>
          <p14:tracePt t="11889" x="3105150" y="4044950"/>
          <p14:tracePt t="11896" x="3105150" y="4127500"/>
          <p14:tracePt t="11905" x="3105150" y="4200525"/>
          <p14:tracePt t="11912" x="3105150" y="4273550"/>
          <p14:tracePt t="11921" x="3114675" y="4365625"/>
          <p14:tracePt t="11928" x="3132138" y="4446588"/>
          <p14:tracePt t="11937" x="3159125" y="4519613"/>
          <p14:tracePt t="11945" x="3178175" y="4584700"/>
          <p14:tracePt t="11953" x="3187700" y="4629150"/>
          <p14:tracePt t="11961" x="3214688" y="4657725"/>
          <p14:tracePt t="11969" x="3232150" y="4684713"/>
          <p14:tracePt t="11978" x="3241675" y="4721225"/>
          <p14:tracePt t="11985" x="3278188" y="4767263"/>
          <p14:tracePt t="11994" x="3297238" y="4821238"/>
          <p14:tracePt t="12001" x="3351213" y="4894263"/>
          <p14:tracePt t="12009" x="3406775" y="4959350"/>
          <p14:tracePt t="12017" x="3470275" y="5022850"/>
          <p14:tracePt t="12025" x="3570288" y="5113338"/>
          <p14:tracePt t="12033" x="3679825" y="5195888"/>
          <p14:tracePt t="12041" x="3844925" y="5278438"/>
          <p14:tracePt t="12049" x="3981450" y="5332413"/>
          <p14:tracePt t="12057" x="4200525" y="5441950"/>
          <p14:tracePt t="12065" x="4538663" y="5524500"/>
          <p14:tracePt t="12073" x="4857750" y="5580063"/>
          <p14:tracePt t="12081" x="5260975" y="5643563"/>
          <p14:tracePt t="12089" x="5872163" y="5753100"/>
          <p14:tracePt t="12096" x="6511925" y="5799138"/>
          <p14:tracePt t="12105" x="7196138" y="5881688"/>
          <p14:tracePt t="12113" x="7945438" y="5908675"/>
          <p14:tracePt t="12121" x="8767763" y="5935663"/>
          <p14:tracePt t="12128" x="9580563" y="5935663"/>
          <p14:tracePt t="12137" x="10283825" y="5935663"/>
          <p14:tracePt t="12149" x="11060113" y="5935663"/>
          <p14:tracePt t="12157" x="11690350" y="5935663"/>
          <p14:tracePt t="12369" x="11945938" y="5360988"/>
          <p14:tracePt t="12378" x="11853863" y="5341938"/>
          <p14:tracePt t="12384" x="11771313" y="5305425"/>
          <p14:tracePt t="12396" x="11707813" y="5295900"/>
          <p14:tracePt t="12401" x="11680825" y="5287963"/>
          <p14:tracePt t="12411" x="11671300" y="5287963"/>
          <p14:tracePt t="12715" x="11661775" y="5278438"/>
          <p14:tracePt t="12899" x="11661775" y="5268913"/>
          <p14:tracePt t="12913" x="11644313" y="5251450"/>
          <p14:tracePt t="12923" x="11607800" y="5222875"/>
          <p14:tracePt t="12929" x="11588750" y="5195888"/>
          <p14:tracePt t="12937" x="11571288" y="5178425"/>
          <p14:tracePt t="12946" x="11552238" y="5149850"/>
          <p14:tracePt t="12952" x="11544300" y="5132388"/>
          <p14:tracePt t="12965" x="11515725" y="5113338"/>
          <p14:tracePt t="12969" x="11498263" y="5095875"/>
          <p14:tracePt t="12980" x="11471275" y="5059363"/>
          <p14:tracePt t="12985" x="11452225" y="5040313"/>
          <p14:tracePt t="12997" x="11434763" y="5022850"/>
          <p14:tracePt t="13001" x="11398250" y="4986338"/>
          <p14:tracePt t="13011" x="11379200" y="4940300"/>
          <p14:tracePt t="13017" x="11360150" y="4930775"/>
          <p14:tracePt t="13025" x="11315700" y="4903788"/>
          <p14:tracePt t="13033" x="11269663" y="4894263"/>
          <p14:tracePt t="13041" x="11250613" y="4884738"/>
          <p14:tracePt t="13048" x="11233150" y="4857750"/>
          <p14:tracePt t="13057" x="11214100" y="4857750"/>
          <p14:tracePt t="13065" x="11196638" y="4848225"/>
          <p14:tracePt t="13081" x="11177588" y="4840288"/>
          <p14:tracePt t="13129" x="11169650" y="4840288"/>
          <p14:tracePt t="13144" x="11160125" y="4830763"/>
          <p14:tracePt t="13184" x="11150600" y="4821238"/>
          <p14:tracePt t="13192" x="11141075" y="4811713"/>
          <p14:tracePt t="13209" x="11133138" y="4811713"/>
          <p14:tracePt t="13217" x="11123613" y="4803775"/>
          <p14:tracePt t="13225" x="11114088" y="4794250"/>
          <p14:tracePt t="13241" x="11087100" y="4784725"/>
          <p14:tracePt t="13249" x="11068050" y="4767263"/>
          <p14:tracePt t="13257" x="11060113" y="4757738"/>
          <p14:tracePt t="13265" x="11041063" y="4748213"/>
          <p14:tracePt t="13273" x="11031538" y="4738688"/>
          <p14:tracePt t="13280" x="11023600" y="4730750"/>
          <p14:tracePt t="13296" x="11023600" y="4721225"/>
          <p14:tracePt t="13313" x="11004550" y="4711700"/>
          <p14:tracePt t="13329" x="10995025" y="4702175"/>
          <p14:tracePt t="13337" x="10987088" y="4675188"/>
          <p14:tracePt t="13353" x="10977563" y="4657725"/>
          <p14:tracePt t="13361" x="10977563" y="4648200"/>
          <p14:tracePt t="13369" x="10958513" y="4629150"/>
          <p14:tracePt t="13378" x="10958513" y="4611688"/>
          <p14:tracePt t="13385" x="10950575" y="4602163"/>
          <p14:tracePt t="13409" x="10950575" y="4592638"/>
          <p14:tracePt t="13417" x="10941050" y="4575175"/>
          <p14:tracePt t="13432" x="10941050" y="4548188"/>
          <p14:tracePt t="13441" x="10941050" y="4511675"/>
          <p14:tracePt t="13449" x="10931525" y="4492625"/>
          <p14:tracePt t="13457" x="10931525" y="4465638"/>
          <p14:tracePt t="13465" x="10914063" y="4419600"/>
          <p14:tracePt t="13473" x="10904538" y="4392613"/>
          <p14:tracePt t="13489" x="10885488" y="4346575"/>
          <p14:tracePt t="13512" x="10885488" y="4329113"/>
          <p14:tracePt t="13521" x="10885488" y="4319588"/>
          <p14:tracePt t="13528" x="10885488" y="4310063"/>
          <p14:tracePt t="13537" x="10885488" y="4300538"/>
          <p14:tracePt t="13545" x="10885488" y="4283075"/>
          <p14:tracePt t="13561" x="10885488" y="4273550"/>
          <p14:tracePt t="13594" x="10877550" y="4256088"/>
          <p14:tracePt t="13680" x="10868025" y="4256088"/>
          <p14:tracePt t="13696" x="10848975" y="4246563"/>
          <p14:tracePt t="13705" x="10831513" y="4219575"/>
          <p14:tracePt t="13712" x="10812463" y="4210050"/>
          <p14:tracePt t="13721" x="10775950" y="4173538"/>
          <p14:tracePt t="13729" x="10731500" y="4137025"/>
          <p14:tracePt t="13737" x="10666413" y="4081463"/>
          <p14:tracePt t="13745" x="10602913" y="4037013"/>
          <p14:tracePt t="13752" x="10529888" y="3963988"/>
          <p14:tracePt t="13760" x="10429875" y="3889375"/>
          <p14:tracePt t="13769" x="10364788" y="3844925"/>
          <p14:tracePt t="13778" x="10283825" y="3771900"/>
          <p14:tracePt t="13785" x="10201275" y="3716338"/>
          <p14:tracePt t="13794" x="10118725" y="3643313"/>
          <p14:tracePt t="13801" x="10055225" y="3606800"/>
          <p14:tracePt t="13809" x="9963150" y="3552825"/>
          <p14:tracePt t="13817" x="9882188" y="3497263"/>
          <p14:tracePt t="13825" x="9799638" y="3424238"/>
          <p14:tracePt t="13832" x="9717088" y="3370263"/>
          <p14:tracePt t="13841" x="9653588" y="3333750"/>
          <p14:tracePt t="13848" x="9571038" y="3297238"/>
          <p14:tracePt t="13857" x="9507538" y="3260725"/>
          <p14:tracePt t="13865" x="9442450" y="3205163"/>
          <p14:tracePt t="13873" x="9378950" y="3151188"/>
          <p14:tracePt t="13894" x="9259888" y="3032125"/>
          <p14:tracePt t="13897" x="9232900" y="3013075"/>
          <p14:tracePt t="13905" x="9169400" y="2949575"/>
          <p14:tracePt t="13912" x="9132888" y="2903538"/>
          <p14:tracePt t="13921" x="9086850" y="2857500"/>
          <p14:tracePt t="13930" x="9032875" y="2803525"/>
          <p14:tracePt t="13936" x="8986838" y="2757488"/>
          <p14:tracePt t="13944" x="8967788" y="2720975"/>
          <p14:tracePt t="13953" x="8921750" y="2674938"/>
          <p14:tracePt t="13961" x="8848725" y="2630488"/>
          <p14:tracePt t="13968" x="8804275" y="2593975"/>
          <p14:tracePt t="13978" x="8721725" y="2520950"/>
          <p14:tracePt t="13984" x="8675688" y="2484438"/>
          <p14:tracePt t="13994" x="8593138" y="2428875"/>
          <p14:tracePt t="14001" x="8512175" y="2392363"/>
          <p14:tracePt t="14009" x="8447088" y="2338388"/>
          <p14:tracePt t="14017" x="8366125" y="2301875"/>
          <p14:tracePt t="14025" x="8320088" y="2265363"/>
          <p14:tracePt t="14033" x="8264525" y="2209800"/>
          <p14:tracePt t="14041" x="8220075" y="2163763"/>
          <p14:tracePt t="14048" x="8147050" y="2082800"/>
          <p14:tracePt t="14057" x="8108950" y="2017713"/>
          <p14:tracePt t="14064" x="8054975" y="1944688"/>
          <p14:tracePt t="14073" x="7999413" y="1854200"/>
          <p14:tracePt t="14080" x="7945438" y="1752600"/>
          <p14:tracePt t="14089" x="7918450" y="1689100"/>
          <p14:tracePt t="14096" x="7881938" y="1606550"/>
          <p14:tracePt t="14105" x="7853363" y="1506538"/>
          <p14:tracePt t="14112" x="7853363" y="1433513"/>
          <p14:tracePt t="14121" x="7853363" y="1360488"/>
          <p14:tracePt t="14130" x="7853363" y="1287463"/>
          <p14:tracePt t="14137" x="7853363" y="1196975"/>
          <p14:tracePt t="14144" x="7889875" y="1160463"/>
          <p14:tracePt t="14153" x="7945438" y="1095375"/>
          <p14:tracePt t="14161" x="7999413" y="1014413"/>
          <p14:tracePt t="14169" x="8045450" y="949325"/>
          <p14:tracePt t="14178" x="8101013" y="912813"/>
          <p14:tracePt t="14185" x="8147050" y="876300"/>
          <p14:tracePt t="14194" x="8174038" y="839788"/>
          <p14:tracePt t="14201" x="8191500" y="830263"/>
          <p14:tracePt t="14209" x="8210550" y="812800"/>
          <p14:tracePt t="14217" x="8220075" y="812800"/>
          <p14:tracePt t="14225" x="8228013" y="803275"/>
          <p14:tracePt t="14233" x="8237538" y="803275"/>
          <p14:tracePt t="14241" x="8264525" y="785813"/>
          <p14:tracePt t="14248" x="8283575" y="785813"/>
          <p14:tracePt t="14257" x="8337550" y="766763"/>
          <p14:tracePt t="14264" x="8356600" y="749300"/>
          <p14:tracePt t="14273" x="8402638" y="749300"/>
          <p14:tracePt t="14280" x="8439150" y="739775"/>
          <p14:tracePt t="14289" x="8502650" y="712788"/>
          <p14:tracePt t="14296" x="8548688" y="703263"/>
          <p14:tracePt t="14305" x="8602663" y="684213"/>
          <p14:tracePt t="14313" x="8648700" y="676275"/>
          <p14:tracePt t="14321" x="8694738" y="657225"/>
          <p14:tracePt t="14329" x="8712200" y="647700"/>
          <p14:tracePt t="14336" x="8739188" y="647700"/>
          <p14:tracePt t="14345" x="8748713" y="647700"/>
          <p14:tracePt t="14352" x="8758238" y="647700"/>
          <p14:tracePt t="14361" x="8767763" y="647700"/>
          <p14:tracePt t="14369" x="8785225" y="647700"/>
          <p14:tracePt t="14385" x="8794750" y="647700"/>
          <p14:tracePt t="14394" x="8821738" y="647700"/>
          <p14:tracePt t="14401" x="8840788" y="647700"/>
          <p14:tracePt t="14409" x="8867775" y="647700"/>
          <p14:tracePt t="14417" x="8885238" y="647700"/>
          <p14:tracePt t="14425" x="8931275" y="666750"/>
          <p14:tracePt t="14433" x="8940800" y="666750"/>
          <p14:tracePt t="14441" x="8967788" y="676275"/>
          <p14:tracePt t="14449" x="8986838" y="693738"/>
          <p14:tracePt t="14457" x="9013825" y="703263"/>
          <p14:tracePt t="14465" x="9032875" y="712788"/>
          <p14:tracePt t="14473" x="9059863" y="730250"/>
          <p14:tracePt t="14480" x="9077325" y="749300"/>
          <p14:tracePt t="14496" x="9096375" y="766763"/>
          <p14:tracePt t="14505" x="9105900" y="766763"/>
          <p14:tracePt t="14512" x="9123363" y="776288"/>
          <p14:tracePt t="14521" x="9132888" y="785813"/>
          <p14:tracePt t="14536" x="9142413" y="793750"/>
          <p14:tracePt t="14553" x="9159875" y="812800"/>
          <p14:tracePt t="14569" x="9159875" y="822325"/>
          <p14:tracePt t="14585" x="9169400" y="830263"/>
          <p14:tracePt t="14609" x="9178925" y="839788"/>
          <p14:tracePt t="15281" x="9205913" y="866775"/>
          <p14:tracePt t="15288" x="9223375" y="885825"/>
          <p14:tracePt t="15296" x="9259888" y="903288"/>
          <p14:tracePt t="15305" x="9305925" y="931863"/>
          <p14:tracePt t="15312" x="9324975" y="939800"/>
          <p14:tracePt t="15321" x="9378950" y="976313"/>
          <p14:tracePt t="15330" x="9434513" y="1041400"/>
          <p14:tracePt t="15337" x="9461500" y="1068388"/>
          <p14:tracePt t="15344" x="9507538" y="1114425"/>
          <p14:tracePt t="15352" x="9561513" y="1160463"/>
          <p14:tracePt t="15361" x="9617075" y="1223963"/>
          <p14:tracePt t="15369" x="9634538" y="1287463"/>
          <p14:tracePt t="15377" x="9661525" y="1333500"/>
          <p14:tracePt t="15385" x="9671050" y="1360488"/>
          <p14:tracePt t="15394" x="9671050" y="1387475"/>
          <p14:tracePt t="15401" x="9671050" y="1443038"/>
          <p14:tracePt t="15409" x="9671050" y="1506538"/>
          <p14:tracePt t="15417" x="9671050" y="1562100"/>
          <p14:tracePt t="15425" x="9634538" y="1643063"/>
          <p14:tracePt t="15433" x="9588500" y="1708150"/>
          <p14:tracePt t="15440" x="9515475" y="1808163"/>
          <p14:tracePt t="15449" x="9461500" y="1854200"/>
          <p14:tracePt t="15457" x="9398000" y="1927225"/>
          <p14:tracePt t="15465" x="9315450" y="1963738"/>
          <p14:tracePt t="15473" x="9269413" y="2000250"/>
          <p14:tracePt t="15481" x="9205913" y="2036763"/>
          <p14:tracePt t="15489" x="9159875" y="2046288"/>
          <p14:tracePt t="15496" x="9132888" y="2063750"/>
          <p14:tracePt t="15505" x="9086850" y="2063750"/>
          <p14:tracePt t="15512" x="9059863" y="2063750"/>
          <p14:tracePt t="15521" x="9050338" y="2063750"/>
          <p14:tracePt t="15529" x="9040813" y="2063750"/>
          <p14:tracePt t="15537" x="9004300" y="2063750"/>
          <p14:tracePt t="15545" x="8967788" y="2063750"/>
          <p14:tracePt t="15552" x="8940800" y="2063750"/>
          <p14:tracePt t="15561" x="8877300" y="2036763"/>
          <p14:tracePt t="15569" x="8812213" y="2009775"/>
          <p14:tracePt t="15577" x="8731250" y="1954213"/>
          <p14:tracePt t="15585" x="8658225" y="1927225"/>
          <p14:tracePt t="15594" x="8575675" y="1890713"/>
          <p14:tracePt t="15601" x="8475663" y="1825625"/>
          <p14:tracePt t="15608" x="8447088" y="1808163"/>
          <p14:tracePt t="15617" x="8410575" y="1781175"/>
          <p14:tracePt t="15625" x="8393113" y="1744663"/>
          <p14:tracePt t="15633" x="8383588" y="1725613"/>
          <p14:tracePt t="15640" x="8374063" y="1698625"/>
          <p14:tracePt t="15649" x="8374063" y="1652588"/>
          <p14:tracePt t="15657" x="8374063" y="1606550"/>
          <p14:tracePt t="15665" x="8374063" y="1562100"/>
          <p14:tracePt t="15673" x="8429625" y="1489075"/>
          <p14:tracePt t="15681" x="8529638" y="1397000"/>
          <p14:tracePt t="15688" x="8648700" y="1323975"/>
          <p14:tracePt t="15696" x="8821738" y="1214438"/>
          <p14:tracePt t="15705" x="9040813" y="1087438"/>
          <p14:tracePt t="15712" x="9251950" y="976313"/>
          <p14:tracePt t="15721" x="9442450" y="912813"/>
          <p14:tracePt t="15730" x="9598025" y="839788"/>
          <p14:tracePt t="15737" x="9744075" y="793750"/>
          <p14:tracePt t="15744" x="9826625" y="785813"/>
          <p14:tracePt t="15753" x="9882188" y="785813"/>
          <p14:tracePt t="15761" x="9909175" y="785813"/>
          <p14:tracePt t="15769" x="9936163" y="785813"/>
          <p14:tracePt t="15777" x="9972675" y="785813"/>
          <p14:tracePt t="15785" x="9999663" y="793750"/>
          <p14:tracePt t="15794" x="10064750" y="885825"/>
          <p14:tracePt t="15800" x="10118725" y="968375"/>
          <p14:tracePt t="15808" x="10191750" y="1087438"/>
          <p14:tracePt t="15817" x="10264775" y="1214438"/>
          <p14:tracePt t="15824" x="10328275" y="1333500"/>
          <p14:tracePt t="15833" x="10383838" y="1452563"/>
          <p14:tracePt t="15840" x="10410825" y="1516063"/>
          <p14:tracePt t="15849" x="10447338" y="1606550"/>
          <p14:tracePt t="15857" x="10466388" y="1689100"/>
          <p14:tracePt t="15865" x="10474325" y="1725613"/>
          <p14:tracePt t="15873" x="10474325" y="1762125"/>
          <p14:tracePt t="15881" x="10474325" y="1789113"/>
          <p14:tracePt t="15888" x="10474325" y="1808163"/>
          <p14:tracePt t="15896" x="10474325" y="1835150"/>
          <p14:tracePt t="15905" x="10474325" y="1844675"/>
          <p14:tracePt t="15912" x="10456863" y="1871663"/>
          <p14:tracePt t="15921" x="10437813" y="1890713"/>
          <p14:tracePt t="15929" x="10420350" y="1898650"/>
          <p14:tracePt t="15937" x="10374313" y="1908175"/>
          <p14:tracePt t="15945" x="10347325" y="1927225"/>
          <p14:tracePt t="15952" x="10310813" y="1935163"/>
          <p14:tracePt t="15961" x="10291763" y="1944688"/>
          <p14:tracePt t="15968" x="10264775" y="1944688"/>
          <p14:tracePt t="15976" x="10228263" y="1944688"/>
          <p14:tracePt t="15985" x="10210800" y="1944688"/>
          <p14:tracePt t="15994" x="10182225" y="1944688"/>
          <p14:tracePt t="16001" x="10174288" y="1944688"/>
          <p14:tracePt t="16009" x="10164763" y="1944688"/>
          <p14:tracePt t="16017" x="10155238" y="1944688"/>
          <p14:tracePt t="17249" x="10145713" y="1954213"/>
          <p14:tracePt t="17257" x="10128250" y="1963738"/>
          <p14:tracePt t="17273" x="10128250" y="1973263"/>
          <p14:tracePt t="17281" x="10109200" y="1990725"/>
          <p14:tracePt t="17289" x="10101263" y="2017713"/>
          <p14:tracePt t="17296" x="10082213" y="2036763"/>
          <p14:tracePt t="17305" x="10072688" y="2082800"/>
          <p14:tracePt t="17312" x="10045700" y="2146300"/>
          <p14:tracePt t="17321" x="10028238" y="2192338"/>
          <p14:tracePt t="17328" x="10009188" y="2265363"/>
          <p14:tracePt t="17337" x="9999663" y="2346325"/>
          <p14:tracePt t="17344" x="9991725" y="2401888"/>
          <p14:tracePt t="17353" x="9945688" y="2538413"/>
          <p14:tracePt t="17361" x="9945688" y="2574925"/>
          <p14:tracePt t="17369" x="9936163" y="2630488"/>
          <p14:tracePt t="17377" x="9936163" y="2684463"/>
          <p14:tracePt t="17385" x="9936163" y="2747963"/>
          <p14:tracePt t="17394" x="9936163" y="2784475"/>
          <p14:tracePt t="17401" x="9936163" y="2813050"/>
          <p14:tracePt t="17410" x="9936163" y="2857500"/>
          <p14:tracePt t="17417" x="9936163" y="2894013"/>
          <p14:tracePt t="17425" x="9936163" y="2903538"/>
          <p14:tracePt t="17433" x="9936163" y="2913063"/>
          <p14:tracePt t="17441" x="9936163" y="2930525"/>
          <p14:tracePt t="17449" x="9936163" y="2940050"/>
          <p14:tracePt t="17457" x="9936163" y="2949575"/>
          <p14:tracePt t="17473" x="9936163" y="2976563"/>
          <p14:tracePt t="17481" x="9936163" y="2995613"/>
          <p14:tracePt t="17489" x="9936163" y="3013075"/>
          <p14:tracePt t="17496" x="9936163" y="3032125"/>
          <p14:tracePt t="17512" x="9936163" y="3041650"/>
          <p14:tracePt t="17633" x="9926638" y="3049588"/>
          <p14:tracePt t="17641" x="9918700" y="3049588"/>
          <p14:tracePt t="17649" x="9899650" y="3049588"/>
          <p14:tracePt t="17665" x="9882188" y="3041650"/>
          <p14:tracePt t="17673" x="9863138" y="3032125"/>
          <p14:tracePt t="17681" x="9853613" y="3022600"/>
          <p14:tracePt t="17689" x="9845675" y="3022600"/>
          <p14:tracePt t="17697" x="9817100" y="3013075"/>
          <p14:tracePt t="17713" x="9809163" y="3005138"/>
          <p14:tracePt t="17729" x="9799638" y="2995613"/>
          <p14:tracePt t="17760" x="9790113" y="2986088"/>
          <p14:tracePt t="17777" x="9772650" y="2986088"/>
          <p14:tracePt t="17785" x="9763125" y="2976563"/>
          <p14:tracePt t="17794" x="9744075" y="2976563"/>
          <p14:tracePt t="17801" x="9726613" y="2968625"/>
          <p14:tracePt t="17817" x="9698038" y="2968625"/>
          <p14:tracePt t="17825" x="9680575" y="2959100"/>
          <p14:tracePt t="17841" x="9661525" y="2959100"/>
          <p14:tracePt t="17849" x="9644063" y="2940050"/>
          <p14:tracePt t="17873" x="9634538" y="2940050"/>
          <p14:tracePt t="18001" x="9625013" y="2930525"/>
          <p14:tracePt t="18825" x="9625013" y="2913063"/>
          <p14:tracePt t="18842" x="9625013" y="2903538"/>
          <p14:tracePt t="18865" x="9625013" y="2894013"/>
          <p14:tracePt t="18881" x="9625013" y="2886075"/>
          <p14:tracePt t="18945" x="9625013" y="2867025"/>
          <p14:tracePt t="19273" x="9625013" y="2857500"/>
          <p14:tracePt t="19297" x="9625013" y="2849563"/>
          <p14:tracePt t="19321" x="9625013" y="2830513"/>
          <p14:tracePt t="19336" x="9625013" y="2820988"/>
          <p14:tracePt t="19352" x="9625013" y="2813050"/>
          <p14:tracePt t="19384" x="9625013" y="2803525"/>
          <p14:tracePt t="30337" x="9607550" y="2820988"/>
          <p14:tracePt t="30345" x="9598025" y="2894013"/>
          <p14:tracePt t="30353" x="9598025" y="3005138"/>
          <p14:tracePt t="30360" x="9598025" y="3132138"/>
          <p14:tracePt t="30369" x="9598025" y="3241675"/>
          <p14:tracePt t="30376" x="9598025" y="3387725"/>
          <p14:tracePt t="30385" x="9598025" y="3533775"/>
          <p14:tracePt t="30393" x="9598025" y="3679825"/>
          <p14:tracePt t="30401" x="9598025" y="3825875"/>
          <p14:tracePt t="30409" x="9598025" y="3954463"/>
          <p14:tracePt t="30417" x="9598025" y="4100513"/>
          <p14:tracePt t="30426" x="9598025" y="4210050"/>
          <p14:tracePt t="30433" x="9617075" y="4300538"/>
          <p14:tracePt t="30442" x="9617075" y="4383088"/>
          <p14:tracePt t="30449" x="9617075" y="4438650"/>
          <p14:tracePt t="30457" x="9617075" y="4492625"/>
          <p14:tracePt t="30465" x="9617075" y="4548188"/>
          <p14:tracePt t="30473" x="9617075" y="4602163"/>
          <p14:tracePt t="30481" x="9617075" y="4648200"/>
          <p14:tracePt t="30489" x="9617075" y="4675188"/>
          <p14:tracePt t="30497" x="9617075" y="4684713"/>
          <p14:tracePt t="30505" x="9617075" y="4694238"/>
          <p14:tracePt t="32273" x="9617075" y="4730750"/>
          <p14:tracePt t="32281" x="9598025" y="4767263"/>
          <p14:tracePt t="32289" x="9588500" y="4830763"/>
          <p14:tracePt t="32297" x="9580563" y="4903788"/>
          <p14:tracePt t="32305" x="9551988" y="4967288"/>
          <p14:tracePt t="32313" x="9544050" y="5032375"/>
          <p14:tracePt t="32321" x="9525000" y="5105400"/>
          <p14:tracePt t="32329" x="9515475" y="5168900"/>
          <p14:tracePt t="32337" x="9488488" y="5222875"/>
          <p14:tracePt t="32344" x="9478963" y="5268913"/>
          <p14:tracePt t="32352" x="9471025" y="5314950"/>
          <p14:tracePt t="32360" x="9461500" y="5341938"/>
          <p14:tracePt t="32368" x="9461500" y="5360988"/>
          <p14:tracePt t="32378" x="9442450" y="5387975"/>
          <p14:tracePt t="32384" x="9442450" y="5405438"/>
          <p14:tracePt t="32394" x="9434513" y="5424488"/>
          <p14:tracePt t="32400" x="9405938" y="5487988"/>
          <p14:tracePt t="32408" x="9388475" y="5524500"/>
          <p14:tracePt t="32417" x="9361488" y="5570538"/>
          <p14:tracePt t="32425" x="9351963" y="5607050"/>
          <p14:tracePt t="32433" x="9315450" y="5653088"/>
          <p14:tracePt t="32442" x="9296400" y="5697538"/>
          <p14:tracePt t="32448" x="9259888" y="5726113"/>
          <p14:tracePt t="32459" x="9242425" y="5743575"/>
          <p14:tracePt t="32465" x="9223375" y="5762625"/>
          <p14:tracePt t="32473" x="9215438" y="5799138"/>
          <p14:tracePt t="32481" x="9205913" y="5799138"/>
          <p14:tracePt t="32489" x="9186863" y="5807075"/>
          <p14:tracePt t="32497" x="9169400" y="5816600"/>
          <p14:tracePt t="32504" x="9123363" y="5853113"/>
          <p14:tracePt t="32513" x="9105900" y="5862638"/>
          <p14:tracePt t="32521" x="9069388" y="5872163"/>
          <p14:tracePt t="32529" x="9004300" y="5899150"/>
          <p14:tracePt t="32537" x="8904288" y="5926138"/>
          <p14:tracePt t="32544" x="8812213" y="5945188"/>
          <p14:tracePt t="32553" x="8712200" y="5972175"/>
          <p14:tracePt t="32560" x="8566150" y="5981700"/>
          <p14:tracePt t="32569" x="8420100" y="5999163"/>
          <p14:tracePt t="32578" x="8293100" y="5999163"/>
          <p14:tracePt t="32584" x="8164513" y="5999163"/>
          <p14:tracePt t="32592" x="8072438" y="5999163"/>
          <p14:tracePt t="32600" x="7981950" y="5999163"/>
          <p14:tracePt t="32609" x="7926388" y="5999163"/>
          <p14:tracePt t="32616" x="7872413" y="5999163"/>
          <p14:tracePt t="32625" x="7853363" y="5991225"/>
          <p14:tracePt t="32633" x="7835900" y="5981700"/>
          <p14:tracePt t="32642" x="7808913" y="5972175"/>
          <p14:tracePt t="32665" x="7808913" y="5962650"/>
          <p14:tracePt t="32673" x="7808913" y="5954713"/>
          <p14:tracePt t="32681" x="7808913" y="5945188"/>
          <p14:tracePt t="32689" x="7799388" y="5918200"/>
          <p14:tracePt t="32697" x="7799388" y="5908675"/>
          <p14:tracePt t="32705" x="7799388" y="5889625"/>
          <p14:tracePt t="32713" x="7799388" y="5862638"/>
          <p14:tracePt t="32721" x="7789863" y="5853113"/>
          <p14:tracePt t="32737" x="7789863" y="5843588"/>
          <p14:tracePt t="32745" x="7789863" y="5826125"/>
          <p14:tracePt t="32840" x="7789863" y="5816600"/>
          <p14:tracePt t="32848" x="7816850" y="5835650"/>
          <p14:tracePt t="32858" x="7826375" y="5853113"/>
          <p14:tracePt t="32865" x="7853363" y="5881688"/>
          <p14:tracePt t="32876" x="7872413" y="5918200"/>
          <p14:tracePt t="32881" x="7899400" y="5962650"/>
          <p14:tracePt t="32889" x="7918450" y="5981700"/>
          <p14:tracePt t="32897" x="7954963" y="6027738"/>
          <p14:tracePt t="32905" x="7972425" y="6045200"/>
          <p14:tracePt t="32913" x="7981950" y="6072188"/>
          <p14:tracePt t="32921" x="7991475" y="6081713"/>
          <p14:tracePt t="32929" x="7991475" y="6100763"/>
          <p14:tracePt t="32937" x="8008938" y="6118225"/>
          <p14:tracePt t="32969" x="8008938" y="6127750"/>
          <p14:tracePt t="33089" x="7999413" y="6127750"/>
          <p14:tracePt t="33097" x="7991475" y="6108700"/>
          <p14:tracePt t="33104" x="7954963" y="6045200"/>
          <p14:tracePt t="33113" x="7926388" y="5981700"/>
          <p14:tracePt t="33121" x="7889875" y="5935663"/>
          <p14:tracePt t="33129" x="7862888" y="5843588"/>
          <p14:tracePt t="33137" x="7826375" y="5743575"/>
          <p14:tracePt t="33144" x="7816850" y="5680075"/>
          <p14:tracePt t="33152" x="7816850" y="5607050"/>
          <p14:tracePt t="33160" x="7816850" y="5534025"/>
          <p14:tracePt t="33169" x="7816850" y="5424488"/>
          <p14:tracePt t="33176" x="7835900" y="5295900"/>
          <p14:tracePt t="33185" x="7872413" y="5178425"/>
          <p14:tracePt t="33193" x="7945438" y="5059363"/>
          <p14:tracePt t="33201" x="8072438" y="4922838"/>
          <p14:tracePt t="33209" x="8191500" y="4803775"/>
          <p14:tracePt t="33217" x="8347075" y="4711700"/>
          <p14:tracePt t="33225" x="8548688" y="4611688"/>
          <p14:tracePt t="33233" x="8804275" y="4456113"/>
          <p14:tracePt t="33242" x="8977313" y="4356100"/>
          <p14:tracePt t="33248" x="9150350" y="4283075"/>
          <p14:tracePt t="33258" x="9296400" y="4219575"/>
          <p14:tracePt t="33265" x="9378950" y="4210050"/>
          <p14:tracePt t="33273" x="9434513" y="4210050"/>
          <p14:tracePt t="33281" x="9461500" y="4210050"/>
          <p14:tracePt t="33304" x="9498013" y="4227513"/>
          <p14:tracePt t="33313" x="9534525" y="4310063"/>
          <p14:tracePt t="33320" x="9561513" y="4419600"/>
          <p14:tracePt t="33328" x="9653588" y="4556125"/>
          <p14:tracePt t="33336" x="9707563" y="4675188"/>
          <p14:tracePt t="33345" x="9799638" y="4830763"/>
          <p14:tracePt t="33353" x="9890125" y="4949825"/>
          <p14:tracePt t="33360" x="9963150" y="5076825"/>
          <p14:tracePt t="33369" x="10009188" y="5178425"/>
          <p14:tracePt t="33378" x="10082213" y="5278438"/>
          <p14:tracePt t="33385" x="10128250" y="5378450"/>
          <p14:tracePt t="33392" x="10137775" y="5434013"/>
          <p14:tracePt t="33401" x="10137775" y="5497513"/>
          <p14:tracePt t="33409" x="10137775" y="5534025"/>
          <p14:tracePt t="33417" x="10137775" y="5588000"/>
          <p14:tracePt t="33424" x="10137775" y="5607050"/>
          <p14:tracePt t="33433" x="10137775" y="5643563"/>
          <p14:tracePt t="33442" x="10128250" y="5680075"/>
          <p14:tracePt t="33449" x="10091738" y="5726113"/>
          <p14:tracePt t="33458" x="10055225" y="5770563"/>
          <p14:tracePt t="33465" x="10009188" y="5789613"/>
          <p14:tracePt t="33473" x="9926638" y="5835650"/>
          <p14:tracePt t="33481" x="9899650" y="5843588"/>
          <p14:tracePt t="33489" x="9845675" y="5853113"/>
          <p14:tracePt t="33497" x="9809163" y="5862638"/>
          <p14:tracePt t="33504" x="9772650" y="5872163"/>
          <p14:tracePt t="33513" x="9707563" y="5889625"/>
          <p14:tracePt t="33521" x="9671050" y="5889625"/>
          <p14:tracePt t="33529" x="9598025" y="5889625"/>
          <p14:tracePt t="33537" x="9525000" y="5889625"/>
          <p14:tracePt t="33545" x="9471025" y="5889625"/>
          <p14:tracePt t="33553" x="9361488" y="5889625"/>
          <p14:tracePt t="33560" x="9288463" y="5889625"/>
          <p14:tracePt t="33569" x="9178925" y="5889625"/>
          <p14:tracePt t="33576" x="9105900" y="5889625"/>
          <p14:tracePt t="33585" x="9040813" y="5889625"/>
          <p14:tracePt t="33593" x="9004300" y="5889625"/>
          <p14:tracePt t="33601" x="8996363" y="5889625"/>
          <p14:tracePt t="33657" x="8986838" y="5889625"/>
          <p14:tracePt t="33681" x="8986838" y="5872163"/>
          <p14:tracePt t="33697" x="8986838" y="5843588"/>
          <p14:tracePt t="33704" x="9004300" y="5835650"/>
          <p14:tracePt t="33713" x="9013825" y="5826125"/>
          <p14:tracePt t="33721" x="9032875" y="5826125"/>
          <p14:tracePt t="33729" x="9050338" y="5826125"/>
          <p14:tracePt t="33737" x="9096375" y="5799138"/>
          <p14:tracePt t="33745" x="9113838" y="5780088"/>
          <p14:tracePt t="33752" x="9142413" y="5780088"/>
          <p14:tracePt t="33760" x="9169400" y="5770563"/>
          <p14:tracePt t="33768" x="9186863" y="5762625"/>
          <p14:tracePt t="33776" x="9223375" y="5743575"/>
          <p14:tracePt t="33785" x="9232900" y="5743575"/>
          <p14:tracePt t="33801" x="9232900" y="5734050"/>
          <p14:tracePt t="38505" x="9242425" y="5734050"/>
          <p14:tracePt t="38513" x="9259888" y="5734050"/>
          <p14:tracePt t="38521" x="9278938" y="5734050"/>
          <p14:tracePt t="38529" x="9296400" y="5726113"/>
          <p14:tracePt t="38537" x="9315450" y="5716588"/>
          <p14:tracePt t="38681" x="9305925" y="5716588"/>
          <p14:tracePt t="38689" x="9232900" y="5743575"/>
          <p14:tracePt t="38697" x="9113838" y="5799138"/>
          <p14:tracePt t="38705" x="8986838" y="5862638"/>
          <p14:tracePt t="38713" x="8831263" y="5926138"/>
          <p14:tracePt t="38721" x="8612188" y="6008688"/>
          <p14:tracePt t="38729" x="8393113" y="6054725"/>
          <p14:tracePt t="38737" x="8174038" y="6108700"/>
          <p14:tracePt t="38745" x="7918450" y="6164263"/>
          <p14:tracePt t="38753" x="7670800" y="6200775"/>
          <p14:tracePt t="38760" x="7434263" y="6237288"/>
          <p14:tracePt t="38769" x="7232650" y="6237288"/>
          <p14:tracePt t="38776" x="7032625" y="6237288"/>
          <p14:tracePt t="38785" x="6813550" y="6237288"/>
          <p14:tracePt t="38792" x="6511925" y="6237288"/>
          <p14:tracePt t="38801" x="6137275" y="6237288"/>
          <p14:tracePt t="38809" x="5835650" y="6237288"/>
          <p14:tracePt t="38817" x="5516563" y="6181725"/>
          <p14:tracePt t="38824" x="5078413" y="6091238"/>
          <p14:tracePt t="38833" x="4667250" y="5972175"/>
          <p14:tracePt t="38841" x="4256088" y="5835650"/>
          <p14:tracePt t="38849" x="3798888" y="5670550"/>
          <p14:tracePt t="38858" x="3270250" y="5497513"/>
          <p14:tracePt t="38865" x="2776538" y="5268913"/>
          <p14:tracePt t="38876" x="2155825" y="4976813"/>
          <p14:tracePt t="38881" x="1606550" y="4638675"/>
          <p14:tracePt t="38889" x="1131888" y="4329113"/>
          <p14:tracePt t="38897" x="712788" y="4044950"/>
          <p14:tracePt t="38905" x="401638" y="3743325"/>
          <p14:tracePt t="38913" x="100013" y="3424238"/>
          <p14:tracePt t="40081" x="520700" y="1270000"/>
          <p14:tracePt t="40081" x="666750" y="985838"/>
          <p14:tracePt t="40081" x="757238" y="849313"/>
          <p14:tracePt t="40081" x="776288" y="793750"/>
          <p14:tracePt t="40081" x="776288" y="776288"/>
          <p14:tracePt t="40081" x="793750" y="749300"/>
          <p14:tracePt t="40081" x="803275" y="749300"/>
          <p14:tracePt t="40081" x="839788" y="739775"/>
          <p14:tracePt t="40081" x="849313" y="739775"/>
          <p14:tracePt t="40081" x="876300" y="712788"/>
          <p14:tracePt t="40081" x="885825" y="712788"/>
          <p14:tracePt t="40081" x="895350" y="703263"/>
          <p14:tracePt t="40081" x="922338" y="693738"/>
          <p14:tracePt t="40081" x="977900" y="693738"/>
          <p14:tracePt t="40081" x="1050925" y="693738"/>
          <p14:tracePt t="40081" x="1141413" y="693738"/>
          <p14:tracePt t="40081" x="1270000" y="693738"/>
          <p14:tracePt t="40081" x="1433513" y="693738"/>
          <p14:tracePt t="40081" x="1616075" y="693738"/>
          <p14:tracePt t="40081" x="1798638" y="693738"/>
          <p14:tracePt t="40081" x="1973263" y="693738"/>
          <p14:tracePt t="40081" x="2163763" y="712788"/>
          <p14:tracePt t="40081" x="2328863" y="730250"/>
          <p14:tracePt t="40081" x="2493963" y="757238"/>
          <p14:tracePt t="40081" x="2620963" y="785813"/>
          <p14:tracePt t="40081" x="2749550" y="803275"/>
          <p14:tracePt t="40081" x="2813050" y="812800"/>
          <p14:tracePt t="40081" x="2849563" y="812800"/>
          <p14:tracePt t="40081" x="2859088" y="812800"/>
          <p14:tracePt t="40081" x="2867025" y="822325"/>
          <p14:tracePt t="40081" x="2867025" y="830263"/>
          <p14:tracePt t="40081" x="2867025" y="839788"/>
          <p14:tracePt t="40081" x="2849563" y="858838"/>
          <p14:tracePt t="40081" x="2822575" y="866775"/>
          <p14:tracePt t="40081" x="2776538" y="895350"/>
          <p14:tracePt t="40081" x="2757488" y="903288"/>
          <p14:tracePt t="40081" x="2730500" y="922338"/>
          <p14:tracePt t="40081" x="2684463" y="931863"/>
          <p14:tracePt t="40081" x="2667000" y="939800"/>
          <p14:tracePt t="40081" x="2657475" y="949325"/>
          <p14:tracePt t="40081" x="2647950" y="949325"/>
          <p14:tracePt t="40081" x="2620963" y="949325"/>
          <p14:tracePt t="40081" x="2611438" y="949325"/>
          <p14:tracePt t="40081" x="2593975" y="949325"/>
          <p14:tracePt t="40081" x="2584450" y="949325"/>
          <p14:tracePt t="40081" x="2574925" y="949325"/>
          <p14:tracePt t="40081" x="2566988" y="949325"/>
          <p14:tracePt t="40081" x="2557463" y="968375"/>
          <p14:tracePt t="40081" x="2557463" y="985838"/>
          <p14:tracePt t="40081" x="2538413" y="1004888"/>
          <p14:tracePt t="40081" x="2538413" y="1022350"/>
          <p14:tracePt t="40081" x="2530475" y="1031875"/>
          <p14:tracePt t="40081" x="2530475" y="1041400"/>
          <p14:tracePt t="40081" x="2530475" y="1050925"/>
          <p14:tracePt t="40081" x="2530475" y="1058863"/>
          <p14:tracePt t="40081" x="2530475" y="1068388"/>
          <p14:tracePt t="40081" x="2520950" y="1077913"/>
          <p14:tracePt t="40081" x="2511425" y="1114425"/>
          <p14:tracePt t="40081" x="2501900" y="1123950"/>
          <p14:tracePt t="40081" x="2484438" y="1150938"/>
          <p14:tracePt t="40081" x="2484438" y="1168400"/>
          <p14:tracePt t="40081" x="2457450" y="1223963"/>
          <p14:tracePt t="40081" x="2447925" y="1270000"/>
          <p14:tracePt t="40081" x="2419350" y="1370013"/>
          <p14:tracePt t="40081" x="2411413" y="1460500"/>
          <p14:tracePt t="40081" x="2382838" y="1589088"/>
          <p14:tracePt t="40081" x="2365375" y="1752600"/>
          <p14:tracePt t="40081" x="2346325" y="1917700"/>
          <p14:tracePt t="40081" x="2301875" y="2127250"/>
          <p14:tracePt t="40081" x="2282825" y="2309813"/>
          <p14:tracePt t="40081" x="2255838" y="2547938"/>
          <p14:tracePt t="40081" x="2219325" y="2730500"/>
          <p14:tracePt t="40081" x="2209800" y="2930525"/>
          <p14:tracePt t="40081" x="2173288" y="3095625"/>
          <p14:tracePt t="40081" x="2146300" y="3278188"/>
          <p14:tracePt t="40081" x="2127250" y="3443288"/>
          <p14:tracePt t="40081" x="2119313" y="3589338"/>
          <p14:tracePt t="40081" x="2073275" y="3762375"/>
          <p14:tracePt t="40081" x="2054225" y="3908425"/>
          <p14:tracePt t="40081" x="2036763" y="4073525"/>
          <p14:tracePt t="40081" x="2027238" y="4219575"/>
          <p14:tracePt t="40081" x="2027238" y="4365625"/>
          <p14:tracePt t="40081" x="2027238" y="4584700"/>
          <p14:tracePt t="40081" x="2027238" y="4748213"/>
          <p14:tracePt t="40081" x="2027238" y="4967288"/>
          <p14:tracePt t="40081" x="2027238" y="5168900"/>
          <p14:tracePt t="40081" x="2027238" y="5351463"/>
          <p14:tracePt t="40081" x="2027238" y="5551488"/>
          <p14:tracePt t="40081" x="2063750" y="5734050"/>
          <p14:tracePt t="40081" x="2082800" y="5918200"/>
          <p14:tracePt t="40081" x="2127250" y="6100763"/>
          <p14:tracePt t="40081" x="2173288" y="6283325"/>
          <p14:tracePt t="40081" x="2236788" y="6529388"/>
          <p14:tracePt t="40081" x="2319338" y="6729413"/>
          <p14:tracePt t="40081"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F28F96-2EC0-B1BD-ECEC-A63288C85C32}"/>
              </a:ext>
            </a:extLst>
          </p:cNvPr>
          <p:cNvGrpSpPr/>
          <p:nvPr/>
        </p:nvGrpSpPr>
        <p:grpSpPr>
          <a:xfrm>
            <a:off x="697219" y="628649"/>
            <a:ext cx="10172777" cy="5239939"/>
            <a:chOff x="697219" y="628649"/>
            <a:chExt cx="10172777" cy="5239939"/>
          </a:xfrm>
        </p:grpSpPr>
        <p:graphicFrame>
          <p:nvGraphicFramePr>
            <p:cNvPr id="2" name="Chart 1">
              <a:extLst>
                <a:ext uri="{FF2B5EF4-FFF2-40B4-BE49-F238E27FC236}">
                  <a16:creationId xmlns:a16="http://schemas.microsoft.com/office/drawing/2014/main" id="{00000000-0008-0000-0500-000009000000}"/>
                </a:ext>
              </a:extLst>
            </p:cNvPr>
            <p:cNvGraphicFramePr>
              <a:graphicFrameLocks/>
            </p:cNvGraphicFramePr>
            <p:nvPr>
              <p:extLst>
                <p:ext uri="{D42A27DB-BD31-4B8C-83A1-F6EECF244321}">
                  <p14:modId xmlns:p14="http://schemas.microsoft.com/office/powerpoint/2010/main" val="643674193"/>
                </p:ext>
              </p:extLst>
            </p:nvPr>
          </p:nvGraphicFramePr>
          <p:xfrm>
            <a:off x="697219" y="704850"/>
            <a:ext cx="4703456" cy="45600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00000000-0008-0000-0500-00000A000000}"/>
                </a:ext>
              </a:extLst>
            </p:cNvPr>
            <p:cNvGraphicFramePr>
              <a:graphicFrameLocks/>
            </p:cNvGraphicFramePr>
            <p:nvPr>
              <p:extLst>
                <p:ext uri="{D42A27DB-BD31-4B8C-83A1-F6EECF244321}">
                  <p14:modId xmlns:p14="http://schemas.microsoft.com/office/powerpoint/2010/main" val="1294928788"/>
                </p:ext>
              </p:extLst>
            </p:nvPr>
          </p:nvGraphicFramePr>
          <p:xfrm>
            <a:off x="5610225" y="628649"/>
            <a:ext cx="5259771" cy="4636293"/>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3F9DFB4F-4875-461A-8E12-6FF2649D92CA}"/>
                </a:ext>
              </a:extLst>
            </p:cNvPr>
            <p:cNvSpPr txBox="1"/>
            <p:nvPr/>
          </p:nvSpPr>
          <p:spPr>
            <a:xfrm>
              <a:off x="2943225" y="5345368"/>
              <a:ext cx="6057900" cy="523220"/>
            </a:xfrm>
            <a:prstGeom prst="rect">
              <a:avLst/>
            </a:prstGeom>
            <a:noFill/>
          </p:spPr>
          <p:txBody>
            <a:bodyPr wrap="square" rtlCol="0">
              <a:spAutoFit/>
            </a:bodyPr>
            <a:lstStyle/>
            <a:p>
              <a:pPr algn="just"/>
              <a:r>
                <a:rPr lang="en-US" sz="1600" b="1" u="none" strike="noStrike" baseline="0" dirty="0">
                  <a:solidFill>
                    <a:srgbClr val="C00000"/>
                  </a:solidFill>
                  <a:latin typeface="Tahoma" panose="020B0604030504040204" pitchFamily="34" charset="0"/>
                  <a:ea typeface="Tahoma" panose="020B0604030504040204" pitchFamily="34" charset="0"/>
                  <a:cs typeface="Tahoma" panose="020B0604030504040204" pitchFamily="34" charset="0"/>
                </a:rPr>
                <a:t>Average Composition of e-waste </a:t>
              </a:r>
              <a:r>
                <a:rPr lang="en-US" sz="1200" b="1" u="none" strike="noStrike" baseline="0" dirty="0">
                  <a:latin typeface="Tahoma" panose="020B0604030504040204" pitchFamily="34" charset="0"/>
                  <a:ea typeface="Tahoma" panose="020B0604030504040204" pitchFamily="34" charset="0"/>
                  <a:cs typeface="Tahoma" panose="020B0604030504040204" pitchFamily="34" charset="0"/>
                </a:rPr>
                <a:t>(Source: Electricals and Electronics manufacturing in India, ASSOCHAM, NEC technologies, 2018)</a:t>
              </a:r>
              <a:endParaRPr lang="en-IN" sz="1200" b="1" dirty="0">
                <a:latin typeface="Tahoma" panose="020B0604030504040204" pitchFamily="34" charset="0"/>
                <a:ea typeface="Tahoma" panose="020B0604030504040204" pitchFamily="34" charset="0"/>
                <a:cs typeface="Tahoma" panose="020B0604030504040204" pitchFamily="34" charset="0"/>
              </a:endParaRPr>
            </a:p>
          </p:txBody>
        </p:sp>
      </p:grpSp>
      <p:cxnSp>
        <p:nvCxnSpPr>
          <p:cNvPr id="9" name="Straight Arrow Connector 8">
            <a:extLst>
              <a:ext uri="{FF2B5EF4-FFF2-40B4-BE49-F238E27FC236}">
                <a16:creationId xmlns:a16="http://schemas.microsoft.com/office/drawing/2014/main" id="{E4D50F1D-3160-4529-9CF7-BDC4008DAE26}"/>
              </a:ext>
            </a:extLst>
          </p:cNvPr>
          <p:cNvCxnSpPr>
            <a:cxnSpLocks/>
          </p:cNvCxnSpPr>
          <p:nvPr/>
        </p:nvCxnSpPr>
        <p:spPr>
          <a:xfrm flipV="1">
            <a:off x="4876800" y="2943224"/>
            <a:ext cx="1519237" cy="1114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6F0AE409-D812-545A-29CE-1DF276BBA1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68372441"/>
      </p:ext>
    </p:extLst>
  </p:cSld>
  <p:clrMapOvr>
    <a:masterClrMapping/>
  </p:clrMapOvr>
  <mc:AlternateContent xmlns:mc="http://schemas.openxmlformats.org/markup-compatibility/2006">
    <mc:Choice xmlns:p14="http://schemas.microsoft.com/office/powerpoint/2010/main" Requires="p14">
      <p:transition spd="slow" p14:dur="2000" advTm="41321"/>
    </mc:Choice>
    <mc:Fallback>
      <p:transition spd="slow" advTm="4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520" x="3263900" y="6178550"/>
          <p14:tracePt t="1773" x="2401888" y="6784975"/>
          <p14:tracePt t="1780" x="2447925" y="6721475"/>
          <p14:tracePt t="1789" x="2474913" y="6684963"/>
          <p14:tracePt t="1797" x="2547938" y="6602413"/>
          <p14:tracePt t="1805" x="2593975" y="6556375"/>
          <p14:tracePt t="1813" x="2647950" y="6502400"/>
          <p14:tracePt t="1821" x="2749550" y="6400800"/>
          <p14:tracePt t="1829" x="2813050" y="6346825"/>
          <p14:tracePt t="1838" x="2895600" y="6283325"/>
          <p14:tracePt t="1847" x="2968625" y="6210300"/>
          <p14:tracePt t="1854" x="3032125" y="6145213"/>
          <p14:tracePt t="1861" x="3095625" y="6091238"/>
          <p14:tracePt t="1869" x="3159125" y="6035675"/>
          <p14:tracePt t="1878" x="3232150" y="5972175"/>
          <p14:tracePt t="1886" x="3297238" y="5908675"/>
          <p14:tracePt t="1895" x="3351213" y="5853113"/>
          <p14:tracePt t="1902" x="3370263" y="5835650"/>
          <p14:tracePt t="1910" x="3397250" y="5789613"/>
          <p14:tracePt t="1918" x="3406775" y="5780088"/>
          <p14:tracePt t="1927" x="3424238" y="5753100"/>
          <p14:tracePt t="1933" x="3443288" y="5734050"/>
          <p14:tracePt t="1942" x="3452813" y="5726113"/>
          <p14:tracePt t="1950" x="3460750" y="5707063"/>
          <p14:tracePt t="1957" x="3470275" y="5707063"/>
          <p14:tracePt t="1965" x="3479800" y="5697538"/>
          <p14:tracePt t="1973" x="3479800" y="5689600"/>
          <p14:tracePt t="1989" x="3489325" y="5670550"/>
          <p14:tracePt t="1997" x="3489325" y="5661025"/>
          <p14:tracePt t="2012" x="3489325" y="5643563"/>
          <p14:tracePt t="2021" x="3497263" y="5634038"/>
          <p14:tracePt t="2070" x="3497263" y="5624513"/>
          <p14:tracePt t="2086" x="3497263" y="5607050"/>
          <p14:tracePt t="2117" x="3497263" y="5597525"/>
          <p14:tracePt t="2149" x="3497263" y="5588000"/>
          <p14:tracePt t="2198" x="3497263" y="5580063"/>
          <p14:tracePt t="2286" x="3506788" y="5580063"/>
          <p14:tracePt t="2309" x="3506788" y="5551488"/>
          <p14:tracePt t="2317" x="3506788" y="5534025"/>
          <p14:tracePt t="2326" x="3506788" y="5507038"/>
          <p14:tracePt t="2334" x="3506788" y="5470525"/>
          <p14:tracePt t="2341" x="3497263" y="5441950"/>
          <p14:tracePt t="2350" x="3497263" y="5414963"/>
          <p14:tracePt t="2357" x="3489325" y="5397500"/>
          <p14:tracePt t="2366" x="3452813" y="5351463"/>
          <p14:tracePt t="2373" x="3452813" y="5341938"/>
          <p14:tracePt t="2381" x="3452813" y="5332413"/>
          <p14:tracePt t="2390" x="3433763" y="5305425"/>
          <p14:tracePt t="2398" x="3416300" y="5295900"/>
          <p14:tracePt t="2405" x="3387725" y="5268913"/>
          <p14:tracePt t="2414" x="3360738" y="5241925"/>
          <p14:tracePt t="2421" x="3333750" y="5232400"/>
          <p14:tracePt t="2429" x="3297238" y="5205413"/>
          <p14:tracePt t="2437" x="3270250" y="5186363"/>
          <p14:tracePt t="2445" x="3224213" y="5149850"/>
          <p14:tracePt t="2453" x="3195638" y="5132388"/>
          <p14:tracePt t="2461" x="3159125" y="5095875"/>
          <p14:tracePt t="2469" x="3132138" y="5086350"/>
          <p14:tracePt t="2478" x="3095625" y="5068888"/>
          <p14:tracePt t="2485" x="3078163" y="5049838"/>
          <p14:tracePt t="2494" x="3059113" y="5032375"/>
          <p14:tracePt t="2501" x="3041650" y="5013325"/>
          <p14:tracePt t="2511" x="3022600" y="4986338"/>
          <p14:tracePt t="2517" x="3005138" y="4976813"/>
          <p14:tracePt t="2526" x="2986088" y="4949825"/>
          <p14:tracePt t="2534" x="2986088" y="4940300"/>
          <p14:tracePt t="2542" x="2959100" y="4903788"/>
          <p14:tracePt t="2550" x="2959100" y="4894263"/>
          <p14:tracePt t="2558" x="2949575" y="4876800"/>
          <p14:tracePt t="2566" x="2949575" y="4867275"/>
          <p14:tracePt t="2573" x="2949575" y="4857750"/>
          <p14:tracePt t="2582" x="2949575" y="4821238"/>
          <p14:tracePt t="2598" x="2949575" y="4784725"/>
          <p14:tracePt t="2605" x="2949575" y="4767263"/>
          <p14:tracePt t="2613" x="2949575" y="4730750"/>
          <p14:tracePt t="2622" x="2949575" y="4694238"/>
          <p14:tracePt t="2629" x="2949575" y="4665663"/>
          <p14:tracePt t="2637" x="2968625" y="4629150"/>
          <p14:tracePt t="2645" x="2986088" y="4611688"/>
          <p14:tracePt t="2654" x="3049588" y="4548188"/>
          <p14:tracePt t="2662" x="3132138" y="4492625"/>
          <p14:tracePt t="2669" x="3232150" y="4438650"/>
          <p14:tracePt t="2678" x="3351213" y="4365625"/>
          <p14:tracePt t="2686" x="3460750" y="4310063"/>
          <p14:tracePt t="2694" x="3579813" y="4246563"/>
          <p14:tracePt t="2702" x="3679825" y="4183063"/>
          <p14:tracePt t="2711" x="3798888" y="4117975"/>
          <p14:tracePt t="2717" x="3825875" y="4100513"/>
          <p14:tracePt t="2727" x="3862388" y="4081463"/>
          <p14:tracePt t="2734" x="3890963" y="4073525"/>
          <p14:tracePt t="2742" x="3908425" y="4064000"/>
          <p14:tracePt t="2750" x="3935413" y="4064000"/>
          <p14:tracePt t="2758" x="3944938" y="4064000"/>
          <p14:tracePt t="2765" x="3954463" y="4064000"/>
          <p14:tracePt t="2773" x="3963988" y="4064000"/>
          <p14:tracePt t="2781" x="3990975" y="4064000"/>
          <p14:tracePt t="2798" x="4017963" y="4064000"/>
          <p14:tracePt t="2805" x="4037013" y="4064000"/>
          <p14:tracePt t="2813" x="4100513" y="4110038"/>
          <p14:tracePt t="2821" x="4127500" y="4117975"/>
          <p14:tracePt t="2829" x="4156075" y="4146550"/>
          <p14:tracePt t="2837" x="4192588" y="4173538"/>
          <p14:tracePt t="2845" x="4210050" y="4191000"/>
          <p14:tracePt t="2854" x="4219575" y="4200525"/>
          <p14:tracePt t="2863" x="4229100" y="4200525"/>
          <p14:tracePt t="2869" x="4237038" y="4210050"/>
          <p14:tracePt t="2950" x="4246563" y="4210050"/>
          <p14:tracePt t="2958" x="4246563" y="4227513"/>
          <p14:tracePt t="2966" x="4246563" y="4237038"/>
          <p14:tracePt t="2973" x="4256088" y="4283075"/>
          <p14:tracePt t="2981" x="4265613" y="4292600"/>
          <p14:tracePt t="2989" x="4292600" y="4319588"/>
          <p14:tracePt t="2997" x="4310063" y="4356100"/>
          <p14:tracePt t="3005" x="4346575" y="4402138"/>
          <p14:tracePt t="3013" x="4365625" y="4429125"/>
          <p14:tracePt t="3021" x="4392613" y="4456113"/>
          <p14:tracePt t="3030" x="4419600" y="4502150"/>
          <p14:tracePt t="3037" x="4438650" y="4529138"/>
          <p14:tracePt t="3045" x="4456113" y="4548188"/>
          <p14:tracePt t="3054" x="4465638" y="4565650"/>
          <p14:tracePt t="3063" x="4465638" y="4584700"/>
          <p14:tracePt t="3069" x="4475163" y="4592638"/>
          <p14:tracePt t="3077" x="4484688" y="4592638"/>
          <p14:tracePt t="3093" x="4492625" y="4611688"/>
          <p14:tracePt t="3111" x="4502150" y="4629150"/>
          <p14:tracePt t="3129" x="4502150" y="4638675"/>
          <p14:tracePt t="3133" x="4502150" y="4657725"/>
          <p14:tracePt t="3150" x="4502150" y="4665663"/>
          <p14:tracePt t="4598" x="4502150" y="4675188"/>
          <p14:tracePt t="4629" x="4502150" y="4684713"/>
          <p14:tracePt t="4661" x="4502150" y="4694238"/>
          <p14:tracePt t="4677" x="4502150" y="4702175"/>
          <p14:tracePt t="5006" x="4511675" y="4711700"/>
          <p14:tracePt t="5014" x="4521200" y="4711700"/>
          <p14:tracePt t="5029" x="4538663" y="4702175"/>
          <p14:tracePt t="5045" x="4575175" y="4694238"/>
          <p14:tracePt t="5061" x="4584700" y="4694238"/>
          <p14:tracePt t="5069" x="4602163" y="4694238"/>
          <p14:tracePt t="5077" x="4621213" y="4684713"/>
          <p14:tracePt t="5085" x="4630738" y="4684713"/>
          <p14:tracePt t="5093" x="4648200" y="4684713"/>
          <p14:tracePt t="5102" x="4657725" y="4684713"/>
          <p14:tracePt t="5110" x="4667250" y="4684713"/>
          <p14:tracePt t="5118" x="4675188" y="4675188"/>
          <p14:tracePt t="5127" x="4684713" y="4665663"/>
          <p14:tracePt t="5134" x="4694238" y="4665663"/>
          <p14:tracePt t="5143" x="4703763" y="4665663"/>
          <p14:tracePt t="5150" x="4711700" y="4665663"/>
          <p14:tracePt t="5158" x="4740275" y="4665663"/>
          <p14:tracePt t="5166" x="4748213" y="4665663"/>
          <p14:tracePt t="5182" x="4767263" y="4665663"/>
          <p14:tracePt t="5190" x="4784725" y="4657725"/>
          <p14:tracePt t="5206" x="4821238" y="4657725"/>
          <p14:tracePt t="5214" x="4830763" y="4657725"/>
          <p14:tracePt t="5221" x="4867275" y="4657725"/>
          <p14:tracePt t="5229" x="4895850" y="4657725"/>
          <p14:tracePt t="5237" x="4949825" y="4657725"/>
          <p14:tracePt t="5245" x="5005388" y="4657725"/>
          <p14:tracePt t="5253" x="5059363" y="4657725"/>
          <p14:tracePt t="5261" x="5132388" y="4657725"/>
          <p14:tracePt t="5269" x="5214938" y="4665663"/>
          <p14:tracePt t="5277" x="5268913" y="4675188"/>
          <p14:tracePt t="5286" x="5370513" y="4702175"/>
          <p14:tracePt t="5293" x="5434013" y="4730750"/>
          <p14:tracePt t="5301" x="5507038" y="4757738"/>
          <p14:tracePt t="5310" x="5570538" y="4767263"/>
          <p14:tracePt t="5317" x="5680075" y="4811713"/>
          <p14:tracePt t="5327" x="5745163" y="4821238"/>
          <p14:tracePt t="5334" x="5799138" y="4830763"/>
          <p14:tracePt t="5343" x="5854700" y="4867275"/>
          <p14:tracePt t="5350" x="5881688" y="4884738"/>
          <p14:tracePt t="5358" x="5927725" y="4913313"/>
          <p14:tracePt t="5365" x="5935663" y="4922838"/>
          <p14:tracePt t="5382" x="5945188" y="4967288"/>
          <p14:tracePt t="5390" x="5954713" y="4967288"/>
          <p14:tracePt t="5398" x="5954713" y="5003800"/>
          <p14:tracePt t="5405" x="5954713" y="5040313"/>
          <p14:tracePt t="5414" x="5954713" y="5049838"/>
          <p14:tracePt t="5421" x="5954713" y="5095875"/>
          <p14:tracePt t="5429" x="5954713" y="5132388"/>
          <p14:tracePt t="5437" x="5945188" y="5168900"/>
          <p14:tracePt t="5445" x="5918200" y="5186363"/>
          <p14:tracePt t="5453" x="5872163" y="5222875"/>
          <p14:tracePt t="5462" x="5808663" y="5259388"/>
          <p14:tracePt t="5469" x="5708650" y="5268913"/>
          <p14:tracePt t="5478" x="5580063" y="5305425"/>
          <p14:tracePt t="5485" x="5414963" y="5332413"/>
          <p14:tracePt t="5493" x="5268913" y="5332413"/>
          <p14:tracePt t="5501" x="5068888" y="5332413"/>
          <p14:tracePt t="5510" x="4821238" y="5332413"/>
          <p14:tracePt t="5517" x="4538663" y="5305425"/>
          <p14:tracePt t="5527" x="4127500" y="5186363"/>
          <p14:tracePt t="5534" x="3725863" y="5076825"/>
          <p14:tracePt t="5543" x="3306763" y="4940300"/>
          <p14:tracePt t="5550" x="2932113" y="4830763"/>
          <p14:tracePt t="5558" x="2584450" y="4675188"/>
          <p14:tracePt t="5566" x="2338388" y="4565650"/>
          <p14:tracePt t="5573" x="2219325" y="4492625"/>
          <p14:tracePt t="5581" x="2082800" y="4383088"/>
          <p14:tracePt t="5589" x="2036763" y="4319588"/>
          <p14:tracePt t="5598" x="2009775" y="4256088"/>
          <p14:tracePt t="5606" x="2009775" y="4183063"/>
          <p14:tracePt t="5613" x="2000250" y="4117975"/>
          <p14:tracePt t="5622" x="2000250" y="4044950"/>
          <p14:tracePt t="5629" x="2000250" y="3971925"/>
          <p14:tracePt t="5638" x="2000250" y="3898900"/>
          <p14:tracePt t="5645" x="2000250" y="3808413"/>
          <p14:tracePt t="5653" x="2017713" y="3689350"/>
          <p14:tracePt t="5661" x="2054225" y="3597275"/>
          <p14:tracePt t="5670" x="2109788" y="3516313"/>
          <p14:tracePt t="5677" x="2200275" y="3424238"/>
          <p14:tracePt t="5685" x="2292350" y="3287713"/>
          <p14:tracePt t="5693" x="2411413" y="3187700"/>
          <p14:tracePt t="5701" x="2547938" y="3078163"/>
          <p14:tracePt t="5710" x="2693988" y="2968625"/>
          <p14:tracePt t="5717" x="2830513" y="2894013"/>
          <p14:tracePt t="5727" x="2968625" y="2840038"/>
          <p14:tracePt t="5733" x="3105150" y="2747963"/>
          <p14:tracePt t="5743" x="3214688" y="2720975"/>
          <p14:tracePt t="5749" x="3314700" y="2667000"/>
          <p14:tracePt t="5758" x="3424238" y="2647950"/>
          <p14:tracePt t="5766" x="3543300" y="2620963"/>
          <p14:tracePt t="5774" x="3652838" y="2620963"/>
          <p14:tracePt t="5781" x="3798888" y="2620963"/>
          <p14:tracePt t="5790" x="3963988" y="2620963"/>
          <p14:tracePt t="5798" x="4183063" y="2620963"/>
          <p14:tracePt t="5806" x="4429125" y="2647950"/>
          <p14:tracePt t="5814" x="4803775" y="2757488"/>
          <p14:tracePt t="5821" x="5241925" y="2876550"/>
          <p14:tracePt t="5830" x="5626100" y="3005138"/>
          <p14:tracePt t="5838" x="6045200" y="3195638"/>
          <p14:tracePt t="5845" x="6402388" y="3351213"/>
          <p14:tracePt t="5853" x="6657975" y="3506788"/>
          <p14:tracePt t="5863" x="6850063" y="3643313"/>
          <p14:tracePt t="5870" x="6940550" y="3735388"/>
          <p14:tracePt t="5877" x="6977063" y="3816350"/>
          <p14:tracePt t="5885" x="6986588" y="3889375"/>
          <p14:tracePt t="5893" x="6986588" y="3981450"/>
          <p14:tracePt t="5901" x="6986588" y="4044950"/>
          <p14:tracePt t="5910" x="6931025" y="4146550"/>
          <p14:tracePt t="5917" x="6877050" y="4210050"/>
          <p14:tracePt t="5927" x="6804025" y="4292600"/>
          <p14:tracePt t="5933" x="6721475" y="4365625"/>
          <p14:tracePt t="5943" x="6621463" y="4419600"/>
          <p14:tracePt t="5950" x="6529388" y="4456113"/>
          <p14:tracePt t="5958" x="6410325" y="4483100"/>
          <p14:tracePt t="5966" x="6300788" y="4519613"/>
          <p14:tracePt t="5974" x="6191250" y="4519613"/>
          <p14:tracePt t="5981" x="6081713" y="4519613"/>
          <p14:tracePt t="5989" x="5935663" y="4519613"/>
          <p14:tracePt t="5997" x="5808663" y="4519613"/>
          <p14:tracePt t="6005" x="5626100" y="4519613"/>
          <p14:tracePt t="6013" x="5443538" y="4483100"/>
          <p14:tracePt t="6021" x="5305425" y="4446588"/>
          <p14:tracePt t="6029" x="5141913" y="4392613"/>
          <p14:tracePt t="6037" x="5005388" y="4329113"/>
          <p14:tracePt t="6046" x="4857750" y="4256088"/>
          <p14:tracePt t="6054" x="4794250" y="4227513"/>
          <p14:tracePt t="6063" x="4748213" y="4191000"/>
          <p14:tracePt t="6070" x="4740275" y="4183063"/>
          <p14:tracePt t="6093" x="4740275" y="4164013"/>
          <p14:tracePt t="6102" x="4776788" y="4127500"/>
          <p14:tracePt t="6110" x="4867275" y="4081463"/>
          <p14:tracePt t="6118" x="4986338" y="4054475"/>
          <p14:tracePt t="6127" x="5168900" y="4008438"/>
          <p14:tracePt t="6133" x="5370513" y="4000500"/>
          <p14:tracePt t="6143" x="5643563" y="4000500"/>
          <p14:tracePt t="6149" x="6018213" y="4000500"/>
          <p14:tracePt t="6158" x="6429375" y="4000500"/>
          <p14:tracePt t="6166" x="6694488" y="4000500"/>
          <p14:tracePt t="6173" x="7004050" y="4008438"/>
          <p14:tracePt t="6181" x="7242175" y="4037013"/>
          <p14:tracePt t="6189" x="7443788" y="4110038"/>
          <p14:tracePt t="6197" x="7589838" y="4137025"/>
          <p14:tracePt t="6205" x="7689850" y="4191000"/>
          <p14:tracePt t="6213" x="7716838" y="4200525"/>
          <p14:tracePt t="6221" x="7735888" y="4219575"/>
          <p14:tracePt t="6229" x="7743825" y="4227513"/>
          <p14:tracePt t="6253" x="7743825" y="4246563"/>
          <p14:tracePt t="6261" x="7735888" y="4256088"/>
          <p14:tracePt t="6269" x="7726363" y="4264025"/>
          <p14:tracePt t="6278" x="7716838" y="4283075"/>
          <p14:tracePt t="6285" x="7689850" y="4300538"/>
          <p14:tracePt t="6293" x="7662863" y="4329113"/>
          <p14:tracePt t="6301" x="7643813" y="4337050"/>
          <p14:tracePt t="6310" x="7580313" y="4373563"/>
          <p14:tracePt t="6318" x="7553325" y="4383088"/>
          <p14:tracePt t="6327" x="7534275" y="4392613"/>
          <p14:tracePt t="6333" x="7507288" y="4392613"/>
          <p14:tracePt t="6343" x="7488238" y="4410075"/>
          <p14:tracePt t="6349" x="7470775" y="4410075"/>
          <p14:tracePt t="6358" x="7461250" y="4410075"/>
          <p14:tracePt t="6366" x="7443788" y="4419600"/>
          <p14:tracePt t="6726" x="7424738" y="4429125"/>
          <p14:tracePt t="6734" x="7415213" y="4438650"/>
          <p14:tracePt t="6742" x="7397750" y="4456113"/>
          <p14:tracePt t="6750" x="7388225" y="4465638"/>
          <p14:tracePt t="6758" x="7378700" y="4483100"/>
          <p14:tracePt t="6773" x="7370763" y="4492625"/>
          <p14:tracePt t="6782" x="7361238" y="4511675"/>
          <p14:tracePt t="6798" x="7351713" y="4511675"/>
          <p14:tracePt t="6838" x="7342188" y="4538663"/>
          <p14:tracePt t="6861" x="7334250" y="4548188"/>
          <p14:tracePt t="6910" x="7324725" y="4556125"/>
          <p14:tracePt t="6925" x="7324725" y="4565650"/>
          <p14:tracePt t="6934" x="7324725" y="4575175"/>
          <p14:tracePt t="6950" x="7324725" y="4584700"/>
          <p14:tracePt t="6958" x="7315200" y="4592638"/>
          <p14:tracePt t="7454" x="7305675" y="4602163"/>
          <p14:tracePt t="7461" x="7288213" y="4611688"/>
          <p14:tracePt t="7470" x="7259638" y="4629150"/>
          <p14:tracePt t="7477" x="7242175" y="4648200"/>
          <p14:tracePt t="7485" x="7186613" y="4684713"/>
          <p14:tracePt t="7493" x="7169150" y="4702175"/>
          <p14:tracePt t="7501" x="7123113" y="4757738"/>
          <p14:tracePt t="7510" x="7050088" y="4803775"/>
          <p14:tracePt t="7517" x="7004050" y="4857750"/>
          <p14:tracePt t="7526" x="6923088" y="4913313"/>
          <p14:tracePt t="7533" x="6858000" y="4967288"/>
          <p14:tracePt t="7543" x="6784975" y="5032375"/>
          <p14:tracePt t="7550" x="6721475" y="5086350"/>
          <p14:tracePt t="7558" x="6657975" y="5149850"/>
          <p14:tracePt t="7566" x="6602413" y="5195888"/>
          <p14:tracePt t="7574" x="6557963" y="5251450"/>
          <p14:tracePt t="7582" x="6492875" y="5314950"/>
          <p14:tracePt t="7590" x="6438900" y="5351463"/>
          <p14:tracePt t="7598" x="6373813" y="5405438"/>
          <p14:tracePt t="7606" x="6329363" y="5441950"/>
          <p14:tracePt t="7613" x="6283325" y="5461000"/>
          <p14:tracePt t="7621" x="6237288" y="5487988"/>
          <p14:tracePt t="7630" x="6210300" y="5514975"/>
          <p14:tracePt t="7637" x="6173788" y="5524500"/>
          <p14:tracePt t="7645" x="6137275" y="5551488"/>
          <p14:tracePt t="7654" x="6091238" y="5561013"/>
          <p14:tracePt t="7663" x="6064250" y="5561013"/>
          <p14:tracePt t="7669" x="6008688" y="5561013"/>
          <p14:tracePt t="7677" x="5964238" y="5561013"/>
          <p14:tracePt t="7685" x="5927725" y="5561013"/>
          <p14:tracePt t="7693" x="5881688" y="5561013"/>
          <p14:tracePt t="7701" x="5845175" y="5561013"/>
          <p14:tracePt t="7710" x="5799138" y="5534025"/>
          <p14:tracePt t="7718" x="5699125" y="5497513"/>
          <p14:tracePt t="7726" x="5616575" y="5451475"/>
          <p14:tracePt t="7733" x="5553075" y="5414963"/>
          <p14:tracePt t="7743" x="5470525" y="5378450"/>
          <p14:tracePt t="7750" x="5424488" y="5341938"/>
          <p14:tracePt t="7758" x="5341938" y="5295900"/>
          <p14:tracePt t="7766" x="5324475" y="5287963"/>
          <p14:tracePt t="7774" x="5297488" y="5278438"/>
          <p14:tracePt t="7781" x="5260975" y="5251450"/>
          <p14:tracePt t="7789" x="5241925" y="5241925"/>
          <p14:tracePt t="7805" x="5241925" y="5232400"/>
          <p14:tracePt t="7814" x="5214938" y="5214938"/>
          <p14:tracePt t="7822" x="5205413" y="5195888"/>
          <p14:tracePt t="7830" x="5187950" y="5168900"/>
          <p14:tracePt t="7838" x="5187950" y="5132388"/>
          <p14:tracePt t="7845" x="5178425" y="5105400"/>
          <p14:tracePt t="7854" x="5178425" y="5095875"/>
          <p14:tracePt t="7861" x="5159375" y="5068888"/>
          <p14:tracePt t="7870" x="5159375" y="5059363"/>
          <p14:tracePt t="7886" x="5159375" y="5049838"/>
          <p14:tracePt t="7893" x="5159375" y="5040313"/>
          <p14:tracePt t="7902" x="5159375" y="5032375"/>
          <p14:tracePt t="7909" x="5159375" y="5022850"/>
          <p14:tracePt t="7950" x="5159375" y="5013325"/>
          <p14:tracePt t="8646" x="5159375" y="5003800"/>
          <p14:tracePt t="12142" x="5168900" y="5003800"/>
          <p14:tracePt t="12150" x="5178425" y="4986338"/>
          <p14:tracePt t="12166" x="5178425" y="4976813"/>
          <p14:tracePt t="12174" x="5187950" y="4967288"/>
          <p14:tracePt t="12182" x="5205413" y="4959350"/>
          <p14:tracePt t="12190" x="5205413" y="4949825"/>
          <p14:tracePt t="12197" x="5214938" y="4940300"/>
          <p14:tracePt t="14318" x="5214938" y="4930775"/>
          <p14:tracePt t="15150" x="5224463" y="4930775"/>
          <p14:tracePt t="15158" x="5241925" y="4922838"/>
          <p14:tracePt t="15166" x="5251450" y="4913313"/>
          <p14:tracePt t="15174" x="5260975" y="4903788"/>
          <p14:tracePt t="15182" x="5287963" y="4894263"/>
          <p14:tracePt t="15198" x="5305425" y="4884738"/>
          <p14:tracePt t="15206" x="5314950" y="4884738"/>
          <p14:tracePt t="15226" x="5334000" y="4867275"/>
          <p14:tracePt t="15229" x="5341938" y="4857750"/>
          <p14:tracePt t="15246" x="5351463" y="4857750"/>
          <p14:tracePt t="15254" x="5360988" y="4848225"/>
          <p14:tracePt t="15277" x="5370513" y="4848225"/>
          <p14:tracePt t="15302" x="5378450" y="4848225"/>
          <p14:tracePt t="16174" x="5397500" y="4848225"/>
          <p14:tracePt t="16206" x="5414963" y="4840288"/>
          <p14:tracePt t="16213" x="5414963" y="4830763"/>
          <p14:tracePt t="16222" x="5414963" y="4821238"/>
          <p14:tracePt t="16229" x="5434013" y="4794250"/>
          <p14:tracePt t="16237" x="5461000" y="4767263"/>
          <p14:tracePt t="16246" x="5480050" y="4738688"/>
          <p14:tracePt t="16254" x="5524500" y="4694238"/>
          <p14:tracePt t="16261" x="5589588" y="4629150"/>
          <p14:tracePt t="16270" x="5634038" y="4592638"/>
          <p14:tracePt t="16277" x="5708650" y="4538663"/>
          <p14:tracePt t="16285" x="5762625" y="4519613"/>
          <p14:tracePt t="16294" x="5862638" y="4456113"/>
          <p14:tracePt t="16302" x="5964238" y="4419600"/>
          <p14:tracePt t="16309" x="6027738" y="4383088"/>
          <p14:tracePt t="16318" x="6100763" y="4365625"/>
          <p14:tracePt t="16325" x="6183313" y="4356100"/>
          <p14:tracePt t="16333" x="6283325" y="4310063"/>
          <p14:tracePt t="16342" x="6337300" y="4310063"/>
          <p14:tracePt t="16350" x="6365875" y="4300538"/>
          <p14:tracePt t="16359" x="6419850" y="4292600"/>
          <p14:tracePt t="16366" x="6475413" y="4292600"/>
          <p14:tracePt t="16374" x="6521450" y="4264025"/>
          <p14:tracePt t="16381" x="6557963" y="4264025"/>
          <p14:tracePt t="16389" x="6584950" y="4264025"/>
          <p14:tracePt t="16398" x="6611938" y="4264025"/>
          <p14:tracePt t="16406" x="6630988" y="4264025"/>
          <p14:tracePt t="16413" x="6657975" y="4264025"/>
          <p14:tracePt t="16421" x="6667500" y="4264025"/>
          <p14:tracePt t="16429" x="6694488" y="4264025"/>
          <p14:tracePt t="16438" x="6711950" y="4264025"/>
          <p14:tracePt t="16446" x="6721475" y="4264025"/>
          <p14:tracePt t="16454" x="6757988" y="4273550"/>
          <p14:tracePt t="16470" x="6767513" y="4273550"/>
          <p14:tracePt t="16477" x="6777038" y="4283075"/>
          <p14:tracePt t="16493" x="6804025" y="4300538"/>
          <p14:tracePt t="16525" x="6831013" y="4310063"/>
          <p14:tracePt t="16534" x="6850063" y="4319588"/>
          <p14:tracePt t="16550" x="6867525" y="4337050"/>
          <p14:tracePt t="16559" x="6894513" y="4346575"/>
          <p14:tracePt t="16575" x="6894513" y="4356100"/>
          <p14:tracePt t="16582" x="6904038" y="4365625"/>
          <p14:tracePt t="16598" x="6904038" y="4383088"/>
          <p14:tracePt t="16606" x="6904038" y="4392613"/>
          <p14:tracePt t="16613" x="6923088" y="4410075"/>
          <p14:tracePt t="16629" x="6923088" y="4429125"/>
          <p14:tracePt t="16646" x="6923088" y="4438650"/>
          <p14:tracePt t="16654" x="6923088" y="4465638"/>
          <p14:tracePt t="16670" x="6923088" y="4475163"/>
          <p14:tracePt t="16677" x="6923088" y="4483100"/>
          <p14:tracePt t="16686" x="6923088" y="4492625"/>
          <p14:tracePt t="16702" x="6923088" y="4519613"/>
          <p14:tracePt t="16709" x="6913563" y="4529138"/>
          <p14:tracePt t="16725" x="6886575" y="4538663"/>
          <p14:tracePt t="16750" x="6877050" y="4538663"/>
          <p14:tracePt t="16759" x="6858000" y="4538663"/>
          <p14:tracePt t="16766" x="6840538" y="4548188"/>
          <p14:tracePt t="16775" x="6831013" y="4556125"/>
          <p14:tracePt t="16790" x="6813550" y="4565650"/>
          <p14:tracePt t="16797" x="6804025" y="4565650"/>
          <p14:tracePt t="16806" x="6784975" y="4565650"/>
          <p14:tracePt t="16813" x="6757988" y="4575175"/>
          <p14:tracePt t="16822" x="6748463" y="4575175"/>
          <p14:tracePt t="16829" x="6721475" y="4575175"/>
          <p14:tracePt t="16838" x="6704013" y="4575175"/>
          <p14:tracePt t="16846" x="6675438" y="4575175"/>
          <p14:tracePt t="16853" x="6657975" y="4575175"/>
          <p14:tracePt t="16861" x="6630988" y="4575175"/>
          <p14:tracePt t="16870" x="6611938" y="4575175"/>
          <p14:tracePt t="16891" x="6575425" y="4575175"/>
          <p14:tracePt t="16902" x="6548438" y="4575175"/>
          <p14:tracePt t="16910" x="6538913" y="4575175"/>
          <p14:tracePt t="16918" x="6529388" y="4575175"/>
          <p14:tracePt t="16925" x="6521450" y="4575175"/>
          <p14:tracePt t="16933" x="6502400" y="4575175"/>
          <p14:tracePt t="16941" x="6492875" y="4575175"/>
          <p14:tracePt t="16959" x="6483350" y="4575175"/>
          <p14:tracePt t="16966" x="6475413" y="4575175"/>
          <p14:tracePt t="16976" x="6456363" y="4575175"/>
          <p14:tracePt t="16982" x="6446838" y="4575175"/>
          <p14:tracePt t="16990" x="6419850" y="4575175"/>
          <p14:tracePt t="16998" x="6402388" y="4575175"/>
          <p14:tracePt t="17006" x="6373813" y="4575175"/>
          <p14:tracePt t="17013" x="6356350" y="4575175"/>
          <p14:tracePt t="17021" x="6346825" y="4575175"/>
          <p14:tracePt t="17029" x="6319838" y="4575175"/>
          <p14:tracePt t="17045" x="6310313" y="4575175"/>
          <p14:tracePt t="17093" x="6292850" y="4575175"/>
          <p14:tracePt t="17182" x="6283325" y="4575175"/>
          <p14:tracePt t="17190" x="6273800" y="4575175"/>
          <p14:tracePt t="18821" x="6273800" y="4538663"/>
          <p14:tracePt t="18830" x="6256338" y="4465638"/>
          <p14:tracePt t="18838" x="6256338" y="4373563"/>
          <p14:tracePt t="18846" x="6219825" y="4256088"/>
          <p14:tracePt t="18853" x="6219825" y="4164013"/>
          <p14:tracePt t="18861" x="6219825" y="4037013"/>
          <p14:tracePt t="18869" x="6219825" y="3927475"/>
          <p14:tracePt t="18877" x="6219825" y="3835400"/>
          <p14:tracePt t="18892" x="6219825" y="3725863"/>
          <p14:tracePt t="18894" x="6237288" y="3625850"/>
          <p14:tracePt t="18901" x="6256338" y="3570288"/>
          <p14:tracePt t="18909" x="6292850" y="3487738"/>
          <p14:tracePt t="18917" x="6346825" y="3406775"/>
          <p14:tracePt t="18925" x="6373813" y="3360738"/>
          <p14:tracePt t="18933" x="6410325" y="3314700"/>
          <p14:tracePt t="18941" x="6429375" y="3287713"/>
          <p14:tracePt t="18950" x="6456363" y="3251200"/>
          <p14:tracePt t="18959" x="6465888" y="3241675"/>
          <p14:tracePt t="18966" x="6483350" y="3214688"/>
          <p14:tracePt t="18975" x="6521450" y="3187700"/>
          <p14:tracePt t="18982" x="6521450" y="3178175"/>
          <p14:tracePt t="18991" x="6548438" y="3151188"/>
          <p14:tracePt t="18998" x="6575425" y="3132138"/>
          <p14:tracePt t="19005" x="6594475" y="3095625"/>
          <p14:tracePt t="19014" x="6621463" y="3068638"/>
          <p14:tracePt t="19021" x="6630988" y="3059113"/>
          <p14:tracePt t="19030" x="6657975" y="3032125"/>
          <p14:tracePt t="19037" x="6667500" y="3013075"/>
          <p14:tracePt t="19045" x="6704013" y="2968625"/>
          <p14:tracePt t="19054" x="6711950" y="2959100"/>
          <p14:tracePt t="19062" x="6731000" y="2940050"/>
          <p14:tracePt t="19069" x="6748463" y="2913063"/>
          <p14:tracePt t="19077" x="6757988" y="2903538"/>
          <p14:tracePt t="19086" x="6784975" y="2876550"/>
          <p14:tracePt t="19093" x="6804025" y="2857500"/>
          <p14:tracePt t="19101" x="6821488" y="2840038"/>
          <p14:tracePt t="19109" x="6831013" y="2820988"/>
          <p14:tracePt t="19117" x="6840538" y="2813050"/>
          <p14:tracePt t="19125" x="6858000" y="2794000"/>
          <p14:tracePt t="19133" x="6867525" y="2784475"/>
          <p14:tracePt t="19141" x="6877050" y="2767013"/>
          <p14:tracePt t="19149" x="6894513" y="2747963"/>
          <p14:tracePt t="19166" x="6904038" y="2740025"/>
          <p14:tracePt t="19790" x="6904038" y="2747963"/>
          <p14:tracePt t="19798" x="6894513" y="2767013"/>
          <p14:tracePt t="19806" x="6877050" y="2776538"/>
          <p14:tracePt t="19814" x="6867525" y="2784475"/>
          <p14:tracePt t="19822" x="6840538" y="2813050"/>
          <p14:tracePt t="19830" x="6804025" y="2830513"/>
          <p14:tracePt t="19838" x="6784975" y="2840038"/>
          <p14:tracePt t="19846" x="6731000" y="2886075"/>
          <p14:tracePt t="19853" x="6721475" y="2894013"/>
          <p14:tracePt t="19862" x="6684963" y="2913063"/>
          <p14:tracePt t="19870" x="6638925" y="2949575"/>
          <p14:tracePt t="19877" x="6602413" y="2968625"/>
          <p14:tracePt t="19886" x="6557963" y="3005138"/>
          <p14:tracePt t="19893" x="6529388" y="3022600"/>
          <p14:tracePt t="19901" x="6456363" y="3059113"/>
          <p14:tracePt t="19909" x="6356350" y="3132138"/>
          <p14:tracePt t="19917" x="6237288" y="3224213"/>
          <p14:tracePt t="19925" x="6081713" y="3297238"/>
          <p14:tracePt t="19933" x="5927725" y="3406775"/>
          <p14:tracePt t="19941" x="5745163" y="3543300"/>
          <p14:tracePt t="19950" x="5553075" y="3679825"/>
          <p14:tracePt t="19958" x="5370513" y="3798888"/>
          <p14:tracePt t="19966" x="5141913" y="3971925"/>
          <p14:tracePt t="19975" x="4986338" y="4081463"/>
          <p14:tracePt t="19982" x="4849813" y="4183063"/>
          <p14:tracePt t="19992" x="4694238" y="4292600"/>
          <p14:tracePt t="19997" x="4611688" y="4383088"/>
          <p14:tracePt t="20006" x="4521200" y="4465638"/>
          <p14:tracePt t="20014" x="4456113" y="4548188"/>
          <p14:tracePt t="20022" x="4383088" y="4665663"/>
          <p14:tracePt t="20030" x="4356100" y="4757738"/>
          <p14:tracePt t="20038" x="4329113" y="4840288"/>
          <p14:tracePt t="20046" x="4310063" y="4903788"/>
          <p14:tracePt t="20054" x="4310063" y="4976813"/>
          <p14:tracePt t="20062" x="4302125" y="5068888"/>
          <p14:tracePt t="20070" x="4302125" y="5122863"/>
          <p14:tracePt t="20077" x="4302125" y="5195888"/>
          <p14:tracePt t="20086" x="4302125" y="5259388"/>
          <p14:tracePt t="20093" x="4302125" y="5314950"/>
          <p14:tracePt t="20102" x="4302125" y="5368925"/>
          <p14:tracePt t="20109" x="4302125" y="5387975"/>
          <p14:tracePt t="20118" x="4302125" y="5441950"/>
          <p14:tracePt t="20126" x="4302125" y="5478463"/>
          <p14:tracePt t="20134" x="4302125" y="5524500"/>
          <p14:tracePt t="20142" x="4319588" y="5551488"/>
          <p14:tracePt t="20150" x="4329113" y="5570538"/>
          <p14:tracePt t="20158" x="4329113" y="5588000"/>
          <p14:tracePt t="20166" x="4338638" y="5624513"/>
          <p14:tracePt t="20182" x="4346575" y="5634038"/>
          <p14:tracePt t="20192" x="4346575" y="5653088"/>
          <p14:tracePt t="20198" x="4365625" y="5670550"/>
          <p14:tracePt t="20373" x="4375150" y="5661025"/>
          <p14:tracePt t="20406" x="4375150" y="5643563"/>
          <p14:tracePt t="20421" x="4375150" y="5634038"/>
          <p14:tracePt t="20430" x="4383088" y="5624513"/>
          <p14:tracePt t="20446" x="4383088" y="5616575"/>
          <p14:tracePt t="20453" x="4392613" y="5597525"/>
          <p14:tracePt t="20469" x="4402138" y="5580063"/>
          <p14:tracePt t="20509" x="4411663" y="5580063"/>
          <p14:tracePt t="20518" x="4419600" y="5570538"/>
          <p14:tracePt t="20534" x="4419600" y="5561013"/>
          <p14:tracePt t="20541" x="4429125" y="5551488"/>
          <p14:tracePt t="20557" x="4429125" y="5543550"/>
          <p14:tracePt t="20574" x="4429125" y="5534025"/>
          <p14:tracePt t="20582" x="4429125" y="5514975"/>
          <p14:tracePt t="20598" x="4438650" y="5497513"/>
          <p14:tracePt t="20622" x="4438650" y="5478463"/>
          <p14:tracePt t="20637" x="4456113" y="5461000"/>
          <p14:tracePt t="20662" x="4456113" y="5451475"/>
          <p14:tracePt t="20677" x="4456113" y="5434013"/>
          <p14:tracePt t="20702" x="4456113" y="5424488"/>
          <p14:tracePt t="20749" x="4456113" y="5414963"/>
          <p14:tracePt t="20773" x="4465638" y="5397500"/>
          <p14:tracePt t="20805" x="4465638" y="5387975"/>
          <p14:tracePt t="20838" x="4465638" y="5378450"/>
          <p14:tracePt t="20902" x="4465638" y="5368925"/>
          <p14:tracePt t="21005" x="4465638" y="5360988"/>
          <p14:tracePt t="21038" x="4465638" y="5351463"/>
          <p14:tracePt t="21182" x="4475163" y="5341938"/>
          <p14:tracePt t="21286" x="4484688" y="5341938"/>
          <p14:tracePt t="21342" x="4492625" y="5332413"/>
          <p14:tracePt t="22565" x="4492625" y="5324475"/>
          <p14:tracePt t="22574" x="4448175" y="5305425"/>
          <p14:tracePt t="22581" x="4356100" y="5214938"/>
          <p14:tracePt t="22590" x="4229100" y="5141913"/>
          <p14:tracePt t="22597" x="4073525" y="5049838"/>
          <p14:tracePt t="22606" x="3898900" y="4959350"/>
          <p14:tracePt t="22613" x="3671888" y="4803775"/>
          <p14:tracePt t="22621" x="3424238" y="4675188"/>
          <p14:tracePt t="22630" x="3132138" y="4502150"/>
          <p14:tracePt t="22638" x="2849563" y="4365625"/>
          <p14:tracePt t="22645" x="2676525" y="4283075"/>
          <p14:tracePt t="22653" x="2484438" y="4210050"/>
          <p14:tracePt t="22662" x="2319338" y="4146550"/>
          <p14:tracePt t="22670" x="2200275" y="4081463"/>
          <p14:tracePt t="22677" x="2082800" y="4008438"/>
          <p14:tracePt t="22686" x="2000250" y="3954463"/>
          <p14:tracePt t="22693" x="1936750" y="3917950"/>
          <p14:tracePt t="22702" x="1835150" y="3835400"/>
          <p14:tracePt t="22711" x="1725613" y="3725863"/>
          <p14:tracePt t="22717" x="1625600" y="3652838"/>
          <p14:tracePt t="22727" x="1525588" y="3570288"/>
          <p14:tracePt t="22733" x="1387475" y="3460750"/>
          <p14:tracePt t="22741" x="1233488" y="3333750"/>
          <p14:tracePt t="22749" x="1058863" y="3187700"/>
          <p14:tracePt t="22758" x="904875" y="3059113"/>
          <p14:tracePt t="22765" x="693738" y="2840038"/>
          <p14:tracePt t="22775" x="457200" y="2667000"/>
          <p14:tracePt t="22781" x="255588" y="2501900"/>
          <p14:tracePt t="22791" x="19050" y="2282825"/>
          <p14:tracePt t="23631" x="265113" y="3798888"/>
          <p14:tracePt t="23631" x="493713" y="4264025"/>
          <p14:tracePt t="23631" x="693738" y="4629150"/>
          <p14:tracePt t="23631" x="793750" y="4840288"/>
          <p14:tracePt t="23631" x="949325" y="5159375"/>
          <p14:tracePt t="23631" x="1104900" y="5414963"/>
          <p14:tracePt t="23631" x="1241425" y="5661025"/>
          <p14:tracePt t="23631" x="1360488" y="5853113"/>
          <p14:tracePt t="23631" x="1433513" y="5981700"/>
          <p14:tracePt t="23631" x="1525588" y="6100763"/>
          <p14:tracePt t="23631" x="1606550" y="6210300"/>
          <p14:tracePt t="23631" x="1698625" y="6310313"/>
          <p14:tracePt t="23631" x="1798638" y="6383338"/>
          <p14:tracePt t="23631" x="1936750" y="6456363"/>
          <p14:tracePt t="23631" x="2046288" y="6529388"/>
          <p14:tracePt t="23631" x="2182813" y="6556375"/>
          <p14:tracePt t="23631" x="2309813" y="6602413"/>
          <p14:tracePt t="23631" x="2447925" y="6629400"/>
          <p14:tracePt t="23631" x="2557463" y="6675438"/>
          <p14:tracePt t="23631" x="2713038" y="6702425"/>
          <p14:tracePt t="23631" x="2859088" y="6748463"/>
          <p14:tracePt t="23631" x="3041650" y="6775450"/>
          <p14:tracePt t="23631" x="3205163" y="6838950"/>
          <p14:tracePt t="23631" x="3370263" y="6838950"/>
          <p14:tracePt t="23631" x="5689600" y="6802438"/>
          <p14:tracePt t="23631" x="5745163" y="6794500"/>
          <p14:tracePt t="23631" x="5845175" y="6757988"/>
          <p14:tracePt t="23631" x="5927725" y="6729413"/>
          <p14:tracePt t="23631" x="6037263" y="6665913"/>
          <p14:tracePt t="23631" x="6137275" y="6629400"/>
          <p14:tracePt t="23631" x="6264275" y="6602413"/>
          <p14:tracePt t="23631" x="6419850" y="6538913"/>
          <p14:tracePt t="23631" x="6584950" y="6510338"/>
          <p14:tracePt t="23631" x="6731000" y="6465888"/>
          <p14:tracePt t="23631" x="6867525" y="6437313"/>
          <p14:tracePt t="23631" x="6977063" y="6392863"/>
          <p14:tracePt t="23631" x="7077075" y="6364288"/>
          <p14:tracePt t="23631" x="7142163" y="6337300"/>
          <p14:tracePt t="23631" x="7169150" y="6327775"/>
          <p14:tracePt t="23631" x="7178675" y="6319838"/>
          <p14:tracePt t="23631" x="7178675" y="6300788"/>
          <p14:tracePt t="23631" x="7178675" y="6291263"/>
          <p14:tracePt t="23631" x="7178675" y="6283325"/>
          <p14:tracePt t="23631" x="7178675" y="6264275"/>
          <p14:tracePt t="23631" x="7178675" y="6254750"/>
          <p14:tracePt t="23631" x="7178675" y="6246813"/>
          <p14:tracePt t="23631" x="7178675" y="6237288"/>
          <p14:tracePt t="23631" x="7178675" y="6227763"/>
          <p14:tracePt t="23631" x="7178675" y="6210300"/>
          <p14:tracePt t="23631" x="7178675" y="6173788"/>
          <p14:tracePt t="23631" x="7178675" y="6164263"/>
          <p14:tracePt t="23631" x="7178675" y="6154738"/>
          <p14:tracePt t="23631" x="7169150" y="6137275"/>
          <p14:tracePt t="23631" x="7169150" y="6127750"/>
          <p14:tracePt t="23631" x="7169150" y="6118225"/>
          <p14:tracePt t="23631" x="7169150" y="6108700"/>
          <p14:tracePt t="23631" x="7169150" y="6100763"/>
          <p14:tracePt t="23631" x="7169150" y="6108700"/>
          <p14:tracePt t="23631" x="7150100" y="6154738"/>
          <p14:tracePt t="23631" x="7069138" y="6227763"/>
          <p14:tracePt t="23631" x="6913563" y="6327775"/>
          <p14:tracePt t="23631" x="6757988" y="6437313"/>
          <p14:tracePt t="23631" x="6557963" y="6575425"/>
          <p14:tracePt t="23631" x="6219825" y="6802438"/>
          <p14:tracePt t="23631"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sz="quarter" idx="4294967295"/>
          </p:nvPr>
        </p:nvSpPr>
        <p:spPr>
          <a:xfrm>
            <a:off x="2363202" y="6259787"/>
            <a:ext cx="6649934" cy="488070"/>
          </a:xfrm>
        </p:spPr>
        <p:txBody>
          <a:bodyPr>
            <a:noAutofit/>
          </a:bodyPr>
          <a:lstStyle/>
          <a:p>
            <a:pPr marL="63500" indent="-63500" algn="just" eaLnBrk="1" hangingPunct="1">
              <a:lnSpc>
                <a:spcPct val="80000"/>
              </a:lnSpc>
              <a:buFontTx/>
              <a:buNone/>
            </a:pPr>
            <a:r>
              <a:rPr lang="en-US" sz="1600" b="1" dirty="0">
                <a:solidFill>
                  <a:srgbClr val="C00000"/>
                </a:solidFill>
                <a:latin typeface="Tahoma" panose="020B0604030504040204" pitchFamily="34" charset="0"/>
                <a:ea typeface="Tahoma" panose="020B0604030504040204" pitchFamily="34" charset="0"/>
                <a:cs typeface="Tahoma" panose="020B0604030504040204" pitchFamily="34" charset="0"/>
              </a:rPr>
              <a:t>E-waste recycling techniques in informal sectors operational in India</a:t>
            </a:r>
          </a:p>
        </p:txBody>
      </p:sp>
      <p:pic>
        <p:nvPicPr>
          <p:cNvPr id="1332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363202" y="3929456"/>
            <a:ext cx="3263895" cy="2045335"/>
          </a:xfrm>
          <a:prstGeom prst="rect">
            <a:avLst/>
          </a:prstGeom>
          <a:noFill/>
          <a:ln w="9525">
            <a:noFill/>
            <a:miter lim="800000"/>
            <a:headEnd/>
            <a:tailEnd/>
          </a:ln>
        </p:spPr>
      </p:pic>
      <p:pic>
        <p:nvPicPr>
          <p:cNvPr id="13315" name="Picture 12"/>
          <p:cNvPicPr>
            <a:picLocks noChangeAspect="1" noChangeArrowheads="1"/>
          </p:cNvPicPr>
          <p:nvPr/>
        </p:nvPicPr>
        <p:blipFill>
          <a:blip r:embed="rId5" cstate="print"/>
          <a:srcRect/>
          <a:stretch>
            <a:fillRect/>
          </a:stretch>
        </p:blipFill>
        <p:spPr bwMode="auto">
          <a:xfrm>
            <a:off x="5701352" y="2052167"/>
            <a:ext cx="3311785" cy="1812554"/>
          </a:xfrm>
          <a:prstGeom prst="rect">
            <a:avLst/>
          </a:prstGeom>
          <a:noFill/>
          <a:ln w="9525">
            <a:noFill/>
            <a:miter lim="800000"/>
            <a:headEnd/>
            <a:tailEnd/>
          </a:ln>
        </p:spPr>
      </p:pic>
      <p:pic>
        <p:nvPicPr>
          <p:cNvPr id="13316" name="Picture 5" descr="burning"/>
          <p:cNvPicPr>
            <a:picLocks noChangeAspect="1" noChangeArrowheads="1"/>
          </p:cNvPicPr>
          <p:nvPr/>
        </p:nvPicPr>
        <p:blipFill>
          <a:blip r:embed="rId6" cstate="print"/>
          <a:srcRect/>
          <a:stretch>
            <a:fillRect/>
          </a:stretch>
        </p:blipFill>
        <p:spPr bwMode="auto">
          <a:xfrm>
            <a:off x="5701351" y="110143"/>
            <a:ext cx="3311785" cy="1884019"/>
          </a:xfrm>
          <a:prstGeom prst="rect">
            <a:avLst/>
          </a:prstGeom>
          <a:solidFill>
            <a:srgbClr val="00B0F0"/>
          </a:solidFill>
        </p:spPr>
      </p:pic>
      <p:pic>
        <p:nvPicPr>
          <p:cNvPr id="13317" name="Picture 7"/>
          <p:cNvPicPr>
            <a:picLocks noChangeAspect="1" noChangeArrowheads="1"/>
          </p:cNvPicPr>
          <p:nvPr/>
        </p:nvPicPr>
        <p:blipFill>
          <a:blip r:embed="rId7" cstate="print"/>
          <a:srcRect/>
          <a:stretch>
            <a:fillRect/>
          </a:stretch>
        </p:blipFill>
        <p:spPr bwMode="auto">
          <a:xfrm>
            <a:off x="5701351" y="3929456"/>
            <a:ext cx="3395024" cy="2107519"/>
          </a:xfrm>
          <a:prstGeom prst="rect">
            <a:avLst/>
          </a:prstGeom>
          <a:solidFill>
            <a:srgbClr val="00B0F0"/>
          </a:solidFill>
        </p:spPr>
      </p:pic>
      <p:pic>
        <p:nvPicPr>
          <p:cNvPr id="13319" name="Picture 9"/>
          <p:cNvPicPr>
            <a:picLocks noChangeAspect="1" noChangeArrowheads="1"/>
          </p:cNvPicPr>
          <p:nvPr/>
        </p:nvPicPr>
        <p:blipFill>
          <a:blip r:embed="rId8" cstate="print"/>
          <a:srcRect/>
          <a:stretch>
            <a:fillRect/>
          </a:stretch>
        </p:blipFill>
        <p:spPr bwMode="auto">
          <a:xfrm>
            <a:off x="2363203" y="2043328"/>
            <a:ext cx="3263895" cy="1812554"/>
          </a:xfrm>
          <a:prstGeom prst="rect">
            <a:avLst/>
          </a:prstGeom>
          <a:solidFill>
            <a:srgbClr val="00B0F0"/>
          </a:solidFill>
        </p:spPr>
      </p:pic>
      <p:sp>
        <p:nvSpPr>
          <p:cNvPr id="2" name="Rectangle 14"/>
          <p:cNvSpPr/>
          <p:nvPr/>
        </p:nvSpPr>
        <p:spPr>
          <a:xfrm>
            <a:off x="5923907" y="1539976"/>
            <a:ext cx="1276550" cy="3111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1400" dirty="0">
                <a:solidFill>
                  <a:srgbClr val="FFFFFF"/>
                </a:solidFill>
                <a:latin typeface="Times New Roman" panose="02020603050405020304" pitchFamily="18" charset="0"/>
                <a:cs typeface="Times New Roman" panose="02020603050405020304" pitchFamily="18" charset="0"/>
              </a:rPr>
              <a:t>Open burning</a:t>
            </a:r>
          </a:p>
        </p:txBody>
      </p:sp>
      <p:sp>
        <p:nvSpPr>
          <p:cNvPr id="14" name="Rectangle 13"/>
          <p:cNvSpPr/>
          <p:nvPr/>
        </p:nvSpPr>
        <p:spPr>
          <a:xfrm>
            <a:off x="5920613" y="3491798"/>
            <a:ext cx="1295083" cy="3187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1400" dirty="0">
                <a:solidFill>
                  <a:srgbClr val="FFFFFF"/>
                </a:solidFill>
                <a:latin typeface="Times New Roman" panose="02020603050405020304" pitchFamily="18" charset="0"/>
                <a:cs typeface="Times New Roman" panose="02020603050405020304" pitchFamily="18" charset="0"/>
              </a:rPr>
              <a:t>Acid Washing</a:t>
            </a:r>
          </a:p>
        </p:txBody>
      </p:sp>
      <p:sp>
        <p:nvSpPr>
          <p:cNvPr id="4" name="Rectangle 14"/>
          <p:cNvSpPr/>
          <p:nvPr/>
        </p:nvSpPr>
        <p:spPr>
          <a:xfrm>
            <a:off x="2557984" y="3493557"/>
            <a:ext cx="990768" cy="25225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1400" dirty="0">
                <a:solidFill>
                  <a:srgbClr val="FFFFFF"/>
                </a:solidFill>
                <a:latin typeface="Times New Roman" panose="02020603050405020304" pitchFamily="18" charset="0"/>
                <a:cs typeface="Times New Roman" panose="02020603050405020304" pitchFamily="18" charset="0"/>
              </a:rPr>
              <a:t>Acid bath</a:t>
            </a:r>
          </a:p>
        </p:txBody>
      </p:sp>
      <p:sp>
        <p:nvSpPr>
          <p:cNvPr id="5" name="Rectangle 13"/>
          <p:cNvSpPr/>
          <p:nvPr/>
        </p:nvSpPr>
        <p:spPr>
          <a:xfrm>
            <a:off x="5920614" y="5428894"/>
            <a:ext cx="848762" cy="32367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1400" dirty="0">
                <a:solidFill>
                  <a:srgbClr val="FFFFFF"/>
                </a:solidFill>
                <a:latin typeface="Times New Roman" panose="02020603050405020304" pitchFamily="18" charset="0"/>
                <a:cs typeface="Times New Roman" panose="02020603050405020304" pitchFamily="18" charset="0"/>
              </a:rPr>
              <a:t>Disposal</a:t>
            </a:r>
          </a:p>
        </p:txBody>
      </p:sp>
      <p:sp>
        <p:nvSpPr>
          <p:cNvPr id="6" name="Rectangle 13"/>
          <p:cNvSpPr/>
          <p:nvPr/>
        </p:nvSpPr>
        <p:spPr>
          <a:xfrm>
            <a:off x="2548297" y="5428896"/>
            <a:ext cx="1462393" cy="323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IN" sz="1400" dirty="0">
                <a:solidFill>
                  <a:srgbClr val="FFFFFF"/>
                </a:solidFill>
                <a:latin typeface="Times New Roman" panose="02020603050405020304" pitchFamily="18" charset="0"/>
                <a:cs typeface="Times New Roman" panose="02020603050405020304" pitchFamily="18" charset="0"/>
              </a:rPr>
              <a:t>Copper recovery</a:t>
            </a:r>
          </a:p>
        </p:txBody>
      </p:sp>
      <p:pic>
        <p:nvPicPr>
          <p:cNvPr id="8" name="Picture 7">
            <a:extLst>
              <a:ext uri="{FF2B5EF4-FFF2-40B4-BE49-F238E27FC236}">
                <a16:creationId xmlns:a16="http://schemas.microsoft.com/office/drawing/2014/main" id="{99A284BC-0E57-4C64-B4B0-D5B7B8BE33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3202" y="110143"/>
            <a:ext cx="3275598" cy="1884019"/>
          </a:xfrm>
          <a:prstGeom prst="rect">
            <a:avLst/>
          </a:prstGeom>
        </p:spPr>
      </p:pic>
      <p:sp>
        <p:nvSpPr>
          <p:cNvPr id="15" name="Rectangle 14"/>
          <p:cNvSpPr/>
          <p:nvPr/>
        </p:nvSpPr>
        <p:spPr>
          <a:xfrm>
            <a:off x="2557984" y="1479662"/>
            <a:ext cx="1099616" cy="34144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IN" sz="1400" dirty="0">
                <a:solidFill>
                  <a:srgbClr val="FFFFFF"/>
                </a:solidFill>
                <a:latin typeface="Times New Roman" panose="02020603050405020304" pitchFamily="18" charset="0"/>
                <a:cs typeface="Times New Roman" panose="02020603050405020304" pitchFamily="18" charset="0"/>
              </a:rPr>
              <a:t>Dismantling</a:t>
            </a:r>
          </a:p>
        </p:txBody>
      </p:sp>
      <p:pic>
        <p:nvPicPr>
          <p:cNvPr id="7" name="Audio 6">
            <a:hlinkClick r:id="" action="ppaction://media"/>
            <a:extLst>
              <a:ext uri="{FF2B5EF4-FFF2-40B4-BE49-F238E27FC236}">
                <a16:creationId xmlns:a16="http://schemas.microsoft.com/office/drawing/2014/main" id="{3BDAC682-B57B-6BFE-78D6-395D191241D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23292904"/>
      </p:ext>
    </p:extLst>
  </p:cSld>
  <p:clrMapOvr>
    <a:masterClrMapping/>
  </p:clrMapOvr>
  <mc:AlternateContent xmlns:mc="http://schemas.openxmlformats.org/markup-compatibility/2006">
    <mc:Choice xmlns:p14="http://schemas.microsoft.com/office/powerpoint/2010/main" Requires="p14">
      <p:transition spd="slow" p14:dur="2000" advTm="23392"/>
    </mc:Choice>
    <mc:Fallback>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74A0E-EE93-4414-8EFB-B957D57136E5}"/>
              </a:ext>
            </a:extLst>
          </p:cNvPr>
          <p:cNvSpPr txBox="1"/>
          <p:nvPr/>
        </p:nvSpPr>
        <p:spPr>
          <a:xfrm>
            <a:off x="4568480" y="737866"/>
            <a:ext cx="2426390" cy="523220"/>
          </a:xfrm>
          <a:prstGeom prst="rect">
            <a:avLst/>
          </a:prstGeom>
          <a:noFill/>
        </p:spPr>
        <p:txBody>
          <a:bodyPr wrap="square" rtlCol="0">
            <a:spAutoFit/>
          </a:bodyPr>
          <a:lstStyle/>
          <a:p>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OBJECTIVES</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3AAECBA6-11EC-E48E-C60D-5E2F39155672}"/>
              </a:ext>
            </a:extLst>
          </p:cNvPr>
          <p:cNvSpPr txBox="1"/>
          <p:nvPr/>
        </p:nvSpPr>
        <p:spPr>
          <a:xfrm>
            <a:off x="655983" y="1763958"/>
            <a:ext cx="10843591" cy="3366563"/>
          </a:xfrm>
          <a:prstGeom prst="rect">
            <a:avLst/>
          </a:prstGeom>
          <a:noFill/>
        </p:spPr>
        <p:txBody>
          <a:bodyPr wrap="square" rtlCol="0">
            <a:spAutoFit/>
          </a:bodyPr>
          <a:lstStyle/>
          <a:p>
            <a:pPr marL="342900" indent="-342900" algn="just">
              <a:lnSpc>
                <a:spcPct val="200000"/>
              </a:lnSpc>
              <a:buFont typeface="Wingdings" panose="05000000000000000000" pitchFamily="2" charset="2"/>
              <a:buChar char="q"/>
            </a:pPr>
            <a:r>
              <a:rPr lang="en-US" sz="2200" dirty="0">
                <a:latin typeface="Tahoma" panose="020B0604030504040204" pitchFamily="34" charset="0"/>
                <a:ea typeface="Tahoma" panose="020B0604030504040204" pitchFamily="34" charset="0"/>
                <a:cs typeface="Tahoma" panose="020B0604030504040204" pitchFamily="34" charset="0"/>
              </a:rPr>
              <a:t>To study the mobility of elements in surface dust samples collected from informal e-waste recycling sites of Delhi, India, using different (WET and TCLP) leaching tests.</a:t>
            </a:r>
          </a:p>
          <a:p>
            <a:pPr marL="342900" indent="-342900" algn="just">
              <a:lnSpc>
                <a:spcPct val="200000"/>
              </a:lnSpc>
              <a:buFont typeface="Wingdings" panose="05000000000000000000" pitchFamily="2" charset="2"/>
              <a:buChar char="q"/>
            </a:pPr>
            <a:r>
              <a:rPr lang="en-US" sz="2200" dirty="0">
                <a:latin typeface="Tahoma" panose="020B0604030504040204" pitchFamily="34" charset="0"/>
                <a:ea typeface="Tahoma" panose="020B0604030504040204" pitchFamily="34" charset="0"/>
                <a:cs typeface="Tahoma" panose="020B0604030504040204" pitchFamily="34" charset="0"/>
              </a:rPr>
              <a:t>To compare the leaching potential of various elements </a:t>
            </a:r>
            <a:r>
              <a:rPr lang="en-IN" sz="2200" dirty="0">
                <a:latin typeface="Tahoma" panose="020B0604030504040204" pitchFamily="34" charset="0"/>
                <a:ea typeface="Tahoma" panose="020B0604030504040204" pitchFamily="34" charset="0"/>
                <a:cs typeface="Tahoma" panose="020B0604030504040204" pitchFamily="34" charset="0"/>
              </a:rPr>
              <a:t>and the </a:t>
            </a:r>
            <a:r>
              <a:rPr lang="en-US" sz="2200" dirty="0">
                <a:latin typeface="Tahoma" panose="020B0604030504040204" pitchFamily="34" charset="0"/>
                <a:ea typeface="Tahoma" panose="020B0604030504040204" pitchFamily="34" charset="0"/>
                <a:cs typeface="Tahoma" panose="020B0604030504040204" pitchFamily="34" charset="0"/>
              </a:rPr>
              <a:t>effectiveness of both leaching tests (WET and TCLP).</a:t>
            </a:r>
            <a:endParaRPr lang="en-IN" sz="2200" dirty="0">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a:extLst>
              <a:ext uri="{FF2B5EF4-FFF2-40B4-BE49-F238E27FC236}">
                <a16:creationId xmlns:a16="http://schemas.microsoft.com/office/drawing/2014/main" id="{5737E999-2229-11B8-8392-3DC926A23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6529931"/>
      </p:ext>
    </p:extLst>
  </p:cSld>
  <p:clrMapOvr>
    <a:masterClrMapping/>
  </p:clrMapOvr>
  <mc:AlternateContent xmlns:mc="http://schemas.openxmlformats.org/markup-compatibility/2006">
    <mc:Choice xmlns:p14="http://schemas.microsoft.com/office/powerpoint/2010/main" Requires="p14">
      <p:transition spd="slow" p14:dur="2000" advTm="22997"/>
    </mc:Choice>
    <mc:Fallback>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23E356-819D-4508-ACFB-BAFB030A4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6649" y="1171575"/>
            <a:ext cx="655957" cy="828675"/>
          </a:xfrm>
          <a:prstGeom prst="rect">
            <a:avLst/>
          </a:prstGeom>
        </p:spPr>
      </p:pic>
      <p:grpSp>
        <p:nvGrpSpPr>
          <p:cNvPr id="2" name="Group 1">
            <a:extLst>
              <a:ext uri="{FF2B5EF4-FFF2-40B4-BE49-F238E27FC236}">
                <a16:creationId xmlns:a16="http://schemas.microsoft.com/office/drawing/2014/main" id="{225B7641-648C-D797-0E79-C5BA241CEA0E}"/>
              </a:ext>
            </a:extLst>
          </p:cNvPr>
          <p:cNvGrpSpPr/>
          <p:nvPr/>
        </p:nvGrpSpPr>
        <p:grpSpPr>
          <a:xfrm>
            <a:off x="239394" y="1009651"/>
            <a:ext cx="11765445" cy="5013841"/>
            <a:chOff x="302729" y="876301"/>
            <a:chExt cx="11765445" cy="5013841"/>
          </a:xfrm>
        </p:grpSpPr>
        <p:pic>
          <p:nvPicPr>
            <p:cNvPr id="3" name="Picture 2">
              <a:extLst>
                <a:ext uri="{FF2B5EF4-FFF2-40B4-BE49-F238E27FC236}">
                  <a16:creationId xmlns:a16="http://schemas.microsoft.com/office/drawing/2014/main" id="{633333D3-8D39-4919-9124-7FB23B72653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28975" y="1028699"/>
              <a:ext cx="3050069" cy="4086225"/>
            </a:xfrm>
            <a:prstGeom prst="rect">
              <a:avLst/>
            </a:prstGeom>
          </p:spPr>
        </p:pic>
        <p:pic>
          <p:nvPicPr>
            <p:cNvPr id="5" name="Picture 4">
              <a:extLst>
                <a:ext uri="{FF2B5EF4-FFF2-40B4-BE49-F238E27FC236}">
                  <a16:creationId xmlns:a16="http://schemas.microsoft.com/office/drawing/2014/main" id="{EDFAB850-C4B3-4EDF-AB78-F78D8CBC09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2729" y="1028700"/>
              <a:ext cx="2926246" cy="4086225"/>
            </a:xfrm>
            <a:prstGeom prst="rect">
              <a:avLst/>
            </a:prstGeom>
          </p:spPr>
        </p:pic>
        <p:pic>
          <p:nvPicPr>
            <p:cNvPr id="6" name="Picture 5">
              <a:extLst>
                <a:ext uri="{FF2B5EF4-FFF2-40B4-BE49-F238E27FC236}">
                  <a16:creationId xmlns:a16="http://schemas.microsoft.com/office/drawing/2014/main" id="{ECE60789-B4A9-466A-A8E0-C5EF4DE450C8}"/>
                </a:ext>
              </a:extLst>
            </p:cNvPr>
            <p:cNvPicPr>
              <a:picLocks noChangeAspect="1"/>
            </p:cNvPicPr>
            <p:nvPr/>
          </p:nvPicPr>
          <p:blipFill rotWithShape="1">
            <a:blip r:embed="rId8">
              <a:extLst>
                <a:ext uri="{28A0092B-C50C-407E-A947-70E740481C1C}">
                  <a14:useLocalDpi xmlns:a14="http://schemas.microsoft.com/office/drawing/2010/main" val="0"/>
                </a:ext>
              </a:extLst>
            </a:blip>
            <a:srcRect l="11316" r="12105" b="2483"/>
            <a:stretch/>
          </p:blipFill>
          <p:spPr>
            <a:xfrm>
              <a:off x="6362699" y="876301"/>
              <a:ext cx="5705475" cy="4810124"/>
            </a:xfrm>
            <a:prstGeom prst="rect">
              <a:avLst/>
            </a:prstGeom>
          </p:spPr>
        </p:pic>
        <p:cxnSp>
          <p:nvCxnSpPr>
            <p:cNvPr id="4" name="Straight Arrow Connector 3">
              <a:extLst>
                <a:ext uri="{FF2B5EF4-FFF2-40B4-BE49-F238E27FC236}">
                  <a16:creationId xmlns:a16="http://schemas.microsoft.com/office/drawing/2014/main" id="{4644A3EB-5B8A-4588-9581-9348F8D33411}"/>
                </a:ext>
              </a:extLst>
            </p:cNvPr>
            <p:cNvCxnSpPr>
              <a:cxnSpLocks/>
            </p:cNvCxnSpPr>
            <p:nvPr/>
          </p:nvCxnSpPr>
          <p:spPr>
            <a:xfrm>
              <a:off x="1323975" y="2524125"/>
              <a:ext cx="2762250" cy="50006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5DE9C2FD-F339-49C4-A34E-CDA8F1CEFA1C}"/>
                </a:ext>
              </a:extLst>
            </p:cNvPr>
            <p:cNvCxnSpPr>
              <a:cxnSpLocks/>
            </p:cNvCxnSpPr>
            <p:nvPr/>
          </p:nvCxnSpPr>
          <p:spPr>
            <a:xfrm flipV="1">
              <a:off x="5305425" y="2647950"/>
              <a:ext cx="1057274" cy="4667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15EC5F3-3A78-4A8E-B899-50BB2A612BB7}"/>
                </a:ext>
              </a:extLst>
            </p:cNvPr>
            <p:cNvSpPr txBox="1"/>
            <p:nvPr/>
          </p:nvSpPr>
          <p:spPr>
            <a:xfrm>
              <a:off x="302729" y="5243811"/>
              <a:ext cx="5976315" cy="646331"/>
            </a:xfrm>
            <a:prstGeom prst="rect">
              <a:avLst/>
            </a:prstGeom>
            <a:noFill/>
          </p:spPr>
          <p:txBody>
            <a:bodyPr wrap="square">
              <a:spAutoFit/>
            </a:bodyPr>
            <a:lstStyle/>
            <a:p>
              <a:pPr algn="just"/>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Study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A</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rea Map showing the sampling locations in </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D</a:t>
              </a:r>
              <a:r>
                <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rPr>
                <a:t>elhi</a:t>
              </a:r>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 India</a:t>
              </a:r>
              <a:endParaRPr lang="en-US" sz="1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TextBox 16">
            <a:extLst>
              <a:ext uri="{FF2B5EF4-FFF2-40B4-BE49-F238E27FC236}">
                <a16:creationId xmlns:a16="http://schemas.microsoft.com/office/drawing/2014/main" id="{502981C4-AA05-4AD9-8A2D-923B5735FB39}"/>
              </a:ext>
            </a:extLst>
          </p:cNvPr>
          <p:cNvSpPr txBox="1"/>
          <p:nvPr/>
        </p:nvSpPr>
        <p:spPr>
          <a:xfrm>
            <a:off x="4430496" y="198477"/>
            <a:ext cx="2680461" cy="523220"/>
          </a:xfrm>
          <a:prstGeom prst="rect">
            <a:avLst/>
          </a:prstGeom>
          <a:noFill/>
        </p:spPr>
        <p:txBody>
          <a:bodyPr wrap="square" rtlCol="0">
            <a:spAutoFit/>
          </a:bodyPr>
          <a:lstStyle/>
          <a:p>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STUDY</a:t>
            </a:r>
            <a:r>
              <a:rPr lang="en-US" sz="28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AREA</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pic>
        <p:nvPicPr>
          <p:cNvPr id="7" name="Audio 6">
            <a:hlinkClick r:id="" action="ppaction://media"/>
            <a:extLst>
              <a:ext uri="{FF2B5EF4-FFF2-40B4-BE49-F238E27FC236}">
                <a16:creationId xmlns:a16="http://schemas.microsoft.com/office/drawing/2014/main" id="{CA142D04-FDEF-E822-567A-7944107E77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55941282"/>
      </p:ext>
    </p:extLst>
  </p:cSld>
  <p:clrMapOvr>
    <a:masterClrMapping/>
  </p:clrMapOvr>
  <mc:AlternateContent xmlns:mc="http://schemas.openxmlformats.org/markup-compatibility/2006">
    <mc:Choice xmlns:p14="http://schemas.microsoft.com/office/powerpoint/2010/main" Requires="p14">
      <p:transition spd="slow" p14:dur="2000" advTm="6929"/>
    </mc:Choice>
    <mc:Fallback>
      <p:transition spd="slow" advTm="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F6C296-517C-4D2C-8410-FDB14E9EFAD0}"/>
              </a:ext>
            </a:extLst>
          </p:cNvPr>
          <p:cNvSpPr txBox="1"/>
          <p:nvPr/>
        </p:nvSpPr>
        <p:spPr>
          <a:xfrm>
            <a:off x="3122438" y="187477"/>
            <a:ext cx="5947124" cy="523220"/>
          </a:xfrm>
          <a:prstGeom prst="rect">
            <a:avLst/>
          </a:prstGeom>
          <a:noFill/>
        </p:spPr>
        <p:txBody>
          <a:bodyPr wrap="square" rtlCol="0">
            <a:spAutoFit/>
          </a:bodyPr>
          <a:lstStyle/>
          <a:p>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SAMPLING AND METHODOLOGY</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cxnSp>
        <p:nvCxnSpPr>
          <p:cNvPr id="67" name="Connector: Elbow 66">
            <a:extLst>
              <a:ext uri="{FF2B5EF4-FFF2-40B4-BE49-F238E27FC236}">
                <a16:creationId xmlns:a16="http://schemas.microsoft.com/office/drawing/2014/main" id="{EBA51BFF-3744-43B3-B926-A613C1028101}"/>
              </a:ext>
            </a:extLst>
          </p:cNvPr>
          <p:cNvCxnSpPr>
            <a:stCxn id="11" idx="2"/>
            <a:endCxn id="30" idx="0"/>
          </p:cNvCxnSpPr>
          <p:nvPr/>
        </p:nvCxnSpPr>
        <p:spPr>
          <a:xfrm rot="16200000" flipH="1">
            <a:off x="6927746" y="2830027"/>
            <a:ext cx="618221" cy="2623661"/>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Connector: Elbow 72">
            <a:extLst>
              <a:ext uri="{FF2B5EF4-FFF2-40B4-BE49-F238E27FC236}">
                <a16:creationId xmlns:a16="http://schemas.microsoft.com/office/drawing/2014/main" id="{7C24B416-DFF9-4DB9-84BD-81AF95C5DFA9}"/>
              </a:ext>
            </a:extLst>
          </p:cNvPr>
          <p:cNvCxnSpPr>
            <a:stCxn id="30" idx="2"/>
            <a:endCxn id="13" idx="0"/>
          </p:cNvCxnSpPr>
          <p:nvPr/>
        </p:nvCxnSpPr>
        <p:spPr>
          <a:xfrm rot="5400000">
            <a:off x="6921698" y="4070927"/>
            <a:ext cx="630317" cy="2623662"/>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CBA2A746-5E0A-DB50-2BE3-39DF30203613}"/>
              </a:ext>
            </a:extLst>
          </p:cNvPr>
          <p:cNvGrpSpPr/>
          <p:nvPr/>
        </p:nvGrpSpPr>
        <p:grpSpPr>
          <a:xfrm>
            <a:off x="1133476" y="946076"/>
            <a:ext cx="9583100" cy="5368472"/>
            <a:chOff x="1133476" y="946076"/>
            <a:chExt cx="9583100" cy="5368472"/>
          </a:xfrm>
        </p:grpSpPr>
        <p:sp>
          <p:nvSpPr>
            <p:cNvPr id="4" name="Rectangle: Rounded Corners 3">
              <a:extLst>
                <a:ext uri="{FF2B5EF4-FFF2-40B4-BE49-F238E27FC236}">
                  <a16:creationId xmlns:a16="http://schemas.microsoft.com/office/drawing/2014/main" id="{C3D69332-1CF9-444E-BD18-082E26779753}"/>
                </a:ext>
              </a:extLst>
            </p:cNvPr>
            <p:cNvSpPr/>
            <p:nvPr/>
          </p:nvSpPr>
          <p:spPr>
            <a:xfrm>
              <a:off x="4234576" y="946076"/>
              <a:ext cx="3380900" cy="42194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Informal E-waste Recycling Units</a:t>
              </a:r>
              <a:endParaRPr lang="en-IN" sz="1600" b="1" dirty="0">
                <a:solidFill>
                  <a:schemeClr val="bg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F3BF4B6-73EA-4C8A-8A0B-E617930BD23D}"/>
                </a:ext>
              </a:extLst>
            </p:cNvPr>
            <p:cNvSpPr/>
            <p:nvPr/>
          </p:nvSpPr>
          <p:spPr>
            <a:xfrm>
              <a:off x="4458175" y="1680152"/>
              <a:ext cx="2933701" cy="42194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Surface dust samples collected</a:t>
              </a:r>
              <a:endParaRPr lang="en-IN" sz="1600" b="1" dirty="0">
                <a:solidFill>
                  <a:schemeClr val="bg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CFA7FF5-C108-4F54-83A8-CA39BC24115F}"/>
                </a:ext>
              </a:extLst>
            </p:cNvPr>
            <p:cNvSpPr/>
            <p:nvPr/>
          </p:nvSpPr>
          <p:spPr>
            <a:xfrm>
              <a:off x="4933275" y="2542563"/>
              <a:ext cx="2063112" cy="30615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Sample</a:t>
              </a:r>
              <a:r>
                <a:rPr lang="en-US" sz="1600" b="1" dirty="0">
                  <a:solidFill>
                    <a:schemeClr val="bg1"/>
                  </a:solidFill>
                  <a:latin typeface="Times New Roman" panose="02020603050405020304" pitchFamily="18" charset="0"/>
                  <a:cs typeface="Times New Roman" panose="02020603050405020304" pitchFamily="18" charset="0"/>
                </a:rPr>
                <a:t> Processing</a:t>
              </a:r>
              <a:endParaRPr lang="en-IN" sz="1600" b="1" dirty="0">
                <a:solidFill>
                  <a:schemeClr val="bg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242E350-7F50-4C2D-942E-2495332B1194}"/>
                </a:ext>
              </a:extLst>
            </p:cNvPr>
            <p:cNvSpPr/>
            <p:nvPr/>
          </p:nvSpPr>
          <p:spPr>
            <a:xfrm>
              <a:off x="1266824" y="3031554"/>
              <a:ext cx="2513401" cy="710267"/>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Samples air dried and sieved through 2mm sieve</a:t>
              </a:r>
            </a:p>
          </p:txBody>
        </p:sp>
        <p:sp>
          <p:nvSpPr>
            <p:cNvPr id="9" name="Rectangle: Rounded Corners 8">
              <a:extLst>
                <a:ext uri="{FF2B5EF4-FFF2-40B4-BE49-F238E27FC236}">
                  <a16:creationId xmlns:a16="http://schemas.microsoft.com/office/drawing/2014/main" id="{76FF8354-5EC5-49ED-8CD0-DA445544B97E}"/>
                </a:ext>
              </a:extLst>
            </p:cNvPr>
            <p:cNvSpPr/>
            <p:nvPr/>
          </p:nvSpPr>
          <p:spPr>
            <a:xfrm>
              <a:off x="4732092" y="3020629"/>
              <a:ext cx="2434442" cy="732118"/>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Homogenized by conning </a:t>
              </a:r>
              <a:r>
                <a:rPr lang="en-US" sz="1600" b="1">
                  <a:solidFill>
                    <a:schemeClr val="bg1"/>
                  </a:solidFill>
                  <a:latin typeface="Times New Roman" panose="02020603050405020304" pitchFamily="18" charset="0"/>
                  <a:cs typeface="Times New Roman" panose="02020603050405020304" pitchFamily="18" charset="0"/>
                </a:rPr>
                <a:t>and quartering</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68C6BAC-CF24-48F3-975C-44F09DE413FA}"/>
                </a:ext>
              </a:extLst>
            </p:cNvPr>
            <p:cNvSpPr/>
            <p:nvPr/>
          </p:nvSpPr>
          <p:spPr>
            <a:xfrm>
              <a:off x="8143910" y="3031554"/>
              <a:ext cx="2434441" cy="710267"/>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Ground to </a:t>
              </a:r>
              <a:r>
                <a:rPr lang="en-US" sz="1600" b="1">
                  <a:solidFill>
                    <a:schemeClr val="bg1"/>
                  </a:solidFill>
                  <a:latin typeface="Times New Roman" panose="02020603050405020304" pitchFamily="18" charset="0"/>
                  <a:cs typeface="Times New Roman" panose="02020603050405020304" pitchFamily="18" charset="0"/>
                </a:rPr>
                <a:t>&lt; 1mm size</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A62FBC0-28DB-48CD-8EE8-5FE6C48D7BB6}"/>
                </a:ext>
              </a:extLst>
            </p:cNvPr>
            <p:cNvSpPr/>
            <p:nvPr/>
          </p:nvSpPr>
          <p:spPr>
            <a:xfrm>
              <a:off x="1133476" y="2454102"/>
              <a:ext cx="9583100" cy="1378646"/>
            </a:xfrm>
            <a:prstGeom prst="round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Rectangle: Rounded Corners 11">
              <a:extLst>
                <a:ext uri="{FF2B5EF4-FFF2-40B4-BE49-F238E27FC236}">
                  <a16:creationId xmlns:a16="http://schemas.microsoft.com/office/drawing/2014/main" id="{07045664-DFE5-4902-9234-676A5F4FB300}"/>
                </a:ext>
              </a:extLst>
            </p:cNvPr>
            <p:cNvSpPr/>
            <p:nvPr/>
          </p:nvSpPr>
          <p:spPr>
            <a:xfrm>
              <a:off x="1133476" y="4437283"/>
              <a:ext cx="4034475" cy="61663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Toxicity Characteristic Leaching Procedure</a:t>
              </a:r>
            </a:p>
            <a:p>
              <a:pPr algn="ctr"/>
              <a:r>
                <a:rPr lang="en-US" sz="1600" b="1" dirty="0">
                  <a:solidFill>
                    <a:schemeClr val="bg1"/>
                  </a:solidFill>
                  <a:latin typeface="Times New Roman" panose="02020603050405020304" pitchFamily="18" charset="0"/>
                  <a:cs typeface="Times New Roman" panose="02020603050405020304" pitchFamily="18" charset="0"/>
                </a:rPr>
                <a:t>(TCLP) USEPA method 1311 </a:t>
              </a:r>
            </a:p>
          </p:txBody>
        </p:sp>
        <p:sp>
          <p:nvSpPr>
            <p:cNvPr id="13" name="Rectangle: Rounded Corners 12">
              <a:extLst>
                <a:ext uri="{FF2B5EF4-FFF2-40B4-BE49-F238E27FC236}">
                  <a16:creationId xmlns:a16="http://schemas.microsoft.com/office/drawing/2014/main" id="{AB8D319D-7CC6-475E-A6B9-8890282FCDFD}"/>
                </a:ext>
              </a:extLst>
            </p:cNvPr>
            <p:cNvSpPr/>
            <p:nvPr/>
          </p:nvSpPr>
          <p:spPr>
            <a:xfrm>
              <a:off x="3384469" y="5697917"/>
              <a:ext cx="5081112" cy="61663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Times New Roman" panose="02020603050405020304" pitchFamily="18" charset="0"/>
                  <a:cs typeface="Times New Roman" panose="02020603050405020304" pitchFamily="18" charset="0"/>
                </a:rPr>
                <a:t>Leachate </a:t>
              </a:r>
              <a:r>
                <a:rPr lang="en-US" sz="1600" b="1" dirty="0">
                  <a:solidFill>
                    <a:schemeClr val="bg1"/>
                  </a:solidFill>
                  <a:latin typeface="Times New Roman" panose="02020603050405020304" pitchFamily="18" charset="0"/>
                  <a:cs typeface="Times New Roman" panose="02020603050405020304" pitchFamily="18" charset="0"/>
                </a:rPr>
                <a:t>analysis on Inductively Coupled Plasma-Optical Emission Spectrometry </a:t>
              </a:r>
              <a:r>
                <a:rPr lang="en-US" sz="1600" b="1">
                  <a:solidFill>
                    <a:schemeClr val="bg1"/>
                  </a:solidFill>
                  <a:latin typeface="Times New Roman" panose="02020603050405020304" pitchFamily="18" charset="0"/>
                  <a:cs typeface="Times New Roman" panose="02020603050405020304" pitchFamily="18" charset="0"/>
                </a:rPr>
                <a:t>(ICP-OES)</a:t>
              </a:r>
              <a:endParaRPr lang="en-US" sz="1600" b="1" dirty="0">
                <a:solidFill>
                  <a:schemeClr val="bg1"/>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54122C3A-AB57-406E-8497-3CF4EB26476A}"/>
                </a:ext>
              </a:extLst>
            </p:cNvPr>
            <p:cNvCxnSpPr>
              <a:cxnSpLocks/>
              <a:stCxn id="6" idx="2"/>
              <a:endCxn id="11" idx="0"/>
            </p:cNvCxnSpPr>
            <p:nvPr/>
          </p:nvCxnSpPr>
          <p:spPr>
            <a:xfrm>
              <a:off x="5925026" y="2102093"/>
              <a:ext cx="0" cy="3520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A6D2CD0-406E-46FA-9107-C04C41BE49A5}"/>
                </a:ext>
              </a:extLst>
            </p:cNvPr>
            <p:cNvCxnSpPr>
              <a:cxnSpLocks/>
              <a:stCxn id="8" idx="3"/>
              <a:endCxn id="9" idx="1"/>
            </p:cNvCxnSpPr>
            <p:nvPr/>
          </p:nvCxnSpPr>
          <p:spPr>
            <a:xfrm>
              <a:off x="3780225" y="3386688"/>
              <a:ext cx="95186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39DCF2EA-89FC-43C5-9F38-F0176FAF6D12}"/>
                </a:ext>
              </a:extLst>
            </p:cNvPr>
            <p:cNvCxnSpPr>
              <a:cxnSpLocks/>
              <a:stCxn id="9" idx="3"/>
              <a:endCxn id="10" idx="1"/>
            </p:cNvCxnSpPr>
            <p:nvPr/>
          </p:nvCxnSpPr>
          <p:spPr>
            <a:xfrm>
              <a:off x="7166534" y="3386688"/>
              <a:ext cx="97737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0" name="Rectangle: Rounded Corners 29">
              <a:extLst>
                <a:ext uri="{FF2B5EF4-FFF2-40B4-BE49-F238E27FC236}">
                  <a16:creationId xmlns:a16="http://schemas.microsoft.com/office/drawing/2014/main" id="{54C2DFF6-0C34-4134-9B25-E84B4B7518F6}"/>
                </a:ext>
              </a:extLst>
            </p:cNvPr>
            <p:cNvSpPr/>
            <p:nvPr/>
          </p:nvSpPr>
          <p:spPr>
            <a:xfrm>
              <a:off x="6380798" y="4450969"/>
              <a:ext cx="4335778" cy="616631"/>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Times New Roman" panose="02020603050405020304" pitchFamily="18" charset="0"/>
                  <a:cs typeface="Times New Roman" panose="02020603050405020304" pitchFamily="18" charset="0"/>
                </a:rPr>
                <a:t>Waste Extraction Test </a:t>
              </a:r>
              <a:r>
                <a:rPr lang="en-US" sz="1600" b="1">
                  <a:solidFill>
                    <a:schemeClr val="bg1"/>
                  </a:solidFill>
                  <a:latin typeface="Times New Roman" panose="02020603050405020304" pitchFamily="18" charset="0"/>
                  <a:cs typeface="Times New Roman" panose="02020603050405020304" pitchFamily="18" charset="0"/>
                </a:rPr>
                <a:t>(WET) </a:t>
              </a:r>
              <a:r>
                <a:rPr lang="en-US" sz="1600" b="1" dirty="0">
                  <a:solidFill>
                    <a:schemeClr val="bg1"/>
                  </a:solidFill>
                  <a:latin typeface="Times New Roman" panose="02020603050405020304" pitchFamily="18" charset="0"/>
                  <a:cs typeface="Times New Roman" panose="02020603050405020304" pitchFamily="18" charset="0"/>
                </a:rPr>
                <a:t>Department </a:t>
              </a:r>
              <a:r>
                <a:rPr lang="en-US" sz="1600" b="1">
                  <a:solidFill>
                    <a:schemeClr val="bg1"/>
                  </a:solidFill>
                  <a:latin typeface="Times New Roman" panose="02020603050405020304" pitchFamily="18" charset="0"/>
                  <a:cs typeface="Times New Roman" panose="02020603050405020304" pitchFamily="18" charset="0"/>
                </a:rPr>
                <a:t>of Toxic</a:t>
              </a:r>
              <a:r>
                <a:rPr lang="en-US" sz="1600" b="1" dirty="0">
                  <a:solidFill>
                    <a:schemeClr val="bg1"/>
                  </a:solidFill>
                  <a:latin typeface="Times New Roman" panose="02020603050405020304" pitchFamily="18" charset="0"/>
                  <a:cs typeface="Times New Roman" panose="02020603050405020304" pitchFamily="18" charset="0"/>
                </a:rPr>
                <a:t> Substances Control (DTSC; Title </a:t>
              </a:r>
              <a:r>
                <a:rPr lang="en-US" sz="1600" b="1">
                  <a:solidFill>
                    <a:schemeClr val="bg1"/>
                  </a:solidFill>
                  <a:latin typeface="Times New Roman" panose="02020603050405020304" pitchFamily="18" charset="0"/>
                  <a:cs typeface="Times New Roman" panose="02020603050405020304" pitchFamily="18" charset="0"/>
                </a:rPr>
                <a:t>22)</a:t>
              </a:r>
              <a:endParaRPr lang="en-US" sz="1600" b="1" dirty="0">
                <a:solidFill>
                  <a:schemeClr val="bg1"/>
                </a:solidFill>
                <a:latin typeface="Times New Roman" panose="02020603050405020304" pitchFamily="18" charset="0"/>
                <a:cs typeface="Times New Roman" panose="02020603050405020304" pitchFamily="18" charset="0"/>
              </a:endParaRPr>
            </a:p>
          </p:txBody>
        </p:sp>
        <p:cxnSp>
          <p:nvCxnSpPr>
            <p:cNvPr id="65" name="Straight Arrow Connector 64">
              <a:extLst>
                <a:ext uri="{FF2B5EF4-FFF2-40B4-BE49-F238E27FC236}">
                  <a16:creationId xmlns:a16="http://schemas.microsoft.com/office/drawing/2014/main" id="{18334EF6-33A3-4072-B0F9-B8565536A5A3}"/>
                </a:ext>
              </a:extLst>
            </p:cNvPr>
            <p:cNvCxnSpPr>
              <a:stCxn id="4" idx="2"/>
              <a:endCxn id="6" idx="0"/>
            </p:cNvCxnSpPr>
            <p:nvPr/>
          </p:nvCxnSpPr>
          <p:spPr>
            <a:xfrm>
              <a:off x="5925026" y="1368017"/>
              <a:ext cx="0" cy="3121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Connector: Elbow 70">
              <a:extLst>
                <a:ext uri="{FF2B5EF4-FFF2-40B4-BE49-F238E27FC236}">
                  <a16:creationId xmlns:a16="http://schemas.microsoft.com/office/drawing/2014/main" id="{8EB679EC-D8A0-43B2-98EC-88D741F519C7}"/>
                </a:ext>
              </a:extLst>
            </p:cNvPr>
            <p:cNvCxnSpPr>
              <a:stCxn id="11" idx="2"/>
              <a:endCxn id="12" idx="0"/>
            </p:cNvCxnSpPr>
            <p:nvPr/>
          </p:nvCxnSpPr>
          <p:spPr>
            <a:xfrm rot="5400000">
              <a:off x="4235603" y="2747859"/>
              <a:ext cx="604535" cy="2774312"/>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75" name="Connector: Elbow 74">
              <a:extLst>
                <a:ext uri="{FF2B5EF4-FFF2-40B4-BE49-F238E27FC236}">
                  <a16:creationId xmlns:a16="http://schemas.microsoft.com/office/drawing/2014/main" id="{EE773835-DFE6-4792-A6E2-349945B1A59F}"/>
                </a:ext>
              </a:extLst>
            </p:cNvPr>
            <p:cNvCxnSpPr>
              <a:stCxn id="12" idx="2"/>
              <a:endCxn id="13" idx="0"/>
            </p:cNvCxnSpPr>
            <p:nvPr/>
          </p:nvCxnSpPr>
          <p:spPr>
            <a:xfrm rot="16200000" flipH="1">
              <a:off x="4215868" y="3988759"/>
              <a:ext cx="644003" cy="2774311"/>
            </a:xfrm>
            <a:prstGeom prst="bentConnector3">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5" name="Audio 4">
            <a:hlinkClick r:id="" action="ppaction://media"/>
            <a:extLst>
              <a:ext uri="{FF2B5EF4-FFF2-40B4-BE49-F238E27FC236}">
                <a16:creationId xmlns:a16="http://schemas.microsoft.com/office/drawing/2014/main" id="{7F074939-8425-0F04-E44E-49AC3121EA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0395506"/>
      </p:ext>
    </p:extLst>
  </p:cSld>
  <p:clrMapOvr>
    <a:masterClrMapping/>
  </p:clrMapOvr>
  <mc:AlternateContent xmlns:mc="http://schemas.openxmlformats.org/markup-compatibility/2006">
    <mc:Choice xmlns:p14="http://schemas.microsoft.com/office/powerpoint/2010/main" Requires="p14">
      <p:transition spd="slow" p14:dur="2000" advTm="34445"/>
    </mc:Choice>
    <mc:Fallback>
      <p:transition spd="slow" advTm="3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CCDDC02-DBC3-4DE5-8B10-88A77F419A7F}"/>
              </a:ext>
            </a:extLst>
          </p:cNvPr>
          <p:cNvGraphicFramePr>
            <a:graphicFrameLocks/>
          </p:cNvGraphicFramePr>
          <p:nvPr>
            <p:extLst>
              <p:ext uri="{D42A27DB-BD31-4B8C-83A1-F6EECF244321}">
                <p14:modId xmlns:p14="http://schemas.microsoft.com/office/powerpoint/2010/main" val="4156850344"/>
              </p:ext>
            </p:extLst>
          </p:nvPr>
        </p:nvGraphicFramePr>
        <p:xfrm>
          <a:off x="581024" y="754991"/>
          <a:ext cx="6200775" cy="5563462"/>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9E47668D-7B3F-A61D-8ED9-965B20F371B5}"/>
              </a:ext>
            </a:extLst>
          </p:cNvPr>
          <p:cNvSpPr txBox="1"/>
          <p:nvPr/>
        </p:nvSpPr>
        <p:spPr>
          <a:xfrm>
            <a:off x="4685057" y="231770"/>
            <a:ext cx="1814719" cy="523220"/>
          </a:xfrm>
          <a:prstGeom prst="rect">
            <a:avLst/>
          </a:prstGeom>
          <a:noFill/>
        </p:spPr>
        <p:txBody>
          <a:bodyPr wrap="square" rtlCol="0">
            <a:spAutoFit/>
          </a:bodyPr>
          <a:lstStyle/>
          <a:p>
            <a:r>
              <a:rPr lang="en-US" sz="2800" b="1" dirty="0">
                <a:solidFill>
                  <a:srgbClr val="800080"/>
                </a:solidFill>
                <a:latin typeface="Tahoma" panose="020B0604030504040204" pitchFamily="34" charset="0"/>
                <a:ea typeface="Tahoma" panose="020B0604030504040204" pitchFamily="34" charset="0"/>
                <a:cs typeface="Tahoma" panose="020B0604030504040204" pitchFamily="34" charset="0"/>
              </a:rPr>
              <a:t>RESULTS</a:t>
            </a:r>
            <a:endParaRPr lang="en-IN" sz="2800" b="1" dirty="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345913-F8C7-84D6-FA32-AEC499A8E3AA}"/>
              </a:ext>
            </a:extLst>
          </p:cNvPr>
          <p:cNvSpPr txBox="1"/>
          <p:nvPr/>
        </p:nvSpPr>
        <p:spPr>
          <a:xfrm>
            <a:off x="6858001" y="418167"/>
            <a:ext cx="4752974" cy="6268383"/>
          </a:xfrm>
          <a:prstGeom prst="rect">
            <a:avLst/>
          </a:prstGeom>
          <a:noFill/>
        </p:spPr>
        <p:txBody>
          <a:bodyPr wrap="square" rtlCol="0">
            <a:spAutoFit/>
          </a:bodyPr>
          <a:lstStyle/>
          <a:p>
            <a:pPr marL="285750" indent="-285750" algn="just">
              <a:lnSpc>
                <a:spcPct val="150000"/>
              </a:lnSpc>
              <a:buSzPct val="100000"/>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Average concentrations of Cd, Cr, Cu, Ni, Pb and Zn are exceeded Soluble Threshold Limit Concentration (STLC) regulatory limits of CDTSC (California Department of Toxic Substances and Control).</a:t>
            </a:r>
          </a:p>
          <a:p>
            <a:pPr marL="285750" indent="-285750" algn="just">
              <a:lnSpc>
                <a:spcPct val="150000"/>
              </a:lnSpc>
              <a:buSzPct val="100000"/>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As, Ba, Co and V average concentrations are under the STLC regulatory limits.</a:t>
            </a:r>
          </a:p>
          <a:p>
            <a:pPr marL="285750" indent="-285750" algn="just">
              <a:lnSpc>
                <a:spcPct val="150000"/>
              </a:lnSpc>
              <a:buSzPct val="100000"/>
              <a:buFont typeface="Wingdings" panose="05000000000000000000" pitchFamily="2" charset="2"/>
              <a:buChar char="q"/>
            </a:pPr>
            <a:r>
              <a:rPr lang="en-US" dirty="0">
                <a:latin typeface="Tahoma" panose="020B0604030504040204" pitchFamily="34" charset="0"/>
                <a:ea typeface="Tahoma" panose="020B0604030504040204" pitchFamily="34" charset="0"/>
                <a:cs typeface="Tahoma" panose="020B0604030504040204" pitchFamily="34" charset="0"/>
              </a:rPr>
              <a:t>Though the limits of Fe, Mn and Sn are not given by CDTSC, but average concentrations of Fe and Mn are exceeding the groundwater permissible limits of BIS (Bureau of Indian Standards) 0.3 mg/l and 0.1 mg/l respectively and Sn also leached in very high concentration.</a:t>
            </a:r>
          </a:p>
        </p:txBody>
      </p:sp>
      <p:sp>
        <p:nvSpPr>
          <p:cNvPr id="6" name="TextBox 5">
            <a:extLst>
              <a:ext uri="{FF2B5EF4-FFF2-40B4-BE49-F238E27FC236}">
                <a16:creationId xmlns:a16="http://schemas.microsoft.com/office/drawing/2014/main" id="{0EF50F44-9F89-2824-52AB-D1F1BAC46D09}"/>
              </a:ext>
            </a:extLst>
          </p:cNvPr>
          <p:cNvSpPr txBox="1"/>
          <p:nvPr/>
        </p:nvSpPr>
        <p:spPr>
          <a:xfrm>
            <a:off x="581024" y="6378773"/>
            <a:ext cx="4104033" cy="307777"/>
          </a:xfrm>
          <a:prstGeom prst="rect">
            <a:avLst/>
          </a:prstGeom>
          <a:noFill/>
        </p:spPr>
        <p:txBody>
          <a:bodyPr wrap="square" rtlCol="0">
            <a:spAutoFit/>
          </a:bodyPr>
          <a:lstStyle/>
          <a:p>
            <a:r>
              <a:rPr lang="en-US" sz="1400" dirty="0">
                <a:effectLst/>
                <a:latin typeface="Tahoma" panose="020B0604030504040204" pitchFamily="34" charset="0"/>
                <a:ea typeface="Tahoma" panose="020B0604030504040204" pitchFamily="34" charset="0"/>
                <a:cs typeface="Tahoma" panose="020B0604030504040204" pitchFamily="34" charset="0"/>
              </a:rPr>
              <a:t> *= </a:t>
            </a:r>
            <a:r>
              <a:rPr lang="en-US" sz="1400" dirty="0">
                <a:latin typeface="Tahoma" panose="020B0604030504040204" pitchFamily="34" charset="0"/>
                <a:ea typeface="Tahoma" panose="020B0604030504040204" pitchFamily="34" charset="0"/>
                <a:cs typeface="Tahoma" panose="020B0604030504040204" pitchFamily="34" charset="0"/>
              </a:rPr>
              <a:t>average concentration</a:t>
            </a:r>
            <a:r>
              <a:rPr lang="en-US" sz="1400" dirty="0">
                <a:effectLst/>
                <a:latin typeface="Tahoma" panose="020B0604030504040204" pitchFamily="34" charset="0"/>
                <a:ea typeface="Tahoma" panose="020B0604030504040204" pitchFamily="34" charset="0"/>
                <a:cs typeface="Tahoma" panose="020B0604030504040204" pitchFamily="34" charset="0"/>
              </a:rPr>
              <a:t> of WET divided by 10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a:extLst>
              <a:ext uri="{FF2B5EF4-FFF2-40B4-BE49-F238E27FC236}">
                <a16:creationId xmlns:a16="http://schemas.microsoft.com/office/drawing/2014/main" id="{FE7E2001-6129-4726-7F15-41B4D17C6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25307062"/>
      </p:ext>
    </p:extLst>
  </p:cSld>
  <p:clrMapOvr>
    <a:masterClrMapping/>
  </p:clrMapOvr>
  <mc:AlternateContent xmlns:mc="http://schemas.openxmlformats.org/markup-compatibility/2006">
    <mc:Choice xmlns:p14="http://schemas.microsoft.com/office/powerpoint/2010/main" Requires="p14">
      <p:transition spd="slow" p14:dur="2000" advTm="49793"/>
    </mc:Choice>
    <mc:Fallback>
      <p:transition spd="slow" advTm="4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2421</TotalTime>
  <Words>1400</Words>
  <Application>Microsoft Office PowerPoint</Application>
  <PresentationFormat>Widescreen</PresentationFormat>
  <Paragraphs>101</Paragraphs>
  <Slides>14</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Hina Kumari</dc:creator>
  <cp:lastModifiedBy>Hina Kumari</cp:lastModifiedBy>
  <cp:revision>180</cp:revision>
  <dcterms:created xsi:type="dcterms:W3CDTF">2022-04-29T12:01:11Z</dcterms:created>
  <dcterms:modified xsi:type="dcterms:W3CDTF">2022-05-25T18:03:48Z</dcterms:modified>
</cp:coreProperties>
</file>