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8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E2386-52C2-43B3-A12E-7CA984379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F914A-4053-4C96-9854-E8EB7C41B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CA57B-FD07-4D4B-9853-294C05622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8E6A-0C92-4249-8330-FC86CE6FBE3D}" type="datetimeFigureOut">
              <a:rPr lang="en-IN" smtClean="0"/>
              <a:t>24-05-2022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5CE9A-F64A-4A01-AF13-6D01B6250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740F1-E22D-46F7-A681-137DDD155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A5B17-234C-43A8-95D4-27879FAB40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606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BFCDC-D505-43D0-9AD6-D30594E8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1B7D0A-7128-4407-A746-E9D6ACC2D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06482-9A97-4D7C-AA86-F72514500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8E6A-0C92-4249-8330-FC86CE6FBE3D}" type="datetimeFigureOut">
              <a:rPr lang="en-IN" smtClean="0"/>
              <a:t>24-05-2022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A23E5-FE67-4608-97D2-C3ED1474B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CF64D-E0EC-4606-804D-6F2322EFE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A5B17-234C-43A8-95D4-27879FAB40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4371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066A8A-A653-427D-9F04-6309457DE2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F520E2-7B19-47D5-8D3A-219708ED8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8DD2C-4D36-4A05-904C-A7526D60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8E6A-0C92-4249-8330-FC86CE6FBE3D}" type="datetimeFigureOut">
              <a:rPr lang="en-IN" smtClean="0"/>
              <a:t>24-05-2022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98A00-83AE-4760-B7F8-0956B2208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03AC5-2EBB-47A0-B826-0776464BB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A5B17-234C-43A8-95D4-27879FAB40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5661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8A66A-52BA-4372-8323-8CEE0E542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386DE-E378-4D4E-BCA5-85853C253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59B5E-7683-4918-82BA-129D62D09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8E6A-0C92-4249-8330-FC86CE6FBE3D}" type="datetimeFigureOut">
              <a:rPr lang="en-IN" smtClean="0"/>
              <a:t>24-05-2022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5075C-C29E-425B-8A91-DF43DB911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67EFB-671F-4427-ABDD-417FCAA1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A5B17-234C-43A8-95D4-27879FAB40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3360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1472F-EE0B-45C6-A849-004085A1C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04AC9-63E6-44A6-8B8F-33EAFF8A9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36BD7-85BB-4F92-B669-7AE44F601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8E6A-0C92-4249-8330-FC86CE6FBE3D}" type="datetimeFigureOut">
              <a:rPr lang="en-IN" smtClean="0"/>
              <a:t>24-05-2022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4B889-BCA4-4CB9-BE72-08D368F9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00A32-2BF5-4670-8710-40F7E4F3A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A5B17-234C-43A8-95D4-27879FAB40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13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F656B-9B9B-4FE0-B7B4-A827DA1A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C5B75-6E87-4755-8563-4FFF256C27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ACDA6C-50E8-4BD1-996F-B013A119E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B34A8-C419-4D55-8ABA-05C57DAEE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8E6A-0C92-4249-8330-FC86CE6FBE3D}" type="datetimeFigureOut">
              <a:rPr lang="en-IN" smtClean="0"/>
              <a:t>24-05-2022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31122-B225-4E7B-887F-2E6E17760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CA419-A0E4-47D7-9708-B5A8BF94E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A5B17-234C-43A8-95D4-27879FAB40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47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FBCF0-FB7A-47A7-A66B-0B63A3174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37FC1-64E0-4A0B-A318-26808DBE9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3D0858-FA0A-42BF-B650-26962314ED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257FE-8D72-4573-9073-7F70D33D1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1C5F7B-CDC6-42C9-A894-CC863685B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D15237-1BDC-425D-AEC2-E920EEDFE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8E6A-0C92-4249-8330-FC86CE6FBE3D}" type="datetimeFigureOut">
              <a:rPr lang="en-IN" smtClean="0"/>
              <a:t>24-05-2022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38555D-E55F-4361-A822-8956AB9C3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622C71-0101-4AF9-8A52-0F11FAC3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A5B17-234C-43A8-95D4-27879FAB40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853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5884B-C63E-4653-82D6-FEB6C5910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26975F-38CA-4A80-A939-E6AC709F9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8E6A-0C92-4249-8330-FC86CE6FBE3D}" type="datetimeFigureOut">
              <a:rPr lang="en-IN" smtClean="0"/>
              <a:t>24-05-2022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C8A161-3C11-42DA-A747-FE6059A47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81CA6-C6AF-4E26-A413-A6001F025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A5B17-234C-43A8-95D4-27879FAB40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4462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AD07BF-11CB-4CB0-9D06-703942830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8E6A-0C92-4249-8330-FC86CE6FBE3D}" type="datetimeFigureOut">
              <a:rPr lang="en-IN" smtClean="0"/>
              <a:t>24-05-2022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79E93-264E-412F-A63D-511794D43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C03CA-B869-4937-9AD5-0801CE577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A5B17-234C-43A8-95D4-27879FAB40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0545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A327D-0387-4365-A341-6D54200C2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1AEF6-C5C3-4E57-AC02-D9646B428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3F49A9-0737-4CF6-8D9D-C986E6D15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B169D-2579-46DE-A318-BA2B3DFA6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8E6A-0C92-4249-8330-FC86CE6FBE3D}" type="datetimeFigureOut">
              <a:rPr lang="en-IN" smtClean="0"/>
              <a:t>24-05-2022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B6948-2E3E-40AD-872A-37B78BF87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D6E410-1979-47C4-A8B1-255EED28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A5B17-234C-43A8-95D4-27879FAB40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829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DC24-B0EF-4F80-9588-412C0B18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6DD82-E18C-41FE-B1E4-19C252CA1A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25617E-8786-4143-A99F-A0DD068F4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69203-A3B0-464F-B5FA-594A9C0A3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8E6A-0C92-4249-8330-FC86CE6FBE3D}" type="datetimeFigureOut">
              <a:rPr lang="en-IN" smtClean="0"/>
              <a:t>24-05-2022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9AFDE-A976-4435-96EC-8CDDDEBCC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20520-E733-4CA3-9C4E-40B9846B7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A5B17-234C-43A8-95D4-27879FAB40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6886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3B405C-6474-498A-B06C-1E5675698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94155-0F38-49FD-AFBF-507547837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EAAB4-BF35-49C2-AEEA-3FE8E38716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48E6A-0C92-4249-8330-FC86CE6FBE3D}" type="datetimeFigureOut">
              <a:rPr lang="en-IN" smtClean="0"/>
              <a:t>24-05-2022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E15AD-97AF-453B-94ED-FC9206B73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6D072-5068-4C1F-81D4-598D97AC8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A5B17-234C-43A8-95D4-27879FAB40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65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1.png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28CBD7-90F1-4611-9915-061EA9574154}"/>
              </a:ext>
            </a:extLst>
          </p:cNvPr>
          <p:cNvSpPr txBox="1"/>
          <p:nvPr/>
        </p:nvSpPr>
        <p:spPr>
          <a:xfrm>
            <a:off x="-1" y="4733194"/>
            <a:ext cx="863294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350" b="1" dirty="0">
                <a:latin typeface="Bahnschrift SemiBold" panose="020B0502040204020203" pitchFamily="34" charset="0"/>
              </a:rPr>
              <a:t>Evidence of high rainfall in India during Deccan eruptions based on triple oxygen isotope composition of petrified woods</a:t>
            </a:r>
          </a:p>
        </p:txBody>
      </p:sp>
      <p:pic>
        <p:nvPicPr>
          <p:cNvPr id="1028" name="Picture 4" descr="EGU General Assembly 2022 – International GNSS Service">
            <a:extLst>
              <a:ext uri="{FF2B5EF4-FFF2-40B4-BE49-F238E27FC236}">
                <a16:creationId xmlns:a16="http://schemas.microsoft.com/office/drawing/2014/main" id="{8B877705-5ADB-4D76-9AEE-0D3975C4C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947" y="91255"/>
            <a:ext cx="3418515" cy="116902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IT Kharagpur - Wikipedia">
            <a:extLst>
              <a:ext uri="{FF2B5EF4-FFF2-40B4-BE49-F238E27FC236}">
                <a16:creationId xmlns:a16="http://schemas.microsoft.com/office/drawing/2014/main" id="{0B4D2622-450C-47B8-8595-B252CBF0F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18" y="112778"/>
            <a:ext cx="1006087" cy="112598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86C34F-68BD-49D7-A33C-A90F9817291A}"/>
              </a:ext>
            </a:extLst>
          </p:cNvPr>
          <p:cNvSpPr txBox="1"/>
          <p:nvPr/>
        </p:nvSpPr>
        <p:spPr>
          <a:xfrm>
            <a:off x="12116" y="5540511"/>
            <a:ext cx="8308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 dirty="0"/>
              <a:t>Sangbaran Ghoshmaulik</a:t>
            </a:r>
            <a:r>
              <a:rPr lang="en-IN" dirty="0"/>
              <a:t>, Sourendra Kumar Bhattacharya, Manoshi Hazra, Pallab Roy, Mahasin Ali Khan, Mao-Chang Liang, and Anindya Sarkar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00B0DF-04C2-4FE3-81C0-22FEE26B5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209" y="4716307"/>
            <a:ext cx="2049710" cy="2049710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AF7D298-F2F9-44BB-B31B-6E6FF24DC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3210" y="115558"/>
            <a:ext cx="1120421" cy="112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中央研究院地球科學研究所">
            <a:extLst>
              <a:ext uri="{FF2B5EF4-FFF2-40B4-BE49-F238E27FC236}">
                <a16:creationId xmlns:a16="http://schemas.microsoft.com/office/drawing/2014/main" id="{ED367E7A-6276-4568-B619-1C2FE3F16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001" y="112779"/>
            <a:ext cx="1570447" cy="112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65280C-1EA2-4DB2-86A4-C50820D87A64}"/>
              </a:ext>
            </a:extLst>
          </p:cNvPr>
          <p:cNvSpPr txBox="1"/>
          <p:nvPr/>
        </p:nvSpPr>
        <p:spPr>
          <a:xfrm>
            <a:off x="1738860" y="869429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932015-2AE3-44F7-B109-9980303882AD}"/>
              </a:ext>
            </a:extLst>
          </p:cNvPr>
          <p:cNvGrpSpPr/>
          <p:nvPr/>
        </p:nvGrpSpPr>
        <p:grpSpPr>
          <a:xfrm>
            <a:off x="130950" y="1438595"/>
            <a:ext cx="3822032" cy="3173377"/>
            <a:chOff x="169050" y="1883095"/>
            <a:chExt cx="3822032" cy="31733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1CE088-48AA-4006-BC1F-5E1DB689E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5" r="30244"/>
            <a:stretch/>
          </p:blipFill>
          <p:spPr>
            <a:xfrm rot="5400000">
              <a:off x="504670" y="1547475"/>
              <a:ext cx="3150792" cy="38220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2E388A-C4F8-4B56-9FB0-637E9258F526}"/>
                </a:ext>
              </a:extLst>
            </p:cNvPr>
            <p:cNvSpPr txBox="1"/>
            <p:nvPr/>
          </p:nvSpPr>
          <p:spPr>
            <a:xfrm>
              <a:off x="1657430" y="4687140"/>
              <a:ext cx="2333652" cy="369332"/>
            </a:xfrm>
            <a:prstGeom prst="rect">
              <a:avLst/>
            </a:prstGeom>
            <a:solidFill>
              <a:schemeClr val="bg2">
                <a:lumMod val="10000"/>
                <a:alpha val="54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IN" dirty="0">
                  <a:solidFill>
                    <a:schemeClr val="bg1"/>
                  </a:solidFill>
                </a:rPr>
                <a:t>Upright petrified wood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2BDB8C-02DB-475E-8A63-8D7F19982FD5}"/>
              </a:ext>
            </a:extLst>
          </p:cNvPr>
          <p:cNvGrpSpPr/>
          <p:nvPr/>
        </p:nvGrpSpPr>
        <p:grpSpPr>
          <a:xfrm>
            <a:off x="4062448" y="1440211"/>
            <a:ext cx="4020885" cy="3159061"/>
            <a:chOff x="4100548" y="1897411"/>
            <a:chExt cx="4020885" cy="31590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62C412-A697-4C84-B5D0-3A0BA4B48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50"/>
            <a:stretch/>
          </p:blipFill>
          <p:spPr>
            <a:xfrm>
              <a:off x="4100548" y="1897411"/>
              <a:ext cx="4020885" cy="315906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3343383-7365-4ED9-9F6A-96364FA079DB}"/>
                </a:ext>
              </a:extLst>
            </p:cNvPr>
            <p:cNvSpPr txBox="1"/>
            <p:nvPr/>
          </p:nvSpPr>
          <p:spPr>
            <a:xfrm>
              <a:off x="4807757" y="4687140"/>
              <a:ext cx="3309752" cy="369332"/>
            </a:xfrm>
            <a:prstGeom prst="rect">
              <a:avLst/>
            </a:prstGeom>
            <a:solidFill>
              <a:schemeClr val="bg2">
                <a:lumMod val="10000"/>
                <a:alpha val="54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IN" dirty="0">
                  <a:solidFill>
                    <a:schemeClr val="bg1"/>
                  </a:solidFill>
                </a:rPr>
                <a:t>Petrified wood under microscope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FEC57D-ABF0-441E-9A23-9D491D0AC05D}"/>
              </a:ext>
            </a:extLst>
          </p:cNvPr>
          <p:cNvGrpSpPr/>
          <p:nvPr/>
        </p:nvGrpSpPr>
        <p:grpSpPr>
          <a:xfrm>
            <a:off x="8192799" y="1441170"/>
            <a:ext cx="3858663" cy="3159061"/>
            <a:chOff x="8230899" y="1898370"/>
            <a:chExt cx="3858663" cy="31590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342125-7DEE-4051-8F70-2C05F5471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2" b="7039"/>
            <a:stretch/>
          </p:blipFill>
          <p:spPr>
            <a:xfrm>
              <a:off x="8230899" y="1898370"/>
              <a:ext cx="3858663" cy="315906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3132DB7-D895-4BFA-AA08-48D4A3C04A39}"/>
                </a:ext>
              </a:extLst>
            </p:cNvPr>
            <p:cNvSpPr txBox="1"/>
            <p:nvPr/>
          </p:nvSpPr>
          <p:spPr>
            <a:xfrm>
              <a:off x="9442619" y="4687140"/>
              <a:ext cx="2646943" cy="369332"/>
            </a:xfrm>
            <a:prstGeom prst="rect">
              <a:avLst/>
            </a:prstGeom>
            <a:solidFill>
              <a:schemeClr val="bg2">
                <a:lumMod val="10000"/>
                <a:alpha val="54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IN" dirty="0">
                  <a:solidFill>
                    <a:schemeClr val="bg1"/>
                  </a:solidFill>
                </a:rPr>
                <a:t>Petrified wood under SEM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63E3B5A-66FD-4A80-AC9A-4A964EEE53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100" y="4729007"/>
            <a:ext cx="1522927" cy="20286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4B13AE0-D818-4B05-8AC7-29B677494058}"/>
              </a:ext>
            </a:extLst>
          </p:cNvPr>
          <p:cNvSpPr/>
          <p:nvPr/>
        </p:nvSpPr>
        <p:spPr>
          <a:xfrm>
            <a:off x="0" y="0"/>
            <a:ext cx="12179884" cy="6858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4C569E-3BEC-4A16-BC6D-3AB337F6A50C}"/>
              </a:ext>
            </a:extLst>
          </p:cNvPr>
          <p:cNvSpPr txBox="1"/>
          <p:nvPr/>
        </p:nvSpPr>
        <p:spPr>
          <a:xfrm>
            <a:off x="-1" y="6149103"/>
            <a:ext cx="4275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/>
              <a:t>Session: SSP2.1/CL1.1.8</a:t>
            </a:r>
          </a:p>
          <a:p>
            <a:r>
              <a:rPr lang="en-IN" dirty="0"/>
              <a:t>Wednesday, 25 May 2022, 13:44–13:51 CET</a:t>
            </a:r>
          </a:p>
        </p:txBody>
      </p:sp>
      <p:pic>
        <p:nvPicPr>
          <p:cNvPr id="1026" name="Picture 2" descr="No photography Images, Stock Photos &amp; Vectors | Shutterstock">
            <a:extLst>
              <a:ext uri="{FF2B5EF4-FFF2-40B4-BE49-F238E27FC236}">
                <a16:creationId xmlns:a16="http://schemas.microsoft.com/office/drawing/2014/main" id="{ADDC2CA1-C990-4C78-9B67-308264F0F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14052" r="3846" b="19968"/>
          <a:stretch/>
        </p:blipFill>
        <p:spPr bwMode="auto">
          <a:xfrm>
            <a:off x="5932798" y="5831675"/>
            <a:ext cx="2518230" cy="96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377242"/>
      </p:ext>
    </p:extLst>
  </p:cSld>
  <p:clrMapOvr>
    <a:masterClrMapping/>
  </p:clrMapOvr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D65280C-1EA2-4DB2-86A4-C50820D87A64}"/>
              </a:ext>
            </a:extLst>
          </p:cNvPr>
          <p:cNvSpPr txBox="1"/>
          <p:nvPr/>
        </p:nvSpPr>
        <p:spPr>
          <a:xfrm>
            <a:off x="1738860" y="488429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755F35-17C2-4011-A67E-7DFD400E0368}"/>
              </a:ext>
            </a:extLst>
          </p:cNvPr>
          <p:cNvSpPr txBox="1"/>
          <p:nvPr/>
        </p:nvSpPr>
        <p:spPr>
          <a:xfrm>
            <a:off x="124821" y="-34791"/>
            <a:ext cx="2956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>
                <a:solidFill>
                  <a:schemeClr val="accent1">
                    <a:lumMod val="75000"/>
                  </a:schemeClr>
                </a:solidFill>
                <a:latin typeface="Bahnschrift Light" panose="020B0502040204020203" pitchFamily="34" charset="0"/>
              </a:rPr>
              <a:t>Introduction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8D7C4F-E4BB-49FC-B4F8-833E92E797AE}"/>
              </a:ext>
            </a:extLst>
          </p:cNvPr>
          <p:cNvCxnSpPr/>
          <p:nvPr/>
        </p:nvCxnSpPr>
        <p:spPr>
          <a:xfrm>
            <a:off x="0" y="673095"/>
            <a:ext cx="46469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7DFC570-0C33-4E7F-8978-75EBCFFFA30D}"/>
              </a:ext>
            </a:extLst>
          </p:cNvPr>
          <p:cNvSpPr txBox="1"/>
          <p:nvPr/>
        </p:nvSpPr>
        <p:spPr>
          <a:xfrm>
            <a:off x="123179" y="895592"/>
            <a:ext cx="66547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sz="2600" dirty="0"/>
              <a:t> The Cretaceous-Paleocene (K-T) transition is marked by a shift in climate with high global temperatures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D82C42-B3A6-422A-82B2-FF4B5FE63772}"/>
              </a:ext>
            </a:extLst>
          </p:cNvPr>
          <p:cNvSpPr txBox="1"/>
          <p:nvPr/>
        </p:nvSpPr>
        <p:spPr>
          <a:xfrm>
            <a:off x="130608" y="2410750"/>
            <a:ext cx="67423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sz="2600" dirty="0"/>
              <a:t> The climatic condition prevailing across the  Indian subcontinent during this K-T transition is best preserved in the concurrent authigenic deposits of Deccan Volcanic Province or DVP </a:t>
            </a:r>
          </a:p>
        </p:txBody>
      </p:sp>
      <p:pic>
        <p:nvPicPr>
          <p:cNvPr id="30" name="Picture 2" descr="IIT Kharagpur - Wikipedia">
            <a:extLst>
              <a:ext uri="{FF2B5EF4-FFF2-40B4-BE49-F238E27FC236}">
                <a16:creationId xmlns:a16="http://schemas.microsoft.com/office/drawing/2014/main" id="{54F72D8D-3581-477F-8A3F-D526DC4EC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5000" detail="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063" b="12112"/>
          <a:stretch/>
        </p:blipFill>
        <p:spPr bwMode="auto">
          <a:xfrm>
            <a:off x="6865499" y="616129"/>
            <a:ext cx="5326502" cy="624187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3CB0EE-8A81-4C92-B9BC-04B03D36A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32" y="488429"/>
            <a:ext cx="2203328" cy="62418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41774AF-FC6A-4344-999D-F72BDA6530BF}"/>
              </a:ext>
            </a:extLst>
          </p:cNvPr>
          <p:cNvSpPr/>
          <p:nvPr/>
        </p:nvSpPr>
        <p:spPr>
          <a:xfrm>
            <a:off x="7909523" y="1755443"/>
            <a:ext cx="132521" cy="21203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0065F46-8FCD-41D1-A242-1FC4782209B7}"/>
              </a:ext>
            </a:extLst>
          </p:cNvPr>
          <p:cNvSpPr/>
          <p:nvPr/>
        </p:nvSpPr>
        <p:spPr>
          <a:xfrm>
            <a:off x="0" y="0"/>
            <a:ext cx="12179884" cy="6858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297093-A6AA-470A-888F-9735497F3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754" y="494063"/>
            <a:ext cx="2430345" cy="62379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776559-D877-4DEB-A10B-C32C3BE90455}"/>
              </a:ext>
            </a:extLst>
          </p:cNvPr>
          <p:cNvSpPr txBox="1"/>
          <p:nvPr/>
        </p:nvSpPr>
        <p:spPr>
          <a:xfrm>
            <a:off x="121523" y="4326017"/>
            <a:ext cx="66547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sz="2600" dirty="0"/>
              <a:t> Climatic conditions previously obtained from chemical studies and climatic models do not agree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01AC59-4E3B-459D-8073-590914DA8454}"/>
              </a:ext>
            </a:extLst>
          </p:cNvPr>
          <p:cNvSpPr txBox="1"/>
          <p:nvPr/>
        </p:nvSpPr>
        <p:spPr>
          <a:xfrm>
            <a:off x="130608" y="5841175"/>
            <a:ext cx="66547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sz="2600" dirty="0"/>
              <a:t> In this study we analysed petrified wood for their triple oxygen isotope ratio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F39724-871E-4F05-8AE7-78D9F14D8B19}"/>
              </a:ext>
            </a:extLst>
          </p:cNvPr>
          <p:cNvSpPr/>
          <p:nvPr/>
        </p:nvSpPr>
        <p:spPr>
          <a:xfrm>
            <a:off x="8436025" y="27548"/>
            <a:ext cx="2440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/>
              <a:t>Session: SSP2.1/CL1.1.8</a:t>
            </a:r>
          </a:p>
        </p:txBody>
      </p:sp>
      <p:pic>
        <p:nvPicPr>
          <p:cNvPr id="23" name="Picture 2" descr="No photography Images, Stock Photos &amp; Vectors | Shutterstock">
            <a:extLst>
              <a:ext uri="{FF2B5EF4-FFF2-40B4-BE49-F238E27FC236}">
                <a16:creationId xmlns:a16="http://schemas.microsoft.com/office/drawing/2014/main" id="{9AC91A28-CE3C-4E67-8170-F583CEB51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14052" r="3846" b="19968"/>
          <a:stretch/>
        </p:blipFill>
        <p:spPr bwMode="auto">
          <a:xfrm>
            <a:off x="10945865" y="31979"/>
            <a:ext cx="1121314" cy="43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1FF6DFF4-C9CC-4359-B790-3612AE6CB894}"/>
              </a:ext>
            </a:extLst>
          </p:cNvPr>
          <p:cNvSpPr/>
          <p:nvPr/>
        </p:nvSpPr>
        <p:spPr>
          <a:xfrm>
            <a:off x="6688229" y="1697778"/>
            <a:ext cx="1072047" cy="32736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CBC544-88E0-4E80-B50D-5358A5DF871D}"/>
              </a:ext>
            </a:extLst>
          </p:cNvPr>
          <p:cNvSpPr/>
          <p:nvPr/>
        </p:nvSpPr>
        <p:spPr>
          <a:xfrm>
            <a:off x="9528750" y="4673600"/>
            <a:ext cx="660279" cy="1568271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C71E2FE-E150-496D-9757-218831207B15}"/>
              </a:ext>
            </a:extLst>
          </p:cNvPr>
          <p:cNvSpPr/>
          <p:nvPr/>
        </p:nvSpPr>
        <p:spPr>
          <a:xfrm>
            <a:off x="10168244" y="2651362"/>
            <a:ext cx="660279" cy="1568271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61B9B2D4-96FF-442B-B01D-15632297C5BE}"/>
              </a:ext>
            </a:extLst>
          </p:cNvPr>
          <p:cNvSpPr/>
          <p:nvPr/>
        </p:nvSpPr>
        <p:spPr>
          <a:xfrm>
            <a:off x="10498383" y="2151909"/>
            <a:ext cx="1072047" cy="32736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698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  <p:bldP spid="4" grpId="0" animBg="1"/>
      <p:bldP spid="24" grpId="0" animBg="1"/>
      <p:bldP spid="25" grpId="0" animBg="1"/>
    </p:bld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D65280C-1EA2-4DB2-86A4-C50820D87A64}"/>
              </a:ext>
            </a:extLst>
          </p:cNvPr>
          <p:cNvSpPr txBox="1"/>
          <p:nvPr/>
        </p:nvSpPr>
        <p:spPr>
          <a:xfrm>
            <a:off x="1738860" y="869429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pic>
        <p:nvPicPr>
          <p:cNvPr id="3074" name="Picture 2" descr="IIT Kharagpur - Wikipedia">
            <a:extLst>
              <a:ext uri="{FF2B5EF4-FFF2-40B4-BE49-F238E27FC236}">
                <a16:creationId xmlns:a16="http://schemas.microsoft.com/office/drawing/2014/main" id="{3BF7C8B9-A1C7-4260-BC64-D1DDF0B75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5000" detail="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063" b="12112"/>
          <a:stretch/>
        </p:blipFill>
        <p:spPr bwMode="auto">
          <a:xfrm>
            <a:off x="6865499" y="616129"/>
            <a:ext cx="5326502" cy="624187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C972AD-D79A-487A-A4A1-03509FD058B1}"/>
              </a:ext>
            </a:extLst>
          </p:cNvPr>
          <p:cNvSpPr txBox="1"/>
          <p:nvPr/>
        </p:nvSpPr>
        <p:spPr>
          <a:xfrm>
            <a:off x="124821" y="-34791"/>
            <a:ext cx="5538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>
                <a:solidFill>
                  <a:schemeClr val="accent1">
                    <a:lumMod val="75000"/>
                  </a:schemeClr>
                </a:solidFill>
                <a:latin typeface="Bahnschrift Light" panose="020B0502040204020203" pitchFamily="34" charset="0"/>
              </a:rPr>
              <a:t>Results and Discussion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3E1A04-F7D3-422B-B92D-F0F7A1575388}"/>
              </a:ext>
            </a:extLst>
          </p:cNvPr>
          <p:cNvCxnSpPr>
            <a:cxnSpLocks/>
          </p:cNvCxnSpPr>
          <p:nvPr/>
        </p:nvCxnSpPr>
        <p:spPr>
          <a:xfrm>
            <a:off x="0" y="673095"/>
            <a:ext cx="650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4A2F1F1-F54B-426F-A17D-0C9C26246FF2}"/>
              </a:ext>
            </a:extLst>
          </p:cNvPr>
          <p:cNvSpPr/>
          <p:nvPr/>
        </p:nvSpPr>
        <p:spPr>
          <a:xfrm>
            <a:off x="0" y="0"/>
            <a:ext cx="12179884" cy="6858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4BCE1A-6FEA-42C0-B821-287CD3BF7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1" y="1273553"/>
            <a:ext cx="5737462" cy="447788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8167284-1CFE-4923-880C-0C028E081946}"/>
              </a:ext>
            </a:extLst>
          </p:cNvPr>
          <p:cNvGrpSpPr/>
          <p:nvPr/>
        </p:nvGrpSpPr>
        <p:grpSpPr>
          <a:xfrm>
            <a:off x="6034432" y="1113716"/>
            <a:ext cx="5975106" cy="4637719"/>
            <a:chOff x="6096000" y="1113717"/>
            <a:chExt cx="5860529" cy="45073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D40E19-5039-4FC3-A4BD-6CA031F4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113717"/>
              <a:ext cx="5860529" cy="450736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2B551E9-B443-4528-9C49-45CC1C02E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49" t="581" r="1362" b="88395"/>
            <a:stretch/>
          </p:blipFill>
          <p:spPr>
            <a:xfrm>
              <a:off x="6614286" y="1408906"/>
              <a:ext cx="1062038" cy="666637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F4943C1-694C-4C29-9842-60855B6D20A6}"/>
              </a:ext>
            </a:extLst>
          </p:cNvPr>
          <p:cNvSpPr/>
          <p:nvPr/>
        </p:nvSpPr>
        <p:spPr>
          <a:xfrm>
            <a:off x="8436025" y="27548"/>
            <a:ext cx="2440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/>
              <a:t>Session: SSP2.1/CL1.1.8</a:t>
            </a:r>
          </a:p>
        </p:txBody>
      </p:sp>
      <p:pic>
        <p:nvPicPr>
          <p:cNvPr id="19" name="Picture 2" descr="No photography Images, Stock Photos &amp; Vectors | Shutterstock">
            <a:extLst>
              <a:ext uri="{FF2B5EF4-FFF2-40B4-BE49-F238E27FC236}">
                <a16:creationId xmlns:a16="http://schemas.microsoft.com/office/drawing/2014/main" id="{47BFB94F-A703-412F-B25D-0C6FC4496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14052" r="3846" b="19968"/>
          <a:stretch/>
        </p:blipFill>
        <p:spPr bwMode="auto">
          <a:xfrm>
            <a:off x="10945865" y="31979"/>
            <a:ext cx="1121314" cy="43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017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D65280C-1EA2-4DB2-86A4-C50820D87A64}"/>
              </a:ext>
            </a:extLst>
          </p:cNvPr>
          <p:cNvSpPr txBox="1"/>
          <p:nvPr/>
        </p:nvSpPr>
        <p:spPr>
          <a:xfrm>
            <a:off x="1738860" y="869429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pic>
        <p:nvPicPr>
          <p:cNvPr id="3074" name="Picture 2" descr="IIT Kharagpur - Wikipedia">
            <a:extLst>
              <a:ext uri="{FF2B5EF4-FFF2-40B4-BE49-F238E27FC236}">
                <a16:creationId xmlns:a16="http://schemas.microsoft.com/office/drawing/2014/main" id="{3BF7C8B9-A1C7-4260-BC64-D1DDF0B75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5000" detail="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063" b="12112"/>
          <a:stretch/>
        </p:blipFill>
        <p:spPr bwMode="auto">
          <a:xfrm>
            <a:off x="6865499" y="616129"/>
            <a:ext cx="5326502" cy="624187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A2F1F1-F54B-426F-A17D-0C9C26246FF2}"/>
              </a:ext>
            </a:extLst>
          </p:cNvPr>
          <p:cNvSpPr/>
          <p:nvPr/>
        </p:nvSpPr>
        <p:spPr>
          <a:xfrm>
            <a:off x="0" y="0"/>
            <a:ext cx="12179884" cy="6858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950B59-1EC7-42CE-8EB9-DB2D32957726}"/>
              </a:ext>
            </a:extLst>
          </p:cNvPr>
          <p:cNvSpPr txBox="1"/>
          <p:nvPr/>
        </p:nvSpPr>
        <p:spPr>
          <a:xfrm>
            <a:off x="124821" y="-34791"/>
            <a:ext cx="5538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>
                <a:solidFill>
                  <a:schemeClr val="accent1">
                    <a:lumMod val="75000"/>
                  </a:schemeClr>
                </a:solidFill>
                <a:latin typeface="Bahnschrift Light" panose="020B0502040204020203" pitchFamily="34" charset="0"/>
              </a:rPr>
              <a:t>Results and Discussion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DF3A17-9509-4A02-9883-26B3EAA3CE75}"/>
              </a:ext>
            </a:extLst>
          </p:cNvPr>
          <p:cNvCxnSpPr>
            <a:cxnSpLocks/>
          </p:cNvCxnSpPr>
          <p:nvPr/>
        </p:nvCxnSpPr>
        <p:spPr>
          <a:xfrm>
            <a:off x="0" y="673095"/>
            <a:ext cx="650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D1557EF-4A82-4B15-95C7-03CB783FE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079" y="1304237"/>
            <a:ext cx="6304708" cy="48656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6E9E9D-AB13-4A5C-9401-0AF569FDD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2" y="767826"/>
            <a:ext cx="5550955" cy="54177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49C451-411C-4A75-85C3-7818D45C0F46}"/>
              </a:ext>
            </a:extLst>
          </p:cNvPr>
          <p:cNvSpPr/>
          <p:nvPr/>
        </p:nvSpPr>
        <p:spPr>
          <a:xfrm>
            <a:off x="8436025" y="27548"/>
            <a:ext cx="2440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/>
              <a:t>Session: SSP2.1/CL1.1.8</a:t>
            </a:r>
          </a:p>
        </p:txBody>
      </p:sp>
      <p:pic>
        <p:nvPicPr>
          <p:cNvPr id="17" name="Picture 2" descr="No photography Images, Stock Photos &amp; Vectors | Shutterstock">
            <a:extLst>
              <a:ext uri="{FF2B5EF4-FFF2-40B4-BE49-F238E27FC236}">
                <a16:creationId xmlns:a16="http://schemas.microsoft.com/office/drawing/2014/main" id="{55ED5DB3-7AEB-495B-9FBD-C49CF1F07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14052" r="3846" b="19968"/>
          <a:stretch/>
        </p:blipFill>
        <p:spPr bwMode="auto">
          <a:xfrm>
            <a:off x="10945865" y="31979"/>
            <a:ext cx="1121314" cy="43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6AC9A0-591E-4276-AEDC-C279379CAC92}"/>
              </a:ext>
            </a:extLst>
          </p:cNvPr>
          <p:cNvSpPr txBox="1"/>
          <p:nvPr/>
        </p:nvSpPr>
        <p:spPr>
          <a:xfrm>
            <a:off x="1470471" y="6258874"/>
            <a:ext cx="2835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After Ohba and Ueda (2010)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696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D65280C-1EA2-4DB2-86A4-C50820D87A64}"/>
              </a:ext>
            </a:extLst>
          </p:cNvPr>
          <p:cNvSpPr txBox="1"/>
          <p:nvPr/>
        </p:nvSpPr>
        <p:spPr>
          <a:xfrm>
            <a:off x="1738860" y="869429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pic>
        <p:nvPicPr>
          <p:cNvPr id="3074" name="Picture 2" descr="IIT Kharagpur - Wikipedia">
            <a:extLst>
              <a:ext uri="{FF2B5EF4-FFF2-40B4-BE49-F238E27FC236}">
                <a16:creationId xmlns:a16="http://schemas.microsoft.com/office/drawing/2014/main" id="{3BF7C8B9-A1C7-4260-BC64-D1DDF0B75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5000" detail="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063" b="12112"/>
          <a:stretch/>
        </p:blipFill>
        <p:spPr bwMode="auto">
          <a:xfrm>
            <a:off x="6865499" y="616129"/>
            <a:ext cx="5326502" cy="624187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A2F1F1-F54B-426F-A17D-0C9C26246FF2}"/>
              </a:ext>
            </a:extLst>
          </p:cNvPr>
          <p:cNvSpPr/>
          <p:nvPr/>
        </p:nvSpPr>
        <p:spPr>
          <a:xfrm>
            <a:off x="0" y="0"/>
            <a:ext cx="12179884" cy="6858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673ABA-1471-4360-A378-9D3F94BCC302}"/>
              </a:ext>
            </a:extLst>
          </p:cNvPr>
          <p:cNvSpPr txBox="1"/>
          <p:nvPr/>
        </p:nvSpPr>
        <p:spPr>
          <a:xfrm>
            <a:off x="124821" y="-34791"/>
            <a:ext cx="2717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>
                <a:solidFill>
                  <a:schemeClr val="accent1">
                    <a:lumMod val="75000"/>
                  </a:schemeClr>
                </a:solidFill>
                <a:latin typeface="Bahnschrift Light" panose="020B0502040204020203" pitchFamily="34" charset="0"/>
              </a:rPr>
              <a:t>Conclusion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8EC015-2A19-4244-8AAA-28CD6AE2F49F}"/>
              </a:ext>
            </a:extLst>
          </p:cNvPr>
          <p:cNvCxnSpPr/>
          <p:nvPr/>
        </p:nvCxnSpPr>
        <p:spPr>
          <a:xfrm>
            <a:off x="0" y="673095"/>
            <a:ext cx="46469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69D6381-3683-45A2-AC04-5D11165F5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31" y="488430"/>
            <a:ext cx="2460711" cy="63159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50D0EA-0E2D-4635-84AF-3FD60E420BAC}"/>
              </a:ext>
            </a:extLst>
          </p:cNvPr>
          <p:cNvSpPr txBox="1"/>
          <p:nvPr/>
        </p:nvSpPr>
        <p:spPr>
          <a:xfrm>
            <a:off x="123179" y="895592"/>
            <a:ext cx="6248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sz="2600" dirty="0"/>
              <a:t> The annual paleo-precipitation or paleo-MAP amount calculated in this study is ~1700 mm/y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0EF87C-AD66-47F5-9F46-B0A333E61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142" y="488428"/>
            <a:ext cx="3008060" cy="63159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3A7FBC-E8BD-4227-AEF4-9CD5B9E8F6F6}"/>
              </a:ext>
            </a:extLst>
          </p:cNvPr>
          <p:cNvSpPr txBox="1"/>
          <p:nvPr/>
        </p:nvSpPr>
        <p:spPr>
          <a:xfrm>
            <a:off x="123179" y="2344877"/>
            <a:ext cx="6248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sz="2600" dirty="0"/>
              <a:t> This MAP value is higher than the values obtained earlier from climate models and chemical studies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42BF81-584D-4836-956A-13E4C8C79325}"/>
              </a:ext>
            </a:extLst>
          </p:cNvPr>
          <p:cNvSpPr txBox="1"/>
          <p:nvPr/>
        </p:nvSpPr>
        <p:spPr>
          <a:xfrm>
            <a:off x="123179" y="3794162"/>
            <a:ext cx="6248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sz="2600" dirty="0"/>
              <a:t> This MAP value is close to the values obtained from statistical studies of botanical proxies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33A7CA-0D4D-4C80-8934-1F1FD0FE1625}"/>
              </a:ext>
            </a:extLst>
          </p:cNvPr>
          <p:cNvSpPr txBox="1"/>
          <p:nvPr/>
        </p:nvSpPr>
        <p:spPr>
          <a:xfrm>
            <a:off x="144772" y="5243447"/>
            <a:ext cx="6248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sz="2600" dirty="0"/>
              <a:t> Our results suggest that the end Cretaceous to early Paleocene India was more humid compared to today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BBBDA3-50AC-43AE-8073-C2778124782F}"/>
              </a:ext>
            </a:extLst>
          </p:cNvPr>
          <p:cNvSpPr/>
          <p:nvPr/>
        </p:nvSpPr>
        <p:spPr>
          <a:xfrm>
            <a:off x="8436025" y="27548"/>
            <a:ext cx="2440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/>
              <a:t>Session: SSP2.1/CL1.1.8</a:t>
            </a:r>
          </a:p>
        </p:txBody>
      </p:sp>
      <p:pic>
        <p:nvPicPr>
          <p:cNvPr id="19" name="Picture 2" descr="No photography Images, Stock Photos &amp; Vectors | Shutterstock">
            <a:extLst>
              <a:ext uri="{FF2B5EF4-FFF2-40B4-BE49-F238E27FC236}">
                <a16:creationId xmlns:a16="http://schemas.microsoft.com/office/drawing/2014/main" id="{CD49BDF1-3366-49BA-917F-5DB4B3880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14052" r="3846" b="19968"/>
          <a:stretch/>
        </p:blipFill>
        <p:spPr bwMode="auto">
          <a:xfrm>
            <a:off x="10945865" y="31979"/>
            <a:ext cx="1121314" cy="43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211020"/>
      </p:ext>
    </p:extLst>
  </p:cSld>
  <p:clrMapOvr>
    <a:masterClrMapping/>
  </p:clrMapOvr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IT Kharagpur - Wikipedia">
            <a:extLst>
              <a:ext uri="{FF2B5EF4-FFF2-40B4-BE49-F238E27FC236}">
                <a16:creationId xmlns:a16="http://schemas.microsoft.com/office/drawing/2014/main" id="{3BF7C8B9-A1C7-4260-BC64-D1DDF0B75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5000" detail="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10" b="-283"/>
          <a:stretch/>
        </p:blipFill>
        <p:spPr bwMode="auto">
          <a:xfrm>
            <a:off x="532939" y="1729736"/>
            <a:ext cx="2654528" cy="29730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A2F1F1-F54B-426F-A17D-0C9C26246FF2}"/>
              </a:ext>
            </a:extLst>
          </p:cNvPr>
          <p:cNvSpPr/>
          <p:nvPr/>
        </p:nvSpPr>
        <p:spPr>
          <a:xfrm>
            <a:off x="0" y="0"/>
            <a:ext cx="12179884" cy="6858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8B0CD1-DD8E-47AE-90ED-D8A8040F6F0A}"/>
              </a:ext>
            </a:extLst>
          </p:cNvPr>
          <p:cNvSpPr/>
          <p:nvPr/>
        </p:nvSpPr>
        <p:spPr>
          <a:xfrm>
            <a:off x="3720406" y="1680871"/>
            <a:ext cx="3218005" cy="3070746"/>
          </a:xfrm>
          <a:prstGeom prst="rect">
            <a:avLst/>
          </a:prstGeom>
          <a:blipFill dpi="0" rotWithShape="1">
            <a:blip r:embed="rId4">
              <a:alphaModFix amt="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D720AB-FD38-425D-8D11-0379859EF617}"/>
              </a:ext>
            </a:extLst>
          </p:cNvPr>
          <p:cNvSpPr/>
          <p:nvPr/>
        </p:nvSpPr>
        <p:spPr>
          <a:xfrm>
            <a:off x="7471350" y="1729736"/>
            <a:ext cx="4290069" cy="2973016"/>
          </a:xfrm>
          <a:prstGeom prst="rect">
            <a:avLst/>
          </a:prstGeom>
          <a:blipFill dpi="0" rotWithShape="1">
            <a:blip r:embed="rId5">
              <a:alphaModFix amt="6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15518-733A-4446-9BCE-B47661471630}"/>
              </a:ext>
            </a:extLst>
          </p:cNvPr>
          <p:cNvSpPr txBox="1"/>
          <p:nvPr/>
        </p:nvSpPr>
        <p:spPr>
          <a:xfrm>
            <a:off x="4300479" y="2492969"/>
            <a:ext cx="35789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800" dirty="0">
                <a:solidFill>
                  <a:schemeClr val="accent1">
                    <a:lumMod val="75000"/>
                  </a:schemeClr>
                </a:solidFill>
                <a:latin typeface="Bodoni MT Condensed" panose="02070606080606020203" pitchFamily="18" charset="0"/>
              </a:rPr>
              <a:t>Thank you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49A9A2-CAFF-4837-B7AF-5FDC24C062AB}"/>
              </a:ext>
            </a:extLst>
          </p:cNvPr>
          <p:cNvSpPr/>
          <p:nvPr/>
        </p:nvSpPr>
        <p:spPr>
          <a:xfrm>
            <a:off x="-9242" y="21771"/>
            <a:ext cx="3196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solidFill>
                  <a:schemeClr val="accent1"/>
                </a:solidFill>
              </a:rPr>
              <a:t>Session: SSP2.1/CL1.1.8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7B3191-84DE-4013-A3A9-A717735BA171}"/>
              </a:ext>
            </a:extLst>
          </p:cNvPr>
          <p:cNvSpPr txBox="1"/>
          <p:nvPr/>
        </p:nvSpPr>
        <p:spPr>
          <a:xfrm>
            <a:off x="6205946" y="5347696"/>
            <a:ext cx="59121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Light SemiCondensed" panose="020B0502040204020203" pitchFamily="34" charset="0"/>
              </a:rPr>
              <a:t>National Stable Isotope Facility in Geochemistry</a:t>
            </a:r>
          </a:p>
          <a:p>
            <a:pPr algn="r"/>
            <a:r>
              <a:rPr lang="en-IN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Light SemiCondensed" panose="020B0502040204020203" pitchFamily="34" charset="0"/>
              </a:rPr>
              <a:t>Indian Institute of Technology Kharagpur</a:t>
            </a:r>
          </a:p>
          <a:p>
            <a:pPr algn="r"/>
            <a:r>
              <a:rPr lang="en-IN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Light SemiCondensed" panose="020B0502040204020203" pitchFamily="34" charset="0"/>
              </a:rPr>
              <a:t> </a:t>
            </a:r>
          </a:p>
        </p:txBody>
      </p:sp>
      <p:pic>
        <p:nvPicPr>
          <p:cNvPr id="15" name="Graphic 14" descr="Envelope">
            <a:extLst>
              <a:ext uri="{FF2B5EF4-FFF2-40B4-BE49-F238E27FC236}">
                <a16:creationId xmlns:a16="http://schemas.microsoft.com/office/drawing/2014/main" id="{351098F6-D2C2-472D-B40C-858BE1DF9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47975" y="6067065"/>
            <a:ext cx="515526" cy="5155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C3B693-8D62-4E68-B248-0F766DBE8DC4}"/>
              </a:ext>
            </a:extLst>
          </p:cNvPr>
          <p:cNvSpPr txBox="1"/>
          <p:nvPr/>
        </p:nvSpPr>
        <p:spPr>
          <a:xfrm>
            <a:off x="8304770" y="6038620"/>
            <a:ext cx="3793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2400" dirty="0">
                <a:solidFill>
                  <a:schemeClr val="accent1"/>
                </a:solidFill>
              </a:rPr>
              <a:t>ghoshsangbaran@gmail.com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20637B-11B1-463F-A549-7A2043008315}"/>
              </a:ext>
            </a:extLst>
          </p:cNvPr>
          <p:cNvSpPr txBox="1"/>
          <p:nvPr/>
        </p:nvSpPr>
        <p:spPr>
          <a:xfrm>
            <a:off x="8533999" y="6357689"/>
            <a:ext cx="3564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2400" dirty="0">
                <a:solidFill>
                  <a:schemeClr val="accent1"/>
                </a:solidFill>
              </a:rPr>
              <a:t>geosangbaran@iitkgp.ac.in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CEADE7-7A1B-47F9-B3B0-F286EDA80904}"/>
              </a:ext>
            </a:extLst>
          </p:cNvPr>
          <p:cNvSpPr txBox="1"/>
          <p:nvPr/>
        </p:nvSpPr>
        <p:spPr>
          <a:xfrm>
            <a:off x="7959631" y="4928355"/>
            <a:ext cx="41585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32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Sangbaran Ghosh Maulik</a:t>
            </a:r>
          </a:p>
          <a:p>
            <a:pPr algn="r"/>
            <a:r>
              <a:rPr lang="en-IN" sz="320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7537030"/>
      </p:ext>
    </p:extLst>
  </p:cSld>
  <p:clrMapOvr>
    <a:masterClrMapping/>
  </p:clrMapOvr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15.4|1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1159</TotalTime>
  <Words>276</Words>
  <Application>Microsoft Office PowerPoint</Application>
  <PresentationFormat>Widescreen</PresentationFormat>
  <Paragraphs>33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Bahnschrift Light</vt:lpstr>
      <vt:lpstr>Bahnschrift Light SemiCondensed</vt:lpstr>
      <vt:lpstr>Bahnschrift SemiBold</vt:lpstr>
      <vt:lpstr>Bodoni MT Condensed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Sangbaran</dc:creator>
  <cp:lastModifiedBy>Sangbaran</cp:lastModifiedBy>
  <cp:revision>99</cp:revision>
  <dcterms:created xsi:type="dcterms:W3CDTF">2022-05-19T05:55:59Z</dcterms:created>
  <dcterms:modified xsi:type="dcterms:W3CDTF">2022-05-24T06:26:55Z</dcterms:modified>
</cp:coreProperties>
</file>