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2" r:id="rId4"/>
    <p:sldId id="259" r:id="rId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4368"/>
    <a:srgbClr val="0071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72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581149"/>
            <a:ext cx="9144000" cy="1581151"/>
          </a:xfrm>
        </p:spPr>
        <p:txBody>
          <a:bodyPr anchor="b">
            <a:normAutofit/>
          </a:bodyPr>
          <a:lstStyle>
            <a:lvl1pPr algn="ctr">
              <a:defRPr sz="4400" b="1">
                <a:solidFill>
                  <a:srgbClr val="0071BC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306660"/>
            <a:ext cx="9144000" cy="620815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004368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A. Nonymous1, I.N. Cognito2 , N. O’Body1,2 &amp; A. Notherone3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3DD9C-5E58-4D65-A94F-99C492621BD5}" type="datetimeFigureOut">
              <a:rPr lang="de-DE" smtClean="0"/>
              <a:t>24.05.2022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85CFB-5E21-4379-AE90-A7AD409035BC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Subtitle 2"/>
          <p:cNvSpPr txBox="1">
            <a:spLocks/>
          </p:cNvSpPr>
          <p:nvPr userDrawn="1"/>
        </p:nvSpPr>
        <p:spPr>
          <a:xfrm>
            <a:off x="1524000" y="3955367"/>
            <a:ext cx="9144000" cy="2239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0043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3080" indent="-342000" algn="ctr">
              <a:lnSpc>
                <a:spcPct val="90000"/>
              </a:lnSpc>
              <a:spcBef>
                <a:spcPts val="1001"/>
              </a:spcBef>
              <a:buClr>
                <a:srgbClr val="004368"/>
              </a:buClr>
              <a:buFont typeface="StarSymbol"/>
              <a:buAutoNum type="arabicParenR"/>
            </a:pPr>
            <a:r>
              <a:rPr lang="en-US" sz="1600" b="0" strike="noStrike" spc="-1" dirty="0">
                <a:solidFill>
                  <a:srgbClr val="004368"/>
                </a:solidFill>
                <a:latin typeface="Arial"/>
                <a:ea typeface="DejaVu Sans"/>
              </a:rPr>
              <a:t>Institute of Meteorology and Climate Research, Karlsruhe Institute of Technology</a:t>
            </a:r>
            <a:endParaRPr lang="de-DE" sz="1600" b="0" strike="noStrike" spc="-1" dirty="0">
              <a:latin typeface="Arial"/>
            </a:endParaRPr>
          </a:p>
          <a:p>
            <a:pPr marL="343080" indent="-342000" algn="ctr">
              <a:lnSpc>
                <a:spcPct val="90000"/>
              </a:lnSpc>
              <a:spcBef>
                <a:spcPts val="1001"/>
              </a:spcBef>
              <a:buClr>
                <a:srgbClr val="004368"/>
              </a:buClr>
              <a:buFont typeface="StarSymbol"/>
              <a:buAutoNum type="arabicParenR"/>
            </a:pPr>
            <a:r>
              <a:rPr lang="en-US" sz="1600" b="0" strike="noStrike" spc="-1" dirty="0">
                <a:solidFill>
                  <a:srgbClr val="004368"/>
                </a:solidFill>
                <a:latin typeface="Arial"/>
                <a:ea typeface="DejaVu Sans"/>
              </a:rPr>
              <a:t>Institute of Computer Science, Johannes Gutenberg University, Mainz </a:t>
            </a:r>
            <a:endParaRPr lang="de-DE" sz="1600" b="0" strike="noStrike" spc="-1" dirty="0">
              <a:latin typeface="Arial"/>
            </a:endParaRPr>
          </a:p>
          <a:p>
            <a:pPr marL="343080" indent="-342000" algn="ctr">
              <a:lnSpc>
                <a:spcPct val="90000"/>
              </a:lnSpc>
              <a:spcBef>
                <a:spcPts val="1001"/>
              </a:spcBef>
              <a:buClr>
                <a:srgbClr val="004368"/>
              </a:buClr>
              <a:buFont typeface="StarSymbol"/>
              <a:buAutoNum type="arabicParenR"/>
            </a:pPr>
            <a:r>
              <a:rPr lang="en-US" sz="1600" b="0" strike="noStrike" spc="-1" dirty="0">
                <a:solidFill>
                  <a:srgbClr val="004368"/>
                </a:solidFill>
                <a:latin typeface="Arial"/>
                <a:ea typeface="DejaVu Sans"/>
              </a:rPr>
              <a:t>Institute of Atmospheric Physics, Johannes Gutenberg University, Mainz</a:t>
            </a:r>
            <a:endParaRPr lang="de-DE" sz="1600" b="0" strike="noStrike" spc="-1" dirty="0">
              <a:latin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0" y="5805487"/>
            <a:ext cx="717924" cy="7191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630" y="5805487"/>
            <a:ext cx="720351" cy="7191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176" y="6053480"/>
            <a:ext cx="1348422" cy="4854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793" y="5791199"/>
            <a:ext cx="733424" cy="7334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412" y="5805487"/>
            <a:ext cx="731569" cy="7315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176" y="5791199"/>
            <a:ext cx="829437" cy="6936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809" y="5805488"/>
            <a:ext cx="731568" cy="73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710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1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3657" userDrawn="1">
          <p15:clr>
            <a:srgbClr val="FBAE40"/>
          </p15:clr>
        </p15:guide>
        <p15:guide id="4" orient="horz" pos="2160" userDrawn="1">
          <p15:clr>
            <a:srgbClr val="FBAE40"/>
          </p15:clr>
        </p15:guide>
        <p15:guide id="5" pos="393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3DD9C-5E58-4D65-A94F-99C492621BD5}" type="datetimeFigureOut">
              <a:rPr lang="de-DE" smtClean="0"/>
              <a:t>24.05.2022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85CFB-5E21-4379-AE90-A7AD409035B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597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3DD9C-5E58-4D65-A94F-99C492621BD5}" type="datetimeFigureOut">
              <a:rPr lang="de-DE" smtClean="0"/>
              <a:t>24.05.2022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85CFB-5E21-4379-AE90-A7AD409035B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3382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3DD9C-5E58-4D65-A94F-99C492621BD5}" type="datetimeFigureOut">
              <a:rPr lang="de-DE" smtClean="0"/>
              <a:t>24.05.2022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85CFB-5E21-4379-AE90-A7AD409035B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2765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3DD9C-5E58-4D65-A94F-99C492621BD5}" type="datetimeFigureOut">
              <a:rPr lang="de-DE" smtClean="0"/>
              <a:t>24.05.2022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85CFB-5E21-4379-AE90-A7AD409035B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9872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3DD9C-5E58-4D65-A94F-99C492621BD5}" type="datetimeFigureOut">
              <a:rPr lang="de-DE" smtClean="0"/>
              <a:t>24.05.2022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85CFB-5E21-4379-AE90-A7AD409035B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287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3DD9C-5E58-4D65-A94F-99C492621BD5}" type="datetimeFigureOut">
              <a:rPr lang="de-DE" smtClean="0"/>
              <a:t>24.05.2022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85CFB-5E21-4379-AE90-A7AD409035B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3510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3DD9C-5E58-4D65-A94F-99C492621BD5}" type="datetimeFigureOut">
              <a:rPr lang="de-DE" smtClean="0"/>
              <a:t>24.05.2022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85CFB-5E21-4379-AE90-A7AD409035B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1486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3DD9C-5E58-4D65-A94F-99C492621BD5}" type="datetimeFigureOut">
              <a:rPr lang="de-DE" smtClean="0"/>
              <a:t>24.05.2022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85CFB-5E21-4379-AE90-A7AD409035B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9980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3DD9C-5E58-4D65-A94F-99C492621BD5}" type="datetimeFigureOut">
              <a:rPr lang="de-DE" smtClean="0"/>
              <a:t>24.05.2022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85CFB-5E21-4379-AE90-A7AD409035B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5402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43DD9C-5E58-4D65-A94F-99C492621BD5}" type="datetimeFigureOut">
              <a:rPr lang="de-DE" smtClean="0"/>
              <a:t>24.05.2022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585CFB-5E21-4379-AE90-A7AD409035B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8137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071B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1.png"/><Relationship Id="rId7" Type="http://schemas.openxmlformats.org/officeDocument/2006/relationships/image" Target="../media/image1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17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2A8FB68B-D55B-B381-AFC1-4D4969C1C6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12"/>
          <a:stretch/>
        </p:blipFill>
        <p:spPr>
          <a:xfrm>
            <a:off x="7149521" y="1888210"/>
            <a:ext cx="2405096" cy="216428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75B28CC-74C7-70E2-4353-91992D5760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4"/>
          <a:stretch/>
        </p:blipFill>
        <p:spPr>
          <a:xfrm>
            <a:off x="7149508" y="4749487"/>
            <a:ext cx="2402334" cy="216440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A4D33F1-0900-4716-8AE6-30105A334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8622"/>
            <a:ext cx="10515600" cy="1325563"/>
          </a:xfrm>
        </p:spPr>
        <p:txBody>
          <a:bodyPr>
            <a:normAutofit/>
          </a:bodyPr>
          <a:lstStyle/>
          <a:p>
            <a:r>
              <a:rPr lang="de-DE" sz="2800" dirty="0"/>
              <a:t>A </a:t>
            </a:r>
            <a:r>
              <a:rPr lang="de-DE" sz="2800" dirty="0" err="1"/>
              <a:t>novel</a:t>
            </a:r>
            <a:r>
              <a:rPr lang="de-DE" sz="2800" dirty="0"/>
              <a:t> </a:t>
            </a:r>
            <a:r>
              <a:rPr lang="de-DE" sz="2800" dirty="0" err="1"/>
              <a:t>method</a:t>
            </a:r>
            <a:r>
              <a:rPr lang="de-DE" sz="2800" dirty="0"/>
              <a:t> </a:t>
            </a:r>
            <a:r>
              <a:rPr lang="de-DE" sz="2800" dirty="0" err="1"/>
              <a:t>for</a:t>
            </a:r>
            <a:r>
              <a:rPr lang="de-DE" sz="2800" dirty="0"/>
              <a:t> </a:t>
            </a:r>
            <a:r>
              <a:rPr lang="de-DE" sz="2800" dirty="0" err="1"/>
              <a:t>objective</a:t>
            </a:r>
            <a:r>
              <a:rPr lang="de-DE" sz="2800" dirty="0"/>
              <a:t> </a:t>
            </a:r>
            <a:r>
              <a:rPr lang="de-DE" sz="2800" dirty="0" err="1"/>
              <a:t>identification</a:t>
            </a:r>
            <a:r>
              <a:rPr lang="de-DE" sz="2800" dirty="0"/>
              <a:t> </a:t>
            </a:r>
            <a:br>
              <a:rPr lang="de-DE" sz="2800" dirty="0"/>
            </a:br>
            <a:r>
              <a:rPr lang="de-DE" sz="2800" dirty="0" err="1"/>
              <a:t>of</a:t>
            </a:r>
            <a:r>
              <a:rPr lang="de-DE" sz="2800" dirty="0"/>
              <a:t> 3-D potential </a:t>
            </a:r>
            <a:r>
              <a:rPr lang="de-DE" sz="2800" dirty="0" err="1"/>
              <a:t>vorticity</a:t>
            </a:r>
            <a:r>
              <a:rPr lang="de-DE" sz="2800" dirty="0"/>
              <a:t> </a:t>
            </a:r>
            <a:r>
              <a:rPr lang="de-DE" sz="2800" dirty="0" err="1"/>
              <a:t>anomalies</a:t>
            </a:r>
            <a:endParaRPr lang="de-DE" sz="28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7328217-83E4-4DD8-84E9-05511D68A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59100"/>
            <a:ext cx="6311306" cy="3866586"/>
          </a:xfrm>
        </p:spPr>
        <p:txBody>
          <a:bodyPr>
            <a:normAutofit/>
          </a:bodyPr>
          <a:lstStyle/>
          <a:p>
            <a:r>
              <a:rPr lang="de-DE" sz="2600" dirty="0" err="1"/>
              <a:t>Existing</a:t>
            </a:r>
            <a:r>
              <a:rPr lang="de-DE" sz="2600" dirty="0"/>
              <a:t> </a:t>
            </a:r>
            <a:r>
              <a:rPr lang="de-DE" sz="2600" dirty="0" err="1"/>
              <a:t>studies</a:t>
            </a:r>
            <a:r>
              <a:rPr lang="de-DE" sz="2600" dirty="0"/>
              <a:t> </a:t>
            </a:r>
            <a:r>
              <a:rPr lang="de-DE" sz="2600" dirty="0" err="1"/>
              <a:t>focus</a:t>
            </a:r>
            <a:r>
              <a:rPr lang="de-DE" sz="2600" dirty="0"/>
              <a:t> </a:t>
            </a:r>
            <a:r>
              <a:rPr lang="de-DE" sz="2600" dirty="0" err="1"/>
              <a:t>mainly</a:t>
            </a:r>
            <a:r>
              <a:rPr lang="de-DE" sz="2600" dirty="0"/>
              <a:t> on 2-D </a:t>
            </a:r>
            <a:r>
              <a:rPr lang="de-DE" sz="2600" dirty="0" err="1"/>
              <a:t>analysis</a:t>
            </a:r>
            <a:r>
              <a:rPr lang="de-DE" sz="2600" dirty="0"/>
              <a:t> </a:t>
            </a:r>
            <a:r>
              <a:rPr lang="de-DE" sz="2600" dirty="0" err="1"/>
              <a:t>of</a:t>
            </a:r>
            <a:r>
              <a:rPr lang="de-DE" sz="2600" dirty="0"/>
              <a:t> potential </a:t>
            </a:r>
            <a:r>
              <a:rPr lang="de-DE" sz="2600" dirty="0" err="1"/>
              <a:t>vorticity</a:t>
            </a:r>
            <a:r>
              <a:rPr lang="de-DE" sz="2600" dirty="0"/>
              <a:t> (PV)</a:t>
            </a:r>
          </a:p>
          <a:p>
            <a:r>
              <a:rPr lang="de-DE" sz="2600" dirty="0"/>
              <a:t>3-D </a:t>
            </a:r>
            <a:r>
              <a:rPr lang="de-DE" sz="2600" dirty="0" err="1"/>
              <a:t>analysis</a:t>
            </a:r>
            <a:r>
              <a:rPr lang="de-DE" sz="2600" dirty="0"/>
              <a:t> </a:t>
            </a:r>
            <a:r>
              <a:rPr lang="de-DE" sz="2600" dirty="0" err="1"/>
              <a:t>reveals</a:t>
            </a:r>
            <a:r>
              <a:rPr lang="de-DE" sz="2600" dirty="0"/>
              <a:t> </a:t>
            </a:r>
            <a:r>
              <a:rPr lang="de-DE" sz="2600" b="1" dirty="0" err="1"/>
              <a:t>full</a:t>
            </a:r>
            <a:r>
              <a:rPr lang="de-DE" sz="2600" b="1" dirty="0"/>
              <a:t> </a:t>
            </a:r>
            <a:r>
              <a:rPr lang="de-DE" sz="2600" b="1" dirty="0" err="1"/>
              <a:t>structure</a:t>
            </a:r>
            <a:endParaRPr lang="de-DE" sz="2600" b="1" dirty="0"/>
          </a:p>
          <a:p>
            <a:r>
              <a:rPr lang="de-DE" sz="2600" dirty="0" err="1"/>
              <a:t>Novel</a:t>
            </a:r>
            <a:r>
              <a:rPr lang="de-DE" sz="2600" dirty="0"/>
              <a:t> </a:t>
            </a:r>
            <a:r>
              <a:rPr lang="de-DE" sz="2600" dirty="0" err="1"/>
              <a:t>strategy</a:t>
            </a:r>
            <a:r>
              <a:rPr lang="de-DE" sz="2600" dirty="0"/>
              <a:t> </a:t>
            </a:r>
            <a:r>
              <a:rPr lang="de-DE" sz="2600" dirty="0" err="1"/>
              <a:t>based</a:t>
            </a:r>
            <a:r>
              <a:rPr lang="de-DE" sz="2600" dirty="0"/>
              <a:t> on </a:t>
            </a:r>
            <a:r>
              <a:rPr lang="de-DE" sz="2600" b="1" dirty="0" err="1"/>
              <a:t>morphological</a:t>
            </a:r>
            <a:r>
              <a:rPr lang="de-DE" sz="2600" b="1" dirty="0"/>
              <a:t> </a:t>
            </a:r>
            <a:r>
              <a:rPr lang="de-DE" sz="2600" b="1" dirty="0" err="1"/>
              <a:t>operations</a:t>
            </a:r>
            <a:r>
              <a:rPr lang="de-DE" sz="2600" dirty="0"/>
              <a:t>, </a:t>
            </a:r>
            <a:r>
              <a:rPr lang="de-DE" sz="2600" dirty="0" err="1"/>
              <a:t>compensating</a:t>
            </a:r>
            <a:r>
              <a:rPr lang="de-DE" sz="2600" dirty="0"/>
              <a:t> </a:t>
            </a:r>
            <a:r>
              <a:rPr lang="de-DE" sz="2600" dirty="0" err="1"/>
              <a:t>distortions</a:t>
            </a:r>
            <a:endParaRPr lang="de-DE" sz="2600" dirty="0"/>
          </a:p>
          <a:p>
            <a:r>
              <a:rPr lang="de-DE" sz="2600" dirty="0" err="1"/>
              <a:t>Applicable</a:t>
            </a:r>
            <a:r>
              <a:rPr lang="de-DE" sz="2600" dirty="0"/>
              <a:t> </a:t>
            </a:r>
            <a:r>
              <a:rPr lang="de-DE" sz="2600" dirty="0" err="1"/>
              <a:t>to</a:t>
            </a:r>
            <a:r>
              <a:rPr lang="de-DE" sz="2600" dirty="0"/>
              <a:t> </a:t>
            </a:r>
            <a:r>
              <a:rPr lang="de-DE" sz="2600" b="1" dirty="0" err="1"/>
              <a:t>both</a:t>
            </a:r>
            <a:r>
              <a:rPr lang="de-DE" sz="2600" dirty="0"/>
              <a:t> 2-D and 3-D </a:t>
            </a:r>
            <a:r>
              <a:rPr lang="de-DE" sz="2600" dirty="0" err="1"/>
              <a:t>fields</a:t>
            </a:r>
            <a:endParaRPr lang="de-DE" sz="2600" dirty="0"/>
          </a:p>
          <a:p>
            <a:r>
              <a:rPr lang="de-DE" sz="2600" dirty="0" err="1"/>
              <a:t>Improvements</a:t>
            </a:r>
            <a:r>
              <a:rPr lang="de-DE" sz="2600" dirty="0"/>
              <a:t> </a:t>
            </a:r>
            <a:r>
              <a:rPr lang="de-DE" sz="2600" dirty="0" err="1"/>
              <a:t>already</a:t>
            </a:r>
            <a:r>
              <a:rPr lang="de-DE" sz="2600" dirty="0"/>
              <a:t> in 2-D</a:t>
            </a:r>
          </a:p>
          <a:p>
            <a:endParaRPr lang="de-DE" sz="2400" dirty="0"/>
          </a:p>
          <a:p>
            <a:endParaRPr lang="de-DE" sz="2000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CD3B7A2-5641-4384-AE8C-45F040BC879B}"/>
              </a:ext>
            </a:extLst>
          </p:cNvPr>
          <p:cNvSpPr txBox="1">
            <a:spLocks/>
          </p:cNvSpPr>
          <p:nvPr/>
        </p:nvSpPr>
        <p:spPr>
          <a:xfrm>
            <a:off x="838200" y="1748665"/>
            <a:ext cx="6535994" cy="64938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0043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3080" indent="-342000" algn="l">
              <a:lnSpc>
                <a:spcPct val="100000"/>
              </a:lnSpc>
              <a:spcBef>
                <a:spcPts val="0"/>
              </a:spcBef>
              <a:buClr>
                <a:srgbClr val="004368"/>
              </a:buClr>
              <a:buFont typeface="StarSymbol"/>
              <a:buAutoNum type="arabicParenR"/>
            </a:pPr>
            <a:r>
              <a:rPr lang="en-US" sz="1100" b="0" strike="noStrike" spc="-1" dirty="0">
                <a:solidFill>
                  <a:srgbClr val="004368"/>
                </a:solidFill>
                <a:latin typeface="Arial"/>
                <a:ea typeface="DejaVu Sans"/>
              </a:rPr>
              <a:t>Institute of Meteorology and Climate Research, Karlsruhe Institute of Technology, Germany</a:t>
            </a:r>
            <a:endParaRPr lang="de-DE" sz="1100" b="0" strike="noStrike" spc="-1" dirty="0">
              <a:latin typeface="Arial"/>
            </a:endParaRPr>
          </a:p>
          <a:p>
            <a:pPr marL="343080" indent="-342000" algn="l">
              <a:lnSpc>
                <a:spcPct val="100000"/>
              </a:lnSpc>
              <a:spcBef>
                <a:spcPts val="0"/>
              </a:spcBef>
              <a:buClr>
                <a:srgbClr val="004368"/>
              </a:buClr>
              <a:buFont typeface="StarSymbol"/>
              <a:buAutoNum type="arabicParenR"/>
            </a:pPr>
            <a:r>
              <a:rPr lang="en-US" sz="1100" b="0" strike="noStrike" spc="-1" dirty="0">
                <a:solidFill>
                  <a:srgbClr val="004368"/>
                </a:solidFill>
                <a:latin typeface="Arial"/>
                <a:ea typeface="DejaVu Sans"/>
              </a:rPr>
              <a:t>Institute of Computer Science, Johannes Gutenberg University, Mainz</a:t>
            </a:r>
            <a:r>
              <a:rPr lang="en-US" sz="1100" spc="-1" dirty="0">
                <a:latin typeface="Arial"/>
                <a:ea typeface="DejaVu Sans"/>
              </a:rPr>
              <a:t>, Germany</a:t>
            </a:r>
            <a:endParaRPr lang="de-DE" sz="1100" b="0" strike="noStrike" spc="-1" dirty="0">
              <a:latin typeface="Arial"/>
            </a:endParaRPr>
          </a:p>
          <a:p>
            <a:pPr marL="343080" indent="-342000" algn="l">
              <a:lnSpc>
                <a:spcPct val="100000"/>
              </a:lnSpc>
              <a:spcBef>
                <a:spcPts val="0"/>
              </a:spcBef>
              <a:buClr>
                <a:srgbClr val="004368"/>
              </a:buClr>
              <a:buFont typeface="StarSymbol"/>
              <a:buAutoNum type="arabicParenR"/>
            </a:pPr>
            <a:r>
              <a:rPr lang="en-US" sz="1100" b="0" strike="noStrike" spc="-1" dirty="0">
                <a:solidFill>
                  <a:srgbClr val="004368"/>
                </a:solidFill>
                <a:latin typeface="Arial"/>
                <a:ea typeface="DejaVu Sans"/>
              </a:rPr>
              <a:t>Regional Computing Centre, Visual Data Analysis Group, University of Hamburg, Hamburg, Germany</a:t>
            </a:r>
            <a:endParaRPr lang="en-US" sz="1100" spc="-1" dirty="0">
              <a:latin typeface="Arial"/>
              <a:ea typeface="DejaVu Sans"/>
            </a:endParaRPr>
          </a:p>
          <a:p>
            <a:pPr marL="343080" indent="-342000" algn="l">
              <a:lnSpc>
                <a:spcPct val="100000"/>
              </a:lnSpc>
              <a:spcBef>
                <a:spcPts val="0"/>
              </a:spcBef>
              <a:buClr>
                <a:srgbClr val="004368"/>
              </a:buClr>
              <a:buFont typeface="StarSymbol"/>
              <a:buAutoNum type="arabicParenR"/>
            </a:pPr>
            <a:r>
              <a:rPr lang="en-US" sz="1100" b="0" strike="noStrike" spc="-1" dirty="0">
                <a:solidFill>
                  <a:srgbClr val="004368"/>
                </a:solidFill>
                <a:latin typeface="Arial"/>
                <a:ea typeface="DejaVu Sans"/>
              </a:rPr>
              <a:t>Institute of Atmospheric Physics, Johannes Gutenberg University, </a:t>
            </a:r>
            <a:r>
              <a:rPr lang="en-US" sz="1100" spc="-1" dirty="0">
                <a:latin typeface="Arial"/>
                <a:ea typeface="DejaVu Sans"/>
              </a:rPr>
              <a:t>Mainz, Germany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37EC009-5EAC-42A0-A398-33F51984F1D2}"/>
              </a:ext>
            </a:extLst>
          </p:cNvPr>
          <p:cNvSpPr txBox="1">
            <a:spLocks/>
          </p:cNvSpPr>
          <p:nvPr/>
        </p:nvSpPr>
        <p:spPr>
          <a:xfrm>
            <a:off x="838199" y="1233536"/>
            <a:ext cx="9240521" cy="5389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spc="-1" dirty="0">
                <a:solidFill>
                  <a:srgbClr val="004368"/>
                </a:solidFill>
                <a:latin typeface="Arial"/>
                <a:ea typeface="DejaVu Sans"/>
              </a:rPr>
              <a:t>Christoph Fischer</a:t>
            </a:r>
            <a:r>
              <a:rPr lang="en-US" sz="1600" spc="-1" baseline="33000" dirty="0">
                <a:solidFill>
                  <a:srgbClr val="004368"/>
                </a:solidFill>
                <a:latin typeface="Arial"/>
                <a:ea typeface="DejaVu Sans"/>
              </a:rPr>
              <a:t>1,2</a:t>
            </a:r>
            <a:r>
              <a:rPr lang="en-US" sz="1600" spc="-1" dirty="0">
                <a:solidFill>
                  <a:srgbClr val="004368"/>
                </a:solidFill>
                <a:latin typeface="Arial"/>
                <a:ea typeface="DejaVu Sans"/>
              </a:rPr>
              <a:t>, Andreas H. Fink</a:t>
            </a:r>
            <a:r>
              <a:rPr lang="en-US" sz="1600" spc="-1" baseline="33000" dirty="0">
                <a:solidFill>
                  <a:srgbClr val="004368"/>
                </a:solidFill>
                <a:latin typeface="Arial"/>
                <a:ea typeface="DejaVu Sans"/>
              </a:rPr>
              <a:t>1</a:t>
            </a:r>
            <a:r>
              <a:rPr lang="en-US" sz="1600" spc="-1" dirty="0">
                <a:solidFill>
                  <a:srgbClr val="004368"/>
                </a:solidFill>
                <a:latin typeface="Arial"/>
                <a:ea typeface="DejaVu Sans"/>
              </a:rPr>
              <a:t>, Elmar Schömer</a:t>
            </a:r>
            <a:r>
              <a:rPr lang="en-US" sz="1600" spc="-1" baseline="33000" dirty="0">
                <a:solidFill>
                  <a:srgbClr val="004368"/>
                </a:solidFill>
                <a:latin typeface="Arial"/>
                <a:ea typeface="DejaVu Sans"/>
              </a:rPr>
              <a:t>2</a:t>
            </a:r>
            <a:r>
              <a:rPr lang="en-US" sz="1600" spc="-1" dirty="0">
                <a:solidFill>
                  <a:srgbClr val="004368"/>
                </a:solidFill>
                <a:latin typeface="Arial"/>
                <a:ea typeface="DejaVu Sans"/>
              </a:rPr>
              <a:t>, Roderick van der Linden</a:t>
            </a:r>
            <a:r>
              <a:rPr lang="en-US" sz="1600" spc="-1" baseline="33000" dirty="0">
                <a:solidFill>
                  <a:srgbClr val="004368"/>
                </a:solidFill>
                <a:latin typeface="Arial"/>
                <a:ea typeface="DejaVu Sans"/>
              </a:rPr>
              <a:t>1</a:t>
            </a:r>
            <a:r>
              <a:rPr lang="en-US" sz="1600" spc="-1" dirty="0">
                <a:solidFill>
                  <a:srgbClr val="004368"/>
                </a:solidFill>
                <a:latin typeface="Arial"/>
                <a:ea typeface="DejaVu Sans"/>
              </a:rPr>
              <a:t>, </a:t>
            </a:r>
            <a:br>
              <a:rPr lang="en-US" sz="1600" spc="-1" dirty="0">
                <a:solidFill>
                  <a:srgbClr val="004368"/>
                </a:solidFill>
                <a:latin typeface="Arial"/>
                <a:ea typeface="DejaVu Sans"/>
              </a:rPr>
            </a:br>
            <a:r>
              <a:rPr lang="en-US" sz="1600" spc="-1" dirty="0">
                <a:solidFill>
                  <a:srgbClr val="004368"/>
                </a:solidFill>
                <a:latin typeface="Arial"/>
                <a:ea typeface="DejaVu Sans"/>
              </a:rPr>
              <a:t>Michael Maier-Gerber</a:t>
            </a:r>
            <a:r>
              <a:rPr lang="en-US" sz="1600" spc="-1" baseline="33000" dirty="0">
                <a:solidFill>
                  <a:srgbClr val="004368"/>
                </a:solidFill>
                <a:latin typeface="Arial"/>
                <a:ea typeface="DejaVu Sans"/>
              </a:rPr>
              <a:t>1</a:t>
            </a:r>
            <a:r>
              <a:rPr lang="en-US" sz="1600" spc="-1" dirty="0">
                <a:solidFill>
                  <a:srgbClr val="004368"/>
                </a:solidFill>
                <a:latin typeface="Arial"/>
                <a:ea typeface="DejaVu Sans"/>
              </a:rPr>
              <a:t>, Marc Rautenhaus</a:t>
            </a:r>
            <a:r>
              <a:rPr lang="en-US" sz="1600" spc="-1" baseline="33000" dirty="0">
                <a:solidFill>
                  <a:srgbClr val="004368"/>
                </a:solidFill>
                <a:latin typeface="Arial"/>
                <a:ea typeface="DejaVu Sans"/>
              </a:rPr>
              <a:t>3</a:t>
            </a:r>
            <a:r>
              <a:rPr lang="en-US" sz="1600" spc="-1" dirty="0">
                <a:solidFill>
                  <a:srgbClr val="004368"/>
                </a:solidFill>
                <a:latin typeface="Arial"/>
                <a:ea typeface="DejaVu Sans"/>
              </a:rPr>
              <a:t>, Shun </a:t>
            </a:r>
            <a:r>
              <a:rPr lang="en-US" sz="1600" spc="-1" dirty="0" err="1">
                <a:solidFill>
                  <a:srgbClr val="004368"/>
                </a:solidFill>
                <a:latin typeface="Arial"/>
                <a:ea typeface="DejaVu Sans"/>
              </a:rPr>
              <a:t>Yiu</a:t>
            </a:r>
            <a:r>
              <a:rPr lang="en-US" sz="1600" spc="-1" dirty="0">
                <a:solidFill>
                  <a:srgbClr val="004368"/>
                </a:solidFill>
                <a:latin typeface="Arial"/>
                <a:ea typeface="DejaVu Sans"/>
              </a:rPr>
              <a:t> Chung</a:t>
            </a:r>
            <a:r>
              <a:rPr lang="en-US" sz="1600" spc="-1" baseline="33000" dirty="0">
                <a:solidFill>
                  <a:srgbClr val="004368"/>
                </a:solidFill>
                <a:latin typeface="Arial"/>
                <a:ea typeface="DejaVu Sans"/>
              </a:rPr>
              <a:t>1</a:t>
            </a:r>
            <a:r>
              <a:rPr lang="en-US" sz="1600" spc="-1" dirty="0">
                <a:solidFill>
                  <a:srgbClr val="004368"/>
                </a:solidFill>
                <a:latin typeface="Arial"/>
                <a:ea typeface="DejaVu Sans"/>
              </a:rPr>
              <a:t>, Marvin Kriening</a:t>
            </a:r>
            <a:r>
              <a:rPr lang="en-US" sz="1600" spc="-1" baseline="33000" dirty="0">
                <a:solidFill>
                  <a:srgbClr val="004368"/>
                </a:solidFill>
                <a:latin typeface="Arial"/>
                <a:ea typeface="DejaVu Sans"/>
              </a:rPr>
              <a:t>1</a:t>
            </a:r>
            <a:r>
              <a:rPr lang="en-US" sz="1600" spc="-1" dirty="0">
                <a:solidFill>
                  <a:srgbClr val="004368"/>
                </a:solidFill>
                <a:latin typeface="Arial"/>
                <a:ea typeface="DejaVu Sans"/>
              </a:rPr>
              <a:t>, Michael Riemer</a:t>
            </a:r>
            <a:r>
              <a:rPr lang="en-US" sz="1600" spc="-1" baseline="33000" dirty="0">
                <a:solidFill>
                  <a:srgbClr val="004368"/>
                </a:solidFill>
                <a:latin typeface="Arial"/>
                <a:ea typeface="DejaVu Sans"/>
              </a:rPr>
              <a:t>4</a:t>
            </a:r>
            <a:endParaRPr lang="de-DE" sz="1600" spc="-1" dirty="0">
              <a:solidFill>
                <a:srgbClr val="004368"/>
              </a:solidFill>
              <a:latin typeface="Arial"/>
            </a:endParaRPr>
          </a:p>
        </p:txBody>
      </p:sp>
      <p:pic>
        <p:nvPicPr>
          <p:cNvPr id="32" name="Picture 8">
            <a:extLst>
              <a:ext uri="{FF2B5EF4-FFF2-40B4-BE49-F238E27FC236}">
                <a16:creationId xmlns:a16="http://schemas.microsoft.com/office/drawing/2014/main" id="{710B77FA-34D9-C969-4DF7-3476886020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816" y="1011786"/>
            <a:ext cx="480317" cy="479507"/>
          </a:xfrm>
          <a:prstGeom prst="rect">
            <a:avLst/>
          </a:prstGeom>
        </p:spPr>
      </p:pic>
      <p:pic>
        <p:nvPicPr>
          <p:cNvPr id="33" name="Picture 9">
            <a:extLst>
              <a:ext uri="{FF2B5EF4-FFF2-40B4-BE49-F238E27FC236}">
                <a16:creationId xmlns:a16="http://schemas.microsoft.com/office/drawing/2014/main" id="{5CBC48C5-7E05-102B-4CCB-6D5F72B857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115" y="1162208"/>
            <a:ext cx="914124" cy="329085"/>
          </a:xfrm>
          <a:prstGeom prst="rect">
            <a:avLst/>
          </a:prstGeom>
        </p:spPr>
      </p:pic>
      <p:pic>
        <p:nvPicPr>
          <p:cNvPr id="36" name="Picture 13">
            <a:extLst>
              <a:ext uri="{FF2B5EF4-FFF2-40B4-BE49-F238E27FC236}">
                <a16:creationId xmlns:a16="http://schemas.microsoft.com/office/drawing/2014/main" id="{2028CECD-1EA8-7D66-C68F-D50E4F9EA8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8696" y="1010975"/>
            <a:ext cx="480317" cy="480317"/>
          </a:xfrm>
          <a:prstGeom prst="rect">
            <a:avLst/>
          </a:prstGeom>
        </p:spPr>
      </p:pic>
      <p:pic>
        <p:nvPicPr>
          <p:cNvPr id="11" name="Grafik 10" descr="Ein Bild, das Karte enthält.&#10;&#10;Automatisch generierte Beschreibung">
            <a:extLst>
              <a:ext uri="{FF2B5EF4-FFF2-40B4-BE49-F238E27FC236}">
                <a16:creationId xmlns:a16="http://schemas.microsoft.com/office/drawing/2014/main" id="{B3872C73-0BE5-B0D6-CF14-3A65061891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515" y="2296839"/>
            <a:ext cx="2367982" cy="1610432"/>
          </a:xfrm>
          <a:prstGeom prst="rect">
            <a:avLst/>
          </a:prstGeom>
        </p:spPr>
      </p:pic>
      <p:pic>
        <p:nvPicPr>
          <p:cNvPr id="12" name="Grafik 11" descr="Ein Bild, das drinnen, Gemüse enthält.&#10;&#10;Automatisch generierte Beschreibung">
            <a:extLst>
              <a:ext uri="{FF2B5EF4-FFF2-40B4-BE49-F238E27FC236}">
                <a16:creationId xmlns:a16="http://schemas.microsoft.com/office/drawing/2014/main" id="{64417572-4F99-13BF-71A3-2B8BC7E9A7B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247" y="4873124"/>
            <a:ext cx="2367983" cy="1610433"/>
          </a:xfrm>
          <a:prstGeom prst="rect">
            <a:avLst/>
          </a:prstGeom>
        </p:spPr>
      </p:pic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9AEC8E6A-633D-9621-97FF-D66031AC50A7}"/>
              </a:ext>
            </a:extLst>
          </p:cNvPr>
          <p:cNvCxnSpPr>
            <a:cxnSpLocks/>
          </p:cNvCxnSpPr>
          <p:nvPr/>
        </p:nvCxnSpPr>
        <p:spPr>
          <a:xfrm>
            <a:off x="8389355" y="4155311"/>
            <a:ext cx="0" cy="47321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B75441C7-2872-A989-914B-5A5DFD342DD7}"/>
              </a:ext>
            </a:extLst>
          </p:cNvPr>
          <p:cNvCxnSpPr>
            <a:cxnSpLocks/>
          </p:cNvCxnSpPr>
          <p:nvPr/>
        </p:nvCxnSpPr>
        <p:spPr>
          <a:xfrm>
            <a:off x="10733174" y="4154443"/>
            <a:ext cx="0" cy="47321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9" name="Tabelle 19">
            <a:extLst>
              <a:ext uri="{FF2B5EF4-FFF2-40B4-BE49-F238E27FC236}">
                <a16:creationId xmlns:a16="http://schemas.microsoft.com/office/drawing/2014/main" id="{5C786F1B-CB79-1A1D-3875-BF0731CF8A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5250123"/>
              </p:ext>
            </p:extLst>
          </p:nvPr>
        </p:nvGraphicFramePr>
        <p:xfrm>
          <a:off x="8681526" y="4096370"/>
          <a:ext cx="1795978" cy="6705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897989">
                  <a:extLst>
                    <a:ext uri="{9D8B030D-6E8A-4147-A177-3AD203B41FA5}">
                      <a16:colId xmlns:a16="http://schemas.microsoft.com/office/drawing/2014/main" val="1798747176"/>
                    </a:ext>
                  </a:extLst>
                </a:gridCol>
                <a:gridCol w="897989">
                  <a:extLst>
                    <a:ext uri="{9D8B030D-6E8A-4147-A177-3AD203B41FA5}">
                      <a16:colId xmlns:a16="http://schemas.microsoft.com/office/drawing/2014/main" val="3635463144"/>
                    </a:ext>
                  </a:extLst>
                </a:gridCol>
              </a:tblGrid>
              <a:tr h="297393">
                <a:tc gridSpan="2">
                  <a:txBody>
                    <a:bodyPr/>
                    <a:lstStyle/>
                    <a:p>
                      <a:pPr algn="ctr"/>
                      <a:r>
                        <a:rPr lang="de-DE" sz="1600" b="0" dirty="0">
                          <a:solidFill>
                            <a:schemeClr val="tx1"/>
                          </a:solidFill>
                        </a:rPr>
                        <a:t>PVA </a:t>
                      </a:r>
                      <a:r>
                        <a:rPr lang="de-DE" sz="1600" b="0" dirty="0" err="1">
                          <a:solidFill>
                            <a:schemeClr val="tx1"/>
                          </a:solidFill>
                        </a:rPr>
                        <a:t>Identification</a:t>
                      </a:r>
                      <a:endParaRPr lang="de-DE" sz="1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9047130"/>
                  </a:ext>
                </a:extLst>
              </a:tr>
              <a:tr h="297393">
                <a:tc>
                  <a:txBody>
                    <a:bodyPr/>
                    <a:lstStyle/>
                    <a:p>
                      <a:r>
                        <a:rPr lang="de-DE" sz="1600" dirty="0"/>
                        <a:t>2-D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dirty="0"/>
                        <a:t>3-D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09918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9358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Karte enthält.&#10;&#10;Automatisch generierte Beschreibung">
            <a:extLst>
              <a:ext uri="{FF2B5EF4-FFF2-40B4-BE49-F238E27FC236}">
                <a16:creationId xmlns:a16="http://schemas.microsoft.com/office/drawing/2014/main" id="{E1C4910A-80E8-6FC6-44A4-02B15A6896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1907512"/>
            <a:ext cx="6446169" cy="4383951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D7F23B0-B957-E618-F2F6-BFBB8439BE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9308"/>
            <a:ext cx="10515600" cy="5288692"/>
          </a:xfrm>
        </p:spPr>
        <p:txBody>
          <a:bodyPr>
            <a:normAutofit/>
          </a:bodyPr>
          <a:lstStyle/>
          <a:p>
            <a:r>
              <a:rPr lang="de-DE" dirty="0" err="1"/>
              <a:t>Visualizations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</a:t>
            </a:r>
            <a:r>
              <a:rPr lang="de-DE" b="1" dirty="0"/>
              <a:t>Met.3D</a:t>
            </a:r>
            <a:r>
              <a:rPr lang="de-DE" baseline="30000" dirty="0"/>
              <a:t>1</a:t>
            </a:r>
          </a:p>
          <a:p>
            <a:r>
              <a:rPr lang="de-DE" dirty="0"/>
              <a:t>3-D </a:t>
            </a:r>
            <a:r>
              <a:rPr lang="de-DE" dirty="0" err="1"/>
              <a:t>visualizations</a:t>
            </a:r>
            <a:r>
              <a:rPr lang="de-DE" dirty="0"/>
              <a:t> vital </a:t>
            </a:r>
            <a:r>
              <a:rPr lang="de-DE" dirty="0" err="1"/>
              <a:t>for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interpreting</a:t>
            </a:r>
            <a:r>
              <a:rPr lang="de-DE" dirty="0"/>
              <a:t> </a:t>
            </a:r>
            <a:r>
              <a:rPr lang="de-DE" dirty="0" err="1"/>
              <a:t>processes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C4F076B0-90BF-4659-D9FC-97E05E0E5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8622"/>
            <a:ext cx="10515600" cy="1325563"/>
          </a:xfrm>
        </p:spPr>
        <p:txBody>
          <a:bodyPr>
            <a:normAutofit/>
          </a:bodyPr>
          <a:lstStyle/>
          <a:p>
            <a:r>
              <a:rPr lang="de-DE" sz="2800" dirty="0"/>
              <a:t>A </a:t>
            </a:r>
            <a:r>
              <a:rPr lang="de-DE" sz="2800" dirty="0" err="1"/>
              <a:t>novel</a:t>
            </a:r>
            <a:r>
              <a:rPr lang="de-DE" sz="2800" dirty="0"/>
              <a:t> </a:t>
            </a:r>
            <a:r>
              <a:rPr lang="de-DE" sz="2800" dirty="0" err="1"/>
              <a:t>method</a:t>
            </a:r>
            <a:r>
              <a:rPr lang="de-DE" sz="2800" dirty="0"/>
              <a:t> </a:t>
            </a:r>
            <a:r>
              <a:rPr lang="de-DE" sz="2800" dirty="0" err="1"/>
              <a:t>for</a:t>
            </a:r>
            <a:r>
              <a:rPr lang="de-DE" sz="2800" dirty="0"/>
              <a:t> </a:t>
            </a:r>
            <a:r>
              <a:rPr lang="de-DE" sz="2800" dirty="0" err="1"/>
              <a:t>objective</a:t>
            </a:r>
            <a:r>
              <a:rPr lang="de-DE" sz="2800" dirty="0"/>
              <a:t> </a:t>
            </a:r>
            <a:r>
              <a:rPr lang="de-DE" sz="2800" dirty="0" err="1"/>
              <a:t>identification</a:t>
            </a:r>
            <a:r>
              <a:rPr lang="de-DE" sz="2800" dirty="0"/>
              <a:t> </a:t>
            </a:r>
            <a:br>
              <a:rPr lang="de-DE" sz="2800" dirty="0"/>
            </a:br>
            <a:r>
              <a:rPr lang="de-DE" sz="2800" dirty="0" err="1"/>
              <a:t>of</a:t>
            </a:r>
            <a:r>
              <a:rPr lang="de-DE" sz="2800" dirty="0"/>
              <a:t> 3-D potential </a:t>
            </a:r>
            <a:r>
              <a:rPr lang="de-DE" sz="2800" dirty="0" err="1"/>
              <a:t>vorticity</a:t>
            </a:r>
            <a:r>
              <a:rPr lang="de-DE" sz="2800" dirty="0"/>
              <a:t> </a:t>
            </a:r>
            <a:r>
              <a:rPr lang="de-DE" sz="2800" dirty="0" err="1"/>
              <a:t>anomalies</a:t>
            </a:r>
            <a:endParaRPr lang="de-DE" sz="280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D0B5787-0D57-7CA8-F2F3-0A4746FECD29}"/>
              </a:ext>
            </a:extLst>
          </p:cNvPr>
          <p:cNvSpPr txBox="1"/>
          <p:nvPr/>
        </p:nvSpPr>
        <p:spPr>
          <a:xfrm>
            <a:off x="0" y="5934670"/>
            <a:ext cx="41792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Rautenhaus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M., Kern, M., Schäfler, A., and Westermann, R.: </a:t>
            </a: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Three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-dimensional </a:t>
            </a: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visualization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ensemble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weather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forecasts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Part 1: The </a:t>
            </a: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visualization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tool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Met.3D (</a:t>
            </a: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version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1.0)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Geosci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Model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Dev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., 8, 2329-2353, doi:10.5194/gmd-8-2329-2015, 2015.</a:t>
            </a:r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CE3841C8-0243-E35E-6FAA-3260E8FE9202}"/>
              </a:ext>
            </a:extLst>
          </p:cNvPr>
          <p:cNvCxnSpPr>
            <a:cxnSpLocks/>
          </p:cNvCxnSpPr>
          <p:nvPr/>
        </p:nvCxnSpPr>
        <p:spPr>
          <a:xfrm flipV="1">
            <a:off x="5372100" y="3750801"/>
            <a:ext cx="1247775" cy="54497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feld 15">
            <a:extLst>
              <a:ext uri="{FF2B5EF4-FFF2-40B4-BE49-F238E27FC236}">
                <a16:creationId xmlns:a16="http://schemas.microsoft.com/office/drawing/2014/main" id="{48971469-4CE0-ACC7-FB4F-9D6014E1EFD3}"/>
              </a:ext>
            </a:extLst>
          </p:cNvPr>
          <p:cNvSpPr txBox="1"/>
          <p:nvPr/>
        </p:nvSpPr>
        <p:spPr>
          <a:xfrm>
            <a:off x="2626823" y="4003387"/>
            <a:ext cx="2745278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Dynamical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tropopause</a:t>
            </a:r>
            <a:b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(2-PVU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boundary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b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shaded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isentropic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height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A7B03375-BF05-1558-D76B-65BEF89945FA}"/>
              </a:ext>
            </a:extLst>
          </p:cNvPr>
          <p:cNvSpPr txBox="1"/>
          <p:nvPr/>
        </p:nvSpPr>
        <p:spPr>
          <a:xfrm>
            <a:off x="5524500" y="6321799"/>
            <a:ext cx="64461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Dynamical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tropopause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on 27 Sep 2018. Data: ERA5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A8C2C193-47A1-CCB8-9FF0-5AC6B36D2682}"/>
              </a:ext>
            </a:extLst>
          </p:cNvPr>
          <p:cNvSpPr txBox="1"/>
          <p:nvPr/>
        </p:nvSpPr>
        <p:spPr>
          <a:xfrm>
            <a:off x="8379284" y="3227581"/>
            <a:ext cx="655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>
                <a:ln w="19050"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pic>
        <p:nvPicPr>
          <p:cNvPr id="20" name="Picture 8">
            <a:extLst>
              <a:ext uri="{FF2B5EF4-FFF2-40B4-BE49-F238E27FC236}">
                <a16:creationId xmlns:a16="http://schemas.microsoft.com/office/drawing/2014/main" id="{6248BB08-2A0A-E32B-F67A-5750A6E55A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816" y="1011786"/>
            <a:ext cx="480317" cy="479507"/>
          </a:xfrm>
          <a:prstGeom prst="rect">
            <a:avLst/>
          </a:prstGeom>
        </p:spPr>
      </p:pic>
      <p:pic>
        <p:nvPicPr>
          <p:cNvPr id="21" name="Picture 9">
            <a:extLst>
              <a:ext uri="{FF2B5EF4-FFF2-40B4-BE49-F238E27FC236}">
                <a16:creationId xmlns:a16="http://schemas.microsoft.com/office/drawing/2014/main" id="{F9D181CA-1630-0425-4E26-B85499E7FD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115" y="1162208"/>
            <a:ext cx="914124" cy="329085"/>
          </a:xfrm>
          <a:prstGeom prst="rect">
            <a:avLst/>
          </a:prstGeom>
        </p:spPr>
      </p:pic>
      <p:pic>
        <p:nvPicPr>
          <p:cNvPr id="22" name="Picture 13">
            <a:extLst>
              <a:ext uri="{FF2B5EF4-FFF2-40B4-BE49-F238E27FC236}">
                <a16:creationId xmlns:a16="http://schemas.microsoft.com/office/drawing/2014/main" id="{5E71A4BD-6D25-C77B-68AE-F256C26F42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8696" y="1010975"/>
            <a:ext cx="480317" cy="48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7690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 descr="Ein Bild, das drinnen, Gemüse enthält.&#10;&#10;Automatisch generierte Beschreibung">
            <a:extLst>
              <a:ext uri="{FF2B5EF4-FFF2-40B4-BE49-F238E27FC236}">
                <a16:creationId xmlns:a16="http://schemas.microsoft.com/office/drawing/2014/main" id="{EFE4C04A-19A1-FA45-11FC-80964EE6E6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1907512"/>
            <a:ext cx="6446169" cy="4383951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D7F23B0-B957-E618-F2F6-BFBB8439BE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9308"/>
            <a:ext cx="10515600" cy="5288692"/>
          </a:xfrm>
        </p:spPr>
        <p:txBody>
          <a:bodyPr>
            <a:normAutofit/>
          </a:bodyPr>
          <a:lstStyle/>
          <a:p>
            <a:r>
              <a:rPr lang="de-DE" dirty="0" err="1"/>
              <a:t>Visualizations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</a:t>
            </a:r>
            <a:r>
              <a:rPr lang="de-DE" b="1" dirty="0"/>
              <a:t>Met.3D</a:t>
            </a:r>
            <a:r>
              <a:rPr lang="de-DE" baseline="30000" dirty="0"/>
              <a:t>1</a:t>
            </a:r>
          </a:p>
          <a:p>
            <a:r>
              <a:rPr lang="de-DE" dirty="0"/>
              <a:t>3-D </a:t>
            </a:r>
            <a:r>
              <a:rPr lang="de-DE" dirty="0" err="1"/>
              <a:t>visualizations</a:t>
            </a:r>
            <a:r>
              <a:rPr lang="de-DE" dirty="0"/>
              <a:t> vital </a:t>
            </a:r>
            <a:r>
              <a:rPr lang="de-DE" dirty="0" err="1"/>
              <a:t>for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interpreting</a:t>
            </a:r>
            <a:r>
              <a:rPr lang="de-DE" dirty="0"/>
              <a:t> </a:t>
            </a:r>
            <a:r>
              <a:rPr lang="de-DE" dirty="0" err="1"/>
              <a:t>processes</a:t>
            </a:r>
            <a:br>
              <a:rPr lang="de-DE" dirty="0"/>
            </a:br>
            <a:endParaRPr lang="de-DE" dirty="0"/>
          </a:p>
          <a:p>
            <a:r>
              <a:rPr lang="de-DE" dirty="0" err="1"/>
              <a:t>Anomalies</a:t>
            </a:r>
            <a:r>
              <a:rPr lang="de-DE" dirty="0"/>
              <a:t> in „</a:t>
            </a:r>
            <a:r>
              <a:rPr lang="de-DE" dirty="0" err="1"/>
              <a:t>valleys</a:t>
            </a:r>
            <a:r>
              <a:rPr lang="de-DE" dirty="0"/>
              <a:t>“</a:t>
            </a:r>
          </a:p>
          <a:p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distinction</a:t>
            </a:r>
            <a:r>
              <a:rPr lang="de-DE" dirty="0"/>
              <a:t> </a:t>
            </a:r>
            <a:r>
              <a:rPr lang="de-DE" dirty="0" err="1"/>
              <a:t>between</a:t>
            </a:r>
            <a:br>
              <a:rPr lang="de-DE" dirty="0"/>
            </a:br>
            <a:r>
              <a:rPr lang="de-DE" i="1" dirty="0" err="1"/>
              <a:t>streamers</a:t>
            </a:r>
            <a:r>
              <a:rPr lang="de-DE" dirty="0"/>
              <a:t> and </a:t>
            </a:r>
            <a:r>
              <a:rPr lang="de-DE" i="1" dirty="0" err="1"/>
              <a:t>cutoffs</a:t>
            </a:r>
            <a:br>
              <a:rPr lang="de-DE" dirty="0"/>
            </a:br>
            <a:r>
              <a:rPr lang="de-DE" dirty="0"/>
              <a:t>in 3-D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C4F076B0-90BF-4659-D9FC-97E05E0E5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8622"/>
            <a:ext cx="10515600" cy="1325563"/>
          </a:xfrm>
        </p:spPr>
        <p:txBody>
          <a:bodyPr>
            <a:normAutofit/>
          </a:bodyPr>
          <a:lstStyle/>
          <a:p>
            <a:r>
              <a:rPr lang="de-DE" sz="2800" dirty="0"/>
              <a:t>A </a:t>
            </a:r>
            <a:r>
              <a:rPr lang="de-DE" sz="2800" dirty="0" err="1"/>
              <a:t>novel</a:t>
            </a:r>
            <a:r>
              <a:rPr lang="de-DE" sz="2800" dirty="0"/>
              <a:t> </a:t>
            </a:r>
            <a:r>
              <a:rPr lang="de-DE" sz="2800" dirty="0" err="1"/>
              <a:t>method</a:t>
            </a:r>
            <a:r>
              <a:rPr lang="de-DE" sz="2800" dirty="0"/>
              <a:t> </a:t>
            </a:r>
            <a:r>
              <a:rPr lang="de-DE" sz="2800" dirty="0" err="1"/>
              <a:t>for</a:t>
            </a:r>
            <a:r>
              <a:rPr lang="de-DE" sz="2800" dirty="0"/>
              <a:t> </a:t>
            </a:r>
            <a:r>
              <a:rPr lang="de-DE" sz="2800" dirty="0" err="1"/>
              <a:t>objective</a:t>
            </a:r>
            <a:r>
              <a:rPr lang="de-DE" sz="2800" dirty="0"/>
              <a:t> </a:t>
            </a:r>
            <a:r>
              <a:rPr lang="de-DE" sz="2800" dirty="0" err="1"/>
              <a:t>identification</a:t>
            </a:r>
            <a:r>
              <a:rPr lang="de-DE" sz="2800" dirty="0"/>
              <a:t> </a:t>
            </a:r>
            <a:br>
              <a:rPr lang="de-DE" sz="2800" dirty="0"/>
            </a:br>
            <a:r>
              <a:rPr lang="de-DE" sz="2800" dirty="0" err="1"/>
              <a:t>of</a:t>
            </a:r>
            <a:r>
              <a:rPr lang="de-DE" sz="2800" dirty="0"/>
              <a:t> 3-D potential </a:t>
            </a:r>
            <a:r>
              <a:rPr lang="de-DE" sz="2800" dirty="0" err="1"/>
              <a:t>vorticity</a:t>
            </a:r>
            <a:r>
              <a:rPr lang="de-DE" sz="2800" dirty="0"/>
              <a:t> </a:t>
            </a:r>
            <a:r>
              <a:rPr lang="de-DE" sz="2800" dirty="0" err="1"/>
              <a:t>anomalies</a:t>
            </a:r>
            <a:endParaRPr lang="de-DE" sz="2800" dirty="0"/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CE3841C8-0243-E35E-6FAA-3260E8FE9202}"/>
              </a:ext>
            </a:extLst>
          </p:cNvPr>
          <p:cNvCxnSpPr>
            <a:cxnSpLocks/>
          </p:cNvCxnSpPr>
          <p:nvPr/>
        </p:nvCxnSpPr>
        <p:spPr>
          <a:xfrm flipV="1">
            <a:off x="5372100" y="4540158"/>
            <a:ext cx="2741753" cy="52062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feld 15">
            <a:extLst>
              <a:ext uri="{FF2B5EF4-FFF2-40B4-BE49-F238E27FC236}">
                <a16:creationId xmlns:a16="http://schemas.microsoft.com/office/drawing/2014/main" id="{48971469-4CE0-ACC7-FB4F-9D6014E1EFD3}"/>
              </a:ext>
            </a:extLst>
          </p:cNvPr>
          <p:cNvSpPr txBox="1"/>
          <p:nvPr/>
        </p:nvSpPr>
        <p:spPr>
          <a:xfrm>
            <a:off x="3345083" y="4996304"/>
            <a:ext cx="2027017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Identified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volumetric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PV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anomaly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(PVA)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A7B03375-BF05-1558-D76B-65BEF89945FA}"/>
              </a:ext>
            </a:extLst>
          </p:cNvPr>
          <p:cNvSpPr txBox="1"/>
          <p:nvPr/>
        </p:nvSpPr>
        <p:spPr>
          <a:xfrm>
            <a:off x="5524500" y="6321799"/>
            <a:ext cx="6446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Dynamical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tropopause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on 27 Sep 2018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identified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anomalies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strategy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. Data: ERA5</a:t>
            </a:r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4895E8B8-00E2-8590-6870-C54D816859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816" y="1011786"/>
            <a:ext cx="480317" cy="479507"/>
          </a:xfrm>
          <a:prstGeom prst="rect">
            <a:avLst/>
          </a:prstGeom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7ED78FBE-5454-39A1-3D8D-F12A13D4C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115" y="1162208"/>
            <a:ext cx="914124" cy="329085"/>
          </a:xfrm>
          <a:prstGeom prst="rect">
            <a:avLst/>
          </a:prstGeom>
        </p:spPr>
      </p:pic>
      <p:pic>
        <p:nvPicPr>
          <p:cNvPr id="17" name="Picture 13">
            <a:extLst>
              <a:ext uri="{FF2B5EF4-FFF2-40B4-BE49-F238E27FC236}">
                <a16:creationId xmlns:a16="http://schemas.microsoft.com/office/drawing/2014/main" id="{3F82EC12-4D54-827C-CF0A-D0D8C48F98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8696" y="1010975"/>
            <a:ext cx="480317" cy="480317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D32FCEB2-B6D9-6E5E-48B9-50C9901781A8}"/>
              </a:ext>
            </a:extLst>
          </p:cNvPr>
          <p:cNvSpPr txBox="1"/>
          <p:nvPr/>
        </p:nvSpPr>
        <p:spPr>
          <a:xfrm>
            <a:off x="0" y="5934670"/>
            <a:ext cx="41792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Rautenhaus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M., Kern, M., Schäfler, A., and Westermann, R.: </a:t>
            </a: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Three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-dimensional </a:t>
            </a: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visualization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ensemble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weather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forecasts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Part 1: The </a:t>
            </a: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visualization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tool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Met.3D (</a:t>
            </a: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version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1.0)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Geosci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Model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Dev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., 8, 2329-2353, doi:10.5194/gmd-8-2329-2015, 2015.</a:t>
            </a:r>
          </a:p>
        </p:txBody>
      </p:sp>
    </p:spTree>
    <p:extLst>
      <p:ext uri="{BB962C8B-B14F-4D97-AF65-F5344CB8AC3E}">
        <p14:creationId xmlns:p14="http://schemas.microsoft.com/office/powerpoint/2010/main" val="3541352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54FF23-3250-DDDB-3797-6E91FEA05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5995"/>
          </a:xfrm>
        </p:spPr>
        <p:txBody>
          <a:bodyPr>
            <a:normAutofit/>
          </a:bodyPr>
          <a:lstStyle/>
          <a:p>
            <a:r>
              <a:rPr lang="de-DE" sz="2800" dirty="0"/>
              <a:t>Case Study: Flooding </a:t>
            </a:r>
            <a:r>
              <a:rPr lang="de-DE" sz="2800" dirty="0" err="1"/>
              <a:t>event</a:t>
            </a:r>
            <a:r>
              <a:rPr lang="de-DE" sz="2800" dirty="0"/>
              <a:t> in Vietnam in 2015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FBB2153-124E-4D10-CDDA-E81369777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91292"/>
            <a:ext cx="7208521" cy="4685671"/>
          </a:xfrm>
        </p:spPr>
        <p:txBody>
          <a:bodyPr>
            <a:normAutofit/>
          </a:bodyPr>
          <a:lstStyle/>
          <a:p>
            <a:r>
              <a:rPr lang="de-DE" sz="2400" dirty="0"/>
              <a:t>PVA </a:t>
            </a:r>
            <a:r>
              <a:rPr lang="de-DE" sz="2400" dirty="0" err="1"/>
              <a:t>identified</a:t>
            </a:r>
            <a:r>
              <a:rPr lang="de-DE" sz="2400" dirty="0"/>
              <a:t> </a:t>
            </a:r>
            <a:r>
              <a:rPr lang="de-DE" sz="2400" dirty="0" err="1"/>
              <a:t>as</a:t>
            </a:r>
            <a:r>
              <a:rPr lang="de-DE" sz="2400" dirty="0"/>
              <a:t> </a:t>
            </a:r>
            <a:r>
              <a:rPr lang="de-DE" sz="2400" dirty="0" err="1"/>
              <a:t>precursor</a:t>
            </a:r>
            <a:r>
              <a:rPr lang="de-DE" sz="2400" dirty="0"/>
              <a:t> </a:t>
            </a:r>
            <a:r>
              <a:rPr lang="de-DE" sz="2400" dirty="0" err="1"/>
              <a:t>to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analyzed</a:t>
            </a:r>
            <a:r>
              <a:rPr lang="de-DE" sz="2400" dirty="0"/>
              <a:t> </a:t>
            </a:r>
            <a:r>
              <a:rPr lang="de-DE" sz="2400" dirty="0" err="1"/>
              <a:t>event</a:t>
            </a:r>
            <a:endParaRPr lang="de-DE" sz="2400" dirty="0"/>
          </a:p>
          <a:p>
            <a:r>
              <a:rPr lang="de-DE" sz="2400" dirty="0" err="1"/>
              <a:t>Robustly</a:t>
            </a:r>
            <a:r>
              <a:rPr lang="de-DE" sz="2400" dirty="0"/>
              <a:t> </a:t>
            </a:r>
            <a:r>
              <a:rPr lang="de-DE" sz="2400" dirty="0" err="1"/>
              <a:t>detected</a:t>
            </a:r>
            <a:r>
              <a:rPr lang="de-DE" sz="2400" dirty="0"/>
              <a:t> </a:t>
            </a:r>
            <a:r>
              <a:rPr lang="de-DE" sz="2400" dirty="0" err="1"/>
              <a:t>over</a:t>
            </a:r>
            <a:r>
              <a:rPr lang="de-DE" sz="2400" dirty="0"/>
              <a:t> a </a:t>
            </a:r>
            <a:r>
              <a:rPr lang="de-DE" sz="2400" b="1" dirty="0" err="1"/>
              <a:t>longer</a:t>
            </a:r>
            <a:r>
              <a:rPr lang="de-DE" sz="2400" b="1" dirty="0"/>
              <a:t> </a:t>
            </a:r>
            <a:r>
              <a:rPr lang="de-DE" sz="2400" b="1" dirty="0" err="1"/>
              <a:t>timespan</a:t>
            </a:r>
            <a:r>
              <a:rPr lang="de-DE" sz="2400" dirty="0"/>
              <a:t> </a:t>
            </a:r>
            <a:r>
              <a:rPr lang="de-DE" sz="2400" dirty="0" err="1"/>
              <a:t>compared</a:t>
            </a:r>
            <a:r>
              <a:rPr lang="de-DE" sz="2400" dirty="0"/>
              <a:t> </a:t>
            </a:r>
            <a:r>
              <a:rPr lang="de-DE" sz="2400" dirty="0" err="1"/>
              <a:t>to</a:t>
            </a:r>
            <a:r>
              <a:rPr lang="de-DE" sz="2400" dirty="0"/>
              <a:t> 2-D</a:t>
            </a:r>
          </a:p>
          <a:p>
            <a:pPr marL="0" indent="0">
              <a:buNone/>
            </a:pPr>
            <a:endParaRPr lang="de-DE" sz="1000" dirty="0"/>
          </a:p>
          <a:p>
            <a:pPr marL="0" indent="0">
              <a:buNone/>
            </a:pPr>
            <a:r>
              <a:rPr lang="de-DE" sz="2400" dirty="0"/>
              <a:t>Further </a:t>
            </a:r>
            <a:r>
              <a:rPr lang="de-DE" sz="2400" b="1" dirty="0" err="1"/>
              <a:t>advantages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3-D </a:t>
            </a:r>
            <a:r>
              <a:rPr lang="de-DE" sz="2400" dirty="0" err="1"/>
              <a:t>analysis</a:t>
            </a:r>
            <a:r>
              <a:rPr lang="de-DE" sz="2400" dirty="0"/>
              <a:t>:</a:t>
            </a:r>
          </a:p>
          <a:p>
            <a:r>
              <a:rPr lang="de-DE" sz="2400" dirty="0" err="1"/>
              <a:t>Based</a:t>
            </a:r>
            <a:r>
              <a:rPr lang="de-DE" sz="2400" dirty="0"/>
              <a:t> on </a:t>
            </a:r>
            <a:r>
              <a:rPr lang="de-DE" sz="2400" dirty="0" err="1"/>
              <a:t>more</a:t>
            </a:r>
            <a:r>
              <a:rPr lang="de-DE" sz="2400" dirty="0"/>
              <a:t> </a:t>
            </a:r>
            <a:r>
              <a:rPr lang="de-DE" sz="2400" dirty="0" err="1"/>
              <a:t>information</a:t>
            </a:r>
            <a:br>
              <a:rPr lang="de-DE" sz="2400" dirty="0"/>
            </a:br>
            <a:r>
              <a:rPr lang="de-DE" sz="2400" dirty="0">
                <a:sym typeface="Wingdings" panose="05000000000000000000" pitchFamily="2" charset="2"/>
              </a:rPr>
              <a:t> </a:t>
            </a:r>
            <a:r>
              <a:rPr lang="de-DE" sz="2400" dirty="0" err="1">
                <a:sym typeface="Wingdings" panose="05000000000000000000" pitchFamily="2" charset="2"/>
              </a:rPr>
              <a:t>more</a:t>
            </a:r>
            <a:r>
              <a:rPr lang="de-DE" sz="2400" dirty="0">
                <a:sym typeface="Wingdings" panose="05000000000000000000" pitchFamily="2" charset="2"/>
              </a:rPr>
              <a:t> </a:t>
            </a:r>
            <a:r>
              <a:rPr lang="de-DE" sz="2400" dirty="0" err="1">
                <a:sym typeface="Wingdings" panose="05000000000000000000" pitchFamily="2" charset="2"/>
              </a:rPr>
              <a:t>features</a:t>
            </a:r>
            <a:endParaRPr lang="de-DE" sz="2400" dirty="0"/>
          </a:p>
          <a:p>
            <a:r>
              <a:rPr lang="de-DE" sz="2400" dirty="0" err="1"/>
              <a:t>Full</a:t>
            </a:r>
            <a:r>
              <a:rPr lang="de-DE" sz="2400" dirty="0"/>
              <a:t> </a:t>
            </a:r>
            <a:r>
              <a:rPr lang="de-DE" sz="2400" dirty="0" err="1"/>
              <a:t>event</a:t>
            </a:r>
            <a:r>
              <a:rPr lang="de-DE" sz="2400" dirty="0"/>
              <a:t> </a:t>
            </a:r>
            <a:r>
              <a:rPr lang="de-DE" sz="2400" dirty="0" err="1"/>
              <a:t>represented</a:t>
            </a:r>
            <a:r>
              <a:rPr lang="de-DE" sz="2400" dirty="0"/>
              <a:t> in </a:t>
            </a:r>
            <a:r>
              <a:rPr lang="de-DE" sz="2400" dirty="0" err="1"/>
              <a:t>one</a:t>
            </a:r>
            <a:r>
              <a:rPr lang="de-DE" sz="2400" dirty="0"/>
              <a:t> </a:t>
            </a:r>
            <a:r>
              <a:rPr lang="de-DE" sz="2400" dirty="0" err="1"/>
              <a:t>display</a:t>
            </a:r>
            <a:endParaRPr lang="de-DE" sz="2400" dirty="0"/>
          </a:p>
          <a:p>
            <a:r>
              <a:rPr lang="de-DE" sz="2400" dirty="0" err="1"/>
              <a:t>No</a:t>
            </a:r>
            <a:r>
              <a:rPr lang="de-DE" sz="2400" dirty="0"/>
              <a:t> </a:t>
            </a:r>
            <a:r>
              <a:rPr lang="de-DE" sz="2400" dirty="0" err="1"/>
              <a:t>need</a:t>
            </a:r>
            <a:r>
              <a:rPr lang="de-DE" sz="2400" dirty="0"/>
              <a:t> </a:t>
            </a:r>
            <a:r>
              <a:rPr lang="de-DE" sz="2400" dirty="0" err="1"/>
              <a:t>to</a:t>
            </a:r>
            <a:r>
              <a:rPr lang="de-DE" sz="2400" dirty="0"/>
              <a:t> </a:t>
            </a:r>
            <a:r>
              <a:rPr lang="de-DE" sz="2400" dirty="0" err="1"/>
              <a:t>choose</a:t>
            </a:r>
            <a:r>
              <a:rPr lang="de-DE" sz="2400" dirty="0"/>
              <a:t> „</a:t>
            </a:r>
            <a:r>
              <a:rPr lang="de-DE" sz="2400" dirty="0" err="1"/>
              <a:t>good</a:t>
            </a:r>
            <a:r>
              <a:rPr lang="de-DE" sz="2400" dirty="0"/>
              <a:t>“ isentrope </a:t>
            </a:r>
            <a:br>
              <a:rPr lang="de-DE" sz="2400" dirty="0"/>
            </a:br>
            <a:r>
              <a:rPr lang="de-DE" sz="2400" dirty="0" err="1"/>
              <a:t>for</a:t>
            </a:r>
            <a:r>
              <a:rPr lang="de-DE" sz="2400" dirty="0"/>
              <a:t> </a:t>
            </a:r>
            <a:r>
              <a:rPr lang="de-DE" sz="2400" b="1" dirty="0" err="1"/>
              <a:t>climatological</a:t>
            </a:r>
            <a:r>
              <a:rPr lang="de-DE" sz="2400" b="1" dirty="0"/>
              <a:t> </a:t>
            </a:r>
            <a:r>
              <a:rPr lang="de-DE" sz="2400" b="1" dirty="0" err="1"/>
              <a:t>analyses</a:t>
            </a:r>
            <a:endParaRPr lang="de-DE" sz="2400" b="1" dirty="0"/>
          </a:p>
          <a:p>
            <a:endParaRPr lang="de-DE" sz="2400" dirty="0"/>
          </a:p>
          <a:p>
            <a:pPr lvl="1"/>
            <a:endParaRPr lang="de-DE" sz="2000" dirty="0"/>
          </a:p>
        </p:txBody>
      </p:sp>
      <p:pic>
        <p:nvPicPr>
          <p:cNvPr id="7" name="supplement_3dvis_pva_Trim">
            <a:hlinkClick r:id="" action="ppaction://media"/>
            <a:extLst>
              <a:ext uri="{FF2B5EF4-FFF2-40B4-BE49-F238E27FC236}">
                <a16:creationId xmlns:a16="http://schemas.microsoft.com/office/drawing/2014/main" id="{6BA1C382-CD95-E560-CBBA-8005692298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17424" y="2611082"/>
            <a:ext cx="5678945" cy="3194406"/>
          </a:xfrm>
          <a:prstGeom prst="rect">
            <a:avLst/>
          </a:prstGeom>
        </p:spPr>
      </p:pic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8F7FFD60-4768-9204-E847-BD23D89B4D81}"/>
              </a:ext>
            </a:extLst>
          </p:cNvPr>
          <p:cNvCxnSpPr>
            <a:cxnSpLocks/>
          </p:cNvCxnSpPr>
          <p:nvPr/>
        </p:nvCxnSpPr>
        <p:spPr>
          <a:xfrm flipH="1">
            <a:off x="8605520" y="2420291"/>
            <a:ext cx="1422360" cy="60500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249909AF-526D-87D9-4225-8CF80F0CB5D4}"/>
              </a:ext>
            </a:extLst>
          </p:cNvPr>
          <p:cNvSpPr txBox="1"/>
          <p:nvPr/>
        </p:nvSpPr>
        <p:spPr>
          <a:xfrm>
            <a:off x="9793910" y="1815736"/>
            <a:ext cx="2027017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Cross-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section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PV</a:t>
            </a:r>
          </a:p>
          <a:p>
            <a:pPr algn="ctr"/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black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line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= 2 PVU)</a:t>
            </a:r>
          </a:p>
        </p:txBody>
      </p: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463C30FB-800C-C9AE-1A91-A895FBD44A75}"/>
              </a:ext>
            </a:extLst>
          </p:cNvPr>
          <p:cNvCxnSpPr>
            <a:cxnSpLocks/>
            <a:stCxn id="15" idx="3"/>
          </p:cNvCxnSpPr>
          <p:nvPr/>
        </p:nvCxnSpPr>
        <p:spPr>
          <a:xfrm flipV="1">
            <a:off x="8605520" y="5634158"/>
            <a:ext cx="1254595" cy="62671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8BE85C92-F32C-65B0-8EA7-8C9AD798561E}"/>
              </a:ext>
            </a:extLst>
          </p:cNvPr>
          <p:cNvSpPr txBox="1"/>
          <p:nvPr/>
        </p:nvSpPr>
        <p:spPr>
          <a:xfrm>
            <a:off x="6578503" y="6091595"/>
            <a:ext cx="2027017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Precipitation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rate</a:t>
            </a:r>
          </a:p>
        </p:txBody>
      </p:sp>
      <p:pic>
        <p:nvPicPr>
          <p:cNvPr id="18" name="Picture 8">
            <a:extLst>
              <a:ext uri="{FF2B5EF4-FFF2-40B4-BE49-F238E27FC236}">
                <a16:creationId xmlns:a16="http://schemas.microsoft.com/office/drawing/2014/main" id="{31862884-17C6-AA22-38CF-6C5EB101E5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816" y="1011786"/>
            <a:ext cx="480317" cy="479507"/>
          </a:xfrm>
          <a:prstGeom prst="rect">
            <a:avLst/>
          </a:prstGeom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id="{74A751D6-7387-A8DF-950D-060640E297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115" y="1162208"/>
            <a:ext cx="914124" cy="329085"/>
          </a:xfrm>
          <a:prstGeom prst="rect">
            <a:avLst/>
          </a:prstGeom>
        </p:spPr>
      </p:pic>
      <p:pic>
        <p:nvPicPr>
          <p:cNvPr id="20" name="Picture 13">
            <a:extLst>
              <a:ext uri="{FF2B5EF4-FFF2-40B4-BE49-F238E27FC236}">
                <a16:creationId xmlns:a16="http://schemas.microsoft.com/office/drawing/2014/main" id="{AF86ABE4-8088-F0F1-B561-A9651A9BDC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8696" y="1010975"/>
            <a:ext cx="480317" cy="480317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1C840234-B52D-2DAB-E2AD-BC146B34F78F}"/>
              </a:ext>
            </a:extLst>
          </p:cNvPr>
          <p:cNvSpPr/>
          <p:nvPr/>
        </p:nvSpPr>
        <p:spPr>
          <a:xfrm>
            <a:off x="95630" y="5634158"/>
            <a:ext cx="5400295" cy="113573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Fischer, C., Fink, A. H.,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Schömer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E., van der Linden, R., Maier-Gerber, M.,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Rautenhaus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M., and Riemer, M.: A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novel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method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objective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identification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3-D potential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vorticity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anomalies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Geosci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Model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Dev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Discussions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1-30, doi:10.5194/gmd-2021-424, 2022.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br>
              <a:rPr kumimoji="0" lang="de-DE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e-DE" sz="1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Accepted</a:t>
            </a: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</a:t>
            </a: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publication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Code and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video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supplement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available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Grafik 4" descr="Ein Bild, das Axt, Werkzeug, Vektorgrafiken, Silhouette enthält.&#10;&#10;Automatisch generierte Beschreibung">
            <a:extLst>
              <a:ext uri="{FF2B5EF4-FFF2-40B4-BE49-F238E27FC236}">
                <a16:creationId xmlns:a16="http://schemas.microsoft.com/office/drawing/2014/main" id="{B08B45B9-03DB-CA24-D071-BD81298BED6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505" y="6340475"/>
            <a:ext cx="459159" cy="373454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81442E43-3550-7F71-7A8E-AA38A8D47721}"/>
              </a:ext>
            </a:extLst>
          </p:cNvPr>
          <p:cNvSpPr txBox="1"/>
          <p:nvPr/>
        </p:nvSpPr>
        <p:spPr>
          <a:xfrm>
            <a:off x="10204464" y="6357925"/>
            <a:ext cx="18708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@ChristophFischr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7BF50AA2-18D5-3101-027A-491210E6C0D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975" y="5947515"/>
            <a:ext cx="891217" cy="89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53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2w-presentation.potx" id="{2E688016-96AA-4BEE-B1FC-773240CA633F}" vid="{FB0D57B5-3910-4F9B-81E5-27E32C4A3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w2w-slide-template-powerpoint</Template>
  <TotalTime>0</TotalTime>
  <Words>506</Words>
  <Application>Microsoft Office PowerPoint</Application>
  <PresentationFormat>Breitbild</PresentationFormat>
  <Paragraphs>44</Paragraphs>
  <Slides>4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</vt:i4>
      </vt:variant>
    </vt:vector>
  </HeadingPairs>
  <TitlesOfParts>
    <vt:vector size="8" baseType="lpstr">
      <vt:lpstr>Arial</vt:lpstr>
      <vt:lpstr>Calibri</vt:lpstr>
      <vt:lpstr>StarSymbol</vt:lpstr>
      <vt:lpstr>Office</vt:lpstr>
      <vt:lpstr>A novel method for objective identification  of 3-D potential vorticity anomalies</vt:lpstr>
      <vt:lpstr>A novel method for objective identification  of 3-D potential vorticity anomalies</vt:lpstr>
      <vt:lpstr>A novel method for objective identification  of 3-D potential vorticity anomalies</vt:lpstr>
      <vt:lpstr>Case Study: Flooding event in Vietnam in 2015</vt:lpstr>
    </vt:vector>
  </TitlesOfParts>
  <Company>LMU München Fakultät Physik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Muffin Compiler</dc:creator>
  <cp:lastModifiedBy>Fischer, Christoph</cp:lastModifiedBy>
  <cp:revision>66</cp:revision>
  <dcterms:created xsi:type="dcterms:W3CDTF">2020-09-14T05:43:47Z</dcterms:created>
  <dcterms:modified xsi:type="dcterms:W3CDTF">2022-05-25T20:45:13Z</dcterms:modified>
</cp:coreProperties>
</file>