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2E57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094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2BB508-72C4-EFAA-E981-5874F107A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D20302-7F45-1908-1350-DD8C22DD1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0435F0E-B034-42E8-D3E8-A8999BB8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1802-1982-4F47-9E43-4B91ECBE8220}" type="datetimeFigureOut">
              <a:rPr lang="pt-PT" smtClean="0"/>
              <a:t>23/05/2022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69CAEAD-9173-A92A-4521-440F2648E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DF7B311-6B42-5D4A-76F4-72C669AB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A09F-B9D6-4DBC-A72B-A82857596D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7976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27D766-0AB5-65AA-3456-F31E92CEB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A3ACD18-3D83-3CC4-1D03-B946C8CEA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3781BC4-FC4A-522E-809E-4CB301892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1802-1982-4F47-9E43-4B91ECBE8220}" type="datetimeFigureOut">
              <a:rPr lang="pt-PT" smtClean="0"/>
              <a:t>23/05/2022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B203B40-31CF-F679-C259-2DB22234C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EFC6AAE-8AA0-F8C9-6602-833AB536D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A09F-B9D6-4DBC-A72B-A82857596D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9544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C6B877A-9309-02F3-F6C4-D6FD68EF77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9ED07A7-9088-42A2-E78C-9543670E4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E6C081C-397C-C3C8-3E09-08225C408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1802-1982-4F47-9E43-4B91ECBE8220}" type="datetimeFigureOut">
              <a:rPr lang="pt-PT" smtClean="0"/>
              <a:t>23/05/2022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B3EEC51-E687-CE4F-E92D-69FF3B23D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D71AABF-1880-F650-0F17-E0CF871A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A09F-B9D6-4DBC-A72B-A82857596D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00163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BE25A1-D032-B08E-7B02-B0DAD63AE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4B0874F-63E9-742C-CF43-F3518AD4F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3704D93-A503-FCE8-D474-07FADD60C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1802-1982-4F47-9E43-4B91ECBE8220}" type="datetimeFigureOut">
              <a:rPr lang="pt-PT" smtClean="0"/>
              <a:t>23/05/2022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09EE299-005E-E1E1-7CA6-C45761E6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7B79C04-6A38-3FDF-EFCF-A7456E347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A09F-B9D6-4DBC-A72B-A82857596D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8237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83050B-D674-080A-4A86-6CF9DD2AB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A0F96BE-0082-80E1-AB6A-56B26E9F4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CE70583-C524-1BD0-7AF6-70CDDC98B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1802-1982-4F47-9E43-4B91ECBE8220}" type="datetimeFigureOut">
              <a:rPr lang="pt-PT" smtClean="0"/>
              <a:t>23/05/2022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5B6D7A7-8689-3DB9-FBD3-DA3F9F879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B1BD278-CF21-99BB-9DED-56A2C23AD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A09F-B9D6-4DBC-A72B-A82857596D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3391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F5433D-D236-1D0A-3BD8-0F98CF639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B1696E9-AF07-4C29-79DC-040A73E2C7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23057CC4-7794-5244-1D6C-5B7AF2667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C3F26C7-2984-8D93-7978-20BA1234B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1802-1982-4F47-9E43-4B91ECBE8220}" type="datetimeFigureOut">
              <a:rPr lang="pt-PT" smtClean="0"/>
              <a:t>23/05/2022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BD6A75-4474-0EBF-CFBD-53AECCC5B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54B207A-690C-DAD9-633E-C108F77D4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A09F-B9D6-4DBC-A72B-A82857596D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016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D85AC2-2679-F971-25E8-DA796B36A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953291F-C766-7C29-2675-F7AE6B5AF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617541C1-A335-5612-67C1-D79F0694D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3F30716D-F05D-EA59-5BDB-C1BBE064D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754F76F3-5C23-CF0C-A0B2-BB98805BC6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B9D9F1CC-6907-4571-59A8-C3F787EC6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1802-1982-4F47-9E43-4B91ECBE8220}" type="datetimeFigureOut">
              <a:rPr lang="pt-PT" smtClean="0"/>
              <a:t>23/05/2022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1AD0D14E-4FE2-E50B-8D72-E111B3793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F25A264F-094A-D2F6-136B-88AA09CC3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A09F-B9D6-4DBC-A72B-A82857596D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2802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38D045-A96A-4911-7831-0926ED190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4A6E6364-ED05-7C90-F181-19EFAA598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1802-1982-4F47-9E43-4B91ECBE8220}" type="datetimeFigureOut">
              <a:rPr lang="pt-PT" smtClean="0"/>
              <a:t>23/05/2022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7869FADB-2248-7D6B-2E96-B9F84EE8A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47F37AA4-CF6F-71DC-12D1-4A6F697A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A09F-B9D6-4DBC-A72B-A82857596D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619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20CC6A2-4C53-90D4-611E-555E51A41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1802-1982-4F47-9E43-4B91ECBE8220}" type="datetimeFigureOut">
              <a:rPr lang="pt-PT" smtClean="0"/>
              <a:t>23/05/2022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B0CCD95-AC7A-60EE-E38A-5C61578BA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9D3793F0-D66C-A952-FFD2-2086F0E7B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A09F-B9D6-4DBC-A72B-A82857596D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127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FE900B-8643-80DC-05B2-CD416B20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18A579B-8C9A-4C99-2C64-F6D94A9BD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0D22E53-1A52-2974-E2AA-7ABA06256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A4983D2-F5BC-234B-911F-CC180848B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1802-1982-4F47-9E43-4B91ECBE8220}" type="datetimeFigureOut">
              <a:rPr lang="pt-PT" smtClean="0"/>
              <a:t>23/05/2022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97DE419C-2D19-6933-3051-4F510FAED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6084CA7-EC77-E45F-D599-7D2FBBDD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A09F-B9D6-4DBC-A72B-A82857596D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3590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7C1837-8334-58E2-E6CE-06FFF2648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6A445769-D0D1-3B52-50B1-F23B9A686B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D24D1D94-331B-3983-06CE-1787C5701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80886817-41CC-A2CD-91FC-0D5451F7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1802-1982-4F47-9E43-4B91ECBE8220}" type="datetimeFigureOut">
              <a:rPr lang="pt-PT" smtClean="0"/>
              <a:t>23/05/2022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9CAD60EA-9B51-073F-F9E0-6D98B5B36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112D61D1-A737-8930-B299-305097132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A09F-B9D6-4DBC-A72B-A82857596D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812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812C7DF-DD3B-4926-4AF8-5356631B5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3B2D3E2-33B1-133F-3EC0-60055CDB1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833A2BF-907F-E96A-D490-553F9A441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D1802-1982-4F47-9E43-4B91ECBE8220}" type="datetimeFigureOut">
              <a:rPr lang="pt-PT" smtClean="0"/>
              <a:t>23/05/2022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E31EB19-1AF3-B9D1-FBC9-F949EB5CC5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A555AD0-BC3D-86CD-7F4A-45274C721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1A09F-B9D6-4DBC-A72B-A82857596D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2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3FB0E841-E538-4F03-6F01-A81B0A6743F6}"/>
              </a:ext>
            </a:extLst>
          </p:cNvPr>
          <p:cNvSpPr txBox="1"/>
          <p:nvPr/>
        </p:nvSpPr>
        <p:spPr>
          <a:xfrm>
            <a:off x="3725396" y="323333"/>
            <a:ext cx="10820401" cy="1388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0E5D7F9E-F092-F15E-756F-1716D45A5612}"/>
              </a:ext>
            </a:extLst>
          </p:cNvPr>
          <p:cNvSpPr txBox="1"/>
          <p:nvPr/>
        </p:nvSpPr>
        <p:spPr>
          <a:xfrm>
            <a:off x="917514" y="2437504"/>
            <a:ext cx="10356972" cy="1652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D2E57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Lithology Mapping with Satellite, Fieldwork-based Spectral data, and Machine Learning: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D2E57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case study of Beiras Group (Central Portugal)</a:t>
            </a:r>
            <a:endParaRPr lang="en-US" sz="2400" dirty="0">
              <a:solidFill>
                <a:srgbClr val="0D2E57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1616DEF6-2334-E670-F25C-26C2FA5BAB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0572" y="5116604"/>
            <a:ext cx="1970292" cy="1121696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F9330588-7E46-41BA-638B-E8A7815FE2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621" y="5432546"/>
            <a:ext cx="1739593" cy="692559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31B77B42-D5A5-91CE-2FCD-D2F5BDAEE4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719" y="5142833"/>
            <a:ext cx="1150194" cy="1095467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73EFFBED-EFBB-4278-C189-24F7C50D25E8}"/>
              </a:ext>
            </a:extLst>
          </p:cNvPr>
          <p:cNvSpPr txBox="1"/>
          <p:nvPr/>
        </p:nvSpPr>
        <p:spPr>
          <a:xfrm>
            <a:off x="917514" y="4016852"/>
            <a:ext cx="21552876" cy="775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PT" sz="20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João Pereira</a:t>
            </a:r>
            <a:r>
              <a:rPr lang="pt-PT" sz="2000" b="1" baseline="30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PT" sz="2800" b="1" baseline="300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PT" sz="14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Alcides Pereira, Artur Gil, Vasco M. Mantas </a:t>
            </a:r>
            <a:endParaRPr lang="pt-PT" baseline="30000" dirty="0">
              <a:effectLst/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9C262F5-CA50-0C22-13E5-8209A8C9C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1" y="324354"/>
            <a:ext cx="3334069" cy="9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aixaDeTexto 41">
            <a:extLst>
              <a:ext uri="{FF2B5EF4-FFF2-40B4-BE49-F238E27FC236}">
                <a16:creationId xmlns:a16="http://schemas.microsoft.com/office/drawing/2014/main" id="{9E3F2A25-99B6-9152-55EC-04BCDDFB73EA}"/>
              </a:ext>
            </a:extLst>
          </p:cNvPr>
          <p:cNvSpPr txBox="1"/>
          <p:nvPr/>
        </p:nvSpPr>
        <p:spPr>
          <a:xfrm>
            <a:off x="10753662" y="323333"/>
            <a:ext cx="981137" cy="1015663"/>
          </a:xfrm>
          <a:prstGeom prst="rect">
            <a:avLst/>
          </a:prstGeom>
          <a:solidFill>
            <a:srgbClr val="0D2E57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000" dirty="0">
                <a:solidFill>
                  <a:schemeClr val="bg1"/>
                </a:solidFill>
                <a:latin typeface="Arial Black" panose="020B0A04020102020204" pitchFamily="34" charset="0"/>
              </a:rPr>
              <a:t>24 may</a:t>
            </a:r>
          </a:p>
          <a:p>
            <a:pPr algn="ctr"/>
            <a:r>
              <a:rPr lang="pt-P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31D4E868-2981-7BE8-44B6-519EF5BE5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377" y="5369728"/>
            <a:ext cx="1063150" cy="148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Imagem 47">
            <a:extLst>
              <a:ext uri="{FF2B5EF4-FFF2-40B4-BE49-F238E27FC236}">
                <a16:creationId xmlns:a16="http://schemas.microsoft.com/office/drawing/2014/main" id="{FC8308DA-38AB-8544-BA67-47921B69C8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88" y="1523325"/>
            <a:ext cx="883137" cy="88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33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3FB0E841-E538-4F03-6F01-A81B0A6743F6}"/>
              </a:ext>
            </a:extLst>
          </p:cNvPr>
          <p:cNvSpPr txBox="1"/>
          <p:nvPr/>
        </p:nvSpPr>
        <p:spPr>
          <a:xfrm>
            <a:off x="3725396" y="323333"/>
            <a:ext cx="10820401" cy="1388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0E5D7F9E-F092-F15E-756F-1716D45A5612}"/>
              </a:ext>
            </a:extLst>
          </p:cNvPr>
          <p:cNvSpPr txBox="1"/>
          <p:nvPr/>
        </p:nvSpPr>
        <p:spPr>
          <a:xfrm>
            <a:off x="4150864" y="2431388"/>
            <a:ext cx="5911303" cy="824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D2E57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Thank you!</a:t>
            </a:r>
            <a:endParaRPr lang="en-US" sz="4000" dirty="0">
              <a:solidFill>
                <a:srgbClr val="0D2E57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1616DEF6-2334-E670-F25C-26C2FA5BAB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0572" y="5116604"/>
            <a:ext cx="1970292" cy="1121696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F9330588-7E46-41BA-638B-E8A7815FE2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621" y="5432546"/>
            <a:ext cx="1739593" cy="692559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31B77B42-D5A5-91CE-2FCD-D2F5BDAEE4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719" y="5142833"/>
            <a:ext cx="1150194" cy="1095467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9C262F5-CA50-0C22-13E5-8209A8C9C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1" y="324354"/>
            <a:ext cx="3334069" cy="9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aixaDeTexto 41">
            <a:extLst>
              <a:ext uri="{FF2B5EF4-FFF2-40B4-BE49-F238E27FC236}">
                <a16:creationId xmlns:a16="http://schemas.microsoft.com/office/drawing/2014/main" id="{9E3F2A25-99B6-9152-55EC-04BCDDFB73EA}"/>
              </a:ext>
            </a:extLst>
          </p:cNvPr>
          <p:cNvSpPr txBox="1"/>
          <p:nvPr/>
        </p:nvSpPr>
        <p:spPr>
          <a:xfrm>
            <a:off x="10753662" y="323333"/>
            <a:ext cx="981137" cy="1015663"/>
          </a:xfrm>
          <a:prstGeom prst="rect">
            <a:avLst/>
          </a:prstGeom>
          <a:solidFill>
            <a:srgbClr val="0D2E57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000" dirty="0">
                <a:solidFill>
                  <a:schemeClr val="bg1"/>
                </a:solidFill>
                <a:latin typeface="Arial Black" panose="020B0A04020102020204" pitchFamily="34" charset="0"/>
              </a:rPr>
              <a:t>24 may</a:t>
            </a:r>
          </a:p>
          <a:p>
            <a:pPr algn="ctr"/>
            <a:r>
              <a:rPr lang="pt-P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31D4E868-2981-7BE8-44B6-519EF5BE5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850" y="5380969"/>
            <a:ext cx="1063150" cy="148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717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3FB0E841-E538-4F03-6F01-A81B0A6743F6}"/>
              </a:ext>
            </a:extLst>
          </p:cNvPr>
          <p:cNvSpPr txBox="1"/>
          <p:nvPr/>
        </p:nvSpPr>
        <p:spPr>
          <a:xfrm>
            <a:off x="3725396" y="323333"/>
            <a:ext cx="10820401" cy="1388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0" name="Agrupar 79">
            <a:extLst>
              <a:ext uri="{FF2B5EF4-FFF2-40B4-BE49-F238E27FC236}">
                <a16:creationId xmlns:a16="http://schemas.microsoft.com/office/drawing/2014/main" id="{24C6F0E2-7898-D007-7D3E-12828EDD1FED}"/>
              </a:ext>
            </a:extLst>
          </p:cNvPr>
          <p:cNvGrpSpPr/>
          <p:nvPr/>
        </p:nvGrpSpPr>
        <p:grpSpPr>
          <a:xfrm>
            <a:off x="279275" y="1532554"/>
            <a:ext cx="3755414" cy="4110781"/>
            <a:chOff x="534401" y="1481325"/>
            <a:chExt cx="3755414" cy="4110781"/>
          </a:xfrm>
        </p:grpSpPr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DA59612C-95F7-DF2F-B00A-24B003ADC1B9}"/>
                </a:ext>
              </a:extLst>
            </p:cNvPr>
            <p:cNvSpPr txBox="1"/>
            <p:nvPr/>
          </p:nvSpPr>
          <p:spPr>
            <a:xfrm>
              <a:off x="534401" y="1481325"/>
              <a:ext cx="3755414" cy="2292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2500"/>
                </a:lnSpc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Arial "/>
                  <a:ea typeface="Open Sans" panose="020B0606030504020204" pitchFamily="34" charset="0"/>
                  <a:cs typeface="Open Sans" panose="020B0606030504020204" pitchFamily="34" charset="0"/>
                </a:rPr>
                <a:t>Integration of various data sources has provided valuable and detailed knowledge for geological studies</a:t>
              </a:r>
            </a:p>
            <a:p>
              <a:pPr marL="285750" indent="-285750">
                <a:lnSpc>
                  <a:spcPts val="2500"/>
                </a:lnSpc>
                <a:buFont typeface="Arial" panose="020B0604020202020204" pitchFamily="34" charset="0"/>
                <a:buChar char="•"/>
              </a:pPr>
              <a:endParaRPr lang="en-US" sz="1800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>
                <a:lnSpc>
                  <a:spcPts val="2500"/>
                </a:lnSpc>
              </a:pPr>
              <a:endParaRPr lang="en-US" dirty="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pt-PT" dirty="0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26EDFC9B-A37C-33D3-4622-7CA46AD502B3}"/>
                </a:ext>
              </a:extLst>
            </p:cNvPr>
            <p:cNvGrpSpPr/>
            <p:nvPr/>
          </p:nvGrpSpPr>
          <p:grpSpPr>
            <a:xfrm>
              <a:off x="1202496" y="3299171"/>
              <a:ext cx="2113626" cy="2292935"/>
              <a:chOff x="1102400" y="2635614"/>
              <a:chExt cx="3760571" cy="4079599"/>
            </a:xfrm>
          </p:grpSpPr>
          <p:sp>
            <p:nvSpPr>
              <p:cNvPr id="40" name="Freeform: Shape 382">
                <a:extLst>
                  <a:ext uri="{FF2B5EF4-FFF2-40B4-BE49-F238E27FC236}">
                    <a16:creationId xmlns:a16="http://schemas.microsoft.com/office/drawing/2014/main" id="{57753D46-56EE-FFAA-881D-08FA58F9A9AE}"/>
                  </a:ext>
                </a:extLst>
              </p:cNvPr>
              <p:cNvSpPr/>
              <p:nvPr/>
            </p:nvSpPr>
            <p:spPr>
              <a:xfrm>
                <a:off x="2482618" y="2635614"/>
                <a:ext cx="1000135" cy="1698349"/>
              </a:xfrm>
              <a:custGeom>
                <a:avLst/>
                <a:gdLst>
                  <a:gd name="connsiteX0" fmla="*/ 595139 w 1143039"/>
                  <a:gd name="connsiteY0" fmla="*/ 497 h 1941017"/>
                  <a:gd name="connsiteX1" fmla="*/ 692603 w 1143039"/>
                  <a:gd name="connsiteY1" fmla="*/ 13024 h 1941017"/>
                  <a:gd name="connsiteX2" fmla="*/ 1142991 w 1143039"/>
                  <a:gd name="connsiteY2" fmla="*/ 564130 h 1941017"/>
                  <a:gd name="connsiteX3" fmla="*/ 1112704 w 1143039"/>
                  <a:gd name="connsiteY3" fmla="*/ 755455 h 1941017"/>
                  <a:gd name="connsiteX4" fmla="*/ 1094149 w 1143039"/>
                  <a:gd name="connsiteY4" fmla="*/ 798018 h 1941017"/>
                  <a:gd name="connsiteX5" fmla="*/ 1095415 w 1143039"/>
                  <a:gd name="connsiteY5" fmla="*/ 798018 h 1941017"/>
                  <a:gd name="connsiteX6" fmla="*/ 581054 w 1143039"/>
                  <a:gd name="connsiteY6" fmla="*/ 1941017 h 1941017"/>
                  <a:gd name="connsiteX7" fmla="*/ 50867 w 1143039"/>
                  <a:gd name="connsiteY7" fmla="*/ 804878 h 1941017"/>
                  <a:gd name="connsiteX8" fmla="*/ 44600 w 1143039"/>
                  <a:gd name="connsiteY8" fmla="*/ 792853 h 1941017"/>
                  <a:gd name="connsiteX9" fmla="*/ 54448 w 1143039"/>
                  <a:gd name="connsiteY9" fmla="*/ 328183 h 1941017"/>
                  <a:gd name="connsiteX10" fmla="*/ 595139 w 1143039"/>
                  <a:gd name="connsiteY10" fmla="*/ 497 h 1941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3039" h="1941017">
                    <a:moveTo>
                      <a:pt x="595139" y="497"/>
                    </a:moveTo>
                    <a:cubicBezTo>
                      <a:pt x="627494" y="1850"/>
                      <a:pt x="660084" y="5975"/>
                      <a:pt x="692603" y="13024"/>
                    </a:cubicBezTo>
                    <a:cubicBezTo>
                      <a:pt x="952760" y="69414"/>
                      <a:pt x="1139533" y="297954"/>
                      <a:pt x="1142991" y="564130"/>
                    </a:cubicBezTo>
                    <a:cubicBezTo>
                      <a:pt x="1143856" y="630674"/>
                      <a:pt x="1133206" y="695164"/>
                      <a:pt x="1112704" y="755455"/>
                    </a:cubicBezTo>
                    <a:lnTo>
                      <a:pt x="1094149" y="798018"/>
                    </a:lnTo>
                    <a:lnTo>
                      <a:pt x="1095415" y="798018"/>
                    </a:lnTo>
                    <a:lnTo>
                      <a:pt x="581054" y="1941017"/>
                    </a:lnTo>
                    <a:lnTo>
                      <a:pt x="50867" y="804878"/>
                    </a:lnTo>
                    <a:lnTo>
                      <a:pt x="44600" y="792853"/>
                    </a:lnTo>
                    <a:cubicBezTo>
                      <a:pt x="-16430" y="647365"/>
                      <a:pt x="-16402" y="478718"/>
                      <a:pt x="54448" y="328183"/>
                    </a:cubicBezTo>
                    <a:cubicBezTo>
                      <a:pt x="153637" y="117435"/>
                      <a:pt x="368650" y="-8972"/>
                      <a:pt x="595139" y="49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" name="Freeform: Shape 383">
                <a:extLst>
                  <a:ext uri="{FF2B5EF4-FFF2-40B4-BE49-F238E27FC236}">
                    <a16:creationId xmlns:a16="http://schemas.microsoft.com/office/drawing/2014/main" id="{5E38D6B5-EB5F-84C7-42BD-D5E402B0A357}"/>
                  </a:ext>
                </a:extLst>
              </p:cNvPr>
              <p:cNvSpPr/>
              <p:nvPr/>
            </p:nvSpPr>
            <p:spPr>
              <a:xfrm rot="10800000">
                <a:off x="2482618" y="5016864"/>
                <a:ext cx="1000135" cy="1698349"/>
              </a:xfrm>
              <a:custGeom>
                <a:avLst/>
                <a:gdLst>
                  <a:gd name="connsiteX0" fmla="*/ 595139 w 1143039"/>
                  <a:gd name="connsiteY0" fmla="*/ 497 h 1941017"/>
                  <a:gd name="connsiteX1" fmla="*/ 692603 w 1143039"/>
                  <a:gd name="connsiteY1" fmla="*/ 13024 h 1941017"/>
                  <a:gd name="connsiteX2" fmla="*/ 1142991 w 1143039"/>
                  <a:gd name="connsiteY2" fmla="*/ 564130 h 1941017"/>
                  <a:gd name="connsiteX3" fmla="*/ 1112704 w 1143039"/>
                  <a:gd name="connsiteY3" fmla="*/ 755455 h 1941017"/>
                  <a:gd name="connsiteX4" fmla="*/ 1094149 w 1143039"/>
                  <a:gd name="connsiteY4" fmla="*/ 798018 h 1941017"/>
                  <a:gd name="connsiteX5" fmla="*/ 1095415 w 1143039"/>
                  <a:gd name="connsiteY5" fmla="*/ 798018 h 1941017"/>
                  <a:gd name="connsiteX6" fmla="*/ 581054 w 1143039"/>
                  <a:gd name="connsiteY6" fmla="*/ 1941017 h 1941017"/>
                  <a:gd name="connsiteX7" fmla="*/ 50867 w 1143039"/>
                  <a:gd name="connsiteY7" fmla="*/ 804878 h 1941017"/>
                  <a:gd name="connsiteX8" fmla="*/ 44600 w 1143039"/>
                  <a:gd name="connsiteY8" fmla="*/ 792853 h 1941017"/>
                  <a:gd name="connsiteX9" fmla="*/ 54448 w 1143039"/>
                  <a:gd name="connsiteY9" fmla="*/ 328183 h 1941017"/>
                  <a:gd name="connsiteX10" fmla="*/ 595139 w 1143039"/>
                  <a:gd name="connsiteY10" fmla="*/ 497 h 1941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3039" h="1941017">
                    <a:moveTo>
                      <a:pt x="595139" y="497"/>
                    </a:moveTo>
                    <a:cubicBezTo>
                      <a:pt x="627494" y="1850"/>
                      <a:pt x="660084" y="5975"/>
                      <a:pt x="692603" y="13024"/>
                    </a:cubicBezTo>
                    <a:cubicBezTo>
                      <a:pt x="952760" y="69414"/>
                      <a:pt x="1139533" y="297954"/>
                      <a:pt x="1142991" y="564130"/>
                    </a:cubicBezTo>
                    <a:cubicBezTo>
                      <a:pt x="1143856" y="630674"/>
                      <a:pt x="1133206" y="695164"/>
                      <a:pt x="1112704" y="755455"/>
                    </a:cubicBezTo>
                    <a:lnTo>
                      <a:pt x="1094149" y="798018"/>
                    </a:lnTo>
                    <a:lnTo>
                      <a:pt x="1095415" y="798018"/>
                    </a:lnTo>
                    <a:lnTo>
                      <a:pt x="581054" y="1941017"/>
                    </a:lnTo>
                    <a:lnTo>
                      <a:pt x="50867" y="804878"/>
                    </a:lnTo>
                    <a:lnTo>
                      <a:pt x="44600" y="792853"/>
                    </a:lnTo>
                    <a:cubicBezTo>
                      <a:pt x="-16430" y="647365"/>
                      <a:pt x="-16402" y="478718"/>
                      <a:pt x="54448" y="328183"/>
                    </a:cubicBezTo>
                    <a:cubicBezTo>
                      <a:pt x="153637" y="117435"/>
                      <a:pt x="368650" y="-8972"/>
                      <a:pt x="595139" y="49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7" name="Agrupar 6">
                <a:extLst>
                  <a:ext uri="{FF2B5EF4-FFF2-40B4-BE49-F238E27FC236}">
                    <a16:creationId xmlns:a16="http://schemas.microsoft.com/office/drawing/2014/main" id="{02F282A3-B19F-4D69-3574-E95CBF894EBF}"/>
                  </a:ext>
                </a:extLst>
              </p:cNvPr>
              <p:cNvGrpSpPr/>
              <p:nvPr/>
            </p:nvGrpSpPr>
            <p:grpSpPr>
              <a:xfrm>
                <a:off x="1102400" y="3301547"/>
                <a:ext cx="3760571" cy="2752354"/>
                <a:chOff x="1102400" y="3301547"/>
                <a:chExt cx="3760571" cy="2752354"/>
              </a:xfrm>
            </p:grpSpPr>
            <p:sp>
              <p:nvSpPr>
                <p:cNvPr id="38" name="Circle: Hollow 380">
                  <a:extLst>
                    <a:ext uri="{FF2B5EF4-FFF2-40B4-BE49-F238E27FC236}">
                      <a16:creationId xmlns:a16="http://schemas.microsoft.com/office/drawing/2014/main" id="{E38ADB45-A0D3-82DD-7E6C-31764AB7B0AF}"/>
                    </a:ext>
                  </a:extLst>
                </p:cNvPr>
                <p:cNvSpPr/>
                <p:nvPr/>
              </p:nvSpPr>
              <p:spPr>
                <a:xfrm>
                  <a:off x="1613203" y="3301547"/>
                  <a:ext cx="2752354" cy="2752354"/>
                </a:xfrm>
                <a:prstGeom prst="donut">
                  <a:avLst>
                    <a:gd name="adj" fmla="val 3223"/>
                  </a:avLst>
                </a:prstGeom>
                <a:solidFill>
                  <a:schemeClr val="tx1">
                    <a:lumMod val="50000"/>
                    <a:lumOff val="50000"/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Circle: Hollow 381">
                  <a:extLst>
                    <a:ext uri="{FF2B5EF4-FFF2-40B4-BE49-F238E27FC236}">
                      <a16:creationId xmlns:a16="http://schemas.microsoft.com/office/drawing/2014/main" id="{AB5935A8-2AF2-9FF0-91D8-EE988D249510}"/>
                    </a:ext>
                  </a:extLst>
                </p:cNvPr>
                <p:cNvSpPr/>
                <p:nvPr/>
              </p:nvSpPr>
              <p:spPr>
                <a:xfrm>
                  <a:off x="1841474" y="3529818"/>
                  <a:ext cx="2295812" cy="2295812"/>
                </a:xfrm>
                <a:prstGeom prst="donut">
                  <a:avLst>
                    <a:gd name="adj" fmla="val 4262"/>
                  </a:avLst>
                </a:prstGeom>
                <a:solidFill>
                  <a:schemeClr val="tx1">
                    <a:lumMod val="50000"/>
                    <a:lumOff val="50000"/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Freeform: Shape 384">
                  <a:extLst>
                    <a:ext uri="{FF2B5EF4-FFF2-40B4-BE49-F238E27FC236}">
                      <a16:creationId xmlns:a16="http://schemas.microsoft.com/office/drawing/2014/main" id="{576E6CC0-CFC6-91E4-A273-8C0D41C2CF17}"/>
                    </a:ext>
                  </a:extLst>
                </p:cNvPr>
                <p:cNvSpPr/>
                <p:nvPr/>
              </p:nvSpPr>
              <p:spPr>
                <a:xfrm rot="7200000">
                  <a:off x="3513729" y="4421552"/>
                  <a:ext cx="1000135" cy="1698349"/>
                </a:xfrm>
                <a:custGeom>
                  <a:avLst/>
                  <a:gdLst>
                    <a:gd name="connsiteX0" fmla="*/ 595139 w 1143039"/>
                    <a:gd name="connsiteY0" fmla="*/ 497 h 1941017"/>
                    <a:gd name="connsiteX1" fmla="*/ 692603 w 1143039"/>
                    <a:gd name="connsiteY1" fmla="*/ 13024 h 1941017"/>
                    <a:gd name="connsiteX2" fmla="*/ 1142991 w 1143039"/>
                    <a:gd name="connsiteY2" fmla="*/ 564130 h 1941017"/>
                    <a:gd name="connsiteX3" fmla="*/ 1112704 w 1143039"/>
                    <a:gd name="connsiteY3" fmla="*/ 755455 h 1941017"/>
                    <a:gd name="connsiteX4" fmla="*/ 1094149 w 1143039"/>
                    <a:gd name="connsiteY4" fmla="*/ 798018 h 1941017"/>
                    <a:gd name="connsiteX5" fmla="*/ 1095415 w 1143039"/>
                    <a:gd name="connsiteY5" fmla="*/ 798018 h 1941017"/>
                    <a:gd name="connsiteX6" fmla="*/ 581054 w 1143039"/>
                    <a:gd name="connsiteY6" fmla="*/ 1941017 h 1941017"/>
                    <a:gd name="connsiteX7" fmla="*/ 50867 w 1143039"/>
                    <a:gd name="connsiteY7" fmla="*/ 804878 h 1941017"/>
                    <a:gd name="connsiteX8" fmla="*/ 44600 w 1143039"/>
                    <a:gd name="connsiteY8" fmla="*/ 792853 h 1941017"/>
                    <a:gd name="connsiteX9" fmla="*/ 54448 w 1143039"/>
                    <a:gd name="connsiteY9" fmla="*/ 328183 h 1941017"/>
                    <a:gd name="connsiteX10" fmla="*/ 595139 w 1143039"/>
                    <a:gd name="connsiteY10" fmla="*/ 497 h 1941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43039" h="1941017">
                      <a:moveTo>
                        <a:pt x="595139" y="497"/>
                      </a:moveTo>
                      <a:cubicBezTo>
                        <a:pt x="627494" y="1850"/>
                        <a:pt x="660084" y="5975"/>
                        <a:pt x="692603" y="13024"/>
                      </a:cubicBezTo>
                      <a:cubicBezTo>
                        <a:pt x="952760" y="69414"/>
                        <a:pt x="1139533" y="297954"/>
                        <a:pt x="1142991" y="564130"/>
                      </a:cubicBezTo>
                      <a:cubicBezTo>
                        <a:pt x="1143856" y="630674"/>
                        <a:pt x="1133206" y="695164"/>
                        <a:pt x="1112704" y="755455"/>
                      </a:cubicBezTo>
                      <a:lnTo>
                        <a:pt x="1094149" y="798018"/>
                      </a:lnTo>
                      <a:lnTo>
                        <a:pt x="1095415" y="798018"/>
                      </a:lnTo>
                      <a:lnTo>
                        <a:pt x="581054" y="1941017"/>
                      </a:lnTo>
                      <a:lnTo>
                        <a:pt x="50867" y="804878"/>
                      </a:lnTo>
                      <a:lnTo>
                        <a:pt x="44600" y="792853"/>
                      </a:lnTo>
                      <a:cubicBezTo>
                        <a:pt x="-16430" y="647365"/>
                        <a:pt x="-16402" y="478718"/>
                        <a:pt x="54448" y="328183"/>
                      </a:cubicBezTo>
                      <a:cubicBezTo>
                        <a:pt x="153637" y="117435"/>
                        <a:pt x="368650" y="-8972"/>
                        <a:pt x="595139" y="4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reeform: Shape 385">
                  <a:extLst>
                    <a:ext uri="{FF2B5EF4-FFF2-40B4-BE49-F238E27FC236}">
                      <a16:creationId xmlns:a16="http://schemas.microsoft.com/office/drawing/2014/main" id="{5E62BA57-6700-5ACA-883B-2F5B4DAC37C2}"/>
                    </a:ext>
                  </a:extLst>
                </p:cNvPr>
                <p:cNvSpPr/>
                <p:nvPr/>
              </p:nvSpPr>
              <p:spPr>
                <a:xfrm rot="18000000">
                  <a:off x="1451507" y="3230927"/>
                  <a:ext cx="1000135" cy="1698349"/>
                </a:xfrm>
                <a:custGeom>
                  <a:avLst/>
                  <a:gdLst>
                    <a:gd name="connsiteX0" fmla="*/ 595139 w 1143039"/>
                    <a:gd name="connsiteY0" fmla="*/ 497 h 1941017"/>
                    <a:gd name="connsiteX1" fmla="*/ 692603 w 1143039"/>
                    <a:gd name="connsiteY1" fmla="*/ 13024 h 1941017"/>
                    <a:gd name="connsiteX2" fmla="*/ 1142991 w 1143039"/>
                    <a:gd name="connsiteY2" fmla="*/ 564130 h 1941017"/>
                    <a:gd name="connsiteX3" fmla="*/ 1112704 w 1143039"/>
                    <a:gd name="connsiteY3" fmla="*/ 755455 h 1941017"/>
                    <a:gd name="connsiteX4" fmla="*/ 1094149 w 1143039"/>
                    <a:gd name="connsiteY4" fmla="*/ 798018 h 1941017"/>
                    <a:gd name="connsiteX5" fmla="*/ 1095415 w 1143039"/>
                    <a:gd name="connsiteY5" fmla="*/ 798018 h 1941017"/>
                    <a:gd name="connsiteX6" fmla="*/ 581054 w 1143039"/>
                    <a:gd name="connsiteY6" fmla="*/ 1941017 h 1941017"/>
                    <a:gd name="connsiteX7" fmla="*/ 50867 w 1143039"/>
                    <a:gd name="connsiteY7" fmla="*/ 804878 h 1941017"/>
                    <a:gd name="connsiteX8" fmla="*/ 44600 w 1143039"/>
                    <a:gd name="connsiteY8" fmla="*/ 792853 h 1941017"/>
                    <a:gd name="connsiteX9" fmla="*/ 54448 w 1143039"/>
                    <a:gd name="connsiteY9" fmla="*/ 328183 h 1941017"/>
                    <a:gd name="connsiteX10" fmla="*/ 595139 w 1143039"/>
                    <a:gd name="connsiteY10" fmla="*/ 497 h 1941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43039" h="1941017">
                      <a:moveTo>
                        <a:pt x="595139" y="497"/>
                      </a:moveTo>
                      <a:cubicBezTo>
                        <a:pt x="627494" y="1850"/>
                        <a:pt x="660084" y="5975"/>
                        <a:pt x="692603" y="13024"/>
                      </a:cubicBezTo>
                      <a:cubicBezTo>
                        <a:pt x="952760" y="69414"/>
                        <a:pt x="1139533" y="297954"/>
                        <a:pt x="1142991" y="564130"/>
                      </a:cubicBezTo>
                      <a:cubicBezTo>
                        <a:pt x="1143856" y="630674"/>
                        <a:pt x="1133206" y="695164"/>
                        <a:pt x="1112704" y="755455"/>
                      </a:cubicBezTo>
                      <a:lnTo>
                        <a:pt x="1094149" y="798018"/>
                      </a:lnTo>
                      <a:lnTo>
                        <a:pt x="1095415" y="798018"/>
                      </a:lnTo>
                      <a:lnTo>
                        <a:pt x="581054" y="1941017"/>
                      </a:lnTo>
                      <a:lnTo>
                        <a:pt x="50867" y="804878"/>
                      </a:lnTo>
                      <a:lnTo>
                        <a:pt x="44600" y="792853"/>
                      </a:lnTo>
                      <a:cubicBezTo>
                        <a:pt x="-16430" y="647365"/>
                        <a:pt x="-16402" y="478718"/>
                        <a:pt x="54448" y="328183"/>
                      </a:cubicBezTo>
                      <a:cubicBezTo>
                        <a:pt x="153637" y="117435"/>
                        <a:pt x="368650" y="-8972"/>
                        <a:pt x="595139" y="4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Freeform: Shape 386">
                  <a:extLst>
                    <a:ext uri="{FF2B5EF4-FFF2-40B4-BE49-F238E27FC236}">
                      <a16:creationId xmlns:a16="http://schemas.microsoft.com/office/drawing/2014/main" id="{6FF46800-2D5A-A6DC-8AD7-7C2109DD707F}"/>
                    </a:ext>
                  </a:extLst>
                </p:cNvPr>
                <p:cNvSpPr/>
                <p:nvPr/>
              </p:nvSpPr>
              <p:spPr>
                <a:xfrm rot="3600000">
                  <a:off x="3513729" y="3230926"/>
                  <a:ext cx="1000135" cy="1698349"/>
                </a:xfrm>
                <a:custGeom>
                  <a:avLst/>
                  <a:gdLst>
                    <a:gd name="connsiteX0" fmla="*/ 595139 w 1143039"/>
                    <a:gd name="connsiteY0" fmla="*/ 497 h 1941017"/>
                    <a:gd name="connsiteX1" fmla="*/ 692603 w 1143039"/>
                    <a:gd name="connsiteY1" fmla="*/ 13024 h 1941017"/>
                    <a:gd name="connsiteX2" fmla="*/ 1142991 w 1143039"/>
                    <a:gd name="connsiteY2" fmla="*/ 564130 h 1941017"/>
                    <a:gd name="connsiteX3" fmla="*/ 1112704 w 1143039"/>
                    <a:gd name="connsiteY3" fmla="*/ 755455 h 1941017"/>
                    <a:gd name="connsiteX4" fmla="*/ 1094149 w 1143039"/>
                    <a:gd name="connsiteY4" fmla="*/ 798018 h 1941017"/>
                    <a:gd name="connsiteX5" fmla="*/ 1095415 w 1143039"/>
                    <a:gd name="connsiteY5" fmla="*/ 798018 h 1941017"/>
                    <a:gd name="connsiteX6" fmla="*/ 581054 w 1143039"/>
                    <a:gd name="connsiteY6" fmla="*/ 1941017 h 1941017"/>
                    <a:gd name="connsiteX7" fmla="*/ 50867 w 1143039"/>
                    <a:gd name="connsiteY7" fmla="*/ 804878 h 1941017"/>
                    <a:gd name="connsiteX8" fmla="*/ 44600 w 1143039"/>
                    <a:gd name="connsiteY8" fmla="*/ 792853 h 1941017"/>
                    <a:gd name="connsiteX9" fmla="*/ 54448 w 1143039"/>
                    <a:gd name="connsiteY9" fmla="*/ 328183 h 1941017"/>
                    <a:gd name="connsiteX10" fmla="*/ 595139 w 1143039"/>
                    <a:gd name="connsiteY10" fmla="*/ 497 h 1941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43039" h="1941017">
                      <a:moveTo>
                        <a:pt x="595139" y="497"/>
                      </a:moveTo>
                      <a:cubicBezTo>
                        <a:pt x="627494" y="1850"/>
                        <a:pt x="660084" y="5975"/>
                        <a:pt x="692603" y="13024"/>
                      </a:cubicBezTo>
                      <a:cubicBezTo>
                        <a:pt x="952760" y="69414"/>
                        <a:pt x="1139533" y="297954"/>
                        <a:pt x="1142991" y="564130"/>
                      </a:cubicBezTo>
                      <a:cubicBezTo>
                        <a:pt x="1143856" y="630674"/>
                        <a:pt x="1133206" y="695164"/>
                        <a:pt x="1112704" y="755455"/>
                      </a:cubicBezTo>
                      <a:lnTo>
                        <a:pt x="1094149" y="798018"/>
                      </a:lnTo>
                      <a:lnTo>
                        <a:pt x="1095415" y="798018"/>
                      </a:lnTo>
                      <a:lnTo>
                        <a:pt x="581054" y="1941017"/>
                      </a:lnTo>
                      <a:lnTo>
                        <a:pt x="50867" y="804878"/>
                      </a:lnTo>
                      <a:lnTo>
                        <a:pt x="44600" y="792853"/>
                      </a:lnTo>
                      <a:cubicBezTo>
                        <a:pt x="-16430" y="647365"/>
                        <a:pt x="-16402" y="478718"/>
                        <a:pt x="54448" y="328183"/>
                      </a:cubicBezTo>
                      <a:cubicBezTo>
                        <a:pt x="153637" y="117435"/>
                        <a:pt x="368650" y="-8972"/>
                        <a:pt x="595139" y="4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: Shape 387">
                  <a:extLst>
                    <a:ext uri="{FF2B5EF4-FFF2-40B4-BE49-F238E27FC236}">
                      <a16:creationId xmlns:a16="http://schemas.microsoft.com/office/drawing/2014/main" id="{64802892-E773-9859-3335-F27C4234632D}"/>
                    </a:ext>
                  </a:extLst>
                </p:cNvPr>
                <p:cNvSpPr/>
                <p:nvPr/>
              </p:nvSpPr>
              <p:spPr>
                <a:xfrm rot="14400000">
                  <a:off x="1451507" y="4421552"/>
                  <a:ext cx="1000135" cy="1698349"/>
                </a:xfrm>
                <a:custGeom>
                  <a:avLst/>
                  <a:gdLst>
                    <a:gd name="connsiteX0" fmla="*/ 595139 w 1143039"/>
                    <a:gd name="connsiteY0" fmla="*/ 497 h 1941017"/>
                    <a:gd name="connsiteX1" fmla="*/ 692603 w 1143039"/>
                    <a:gd name="connsiteY1" fmla="*/ 13024 h 1941017"/>
                    <a:gd name="connsiteX2" fmla="*/ 1142991 w 1143039"/>
                    <a:gd name="connsiteY2" fmla="*/ 564130 h 1941017"/>
                    <a:gd name="connsiteX3" fmla="*/ 1112704 w 1143039"/>
                    <a:gd name="connsiteY3" fmla="*/ 755455 h 1941017"/>
                    <a:gd name="connsiteX4" fmla="*/ 1094149 w 1143039"/>
                    <a:gd name="connsiteY4" fmla="*/ 798018 h 1941017"/>
                    <a:gd name="connsiteX5" fmla="*/ 1095415 w 1143039"/>
                    <a:gd name="connsiteY5" fmla="*/ 798018 h 1941017"/>
                    <a:gd name="connsiteX6" fmla="*/ 581054 w 1143039"/>
                    <a:gd name="connsiteY6" fmla="*/ 1941017 h 1941017"/>
                    <a:gd name="connsiteX7" fmla="*/ 50867 w 1143039"/>
                    <a:gd name="connsiteY7" fmla="*/ 804878 h 1941017"/>
                    <a:gd name="connsiteX8" fmla="*/ 44600 w 1143039"/>
                    <a:gd name="connsiteY8" fmla="*/ 792853 h 1941017"/>
                    <a:gd name="connsiteX9" fmla="*/ 54448 w 1143039"/>
                    <a:gd name="connsiteY9" fmla="*/ 328183 h 1941017"/>
                    <a:gd name="connsiteX10" fmla="*/ 595139 w 1143039"/>
                    <a:gd name="connsiteY10" fmla="*/ 497 h 1941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43039" h="1941017">
                      <a:moveTo>
                        <a:pt x="595139" y="497"/>
                      </a:moveTo>
                      <a:cubicBezTo>
                        <a:pt x="627494" y="1850"/>
                        <a:pt x="660084" y="5975"/>
                        <a:pt x="692603" y="13024"/>
                      </a:cubicBezTo>
                      <a:cubicBezTo>
                        <a:pt x="952760" y="69414"/>
                        <a:pt x="1139533" y="297954"/>
                        <a:pt x="1142991" y="564130"/>
                      </a:cubicBezTo>
                      <a:cubicBezTo>
                        <a:pt x="1143856" y="630674"/>
                        <a:pt x="1133206" y="695164"/>
                        <a:pt x="1112704" y="755455"/>
                      </a:cubicBezTo>
                      <a:lnTo>
                        <a:pt x="1094149" y="798018"/>
                      </a:lnTo>
                      <a:lnTo>
                        <a:pt x="1095415" y="798018"/>
                      </a:lnTo>
                      <a:lnTo>
                        <a:pt x="581054" y="1941017"/>
                      </a:lnTo>
                      <a:lnTo>
                        <a:pt x="50867" y="804878"/>
                      </a:lnTo>
                      <a:lnTo>
                        <a:pt x="44600" y="792853"/>
                      </a:lnTo>
                      <a:cubicBezTo>
                        <a:pt x="-16430" y="647365"/>
                        <a:pt x="-16402" y="478718"/>
                        <a:pt x="54448" y="328183"/>
                      </a:cubicBezTo>
                      <a:cubicBezTo>
                        <a:pt x="153637" y="117435"/>
                        <a:pt x="368650" y="-8972"/>
                        <a:pt x="595139" y="49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Circle: Hollow 394">
                  <a:extLst>
                    <a:ext uri="{FF2B5EF4-FFF2-40B4-BE49-F238E27FC236}">
                      <a16:creationId xmlns:a16="http://schemas.microsoft.com/office/drawing/2014/main" id="{CF57415C-7F3E-D6EC-DE02-71B8F3C0FD03}"/>
                    </a:ext>
                  </a:extLst>
                </p:cNvPr>
                <p:cNvSpPr/>
                <p:nvPr/>
              </p:nvSpPr>
              <p:spPr>
                <a:xfrm>
                  <a:off x="2046944" y="3735288"/>
                  <a:ext cx="1884872" cy="1884872"/>
                </a:xfrm>
                <a:prstGeom prst="donut">
                  <a:avLst>
                    <a:gd name="adj" fmla="val 4677"/>
                  </a:avLst>
                </a:prstGeom>
                <a:solidFill>
                  <a:schemeClr val="tx1">
                    <a:lumMod val="50000"/>
                    <a:lumOff val="50000"/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F1B02B4C-3FBC-E99E-D13B-2A81421B3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7310" y="4096266"/>
              <a:ext cx="667525" cy="585834"/>
            </a:xfrm>
            <a:prstGeom prst="rect">
              <a:avLst/>
            </a:prstGeom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D368AC55-A728-5141-30B1-0F94B4443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7342">
              <a:off x="1250321" y="3408795"/>
              <a:ext cx="904886" cy="972432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09983BE5-E90F-CDBE-A1E6-65AE8865C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8901" y="3669094"/>
              <a:ext cx="835590" cy="914459"/>
            </a:xfrm>
            <a:prstGeom prst="rect">
              <a:avLst/>
            </a:prstGeom>
          </p:spPr>
        </p:pic>
        <p:pic>
          <p:nvPicPr>
            <p:cNvPr id="74" name="Imagem 73">
              <a:extLst>
                <a:ext uri="{FF2B5EF4-FFF2-40B4-BE49-F238E27FC236}">
                  <a16:creationId xmlns:a16="http://schemas.microsoft.com/office/drawing/2014/main" id="{5370B50E-6044-2EBA-753E-C89F41D65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9194" y="4565017"/>
              <a:ext cx="929642" cy="917450"/>
            </a:xfrm>
            <a:prstGeom prst="rect">
              <a:avLst/>
            </a:prstGeom>
          </p:spPr>
        </p:pic>
      </p:grpSp>
      <p:grpSp>
        <p:nvGrpSpPr>
          <p:cNvPr id="76" name="Agrupar 75">
            <a:extLst>
              <a:ext uri="{FF2B5EF4-FFF2-40B4-BE49-F238E27FC236}">
                <a16:creationId xmlns:a16="http://schemas.microsoft.com/office/drawing/2014/main" id="{D4837D0C-F284-8418-3E40-25E4AF3025A7}"/>
              </a:ext>
            </a:extLst>
          </p:cNvPr>
          <p:cNvGrpSpPr/>
          <p:nvPr/>
        </p:nvGrpSpPr>
        <p:grpSpPr>
          <a:xfrm>
            <a:off x="4253659" y="1426029"/>
            <a:ext cx="3827726" cy="4706194"/>
            <a:chOff x="4746170" y="1447800"/>
            <a:chExt cx="3827726" cy="4706194"/>
          </a:xfrm>
        </p:grpSpPr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CE478FBD-1408-5DA2-8C60-DE3AFE30AC1C}"/>
                </a:ext>
              </a:extLst>
            </p:cNvPr>
            <p:cNvSpPr txBox="1"/>
            <p:nvPr/>
          </p:nvSpPr>
          <p:spPr>
            <a:xfrm>
              <a:off x="4746170" y="1447800"/>
              <a:ext cx="3755413" cy="16677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ts val="2500"/>
                </a:lnSpc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Arial "/>
                  <a:ea typeface="Open Sans" panose="020B0606030504020204" pitchFamily="34" charset="0"/>
                  <a:cs typeface="Open Sans" panose="020B0606030504020204" pitchFamily="34" charset="0"/>
                </a:rPr>
                <a:t>Much of remote sensing works are in</a:t>
              </a:r>
              <a:r>
                <a:rPr lang="en-US" dirty="0">
                  <a:latin typeface="Arial "/>
                  <a:ea typeface="Open Sans" panose="020B0606030504020204" pitchFamily="34" charset="0"/>
                  <a:cs typeface="Open Sans" panose="020B0606030504020204" pitchFamily="34" charset="0"/>
                </a:rPr>
                <a:t> the </a:t>
              </a:r>
              <a:r>
                <a:rPr lang="en-US" b="1" dirty="0">
                  <a:latin typeface="Arial "/>
                  <a:ea typeface="Open Sans" panose="020B0606030504020204" pitchFamily="34" charset="0"/>
                  <a:cs typeface="Open Sans" panose="020B0606030504020204" pitchFamily="34" charset="0"/>
                </a:rPr>
                <a:t>Visible-near-infrared (VNIR) </a:t>
              </a:r>
              <a:r>
                <a:rPr lang="en-US" dirty="0">
                  <a:latin typeface="Arial "/>
                  <a:ea typeface="Open Sans" panose="020B0606030504020204" pitchFamily="34" charset="0"/>
                  <a:cs typeface="Open Sans" panose="020B0606030504020204" pitchFamily="34" charset="0"/>
                </a:rPr>
                <a:t>, Shortwave Infrared (SWIR), mid-infrared (MIR), and thermal infrared (TIR)</a:t>
              </a:r>
            </a:p>
          </p:txBody>
        </p:sp>
        <p:pic>
          <p:nvPicPr>
            <p:cNvPr id="3074" name="Picture 2" descr="Electromagnetic Spectrum Illustrating SWIR Wavelength Range">
              <a:extLst>
                <a:ext uri="{FF2B5EF4-FFF2-40B4-BE49-F238E27FC236}">
                  <a16:creationId xmlns:a16="http://schemas.microsoft.com/office/drawing/2014/main" id="{FCD95160-4504-8C0F-C675-0FBA6AF846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8914" y="3502000"/>
              <a:ext cx="3804982" cy="2163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CaixaDeTexto 77">
              <a:extLst>
                <a:ext uri="{FF2B5EF4-FFF2-40B4-BE49-F238E27FC236}">
                  <a16:creationId xmlns:a16="http://schemas.microsoft.com/office/drawing/2014/main" id="{C8E765A2-FF09-F13E-CD69-279747F9C107}"/>
                </a:ext>
              </a:extLst>
            </p:cNvPr>
            <p:cNvSpPr txBox="1"/>
            <p:nvPr/>
          </p:nvSpPr>
          <p:spPr>
            <a:xfrm>
              <a:off x="4746170" y="5768632"/>
              <a:ext cx="3393424" cy="3853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1400" dirty="0">
                  <a:latin typeface="Arial "/>
                  <a:ea typeface="Open Sans" panose="020B0606030504020204" pitchFamily="34" charset="0"/>
                  <a:cs typeface="Open Sans" panose="020B0606030504020204" pitchFamily="34" charset="0"/>
                </a:rPr>
                <a:t>Gili et al (2021)</a:t>
              </a: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39EEFF30-047D-D5D5-5075-1F109510923A}"/>
              </a:ext>
            </a:extLst>
          </p:cNvPr>
          <p:cNvGrpSpPr/>
          <p:nvPr/>
        </p:nvGrpSpPr>
        <p:grpSpPr>
          <a:xfrm>
            <a:off x="8603924" y="1426029"/>
            <a:ext cx="2792609" cy="2375729"/>
            <a:chOff x="8603924" y="1426029"/>
            <a:chExt cx="2792609" cy="2375729"/>
          </a:xfrm>
        </p:grpSpPr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3BA61D43-60CE-521C-C6C9-34CB299FAC23}"/>
                </a:ext>
              </a:extLst>
            </p:cNvPr>
            <p:cNvSpPr txBox="1"/>
            <p:nvPr/>
          </p:nvSpPr>
          <p:spPr>
            <a:xfrm>
              <a:off x="8603924" y="1426029"/>
              <a:ext cx="2624409" cy="3911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ts val="25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rial "/>
                  <a:ea typeface="Open Sans" panose="020B0606030504020204" pitchFamily="34" charset="0"/>
                  <a:cs typeface="Open Sans" panose="020B0606030504020204" pitchFamily="34" charset="0"/>
                </a:rPr>
                <a:t>Primary motivation</a:t>
              </a:r>
            </a:p>
          </p:txBody>
        </p:sp>
        <p:pic>
          <p:nvPicPr>
            <p:cNvPr id="79" name="Imagem 78">
              <a:extLst>
                <a:ext uri="{FF2B5EF4-FFF2-40B4-BE49-F238E27FC236}">
                  <a16:creationId xmlns:a16="http://schemas.microsoft.com/office/drawing/2014/main" id="{56630FA4-D9D9-1123-0344-F1CDC6B72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3924" y="1938954"/>
              <a:ext cx="2792609" cy="1862804"/>
            </a:xfrm>
            <a:prstGeom prst="rect">
              <a:avLst/>
            </a:prstGeom>
          </p:spPr>
        </p:pic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188C5582-2A53-C0D6-813F-D0AF21DADF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1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A59612C-95F7-DF2F-B00A-24B003ADC1B9}"/>
              </a:ext>
            </a:extLst>
          </p:cNvPr>
          <p:cNvSpPr txBox="1"/>
          <p:nvPr/>
        </p:nvSpPr>
        <p:spPr>
          <a:xfrm>
            <a:off x="411209" y="1040005"/>
            <a:ext cx="6174163" cy="50885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pt-PT" sz="2800" b="1" i="0" u="none" strike="noStrike" baseline="0" dirty="0">
              <a:latin typeface="Arial" panose="020B060402020202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800" b="1" i="0" u="none" strike="noStrike" baseline="0" dirty="0" err="1">
                <a:latin typeface="Arial" panose="020B0604020202020204" pitchFamily="34" charset="0"/>
              </a:rPr>
              <a:t>Main</a:t>
            </a:r>
            <a:endParaRPr lang="pt-PT" dirty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</a:rPr>
              <a:t>C</a:t>
            </a:r>
            <a:r>
              <a:rPr lang="en-US" sz="1800" b="0" i="0" u="none" strike="noStrike" baseline="0" dirty="0">
                <a:latin typeface="Arial" panose="020B0604020202020204" pitchFamily="34" charset="0"/>
              </a:rPr>
              <a:t>reating and applying new methodologies that support the Beiras Group (BG) geological characterisation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PT" dirty="0">
              <a:latin typeface="Arial" panose="020B060402020202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800" b="1" i="0" u="none" strike="noStrike" baseline="0" dirty="0">
                <a:latin typeface="Arial" panose="020B0604020202020204" pitchFamily="34" charset="0"/>
              </a:rPr>
              <a:t>Complementaries</a:t>
            </a:r>
            <a:endParaRPr lang="pt-PT" dirty="0">
              <a:latin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latin typeface="Arial "/>
              </a:rPr>
              <a:t>Perform spectral analysis of rock and soil samples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Arial "/>
              </a:rPr>
              <a:t>Obtain spectral data from various sources such as field and Landsat 8 data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Arial "/>
              </a:rPr>
              <a:t>Correlate the geochemistry of major elements with the obtained spectral data</a:t>
            </a:r>
            <a:endParaRPr lang="pt-PT" dirty="0">
              <a:latin typeface="Arial "/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D05A9356-D44F-BE00-B0D1-217C5980001D}"/>
              </a:ext>
            </a:extLst>
          </p:cNvPr>
          <p:cNvGrpSpPr/>
          <p:nvPr/>
        </p:nvGrpSpPr>
        <p:grpSpPr>
          <a:xfrm>
            <a:off x="6856677" y="2249916"/>
            <a:ext cx="4809281" cy="3878662"/>
            <a:chOff x="6282414" y="954246"/>
            <a:chExt cx="5368712" cy="3369076"/>
          </a:xfrm>
        </p:grpSpPr>
        <p:grpSp>
          <p:nvGrpSpPr>
            <p:cNvPr id="67" name="Google Shape;140;p17">
              <a:extLst>
                <a:ext uri="{FF2B5EF4-FFF2-40B4-BE49-F238E27FC236}">
                  <a16:creationId xmlns:a16="http://schemas.microsoft.com/office/drawing/2014/main" id="{2118E851-AFAC-A8AD-1E31-886AA11E6F69}"/>
                </a:ext>
              </a:extLst>
            </p:cNvPr>
            <p:cNvGrpSpPr/>
            <p:nvPr/>
          </p:nvGrpSpPr>
          <p:grpSpPr>
            <a:xfrm>
              <a:off x="8787944" y="954246"/>
              <a:ext cx="2863182" cy="3182074"/>
              <a:chOff x="5976766" y="1413758"/>
              <a:chExt cx="2863182" cy="3182074"/>
            </a:xfrm>
          </p:grpSpPr>
          <p:sp>
            <p:nvSpPr>
              <p:cNvPr id="68" name="Google Shape;141;p17">
                <a:extLst>
                  <a:ext uri="{FF2B5EF4-FFF2-40B4-BE49-F238E27FC236}">
                    <a16:creationId xmlns:a16="http://schemas.microsoft.com/office/drawing/2014/main" id="{27D1E5CA-BF41-8E9B-C8A4-5A754711A942}"/>
                  </a:ext>
                </a:extLst>
              </p:cNvPr>
              <p:cNvSpPr/>
              <p:nvPr/>
            </p:nvSpPr>
            <p:spPr>
              <a:xfrm>
                <a:off x="6288185" y="1478092"/>
                <a:ext cx="2551764" cy="3117739"/>
              </a:xfrm>
              <a:custGeom>
                <a:avLst/>
                <a:gdLst/>
                <a:ahLst/>
                <a:cxnLst/>
                <a:rect l="l" t="t" r="r" b="b"/>
                <a:pathLst>
                  <a:path w="80880" h="98819" extrusionOk="0">
                    <a:moveTo>
                      <a:pt x="61675" y="1"/>
                    </a:moveTo>
                    <a:lnTo>
                      <a:pt x="59746" y="2953"/>
                    </a:lnTo>
                    <a:cubicBezTo>
                      <a:pt x="47447" y="4287"/>
                      <a:pt x="30778" y="17348"/>
                      <a:pt x="17991" y="36993"/>
                    </a:cubicBezTo>
                    <a:cubicBezTo>
                      <a:pt x="5216" y="56627"/>
                      <a:pt x="1" y="77153"/>
                      <a:pt x="3763" y="88940"/>
                    </a:cubicBezTo>
                    <a:lnTo>
                      <a:pt x="1846" y="91893"/>
                    </a:lnTo>
                    <a:lnTo>
                      <a:pt x="9335" y="96774"/>
                    </a:lnTo>
                    <a:cubicBezTo>
                      <a:pt x="11463" y="98159"/>
                      <a:pt x="13960" y="98818"/>
                      <a:pt x="16721" y="98818"/>
                    </a:cubicBezTo>
                    <a:cubicBezTo>
                      <a:pt x="29177" y="98818"/>
                      <a:pt x="47000" y="85403"/>
                      <a:pt x="60508" y="64663"/>
                    </a:cubicBezTo>
                    <a:cubicBezTo>
                      <a:pt x="76998" y="39327"/>
                      <a:pt x="80880" y="12514"/>
                      <a:pt x="69164" y="4882"/>
                    </a:cubicBezTo>
                    <a:lnTo>
                      <a:pt x="61675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42;p17">
                <a:extLst>
                  <a:ext uri="{FF2B5EF4-FFF2-40B4-BE49-F238E27FC236}">
                    <a16:creationId xmlns:a16="http://schemas.microsoft.com/office/drawing/2014/main" id="{F3C99E8D-5D9A-5F42-591B-943B3189BDC9}"/>
                  </a:ext>
                </a:extLst>
              </p:cNvPr>
              <p:cNvSpPr/>
              <p:nvPr/>
            </p:nvSpPr>
            <p:spPr>
              <a:xfrm>
                <a:off x="6042521" y="1490208"/>
                <a:ext cx="2496173" cy="2875846"/>
              </a:xfrm>
              <a:custGeom>
                <a:avLst/>
                <a:gdLst/>
                <a:ahLst/>
                <a:cxnLst/>
                <a:rect l="l" t="t" r="r" b="b"/>
                <a:pathLst>
                  <a:path w="79118" h="91152" extrusionOk="0">
                    <a:moveTo>
                      <a:pt x="60934" y="0"/>
                    </a:moveTo>
                    <a:cubicBezTo>
                      <a:pt x="49105" y="0"/>
                      <a:pt x="32210" y="12727"/>
                      <a:pt x="19372" y="32442"/>
                    </a:cubicBezTo>
                    <a:cubicBezTo>
                      <a:pt x="3679" y="56540"/>
                      <a:pt x="0" y="81960"/>
                      <a:pt x="11156" y="89211"/>
                    </a:cubicBezTo>
                    <a:cubicBezTo>
                      <a:pt x="13145" y="90509"/>
                      <a:pt x="15520" y="91151"/>
                      <a:pt x="18188" y="91151"/>
                    </a:cubicBezTo>
                    <a:cubicBezTo>
                      <a:pt x="22689" y="91151"/>
                      <a:pt x="28023" y="89323"/>
                      <a:pt x="33742" y="85734"/>
                    </a:cubicBezTo>
                    <a:cubicBezTo>
                      <a:pt x="42863" y="80008"/>
                      <a:pt x="52209" y="70292"/>
                      <a:pt x="59746" y="58719"/>
                    </a:cubicBezTo>
                    <a:cubicBezTo>
                      <a:pt x="75438" y="34621"/>
                      <a:pt x="79117" y="9201"/>
                      <a:pt x="67973" y="1950"/>
                    </a:cubicBezTo>
                    <a:cubicBezTo>
                      <a:pt x="65944" y="629"/>
                      <a:pt x="63564" y="0"/>
                      <a:pt x="609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43;p17">
                <a:extLst>
                  <a:ext uri="{FF2B5EF4-FFF2-40B4-BE49-F238E27FC236}">
                    <a16:creationId xmlns:a16="http://schemas.microsoft.com/office/drawing/2014/main" id="{DE07BC4E-23E4-C67C-8410-52429417C409}"/>
                  </a:ext>
                </a:extLst>
              </p:cNvPr>
              <p:cNvSpPr/>
              <p:nvPr/>
            </p:nvSpPr>
            <p:spPr>
              <a:xfrm>
                <a:off x="5976766" y="1413758"/>
                <a:ext cx="2626885" cy="3028043"/>
              </a:xfrm>
              <a:custGeom>
                <a:avLst/>
                <a:gdLst/>
                <a:ahLst/>
                <a:cxnLst/>
                <a:rect l="l" t="t" r="r" b="b"/>
                <a:pathLst>
                  <a:path w="83261" h="95976" extrusionOk="0">
                    <a:moveTo>
                      <a:pt x="60347" y="8119"/>
                    </a:moveTo>
                    <a:cubicBezTo>
                      <a:pt x="62638" y="8119"/>
                      <a:pt x="64709" y="8666"/>
                      <a:pt x="66473" y="9814"/>
                    </a:cubicBezTo>
                    <a:cubicBezTo>
                      <a:pt x="76212" y="16160"/>
                      <a:pt x="72986" y="38437"/>
                      <a:pt x="59282" y="59487"/>
                    </a:cubicBezTo>
                    <a:cubicBezTo>
                      <a:pt x="48076" y="76715"/>
                      <a:pt x="33265" y="87858"/>
                      <a:pt x="22917" y="87858"/>
                    </a:cubicBezTo>
                    <a:cubicBezTo>
                      <a:pt x="20621" y="87858"/>
                      <a:pt x="18545" y="87309"/>
                      <a:pt x="16776" y="86157"/>
                    </a:cubicBezTo>
                    <a:cubicBezTo>
                      <a:pt x="7037" y="79823"/>
                      <a:pt x="10264" y="57535"/>
                      <a:pt x="23968" y="36496"/>
                    </a:cubicBezTo>
                    <a:cubicBezTo>
                      <a:pt x="35187" y="19263"/>
                      <a:pt x="50004" y="8119"/>
                      <a:pt x="60347" y="8119"/>
                    </a:cubicBezTo>
                    <a:close/>
                    <a:moveTo>
                      <a:pt x="64163" y="0"/>
                    </a:moveTo>
                    <a:cubicBezTo>
                      <a:pt x="51705" y="0"/>
                      <a:pt x="33872" y="13409"/>
                      <a:pt x="20372" y="34151"/>
                    </a:cubicBezTo>
                    <a:cubicBezTo>
                      <a:pt x="3882" y="59487"/>
                      <a:pt x="0" y="86300"/>
                      <a:pt x="11716" y="93932"/>
                    </a:cubicBezTo>
                    <a:cubicBezTo>
                      <a:pt x="13842" y="95317"/>
                      <a:pt x="16338" y="95976"/>
                      <a:pt x="19098" y="95976"/>
                    </a:cubicBezTo>
                    <a:cubicBezTo>
                      <a:pt x="31550" y="95976"/>
                      <a:pt x="49379" y="82562"/>
                      <a:pt x="62877" y="61833"/>
                    </a:cubicBezTo>
                    <a:cubicBezTo>
                      <a:pt x="79379" y="36496"/>
                      <a:pt x="83261" y="9672"/>
                      <a:pt x="71545" y="2040"/>
                    </a:cubicBezTo>
                    <a:cubicBezTo>
                      <a:pt x="69418" y="658"/>
                      <a:pt x="66923" y="0"/>
                      <a:pt x="64163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44;p17">
                <a:extLst>
                  <a:ext uri="{FF2B5EF4-FFF2-40B4-BE49-F238E27FC236}">
                    <a16:creationId xmlns:a16="http://schemas.microsoft.com/office/drawing/2014/main" id="{F1C25F40-ADE5-EE1D-FABC-0AC9E987F8FC}"/>
                  </a:ext>
                </a:extLst>
              </p:cNvPr>
              <p:cNvSpPr/>
              <p:nvPr/>
            </p:nvSpPr>
            <p:spPr>
              <a:xfrm>
                <a:off x="6460238" y="1971155"/>
                <a:ext cx="1660003" cy="1913192"/>
              </a:xfrm>
              <a:custGeom>
                <a:avLst/>
                <a:gdLst/>
                <a:ahLst/>
                <a:cxnLst/>
                <a:rect l="l" t="t" r="r" b="b"/>
                <a:pathLst>
                  <a:path w="52615" h="60640" extrusionOk="0">
                    <a:moveTo>
                      <a:pt x="36731" y="8124"/>
                    </a:moveTo>
                    <a:cubicBezTo>
                      <a:pt x="38009" y="8124"/>
                      <a:pt x="39164" y="8428"/>
                      <a:pt x="40149" y="9067"/>
                    </a:cubicBezTo>
                    <a:cubicBezTo>
                      <a:pt x="45566" y="12603"/>
                      <a:pt x="43768" y="25010"/>
                      <a:pt x="36136" y="36725"/>
                    </a:cubicBezTo>
                    <a:cubicBezTo>
                      <a:pt x="29890" y="46313"/>
                      <a:pt x="21643" y="52520"/>
                      <a:pt x="15884" y="52520"/>
                    </a:cubicBezTo>
                    <a:cubicBezTo>
                      <a:pt x="14606" y="52520"/>
                      <a:pt x="13451" y="52215"/>
                      <a:pt x="12467" y="51572"/>
                    </a:cubicBezTo>
                    <a:cubicBezTo>
                      <a:pt x="7049" y="48048"/>
                      <a:pt x="8847" y="35642"/>
                      <a:pt x="16467" y="23926"/>
                    </a:cubicBezTo>
                    <a:cubicBezTo>
                      <a:pt x="22715" y="14325"/>
                      <a:pt x="30966" y="8124"/>
                      <a:pt x="36731" y="8124"/>
                    </a:cubicBezTo>
                    <a:close/>
                    <a:moveTo>
                      <a:pt x="40542" y="0"/>
                    </a:moveTo>
                    <a:cubicBezTo>
                      <a:pt x="32673" y="0"/>
                      <a:pt x="21408" y="8473"/>
                      <a:pt x="12871" y="21581"/>
                    </a:cubicBezTo>
                    <a:cubicBezTo>
                      <a:pt x="2454" y="37583"/>
                      <a:pt x="1" y="54537"/>
                      <a:pt x="7407" y="59347"/>
                    </a:cubicBezTo>
                    <a:cubicBezTo>
                      <a:pt x="8751" y="60222"/>
                      <a:pt x="10329" y="60639"/>
                      <a:pt x="12074" y="60639"/>
                    </a:cubicBezTo>
                    <a:cubicBezTo>
                      <a:pt x="19943" y="60639"/>
                      <a:pt x="31205" y="52168"/>
                      <a:pt x="39732" y="39071"/>
                    </a:cubicBezTo>
                    <a:cubicBezTo>
                      <a:pt x="50162" y="23057"/>
                      <a:pt x="52615" y="6114"/>
                      <a:pt x="45209" y="1292"/>
                    </a:cubicBezTo>
                    <a:cubicBezTo>
                      <a:pt x="43865" y="417"/>
                      <a:pt x="42287" y="0"/>
                      <a:pt x="40542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45;p17">
                <a:extLst>
                  <a:ext uri="{FF2B5EF4-FFF2-40B4-BE49-F238E27FC236}">
                    <a16:creationId xmlns:a16="http://schemas.microsoft.com/office/drawing/2014/main" id="{3B0FBC12-5D6A-DFAC-1278-62BC45A0E0AC}"/>
                  </a:ext>
                </a:extLst>
              </p:cNvPr>
              <p:cNvSpPr/>
              <p:nvPr/>
            </p:nvSpPr>
            <p:spPr>
              <a:xfrm>
                <a:off x="7016247" y="2611882"/>
                <a:ext cx="549191" cy="632956"/>
              </a:xfrm>
              <a:custGeom>
                <a:avLst/>
                <a:gdLst/>
                <a:ahLst/>
                <a:cxnLst/>
                <a:rect l="l" t="t" r="r" b="b"/>
                <a:pathLst>
                  <a:path w="17407" h="20062" extrusionOk="0">
                    <a:moveTo>
                      <a:pt x="13407" y="0"/>
                    </a:moveTo>
                    <a:cubicBezTo>
                      <a:pt x="10805" y="0"/>
                      <a:pt x="7088" y="2799"/>
                      <a:pt x="4263" y="7143"/>
                    </a:cubicBezTo>
                    <a:cubicBezTo>
                      <a:pt x="810" y="12442"/>
                      <a:pt x="0" y="18038"/>
                      <a:pt x="2453" y="19633"/>
                    </a:cubicBezTo>
                    <a:cubicBezTo>
                      <a:pt x="2899" y="19923"/>
                      <a:pt x="3422" y="20061"/>
                      <a:pt x="4000" y="20061"/>
                    </a:cubicBezTo>
                    <a:cubicBezTo>
                      <a:pt x="6602" y="20061"/>
                      <a:pt x="10319" y="17263"/>
                      <a:pt x="13145" y="12918"/>
                    </a:cubicBezTo>
                    <a:cubicBezTo>
                      <a:pt x="16597" y="7620"/>
                      <a:pt x="17407" y="2024"/>
                      <a:pt x="14954" y="428"/>
                    </a:cubicBezTo>
                    <a:cubicBezTo>
                      <a:pt x="14508" y="138"/>
                      <a:pt x="13985" y="0"/>
                      <a:pt x="13407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" name="Google Shape;146;p17">
              <a:extLst>
                <a:ext uri="{FF2B5EF4-FFF2-40B4-BE49-F238E27FC236}">
                  <a16:creationId xmlns:a16="http://schemas.microsoft.com/office/drawing/2014/main" id="{22E0D689-0E32-F855-994F-E29AD8941F28}"/>
                </a:ext>
              </a:extLst>
            </p:cNvPr>
            <p:cNvGrpSpPr/>
            <p:nvPr/>
          </p:nvGrpSpPr>
          <p:grpSpPr>
            <a:xfrm>
              <a:off x="6282414" y="1871185"/>
              <a:ext cx="3821039" cy="740654"/>
              <a:chOff x="3484786" y="2141102"/>
              <a:chExt cx="3821039" cy="740654"/>
            </a:xfrm>
          </p:grpSpPr>
          <p:sp>
            <p:nvSpPr>
              <p:cNvPr id="74" name="Google Shape;147;p17">
                <a:extLst>
                  <a:ext uri="{FF2B5EF4-FFF2-40B4-BE49-F238E27FC236}">
                    <a16:creationId xmlns:a16="http://schemas.microsoft.com/office/drawing/2014/main" id="{5924D22C-ED0E-345F-E6BB-27CF06C9D51B}"/>
                  </a:ext>
                </a:extLst>
              </p:cNvPr>
              <p:cNvSpPr/>
              <p:nvPr/>
            </p:nvSpPr>
            <p:spPr>
              <a:xfrm>
                <a:off x="3484786" y="2141102"/>
                <a:ext cx="1026452" cy="740654"/>
              </a:xfrm>
              <a:custGeom>
                <a:avLst/>
                <a:gdLst/>
                <a:ahLst/>
                <a:cxnLst/>
                <a:rect l="l" t="t" r="r" b="b"/>
                <a:pathLst>
                  <a:path w="36946" h="26659" extrusionOk="0">
                    <a:moveTo>
                      <a:pt x="1" y="1"/>
                    </a:moveTo>
                    <a:lnTo>
                      <a:pt x="1" y="18229"/>
                    </a:lnTo>
                    <a:lnTo>
                      <a:pt x="25944" y="18229"/>
                    </a:lnTo>
                    <a:lnTo>
                      <a:pt x="36946" y="26659"/>
                    </a:lnTo>
                    <a:lnTo>
                      <a:pt x="2600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3200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Google Shape;148;p17">
                <a:extLst>
                  <a:ext uri="{FF2B5EF4-FFF2-40B4-BE49-F238E27FC236}">
                    <a16:creationId xmlns:a16="http://schemas.microsoft.com/office/drawing/2014/main" id="{08F51746-FFD4-683B-5953-A112D7FDF542}"/>
                  </a:ext>
                </a:extLst>
              </p:cNvPr>
              <p:cNvSpPr/>
              <p:nvPr/>
            </p:nvSpPr>
            <p:spPr>
              <a:xfrm>
                <a:off x="4754925" y="2390325"/>
                <a:ext cx="2550900" cy="296650"/>
              </a:xfrm>
              <a:custGeom>
                <a:avLst/>
                <a:gdLst/>
                <a:ahLst/>
                <a:cxnLst/>
                <a:rect l="l" t="t" r="r" b="b"/>
                <a:pathLst>
                  <a:path w="102036" h="11866" extrusionOk="0">
                    <a:moveTo>
                      <a:pt x="0" y="0"/>
                    </a:moveTo>
                    <a:lnTo>
                      <a:pt x="48082" y="0"/>
                    </a:lnTo>
                    <a:lnTo>
                      <a:pt x="102036" y="11866"/>
                    </a:lnTo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sp>
        </p:grpSp>
        <p:grpSp>
          <p:nvGrpSpPr>
            <p:cNvPr id="76" name="Google Shape;149;p17">
              <a:extLst>
                <a:ext uri="{FF2B5EF4-FFF2-40B4-BE49-F238E27FC236}">
                  <a16:creationId xmlns:a16="http://schemas.microsoft.com/office/drawing/2014/main" id="{CC79A5B9-92F8-150C-AFB1-825597FAABAA}"/>
                </a:ext>
              </a:extLst>
            </p:cNvPr>
            <p:cNvGrpSpPr/>
            <p:nvPr/>
          </p:nvGrpSpPr>
          <p:grpSpPr>
            <a:xfrm>
              <a:off x="6282414" y="2515133"/>
              <a:ext cx="3772014" cy="952615"/>
              <a:chOff x="3484786" y="2785050"/>
              <a:chExt cx="3772014" cy="952615"/>
            </a:xfrm>
          </p:grpSpPr>
          <p:sp>
            <p:nvSpPr>
              <p:cNvPr id="77" name="Google Shape;150;p17">
                <a:extLst>
                  <a:ext uri="{FF2B5EF4-FFF2-40B4-BE49-F238E27FC236}">
                    <a16:creationId xmlns:a16="http://schemas.microsoft.com/office/drawing/2014/main" id="{F1CE50C2-9278-ABF8-8FFE-20AE02759D08}"/>
                  </a:ext>
                </a:extLst>
              </p:cNvPr>
              <p:cNvSpPr/>
              <p:nvPr/>
            </p:nvSpPr>
            <p:spPr>
              <a:xfrm>
                <a:off x="3484786" y="2996678"/>
                <a:ext cx="1026452" cy="740987"/>
              </a:xfrm>
              <a:custGeom>
                <a:avLst/>
                <a:gdLst/>
                <a:ahLst/>
                <a:cxnLst/>
                <a:rect l="l" t="t" r="r" b="b"/>
                <a:pathLst>
                  <a:path w="36946" h="26671" extrusionOk="0">
                    <a:moveTo>
                      <a:pt x="1" y="1"/>
                    </a:moveTo>
                    <a:lnTo>
                      <a:pt x="1" y="18241"/>
                    </a:lnTo>
                    <a:lnTo>
                      <a:pt x="25933" y="18241"/>
                    </a:lnTo>
                    <a:lnTo>
                      <a:pt x="36946" y="26671"/>
                    </a:lnTo>
                    <a:lnTo>
                      <a:pt x="2599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3200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Google Shape;151;p17">
                <a:extLst>
                  <a:ext uri="{FF2B5EF4-FFF2-40B4-BE49-F238E27FC236}">
                    <a16:creationId xmlns:a16="http://schemas.microsoft.com/office/drawing/2014/main" id="{FD4AA99D-26B3-467A-C027-7A160BB52002}"/>
                  </a:ext>
                </a:extLst>
              </p:cNvPr>
              <p:cNvSpPr/>
              <p:nvPr/>
            </p:nvSpPr>
            <p:spPr>
              <a:xfrm>
                <a:off x="4756150" y="2785050"/>
                <a:ext cx="2500650" cy="466450"/>
              </a:xfrm>
              <a:custGeom>
                <a:avLst/>
                <a:gdLst/>
                <a:ahLst/>
                <a:cxnLst/>
                <a:rect l="l" t="t" r="r" b="b"/>
                <a:pathLst>
                  <a:path w="100026" h="18658" extrusionOk="0">
                    <a:moveTo>
                      <a:pt x="0" y="18658"/>
                    </a:moveTo>
                    <a:lnTo>
                      <a:pt x="48653" y="18658"/>
                    </a:lnTo>
                    <a:lnTo>
                      <a:pt x="100026" y="0"/>
                    </a:lnTo>
                  </a:path>
                </a:pathLst>
              </a:cu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sp>
        </p:grpSp>
        <p:grpSp>
          <p:nvGrpSpPr>
            <p:cNvPr id="79" name="Google Shape;152;p17">
              <a:extLst>
                <a:ext uri="{FF2B5EF4-FFF2-40B4-BE49-F238E27FC236}">
                  <a16:creationId xmlns:a16="http://schemas.microsoft.com/office/drawing/2014/main" id="{0CAEEC82-BDD7-2855-9A4E-826000271362}"/>
                </a:ext>
              </a:extLst>
            </p:cNvPr>
            <p:cNvGrpSpPr/>
            <p:nvPr/>
          </p:nvGrpSpPr>
          <p:grpSpPr>
            <a:xfrm>
              <a:off x="6282414" y="2613183"/>
              <a:ext cx="3821039" cy="1710139"/>
              <a:chOff x="3484786" y="2883100"/>
              <a:chExt cx="3821039" cy="1710139"/>
            </a:xfrm>
          </p:grpSpPr>
          <p:sp>
            <p:nvSpPr>
              <p:cNvPr id="80" name="Google Shape;153;p17">
                <a:extLst>
                  <a:ext uri="{FF2B5EF4-FFF2-40B4-BE49-F238E27FC236}">
                    <a16:creationId xmlns:a16="http://schemas.microsoft.com/office/drawing/2014/main" id="{8EB69B4C-F97F-C642-7052-B0E0FA09680E}"/>
                  </a:ext>
                </a:extLst>
              </p:cNvPr>
              <p:cNvSpPr/>
              <p:nvPr/>
            </p:nvSpPr>
            <p:spPr>
              <a:xfrm>
                <a:off x="3484786" y="3852586"/>
                <a:ext cx="1026452" cy="740654"/>
              </a:xfrm>
              <a:custGeom>
                <a:avLst/>
                <a:gdLst/>
                <a:ahLst/>
                <a:cxnLst/>
                <a:rect l="l" t="t" r="r" b="b"/>
                <a:pathLst>
                  <a:path w="36946" h="26659" extrusionOk="0">
                    <a:moveTo>
                      <a:pt x="1" y="1"/>
                    </a:moveTo>
                    <a:lnTo>
                      <a:pt x="1" y="18229"/>
                    </a:lnTo>
                    <a:lnTo>
                      <a:pt x="25932" y="18229"/>
                    </a:lnTo>
                    <a:lnTo>
                      <a:pt x="36946" y="26659"/>
                    </a:lnTo>
                    <a:lnTo>
                      <a:pt x="2599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3200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Google Shape;154;p17">
                <a:extLst>
                  <a:ext uri="{FF2B5EF4-FFF2-40B4-BE49-F238E27FC236}">
                    <a16:creationId xmlns:a16="http://schemas.microsoft.com/office/drawing/2014/main" id="{7D4B33E5-CBD8-8CE3-341E-A836ACF5E0C3}"/>
                  </a:ext>
                </a:extLst>
              </p:cNvPr>
              <p:cNvSpPr/>
              <p:nvPr/>
            </p:nvSpPr>
            <p:spPr>
              <a:xfrm>
                <a:off x="4757875" y="2883100"/>
                <a:ext cx="2547950" cy="1211150"/>
              </a:xfrm>
              <a:custGeom>
                <a:avLst/>
                <a:gdLst/>
                <a:ahLst/>
                <a:cxnLst/>
                <a:rect l="l" t="t" r="r" b="b"/>
                <a:pathLst>
                  <a:path w="101918" h="48446" extrusionOk="0">
                    <a:moveTo>
                      <a:pt x="0" y="48446"/>
                    </a:moveTo>
                    <a:lnTo>
                      <a:pt x="48446" y="48446"/>
                    </a:lnTo>
                    <a:lnTo>
                      <a:pt x="101918" y="0"/>
                    </a:lnTo>
                  </a:path>
                </a:pathLst>
              </a:custGeom>
              <a:noFill/>
              <a:ln w="19050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sp>
        </p:grpSp>
        <p:grpSp>
          <p:nvGrpSpPr>
            <p:cNvPr id="82" name="Google Shape;155;p17">
              <a:extLst>
                <a:ext uri="{FF2B5EF4-FFF2-40B4-BE49-F238E27FC236}">
                  <a16:creationId xmlns:a16="http://schemas.microsoft.com/office/drawing/2014/main" id="{E67CFD80-88C1-45CE-448D-C08C6F58C1FC}"/>
                </a:ext>
              </a:extLst>
            </p:cNvPr>
            <p:cNvGrpSpPr/>
            <p:nvPr/>
          </p:nvGrpSpPr>
          <p:grpSpPr>
            <a:xfrm>
              <a:off x="6282414" y="1015444"/>
              <a:ext cx="3924014" cy="1342764"/>
              <a:chOff x="3484786" y="1285361"/>
              <a:chExt cx="3924014" cy="1342764"/>
            </a:xfrm>
          </p:grpSpPr>
          <p:sp>
            <p:nvSpPr>
              <p:cNvPr id="83" name="Google Shape;156;p17">
                <a:extLst>
                  <a:ext uri="{FF2B5EF4-FFF2-40B4-BE49-F238E27FC236}">
                    <a16:creationId xmlns:a16="http://schemas.microsoft.com/office/drawing/2014/main" id="{CC1CF728-6275-9C23-DA70-57C1BB9DB12E}"/>
                  </a:ext>
                </a:extLst>
              </p:cNvPr>
              <p:cNvSpPr/>
              <p:nvPr/>
            </p:nvSpPr>
            <p:spPr>
              <a:xfrm>
                <a:off x="3484786" y="1285361"/>
                <a:ext cx="1026452" cy="740654"/>
              </a:xfrm>
              <a:custGeom>
                <a:avLst/>
                <a:gdLst/>
                <a:ahLst/>
                <a:cxnLst/>
                <a:rect l="l" t="t" r="r" b="b"/>
                <a:pathLst>
                  <a:path w="36946" h="26659" extrusionOk="0">
                    <a:moveTo>
                      <a:pt x="1" y="0"/>
                    </a:moveTo>
                    <a:lnTo>
                      <a:pt x="1" y="18229"/>
                    </a:lnTo>
                    <a:lnTo>
                      <a:pt x="25933" y="18229"/>
                    </a:lnTo>
                    <a:lnTo>
                      <a:pt x="36946" y="26658"/>
                    </a:lnTo>
                    <a:lnTo>
                      <a:pt x="259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3200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Google Shape;157;p17">
                <a:extLst>
                  <a:ext uri="{FF2B5EF4-FFF2-40B4-BE49-F238E27FC236}">
                    <a16:creationId xmlns:a16="http://schemas.microsoft.com/office/drawing/2014/main" id="{3188D492-72DD-04FB-8AC0-7FC024BF9550}"/>
                  </a:ext>
                </a:extLst>
              </p:cNvPr>
              <p:cNvSpPr/>
              <p:nvPr/>
            </p:nvSpPr>
            <p:spPr>
              <a:xfrm>
                <a:off x="4757875" y="1539625"/>
                <a:ext cx="2650925" cy="1088500"/>
              </a:xfrm>
              <a:custGeom>
                <a:avLst/>
                <a:gdLst/>
                <a:ahLst/>
                <a:cxnLst/>
                <a:rect l="l" t="t" r="r" b="b"/>
                <a:pathLst>
                  <a:path w="106037" h="43540" extrusionOk="0">
                    <a:moveTo>
                      <a:pt x="0" y="0"/>
                    </a:moveTo>
                    <a:lnTo>
                      <a:pt x="49067" y="0"/>
                    </a:lnTo>
                    <a:lnTo>
                      <a:pt x="106037" y="43540"/>
                    </a:lnTo>
                  </a:path>
                </a:pathLst>
              </a:cu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sp>
        </p:grp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1AEBD899-C890-810F-6918-D4DF3ABDB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00"/>
            <a:ext cx="12192000" cy="58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86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3FB0E841-E538-4F03-6F01-A81B0A6743F6}"/>
              </a:ext>
            </a:extLst>
          </p:cNvPr>
          <p:cNvSpPr txBox="1"/>
          <p:nvPr/>
        </p:nvSpPr>
        <p:spPr>
          <a:xfrm>
            <a:off x="3725396" y="323333"/>
            <a:ext cx="10820401" cy="1388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A59612C-95F7-DF2F-B00A-24B003ADC1B9}"/>
              </a:ext>
            </a:extLst>
          </p:cNvPr>
          <p:cNvSpPr txBox="1"/>
          <p:nvPr/>
        </p:nvSpPr>
        <p:spPr>
          <a:xfrm>
            <a:off x="520703" y="1447800"/>
            <a:ext cx="10462983" cy="689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endParaRPr lang="en-US" dirty="0">
              <a:latin typeface="Montserrat Light" panose="000004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</p:txBody>
      </p:sp>
      <p:sp>
        <p:nvSpPr>
          <p:cNvPr id="17" name="TextBox 26">
            <a:extLst>
              <a:ext uri="{FF2B5EF4-FFF2-40B4-BE49-F238E27FC236}">
                <a16:creationId xmlns:a16="http://schemas.microsoft.com/office/drawing/2014/main" id="{FD23880E-A09B-9D33-FAAC-77670DC57A97}"/>
              </a:ext>
            </a:extLst>
          </p:cNvPr>
          <p:cNvSpPr txBox="1"/>
          <p:nvPr/>
        </p:nvSpPr>
        <p:spPr>
          <a:xfrm>
            <a:off x="118767" y="3803361"/>
            <a:ext cx="41327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Study area is in Central Portugal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>
              <a:latin typeface="Arial 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Beiras Group (BG) is part of the Douro-Beiras Supergroup (DBS)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Montserrat Light" panose="000004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3364353E-F45B-1D35-5246-8F6C2AA80EAE}"/>
              </a:ext>
            </a:extLst>
          </p:cNvPr>
          <p:cNvGrpSpPr/>
          <p:nvPr/>
        </p:nvGrpSpPr>
        <p:grpSpPr>
          <a:xfrm>
            <a:off x="248313" y="1074996"/>
            <a:ext cx="4235585" cy="2407877"/>
            <a:chOff x="637328" y="23997443"/>
            <a:chExt cx="6416930" cy="3647942"/>
          </a:xfrm>
        </p:grpSpPr>
        <p:pic>
          <p:nvPicPr>
            <p:cNvPr id="19" name="Imagem 18" descr="Uma imagem com mapa&#10;&#10;Descrição gerada automaticamente">
              <a:extLst>
                <a:ext uri="{FF2B5EF4-FFF2-40B4-BE49-F238E27FC236}">
                  <a16:creationId xmlns:a16="http://schemas.microsoft.com/office/drawing/2014/main" id="{EBA45DF9-E57B-7268-D8B0-CBCBC31754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1963"/>
            <a:stretch/>
          </p:blipFill>
          <p:spPr bwMode="auto">
            <a:xfrm>
              <a:off x="637328" y="23997443"/>
              <a:ext cx="6262927" cy="311305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91ADAE1A-9907-DBCD-7B96-EB9DD75513EB}"/>
                </a:ext>
              </a:extLst>
            </p:cNvPr>
            <p:cNvSpPr txBox="1"/>
            <p:nvPr/>
          </p:nvSpPr>
          <p:spPr>
            <a:xfrm>
              <a:off x="696498" y="27225731"/>
              <a:ext cx="6357760" cy="419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effectLst/>
                  <a:latin typeface="Arial "/>
                  <a:ea typeface="Calibri" panose="020F0502020204030204" pitchFamily="34" charset="0"/>
                </a:rPr>
                <a:t>Geographical setting of the study area in Central Portugal</a:t>
              </a:r>
              <a:endParaRPr lang="en-US" sz="1200" dirty="0">
                <a:latin typeface="Arial "/>
              </a:endParaRPr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6BBEEB08-BD2F-4F04-C4CE-E4AA5EC37856}"/>
              </a:ext>
            </a:extLst>
          </p:cNvPr>
          <p:cNvGrpSpPr/>
          <p:nvPr/>
        </p:nvGrpSpPr>
        <p:grpSpPr>
          <a:xfrm>
            <a:off x="4624079" y="786429"/>
            <a:ext cx="4098748" cy="6227290"/>
            <a:chOff x="97925" y="21664981"/>
            <a:chExt cx="4859342" cy="7382870"/>
          </a:xfrm>
        </p:grpSpPr>
        <p:grpSp>
          <p:nvGrpSpPr>
            <p:cNvPr id="32" name="Agrupar 31">
              <a:extLst>
                <a:ext uri="{FF2B5EF4-FFF2-40B4-BE49-F238E27FC236}">
                  <a16:creationId xmlns:a16="http://schemas.microsoft.com/office/drawing/2014/main" id="{14B0F8EE-D5EE-FAB3-D8F2-03230AA82B75}"/>
                </a:ext>
              </a:extLst>
            </p:cNvPr>
            <p:cNvGrpSpPr/>
            <p:nvPr/>
          </p:nvGrpSpPr>
          <p:grpSpPr>
            <a:xfrm>
              <a:off x="97925" y="21664981"/>
              <a:ext cx="4280685" cy="4441049"/>
              <a:chOff x="1120156" y="349470"/>
              <a:chExt cx="4627408" cy="4799983"/>
            </a:xfrm>
          </p:grpSpPr>
          <p:pic>
            <p:nvPicPr>
              <p:cNvPr id="40" name="Imagem 39">
                <a:extLst>
                  <a:ext uri="{FF2B5EF4-FFF2-40B4-BE49-F238E27FC236}">
                    <a16:creationId xmlns:a16="http://schemas.microsoft.com/office/drawing/2014/main" id="{11DA2C29-85E8-E7DA-921E-5D90E6F051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0156" y="645809"/>
                <a:ext cx="315595" cy="520065"/>
              </a:xfrm>
              <a:prstGeom prst="rect">
                <a:avLst/>
              </a:prstGeom>
            </p:spPr>
          </p:pic>
          <p:pic>
            <p:nvPicPr>
              <p:cNvPr id="41" name="Imagem 40" descr="Uma imagem com texto, mapa&#10;&#10;Descrição gerada automaticamente">
                <a:extLst>
                  <a:ext uri="{FF2B5EF4-FFF2-40B4-BE49-F238E27FC236}">
                    <a16:creationId xmlns:a16="http://schemas.microsoft.com/office/drawing/2014/main" id="{81B341C6-4F82-AD81-1FF1-DFBAD1ED35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2942" b="5037"/>
              <a:stretch/>
            </p:blipFill>
            <p:spPr>
              <a:xfrm>
                <a:off x="1477913" y="349470"/>
                <a:ext cx="4269651" cy="4799983"/>
              </a:xfrm>
              <a:prstGeom prst="rect">
                <a:avLst/>
              </a:prstGeom>
            </p:spPr>
          </p:pic>
        </p:grpSp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A91453F0-DA0B-7CFC-CA47-6D6612FF39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33337" y="26982790"/>
              <a:ext cx="2423930" cy="1313547"/>
            </a:xfrm>
            <a:prstGeom prst="rect">
              <a:avLst/>
            </a:prstGeom>
          </p:spPr>
        </p:pic>
        <p:pic>
          <p:nvPicPr>
            <p:cNvPr id="34" name="Imagem 33">
              <a:extLst>
                <a:ext uri="{FF2B5EF4-FFF2-40B4-BE49-F238E27FC236}">
                  <a16:creationId xmlns:a16="http://schemas.microsoft.com/office/drawing/2014/main" id="{4456F88B-1289-0CAD-4AD0-CF89D8543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38516" y="26097709"/>
              <a:ext cx="3118751" cy="353629"/>
            </a:xfrm>
            <a:prstGeom prst="rect">
              <a:avLst/>
            </a:prstGeom>
          </p:spPr>
        </p:pic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id="{37DE347B-3896-3069-6C14-FD5BB0722EF8}"/>
                </a:ext>
              </a:extLst>
            </p:cNvPr>
            <p:cNvGrpSpPr/>
            <p:nvPr/>
          </p:nvGrpSpPr>
          <p:grpSpPr>
            <a:xfrm>
              <a:off x="381623" y="26935729"/>
              <a:ext cx="1920756" cy="2112122"/>
              <a:chOff x="4085641" y="563411"/>
              <a:chExt cx="1154837" cy="1269892"/>
            </a:xfrm>
          </p:grpSpPr>
          <p:grpSp>
            <p:nvGrpSpPr>
              <p:cNvPr id="36" name="Agrupar 35">
                <a:extLst>
                  <a:ext uri="{FF2B5EF4-FFF2-40B4-BE49-F238E27FC236}">
                    <a16:creationId xmlns:a16="http://schemas.microsoft.com/office/drawing/2014/main" id="{F402A23B-F91B-4A99-2818-7FE54D7FA315}"/>
                  </a:ext>
                </a:extLst>
              </p:cNvPr>
              <p:cNvGrpSpPr/>
              <p:nvPr/>
            </p:nvGrpSpPr>
            <p:grpSpPr>
              <a:xfrm>
                <a:off x="4085641" y="1320942"/>
                <a:ext cx="1154837" cy="512361"/>
                <a:chOff x="4085539" y="1320879"/>
                <a:chExt cx="1154995" cy="512661"/>
              </a:xfrm>
            </p:grpSpPr>
            <p:sp>
              <p:nvSpPr>
                <p:cNvPr id="38" name="Caixa de Texto 2">
                  <a:extLst>
                    <a:ext uri="{FF2B5EF4-FFF2-40B4-BE49-F238E27FC236}">
                      <a16:creationId xmlns:a16="http://schemas.microsoft.com/office/drawing/2014/main" id="{54087220-F336-4DA6-B9AE-DDD4CD0421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85539" y="1320879"/>
                  <a:ext cx="1154995" cy="5126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just">
                    <a:lnSpc>
                      <a:spcPct val="200000"/>
                    </a:lnSpc>
                    <a:spcAft>
                      <a:spcPts val="800"/>
                    </a:spcAft>
                  </a:pPr>
                  <a:r>
                    <a:rPr lang="en-US" sz="1400" dirty="0">
                      <a:effectLst/>
                      <a:latin typeface="Arial 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BEIRAS GROUP</a:t>
                  </a:r>
                  <a:endParaRPr lang="en-US" sz="2000" dirty="0">
                    <a:effectLst/>
                    <a:latin typeface="Arial 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Chaveta à esquerda 38">
                  <a:extLst>
                    <a:ext uri="{FF2B5EF4-FFF2-40B4-BE49-F238E27FC236}">
                      <a16:creationId xmlns:a16="http://schemas.microsoft.com/office/drawing/2014/main" id="{69CAE0B7-C4BB-7FB5-72B0-4F59DA160E58}"/>
                    </a:ext>
                  </a:extLst>
                </p:cNvPr>
                <p:cNvSpPr/>
                <p:nvPr/>
              </p:nvSpPr>
              <p:spPr>
                <a:xfrm rot="16200000">
                  <a:off x="4606383" y="931931"/>
                  <a:ext cx="86674" cy="912939"/>
                </a:xfrm>
                <a:prstGeom prst="leftBrac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37" name="Imagem 36">
                <a:extLst>
                  <a:ext uri="{FF2B5EF4-FFF2-40B4-BE49-F238E27FC236}">
                    <a16:creationId xmlns:a16="http://schemas.microsoft.com/office/drawing/2014/main" id="{8955F304-0CCA-9414-BEDF-3E650E993E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210650" y="563411"/>
                <a:ext cx="947436" cy="818052"/>
              </a:xfrm>
              <a:prstGeom prst="rect">
                <a:avLst/>
              </a:prstGeom>
            </p:spPr>
          </p:pic>
        </p:grpSp>
      </p:grpSp>
      <p:sp>
        <p:nvSpPr>
          <p:cNvPr id="42" name="TextBox 26">
            <a:extLst>
              <a:ext uri="{FF2B5EF4-FFF2-40B4-BE49-F238E27FC236}">
                <a16:creationId xmlns:a16="http://schemas.microsoft.com/office/drawing/2014/main" id="{01355AF4-1685-4793-3C79-660A461B033D}"/>
              </a:ext>
            </a:extLst>
          </p:cNvPr>
          <p:cNvSpPr txBox="1"/>
          <p:nvPr/>
        </p:nvSpPr>
        <p:spPr>
          <a:xfrm>
            <a:off x="8482973" y="708271"/>
            <a:ext cx="3460714" cy="558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endParaRPr lang="en-US" sz="2400" dirty="0">
              <a:latin typeface="Arial 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The BG has Upper Neoproterozoic Units (560 my)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Arial 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Caneiro Fm. outcrops are formed dominantly by </a:t>
            </a:r>
            <a:r>
              <a:rPr lang="en-US" sz="1600" b="1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metagraywackes (NCa) </a:t>
            </a:r>
            <a:r>
              <a:rPr lang="en-US" sz="1600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with thinly bedded </a:t>
            </a:r>
            <a:r>
              <a:rPr lang="en-US" sz="1600" b="1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metapelites (NBs)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Arial 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Two pre-</a:t>
            </a:r>
            <a:r>
              <a:rPr lang="en-US" sz="1600" dirty="0" err="1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variscan</a:t>
            </a:r>
            <a:r>
              <a:rPr lang="en-US" sz="1600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 orogeny granites outcrop intruding the metasediments – </a:t>
            </a:r>
            <a:r>
              <a:rPr lang="en-US" sz="1600" b="1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Coentral Granite (GCo)</a:t>
            </a:r>
            <a:r>
              <a:rPr lang="en-US" sz="1600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n-US" sz="1600" b="1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Vila Nova Granite (GVn)</a:t>
            </a:r>
            <a:endParaRPr lang="en-US" sz="1600" dirty="0">
              <a:latin typeface="Arial 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Conexão reta 7">
            <a:extLst>
              <a:ext uri="{FF2B5EF4-FFF2-40B4-BE49-F238E27FC236}">
                <a16:creationId xmlns:a16="http://schemas.microsoft.com/office/drawing/2014/main" id="{D9282245-474D-5D0A-1B1E-A2E6460C5A2C}"/>
              </a:ext>
            </a:extLst>
          </p:cNvPr>
          <p:cNvCxnSpPr/>
          <p:nvPr/>
        </p:nvCxnSpPr>
        <p:spPr>
          <a:xfrm>
            <a:off x="4578350" y="736598"/>
            <a:ext cx="0" cy="58688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CD937C76-9392-D6D1-4889-5418C2E5F27B}"/>
              </a:ext>
            </a:extLst>
          </p:cNvPr>
          <p:cNvSpPr txBox="1"/>
          <p:nvPr/>
        </p:nvSpPr>
        <p:spPr>
          <a:xfrm>
            <a:off x="4895558" y="4770649"/>
            <a:ext cx="35893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Arial "/>
                <a:ea typeface="Calibri" panose="020F0502020204030204" pitchFamily="34" charset="0"/>
              </a:rPr>
              <a:t>Simplified geological map (Soares et al, 2005) and sampling of the study area</a:t>
            </a:r>
            <a:endParaRPr lang="en-US" sz="1100" dirty="0">
              <a:latin typeface="Arial 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AF8DC6D-BAEC-A7F3-E3FA-5001501B49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49"/>
            <a:ext cx="12192000" cy="58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92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3FB0E841-E538-4F03-6F01-A81B0A6743F6}"/>
              </a:ext>
            </a:extLst>
          </p:cNvPr>
          <p:cNvSpPr txBox="1"/>
          <p:nvPr/>
        </p:nvSpPr>
        <p:spPr>
          <a:xfrm>
            <a:off x="3725396" y="323333"/>
            <a:ext cx="10820401" cy="1388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31B0EB41-B8BB-3D19-5116-8571B9F1B84D}"/>
              </a:ext>
            </a:extLst>
          </p:cNvPr>
          <p:cNvSpPr txBox="1"/>
          <p:nvPr/>
        </p:nvSpPr>
        <p:spPr>
          <a:xfrm>
            <a:off x="102158" y="903769"/>
            <a:ext cx="11987679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Collected data from two different sources: 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800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Remote - Using Landsat-8 imagery for multispectral signatures analysis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800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In situ  - Collecting rock and soil samples for hyperspectral signatures analysis and geochemical classification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F6701169-46F4-3ABE-2938-AB9B5C43AA6E}"/>
              </a:ext>
            </a:extLst>
          </p:cNvPr>
          <p:cNvGrpSpPr/>
          <p:nvPr/>
        </p:nvGrpSpPr>
        <p:grpSpPr>
          <a:xfrm>
            <a:off x="524546" y="2867141"/>
            <a:ext cx="5657850" cy="2994660"/>
            <a:chOff x="0" y="0"/>
            <a:chExt cx="5657850" cy="2994660"/>
          </a:xfrm>
        </p:grpSpPr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296C4B09-F7CD-A8B0-D691-B84AAAA54C2E}"/>
                </a:ext>
              </a:extLst>
            </p:cNvPr>
            <p:cNvGrpSpPr/>
            <p:nvPr/>
          </p:nvGrpSpPr>
          <p:grpSpPr>
            <a:xfrm>
              <a:off x="0" y="0"/>
              <a:ext cx="5657850" cy="2752725"/>
              <a:chOff x="0" y="28575"/>
              <a:chExt cx="5657850" cy="2752725"/>
            </a:xfrm>
          </p:grpSpPr>
          <p:grpSp>
            <p:nvGrpSpPr>
              <p:cNvPr id="10" name="Agrupar 9">
                <a:extLst>
                  <a:ext uri="{FF2B5EF4-FFF2-40B4-BE49-F238E27FC236}">
                    <a16:creationId xmlns:a16="http://schemas.microsoft.com/office/drawing/2014/main" id="{C6CEB936-3427-B0B4-5631-AD36B8577487}"/>
                  </a:ext>
                </a:extLst>
              </p:cNvPr>
              <p:cNvGrpSpPr/>
              <p:nvPr/>
            </p:nvGrpSpPr>
            <p:grpSpPr>
              <a:xfrm>
                <a:off x="0" y="219075"/>
                <a:ext cx="5657850" cy="2562225"/>
                <a:chOff x="0" y="0"/>
                <a:chExt cx="5657850" cy="2562225"/>
              </a:xfrm>
            </p:grpSpPr>
            <p:pic>
              <p:nvPicPr>
                <p:cNvPr id="13" name="Imagem 12" descr="Uma imagem com árvore, texto&#10;&#10;Descrição gerada automaticamente">
                  <a:extLst>
                    <a:ext uri="{FF2B5EF4-FFF2-40B4-BE49-F238E27FC236}">
                      <a16:creationId xmlns:a16="http://schemas.microsoft.com/office/drawing/2014/main" id="{9B458A80-DB20-96CA-9380-B44F9E2EB6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5657850" cy="2562225"/>
                </a:xfrm>
                <a:prstGeom prst="rect">
                  <a:avLst/>
                </a:prstGeom>
              </p:spPr>
            </p:pic>
            <p:pic>
              <p:nvPicPr>
                <p:cNvPr id="14" name="Imagem 13">
                  <a:extLst>
                    <a:ext uri="{FF2B5EF4-FFF2-40B4-BE49-F238E27FC236}">
                      <a16:creationId xmlns:a16="http://schemas.microsoft.com/office/drawing/2014/main" id="{838A5A14-D331-9584-2DBA-F520D30E4A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575" y="104775"/>
                  <a:ext cx="247650" cy="408305"/>
                </a:xfrm>
                <a:prstGeom prst="rect">
                  <a:avLst/>
                </a:prstGeom>
              </p:spPr>
            </p:pic>
          </p:grpSp>
          <p:sp>
            <p:nvSpPr>
              <p:cNvPr id="11" name="Caixa de texto 113">
                <a:extLst>
                  <a:ext uri="{FF2B5EF4-FFF2-40B4-BE49-F238E27FC236}">
                    <a16:creationId xmlns:a16="http://schemas.microsoft.com/office/drawing/2014/main" id="{CAEAA659-7B99-F060-AF8C-7D3992ED5CE9}"/>
                  </a:ext>
                </a:extLst>
              </p:cNvPr>
              <p:cNvSpPr txBox="1"/>
              <p:nvPr/>
            </p:nvSpPr>
            <p:spPr>
              <a:xfrm>
                <a:off x="323850" y="28575"/>
                <a:ext cx="276225" cy="19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(a)</a:t>
                </a:r>
                <a:endParaRPr lang="pt-PT" sz="1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1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pt-PT" sz="1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Caixa de texto 121">
                <a:extLst>
                  <a:ext uri="{FF2B5EF4-FFF2-40B4-BE49-F238E27FC236}">
                    <a16:creationId xmlns:a16="http://schemas.microsoft.com/office/drawing/2014/main" id="{A8C41D07-1427-7B92-5966-A1C40568056F}"/>
                  </a:ext>
                </a:extLst>
              </p:cNvPr>
              <p:cNvSpPr txBox="1"/>
              <p:nvPr/>
            </p:nvSpPr>
            <p:spPr>
              <a:xfrm>
                <a:off x="3171825" y="37283"/>
                <a:ext cx="276225" cy="19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(b)</a:t>
                </a:r>
                <a:endParaRPr lang="pt-PT" sz="1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1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pt-PT" sz="1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B5FB1805-1EBF-4BEF-3EC1-8448FCE30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040" y="2750820"/>
              <a:ext cx="2148205" cy="243840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A626F300-8535-68FF-495E-4CE4ADDA7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69920" y="2750820"/>
              <a:ext cx="2148205" cy="243840"/>
            </a:xfrm>
            <a:prstGeom prst="rect">
              <a:avLst/>
            </a:prstGeom>
          </p:spPr>
        </p:pic>
      </p:grpSp>
      <p:pic>
        <p:nvPicPr>
          <p:cNvPr id="15" name="Imagem 14">
            <a:extLst>
              <a:ext uri="{FF2B5EF4-FFF2-40B4-BE49-F238E27FC236}">
                <a16:creationId xmlns:a16="http://schemas.microsoft.com/office/drawing/2014/main" id="{D048D6E3-5502-736F-8312-17BCAE6DEB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421" y="2992560"/>
            <a:ext cx="3816985" cy="2921635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F23451C7-6B46-6991-F3D9-4EC48F0F7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2804" y="2412035"/>
            <a:ext cx="4006385" cy="42323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FD73F21-A271-9A1C-023A-5089E1A690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47"/>
            <a:ext cx="12192000" cy="58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3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3FB0E841-E538-4F03-6F01-A81B0A6743F6}"/>
              </a:ext>
            </a:extLst>
          </p:cNvPr>
          <p:cNvSpPr txBox="1"/>
          <p:nvPr/>
        </p:nvSpPr>
        <p:spPr>
          <a:xfrm>
            <a:off x="3725396" y="323333"/>
            <a:ext cx="10820401" cy="1388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6">
            <a:extLst>
              <a:ext uri="{FF2B5EF4-FFF2-40B4-BE49-F238E27FC236}">
                <a16:creationId xmlns:a16="http://schemas.microsoft.com/office/drawing/2014/main" id="{865B0506-21D6-80C7-AD96-5D869C87D296}"/>
              </a:ext>
            </a:extLst>
          </p:cNvPr>
          <p:cNvSpPr txBox="1"/>
          <p:nvPr/>
        </p:nvSpPr>
        <p:spPr>
          <a:xfrm>
            <a:off x="6903196" y="1712053"/>
            <a:ext cx="48113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Most of the land-use/land-cover (LULC) of the study area is classified as forest and natural (CLC, 2012)</a:t>
            </a:r>
          </a:p>
          <a:p>
            <a:endParaRPr lang="en-US" dirty="0">
              <a:latin typeface="Arial 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A vegetation index (NDVI) was applied:</a:t>
            </a:r>
          </a:p>
          <a:p>
            <a:endParaRPr lang="en-US" dirty="0">
              <a:latin typeface="Arial 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Vegetation and anthropic occupation have a </a:t>
            </a:r>
            <a:r>
              <a:rPr lang="en-US" b="1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significant influence </a:t>
            </a:r>
            <a:r>
              <a:rPr lang="en-US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on the SR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 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Higher NDVI </a:t>
            </a:r>
            <a:r>
              <a:rPr lang="en-US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values were identified in the rainy season </a:t>
            </a:r>
            <a:r>
              <a:rPr lang="en-US" b="1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(a)</a:t>
            </a:r>
            <a:r>
              <a:rPr lang="en-US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 compared to dry </a:t>
            </a:r>
            <a:r>
              <a:rPr lang="en-US" b="1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(b)</a:t>
            </a:r>
            <a:r>
              <a:rPr lang="en-US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 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The variation of NDVI between seasons is </a:t>
            </a:r>
            <a:r>
              <a:rPr lang="en-US" b="1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most noticeable </a:t>
            </a:r>
            <a:r>
              <a:rPr lang="en-US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in the northern section of the study area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FC9F5749-F5BD-4669-0895-629FA537F596}"/>
              </a:ext>
            </a:extLst>
          </p:cNvPr>
          <p:cNvGrpSpPr/>
          <p:nvPr/>
        </p:nvGrpSpPr>
        <p:grpSpPr>
          <a:xfrm>
            <a:off x="294075" y="1965378"/>
            <a:ext cx="11053872" cy="3613042"/>
            <a:chOff x="179775" y="1728863"/>
            <a:chExt cx="11053872" cy="3613042"/>
          </a:xfrm>
        </p:grpSpPr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D9EFB86C-F3FE-9550-B42F-BDDE9610952F}"/>
                </a:ext>
              </a:extLst>
            </p:cNvPr>
            <p:cNvGrpSpPr/>
            <p:nvPr/>
          </p:nvGrpSpPr>
          <p:grpSpPr>
            <a:xfrm>
              <a:off x="179775" y="2057300"/>
              <a:ext cx="5916222" cy="3284605"/>
              <a:chOff x="15979795" y="23099024"/>
              <a:chExt cx="9774599" cy="5426723"/>
            </a:xfrm>
          </p:grpSpPr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5CFC5FF-C9B1-3E3D-B3D9-0B42956664B5}"/>
                  </a:ext>
                </a:extLst>
              </p:cNvPr>
              <p:cNvSpPr txBox="1"/>
              <p:nvPr/>
            </p:nvSpPr>
            <p:spPr>
              <a:xfrm>
                <a:off x="16039747" y="28037308"/>
                <a:ext cx="9226539" cy="488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600" dirty="0">
                  <a:latin typeface="Montserrat" panose="00000500000000000000" pitchFamily="2" charset="0"/>
                </a:endParaRPr>
              </a:p>
            </p:txBody>
          </p:sp>
          <p:grpSp>
            <p:nvGrpSpPr>
              <p:cNvPr id="18" name="Agrupar 17">
                <a:extLst>
                  <a:ext uri="{FF2B5EF4-FFF2-40B4-BE49-F238E27FC236}">
                    <a16:creationId xmlns:a16="http://schemas.microsoft.com/office/drawing/2014/main" id="{816F2CE6-2E33-1BEA-676C-254A1F4D78E4}"/>
                  </a:ext>
                </a:extLst>
              </p:cNvPr>
              <p:cNvGrpSpPr/>
              <p:nvPr/>
            </p:nvGrpSpPr>
            <p:grpSpPr>
              <a:xfrm>
                <a:off x="15979795" y="23099024"/>
                <a:ext cx="9774599" cy="4885086"/>
                <a:chOff x="15979795" y="23099024"/>
                <a:chExt cx="9774599" cy="4885086"/>
              </a:xfrm>
            </p:grpSpPr>
            <p:grpSp>
              <p:nvGrpSpPr>
                <p:cNvPr id="19" name="Agrupar 18">
                  <a:extLst>
                    <a:ext uri="{FF2B5EF4-FFF2-40B4-BE49-F238E27FC236}">
                      <a16:creationId xmlns:a16="http://schemas.microsoft.com/office/drawing/2014/main" id="{6CBF06AB-1655-C341-25DB-27E7462F3471}"/>
                    </a:ext>
                  </a:extLst>
                </p:cNvPr>
                <p:cNvGrpSpPr/>
                <p:nvPr/>
              </p:nvGrpSpPr>
              <p:grpSpPr>
                <a:xfrm>
                  <a:off x="16282830" y="23105644"/>
                  <a:ext cx="9471564" cy="4878466"/>
                  <a:chOff x="13009119" y="23600964"/>
                  <a:chExt cx="10154372" cy="5230156"/>
                </a:xfrm>
              </p:grpSpPr>
              <p:pic>
                <p:nvPicPr>
                  <p:cNvPr id="22" name="Imagem 21" descr="Uma imagem com texto, moldura de fotografia&#10;&#10;Descrição gerada automaticamente">
                    <a:extLst>
                      <a:ext uri="{FF2B5EF4-FFF2-40B4-BE49-F238E27FC236}">
                        <a16:creationId xmlns:a16="http://schemas.microsoft.com/office/drawing/2014/main" id="{95ACBB73-D5BB-946C-57E6-EE2F02F7791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t="8205"/>
                  <a:stretch/>
                </p:blipFill>
                <p:spPr>
                  <a:xfrm>
                    <a:off x="13306456" y="23600964"/>
                    <a:ext cx="9857035" cy="5230156"/>
                  </a:xfrm>
                  <a:prstGeom prst="rect">
                    <a:avLst/>
                  </a:prstGeom>
                </p:spPr>
              </p:pic>
              <p:pic>
                <p:nvPicPr>
                  <p:cNvPr id="23" name="Imagem 22" descr="Uma imagem com seta&#10;&#10;Descrição gerada automaticamente">
                    <a:extLst>
                      <a:ext uri="{FF2B5EF4-FFF2-40B4-BE49-F238E27FC236}">
                        <a16:creationId xmlns:a16="http://schemas.microsoft.com/office/drawing/2014/main" id="{0FADCD0C-3FB4-1DCB-B4F0-7E28327B4C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009119" y="27852678"/>
                    <a:ext cx="839287" cy="921615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6CA7FAE5-9C8B-B62E-A9CD-93F726747CDE}"/>
                    </a:ext>
                  </a:extLst>
                </p:cNvPr>
                <p:cNvSpPr txBox="1"/>
                <p:nvPr/>
              </p:nvSpPr>
              <p:spPr>
                <a:xfrm>
                  <a:off x="15979795" y="23117008"/>
                  <a:ext cx="901007" cy="6610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latin typeface="Arial "/>
                    </a:rPr>
                    <a:t>(a)</a:t>
                  </a:r>
                </a:p>
              </p:txBody>
            </p:sp>
            <p:sp>
              <p:nvSpPr>
                <p:cNvPr id="21" name="CaixaDeTexto 20">
                  <a:extLst>
                    <a:ext uri="{FF2B5EF4-FFF2-40B4-BE49-F238E27FC236}">
                      <a16:creationId xmlns:a16="http://schemas.microsoft.com/office/drawing/2014/main" id="{A35D0584-7C6A-E85E-D649-D7087935FF0B}"/>
                    </a:ext>
                  </a:extLst>
                </p:cNvPr>
                <p:cNvSpPr txBox="1"/>
                <p:nvPr/>
              </p:nvSpPr>
              <p:spPr>
                <a:xfrm>
                  <a:off x="20826679" y="23099024"/>
                  <a:ext cx="901007" cy="6610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latin typeface="Arial "/>
                    </a:rPr>
                    <a:t>(b)</a:t>
                  </a:r>
                </a:p>
              </p:txBody>
            </p:sp>
          </p:grpSp>
        </p:grp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760BF45A-A00E-F408-B459-EDC82BA2AA0A}"/>
                </a:ext>
              </a:extLst>
            </p:cNvPr>
            <p:cNvSpPr txBox="1"/>
            <p:nvPr/>
          </p:nvSpPr>
          <p:spPr>
            <a:xfrm>
              <a:off x="820805" y="1728863"/>
              <a:ext cx="2492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"/>
                </a:rPr>
                <a:t>January 2015</a:t>
              </a: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38F032FB-DFCE-DF54-AAD3-8BAA680371FC}"/>
                </a:ext>
              </a:extLst>
            </p:cNvPr>
            <p:cNvSpPr txBox="1"/>
            <p:nvPr/>
          </p:nvSpPr>
          <p:spPr>
            <a:xfrm>
              <a:off x="3962897" y="1730655"/>
              <a:ext cx="727075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Arial "/>
                </a:rPr>
                <a:t>July 2015</a:t>
              </a:r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EA92E3F3-8725-3FA2-1C54-9DCD853149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37"/>
            <a:ext cx="12192000" cy="58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41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3FB0E841-E538-4F03-6F01-A81B0A6743F6}"/>
              </a:ext>
            </a:extLst>
          </p:cNvPr>
          <p:cNvSpPr txBox="1"/>
          <p:nvPr/>
        </p:nvSpPr>
        <p:spPr>
          <a:xfrm>
            <a:off x="3725396" y="323333"/>
            <a:ext cx="10820401" cy="1388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8C0C3072-2F3F-ABC3-05CA-16491C436A36}"/>
              </a:ext>
            </a:extLst>
          </p:cNvPr>
          <p:cNvGrpSpPr/>
          <p:nvPr/>
        </p:nvGrpSpPr>
        <p:grpSpPr>
          <a:xfrm>
            <a:off x="686153" y="1463235"/>
            <a:ext cx="4300476" cy="2519692"/>
            <a:chOff x="30817083" y="10840291"/>
            <a:chExt cx="6754258" cy="3957387"/>
          </a:xfrm>
        </p:grpSpPr>
        <p:pic>
          <p:nvPicPr>
            <p:cNvPr id="31" name="Imagem 30">
              <a:extLst>
                <a:ext uri="{FF2B5EF4-FFF2-40B4-BE49-F238E27FC236}">
                  <a16:creationId xmlns:a16="http://schemas.microsoft.com/office/drawing/2014/main" id="{66581EF6-8132-3DB9-44A7-935FB59576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817084" y="12006105"/>
              <a:ext cx="6253867" cy="2791573"/>
            </a:xfrm>
            <a:prstGeom prst="rect">
              <a:avLst/>
            </a:prstGeom>
          </p:spPr>
        </p:pic>
        <p:pic>
          <p:nvPicPr>
            <p:cNvPr id="32" name="Imagem 31">
              <a:extLst>
                <a:ext uri="{FF2B5EF4-FFF2-40B4-BE49-F238E27FC236}">
                  <a16:creationId xmlns:a16="http://schemas.microsoft.com/office/drawing/2014/main" id="{AA01A314-B14F-E66D-2D13-ECBBDBB793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817083" y="11420512"/>
              <a:ext cx="6460915" cy="441774"/>
            </a:xfrm>
            <a:prstGeom prst="rect">
              <a:avLst/>
            </a:prstGeom>
          </p:spPr>
        </p:pic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B17C7961-0A6D-873B-0494-D548D43B7B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817083" y="10840291"/>
              <a:ext cx="6754258" cy="421605"/>
            </a:xfrm>
            <a:prstGeom prst="rect">
              <a:avLst/>
            </a:prstGeom>
          </p:spPr>
        </p:pic>
      </p:grpSp>
      <p:sp>
        <p:nvSpPr>
          <p:cNvPr id="34" name="TextBox 26">
            <a:extLst>
              <a:ext uri="{FF2B5EF4-FFF2-40B4-BE49-F238E27FC236}">
                <a16:creationId xmlns:a16="http://schemas.microsoft.com/office/drawing/2014/main" id="{C877CE2A-C790-B615-48B1-9E299F9C076D}"/>
              </a:ext>
            </a:extLst>
          </p:cNvPr>
          <p:cNvSpPr txBox="1"/>
          <p:nvPr/>
        </p:nvSpPr>
        <p:spPr>
          <a:xfrm>
            <a:off x="686153" y="792799"/>
            <a:ext cx="4770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400" b="1" u="sng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(1) Multispectral</a:t>
            </a:r>
          </a:p>
        </p:txBody>
      </p:sp>
      <p:sp>
        <p:nvSpPr>
          <p:cNvPr id="35" name="TextBox 26">
            <a:extLst>
              <a:ext uri="{FF2B5EF4-FFF2-40B4-BE49-F238E27FC236}">
                <a16:creationId xmlns:a16="http://schemas.microsoft.com/office/drawing/2014/main" id="{C2CC7EE9-3C5D-BE38-2966-69DABA5B7D07}"/>
              </a:ext>
            </a:extLst>
          </p:cNvPr>
          <p:cNvSpPr txBox="1"/>
          <p:nvPr/>
        </p:nvSpPr>
        <p:spPr>
          <a:xfrm>
            <a:off x="5585628" y="904385"/>
            <a:ext cx="9293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400" b="1" u="sng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(2) Hyperspectral</a:t>
            </a: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C9A5B185-E2E1-7C0D-50C9-995FF54A9F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5628" y="1321864"/>
            <a:ext cx="3790240" cy="4696233"/>
          </a:xfrm>
          <a:prstGeom prst="rect">
            <a:avLst/>
          </a:prstGeom>
        </p:spPr>
      </p:pic>
      <p:sp>
        <p:nvSpPr>
          <p:cNvPr id="11" name="TextBox 26">
            <a:extLst>
              <a:ext uri="{FF2B5EF4-FFF2-40B4-BE49-F238E27FC236}">
                <a16:creationId xmlns:a16="http://schemas.microsoft.com/office/drawing/2014/main" id="{243BE439-1603-8F73-CC88-E73A77B47D2B}"/>
              </a:ext>
            </a:extLst>
          </p:cNvPr>
          <p:cNvSpPr txBox="1"/>
          <p:nvPr/>
        </p:nvSpPr>
        <p:spPr>
          <a:xfrm>
            <a:off x="621866" y="3894439"/>
            <a:ext cx="39818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Montserrat Light" panose="000004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Better SNR in the dry image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 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Statistical tests highlighted SR values differences between granites and metasediments</a:t>
            </a:r>
          </a:p>
        </p:txBody>
      </p:sp>
      <p:sp>
        <p:nvSpPr>
          <p:cNvPr id="12" name="TextBox 26">
            <a:extLst>
              <a:ext uri="{FF2B5EF4-FFF2-40B4-BE49-F238E27FC236}">
                <a16:creationId xmlns:a16="http://schemas.microsoft.com/office/drawing/2014/main" id="{7C99C465-B5B2-3128-994C-A7EE9807C464}"/>
              </a:ext>
            </a:extLst>
          </p:cNvPr>
          <p:cNvSpPr txBox="1"/>
          <p:nvPr/>
        </p:nvSpPr>
        <p:spPr>
          <a:xfrm>
            <a:off x="9375868" y="2269730"/>
            <a:ext cx="276556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Spectral differences between metasediments and granites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 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Absorption features indicated the presence of minerals and chemical elements</a:t>
            </a:r>
          </a:p>
          <a:p>
            <a:endParaRPr lang="en-US" sz="2200" dirty="0">
              <a:latin typeface="Montserrat Light" panose="000004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3" name="Conexão reta unidirecional 12">
            <a:extLst>
              <a:ext uri="{FF2B5EF4-FFF2-40B4-BE49-F238E27FC236}">
                <a16:creationId xmlns:a16="http://schemas.microsoft.com/office/drawing/2014/main" id="{CE41E273-17BE-596D-98C5-B2F6B993DA1C}"/>
              </a:ext>
            </a:extLst>
          </p:cNvPr>
          <p:cNvCxnSpPr>
            <a:cxnSpLocks/>
          </p:cNvCxnSpPr>
          <p:nvPr/>
        </p:nvCxnSpPr>
        <p:spPr>
          <a:xfrm flipH="1">
            <a:off x="1729014" y="2354317"/>
            <a:ext cx="281549" cy="2201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ta unidirecional 13">
            <a:extLst>
              <a:ext uri="{FF2B5EF4-FFF2-40B4-BE49-F238E27FC236}">
                <a16:creationId xmlns:a16="http://schemas.microsoft.com/office/drawing/2014/main" id="{E5134FB4-F2CB-0DB8-D2FA-48C3E5B2B0DC}"/>
              </a:ext>
            </a:extLst>
          </p:cNvPr>
          <p:cNvCxnSpPr>
            <a:cxnSpLocks/>
          </p:cNvCxnSpPr>
          <p:nvPr/>
        </p:nvCxnSpPr>
        <p:spPr>
          <a:xfrm flipH="1">
            <a:off x="1729014" y="3332188"/>
            <a:ext cx="271043" cy="2119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7A7B444C-D29F-459B-4B03-E148C9E668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93"/>
            <a:ext cx="12192000" cy="58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8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3FB0E841-E538-4F03-6F01-A81B0A6743F6}"/>
              </a:ext>
            </a:extLst>
          </p:cNvPr>
          <p:cNvSpPr txBox="1"/>
          <p:nvPr/>
        </p:nvSpPr>
        <p:spPr>
          <a:xfrm>
            <a:off x="3725396" y="323333"/>
            <a:ext cx="10820401" cy="1388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0DD1385-4BE6-7047-A6D2-4ED4870CB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0951" y="434163"/>
            <a:ext cx="7830097" cy="5425896"/>
          </a:xfrm>
          <a:prstGeom prst="rect">
            <a:avLst/>
          </a:prstGeom>
        </p:spPr>
      </p:pic>
      <p:sp>
        <p:nvSpPr>
          <p:cNvPr id="16" name="TextBox 26">
            <a:extLst>
              <a:ext uri="{FF2B5EF4-FFF2-40B4-BE49-F238E27FC236}">
                <a16:creationId xmlns:a16="http://schemas.microsoft.com/office/drawing/2014/main" id="{114FB6CE-1190-C3ED-E750-ABF9F9B58602}"/>
              </a:ext>
            </a:extLst>
          </p:cNvPr>
          <p:cNvSpPr txBox="1"/>
          <p:nvPr/>
        </p:nvSpPr>
        <p:spPr>
          <a:xfrm>
            <a:off x="629163" y="5516640"/>
            <a:ext cx="1141043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SR values from July 2015th were used to perform a machine learning classification technique: </a:t>
            </a:r>
            <a:r>
              <a:rPr lang="en-US" b="1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k-means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 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Higher precision </a:t>
            </a:r>
            <a:r>
              <a:rPr lang="en-US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when joined metapelite and metagraywacke into a single class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Montserrat Light" panose="000004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Montserrat Light" panose="000004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D434B8E-1269-E3E0-38B6-A5D68481D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97"/>
            <a:ext cx="12192000" cy="58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73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3FB0E841-E538-4F03-6F01-A81B0A6743F6}"/>
              </a:ext>
            </a:extLst>
          </p:cNvPr>
          <p:cNvSpPr txBox="1"/>
          <p:nvPr/>
        </p:nvSpPr>
        <p:spPr>
          <a:xfrm>
            <a:off x="3725396" y="323333"/>
            <a:ext cx="10820401" cy="1388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302">
            <a:extLst>
              <a:ext uri="{FF2B5EF4-FFF2-40B4-BE49-F238E27FC236}">
                <a16:creationId xmlns:a16="http://schemas.microsoft.com/office/drawing/2014/main" id="{8D0B37D8-92DB-7862-0F86-E3DA9A8178DE}"/>
              </a:ext>
            </a:extLst>
          </p:cNvPr>
          <p:cNvSpPr txBox="1"/>
          <p:nvPr/>
        </p:nvSpPr>
        <p:spPr>
          <a:xfrm>
            <a:off x="869706" y="1399443"/>
            <a:ext cx="11125248" cy="445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>
              <a:lnSpc>
                <a:spcPct val="150000"/>
              </a:lnSpc>
            </a:pPr>
            <a:r>
              <a:rPr lang="en-US" sz="2400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Both multi and hyperspectral methodologies highlighted </a:t>
            </a:r>
            <a:r>
              <a:rPr lang="en-US" sz="2400" b="1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significant spectral differences </a:t>
            </a:r>
            <a:r>
              <a:rPr lang="en-US" sz="2400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between metasediments and granites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 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Machine learning </a:t>
            </a:r>
            <a:r>
              <a:rPr lang="en-US" sz="2400" b="1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validated</a:t>
            </a:r>
            <a:r>
              <a:rPr lang="en-US" sz="2400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 these results, with both confusion matrixes having successful outcomes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 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This enables a more </a:t>
            </a:r>
            <a:r>
              <a:rPr lang="en-US" sz="2400" b="1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expedited</a:t>
            </a:r>
            <a:r>
              <a:rPr lang="en-US" sz="2400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 and truthful characterisation of rock and soil samples to support geological mapping</a:t>
            </a:r>
          </a:p>
        </p:txBody>
      </p:sp>
      <p:sp>
        <p:nvSpPr>
          <p:cNvPr id="2" name="Estrela: 5 Pontos 1">
            <a:extLst>
              <a:ext uri="{FF2B5EF4-FFF2-40B4-BE49-F238E27FC236}">
                <a16:creationId xmlns:a16="http://schemas.microsoft.com/office/drawing/2014/main" id="{C534B9D6-E0DD-250F-D935-142E47C7D530}"/>
              </a:ext>
            </a:extLst>
          </p:cNvPr>
          <p:cNvSpPr/>
          <p:nvPr/>
        </p:nvSpPr>
        <p:spPr>
          <a:xfrm>
            <a:off x="578684" y="1566542"/>
            <a:ext cx="291021" cy="291021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Estrela: 5 Pontos 6">
            <a:extLst>
              <a:ext uri="{FF2B5EF4-FFF2-40B4-BE49-F238E27FC236}">
                <a16:creationId xmlns:a16="http://schemas.microsoft.com/office/drawing/2014/main" id="{89D74F82-7549-0754-854A-1D29D2638661}"/>
              </a:ext>
            </a:extLst>
          </p:cNvPr>
          <p:cNvSpPr/>
          <p:nvPr/>
        </p:nvSpPr>
        <p:spPr>
          <a:xfrm>
            <a:off x="578683" y="3246910"/>
            <a:ext cx="291021" cy="291021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Estrela: 5 Pontos 7">
            <a:extLst>
              <a:ext uri="{FF2B5EF4-FFF2-40B4-BE49-F238E27FC236}">
                <a16:creationId xmlns:a16="http://schemas.microsoft.com/office/drawing/2014/main" id="{E0EAE392-0F8C-6AD6-8616-F570C0E4AE41}"/>
              </a:ext>
            </a:extLst>
          </p:cNvPr>
          <p:cNvSpPr/>
          <p:nvPr/>
        </p:nvSpPr>
        <p:spPr>
          <a:xfrm>
            <a:off x="578682" y="4857969"/>
            <a:ext cx="291021" cy="291021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12BB2EC-32FB-A953-A87B-4522853ED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51"/>
            <a:ext cx="12192000" cy="58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798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479</Words>
  <Application>Microsoft Office PowerPoint</Application>
  <PresentationFormat>Ecrã Panorâmico</PresentationFormat>
  <Paragraphs>71</Paragraphs>
  <Slides>10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9" baseType="lpstr">
      <vt:lpstr>Arial</vt:lpstr>
      <vt:lpstr>Arial </vt:lpstr>
      <vt:lpstr>Arial Black</vt:lpstr>
      <vt:lpstr>Calibri</vt:lpstr>
      <vt:lpstr>Calibri Light</vt:lpstr>
      <vt:lpstr>Montserrat</vt:lpstr>
      <vt:lpstr>Montserrat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Pereira</dc:creator>
  <cp:lastModifiedBy>João Pereira</cp:lastModifiedBy>
  <cp:revision>36</cp:revision>
  <dcterms:created xsi:type="dcterms:W3CDTF">2022-05-19T08:39:22Z</dcterms:created>
  <dcterms:modified xsi:type="dcterms:W3CDTF">2022-05-23T20:01:21Z</dcterms:modified>
</cp:coreProperties>
</file>