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535" r:id="rId8"/>
    <p:sldId id="262" r:id="rId9"/>
    <p:sldId id="531" r:id="rId10"/>
    <p:sldId id="533" r:id="rId11"/>
    <p:sldId id="534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uri Luca_EGU22-4691" id="{0CAEDE11-6E43-4243-98D1-B3A2D0DD5227}">
          <p14:sldIdLst>
            <p14:sldId id="256"/>
            <p14:sldId id="257"/>
            <p14:sldId id="258"/>
            <p14:sldId id="259"/>
            <p14:sldId id="260"/>
            <p14:sldId id="261"/>
            <p14:sldId id="535"/>
            <p14:sldId id="262"/>
            <p14:sldId id="531"/>
          </p14:sldIdLst>
        </p14:section>
        <p14:section name="Supplementary slides" id="{B5D366E6-1465-4E4D-B36B-C6F7046343C6}">
          <p14:sldIdLst>
            <p14:sldId id="533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56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2"/>
      </p:cViewPr>
      <p:guideLst>
        <p:guide orient="horz" pos="709"/>
        <p:guide pos="56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5FCF6B-E61C-4B07-BB7B-30ECCAA4C2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E7893A2-68E7-45AF-82A5-D2CAB3061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AU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6F15AC-EA67-45DD-AE5C-6E2B24D22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C27E-93A1-4AA4-A504-AEB3EDF17C23}" type="datetimeFigureOut">
              <a:rPr lang="en-AU" smtClean="0"/>
              <a:t>20/05/2022</a:t>
            </a:fld>
            <a:endParaRPr lang="en-AU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98974F-6DDB-47D0-80D4-026ED0600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1C3A1C-4F47-4242-97A4-AAFD8887D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D1A4-F742-4C88-9AAA-CE6B08DD7BE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679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649D78-001D-4B1C-9447-1A73FCC6D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8994ADD-23BB-41F3-B3A8-A10F4C026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8AB122-B837-41A9-8E43-693272AB5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C27E-93A1-4AA4-A504-AEB3EDF17C23}" type="datetimeFigureOut">
              <a:rPr lang="en-AU" smtClean="0"/>
              <a:t>20/05/2022</a:t>
            </a:fld>
            <a:endParaRPr lang="en-AU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7748AF-0947-449E-83E4-DE284B1E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AE92EF-BE9C-4492-B59E-2E1C0D15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D1A4-F742-4C88-9AAA-CE6B08DD7BE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812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1F994F3-93F0-42A7-951B-B34D58FB5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475446-1AB4-46D4-B496-89E369A4F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2D1AA4-E58A-4812-80E0-F2C2A421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C27E-93A1-4AA4-A504-AEB3EDF17C23}" type="datetimeFigureOut">
              <a:rPr lang="en-AU" smtClean="0"/>
              <a:t>20/05/2022</a:t>
            </a:fld>
            <a:endParaRPr lang="en-AU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E02A5E-B534-47D0-86B7-8048F1756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D84A1C-3339-465E-8E41-AC09B722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D1A4-F742-4C88-9AAA-CE6B08DD7BE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9954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84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A28FFA-FE6C-4099-8084-3E6F25622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03562E-ACA8-40D4-A0A2-C5950137E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72A296-D4D5-47AC-A8DC-3051BC11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C27E-93A1-4AA4-A504-AEB3EDF17C23}" type="datetimeFigureOut">
              <a:rPr lang="en-AU" smtClean="0"/>
              <a:t>20/05/2022</a:t>
            </a:fld>
            <a:endParaRPr lang="en-AU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89030D-55C2-4CA8-9E95-4BA24615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59C891-20EC-4B17-9A0D-4DE8CB48B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D1A4-F742-4C88-9AAA-CE6B08DD7BE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9589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58D939-A7FE-4A37-B8DA-2699B9C4B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D88C9E5-1BFE-48F3-8AC5-98CB74B68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577D43-F9B8-4D5B-A1AF-7FF3E08BE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C27E-93A1-4AA4-A504-AEB3EDF17C23}" type="datetimeFigureOut">
              <a:rPr lang="en-AU" smtClean="0"/>
              <a:t>20/05/2022</a:t>
            </a:fld>
            <a:endParaRPr lang="en-AU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5853C8-435D-41C6-A4B0-9C845D3DA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2EECD7-D9ED-4BE1-A133-BD820C52F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D1A4-F742-4C88-9AAA-CE6B08DD7BE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388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45990D-694D-4224-B1CB-32A2280D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2FC837-514D-4D6D-8B30-1DEFEC39F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CB6EB74-E4A4-4258-A8C8-BF2ADA048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9FD8E0-C9B0-4DFE-A045-26D88DF2A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C27E-93A1-4AA4-A504-AEB3EDF17C23}" type="datetimeFigureOut">
              <a:rPr lang="en-AU" smtClean="0"/>
              <a:t>20/05/2022</a:t>
            </a:fld>
            <a:endParaRPr lang="en-AU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CF5A47-AF30-4DAA-9238-CCE78D331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CFAE8C-4B9C-4D7F-B3D4-7D8B04C6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D1A4-F742-4C88-9AAA-CE6B08DD7BE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586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2303B1-C2E4-4DDC-BFB9-FC076AD5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9A4867-6DA4-452C-BA9F-C42413E86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62CA384-D022-4724-82F1-2869FA3F3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47116C3-034C-4681-9BEE-59502D0AC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C2CDB85-B078-41F7-8094-AC25304AB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D2E2E85-66CF-42CA-9E7F-8CD8EE70A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C27E-93A1-4AA4-A504-AEB3EDF17C23}" type="datetimeFigureOut">
              <a:rPr lang="en-AU" smtClean="0"/>
              <a:t>20/05/2022</a:t>
            </a:fld>
            <a:endParaRPr lang="en-AU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DE02677-45BB-4233-900A-654B8BBC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D35083-5548-46D9-B05A-46A150C6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D1A4-F742-4C88-9AAA-CE6B08DD7BE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7354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0FE80C-C8B0-4E19-ADA5-A56BA156A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0F399D0-1F61-4D39-956F-EF19FB039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C27E-93A1-4AA4-A504-AEB3EDF17C23}" type="datetimeFigureOut">
              <a:rPr lang="en-AU" smtClean="0"/>
              <a:t>20/05/2022</a:t>
            </a:fld>
            <a:endParaRPr lang="en-AU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FEC20FC-B013-44CB-B7D5-D4BB2C8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ACDE1F4-79F2-4F7A-8382-1396E2F07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D1A4-F742-4C88-9AAA-CE6B08DD7BE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797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ADD19FB-F93B-4489-8E21-18ED2C113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C27E-93A1-4AA4-A504-AEB3EDF17C23}" type="datetimeFigureOut">
              <a:rPr lang="en-AU" smtClean="0"/>
              <a:t>20/05/2022</a:t>
            </a:fld>
            <a:endParaRPr lang="en-AU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6BA83E4-C455-43C1-BF6D-83F61469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1A7152A-6F87-421E-BEC8-5C3A3CDC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D1A4-F742-4C88-9AAA-CE6B08DD7BE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5972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65FB7E-9953-4726-A772-101C4219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1A532F-825A-410A-A2F8-B2104E68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DE8BC11-E8B2-4F35-9770-D3B1604D5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552754-C010-47F3-B856-AA0516DF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C27E-93A1-4AA4-A504-AEB3EDF17C23}" type="datetimeFigureOut">
              <a:rPr lang="en-AU" smtClean="0"/>
              <a:t>20/05/2022</a:t>
            </a:fld>
            <a:endParaRPr lang="en-AU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CA1E8A-83A8-444C-B0FF-A8EF75750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20BB4F-2A97-4781-951B-538DDE98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D1A4-F742-4C88-9AAA-CE6B08DD7BE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546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4003F-5656-44BF-8599-44D524CD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59C9886-8ECB-4E70-8F0A-A663C7E2A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C2BEAE1-6C78-40B2-B671-F9DD8F647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0777EC-FE19-49A5-99EF-BA672620B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C27E-93A1-4AA4-A504-AEB3EDF17C23}" type="datetimeFigureOut">
              <a:rPr lang="en-AU" smtClean="0"/>
              <a:t>20/05/2022</a:t>
            </a:fld>
            <a:endParaRPr lang="en-AU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DF1145-035C-4D57-81DD-DD805844E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1EC74B7-4437-405B-99F4-8B0E5EA7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D1A4-F742-4C88-9AAA-CE6B08DD7BE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098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AC85F5F-6D75-4C2E-A099-85B39A40D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39089D-D093-4DD1-B257-409200FB4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2D2B50-08F0-4290-84A0-AC36EE658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0C27E-93A1-4AA4-A504-AEB3EDF17C23}" type="datetimeFigureOut">
              <a:rPr lang="en-AU" smtClean="0"/>
              <a:t>20/05/2022</a:t>
            </a:fld>
            <a:endParaRPr lang="en-AU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541852-0B1D-4213-A728-A328534D2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72372F-6D9E-4C6A-9CC3-71CAC0271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3D1A4-F742-4C88-9AAA-CE6B08DD7BE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370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unipd.it/en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>
            <a:extLst>
              <a:ext uri="{FF2B5EF4-FFF2-40B4-BE49-F238E27FC236}">
                <a16:creationId xmlns:a16="http://schemas.microsoft.com/office/drawing/2014/main" id="{2EC1EFA5-9E4A-4891-9561-0B34B9194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" y="1651948"/>
            <a:ext cx="11534775" cy="27852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76050" tIns="38025" rIns="76050" bIns="38025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62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7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62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7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62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7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62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7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TW" sz="4400" spc="-1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Microsoft Himalaya" panose="01010100010101010101" pitchFamily="2" charset="0"/>
              </a:rPr>
              <a:t>Investigating the interaction between snowmelt runoff and road in the activation of hillslope instabilities affecting a landslide-prone mountain basin through a multi-modeling approach</a:t>
            </a:r>
          </a:p>
        </p:txBody>
      </p:sp>
      <p:pic>
        <p:nvPicPr>
          <p:cNvPr id="8" name="Picture 4" descr="File:Logo Università Padova.png - Wikipedia">
            <a:hlinkClick r:id="rId2"/>
            <a:extLst>
              <a:ext uri="{FF2B5EF4-FFF2-40B4-BE49-F238E27FC236}">
                <a16:creationId xmlns:a16="http://schemas.microsoft.com/office/drawing/2014/main" id="{328119C8-BCAC-4B46-95D0-A8D3D6958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64" y="137030"/>
            <a:ext cx="758461" cy="76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Nessuna descrizione della foto disponibile.">
            <a:extLst>
              <a:ext uri="{FF2B5EF4-FFF2-40B4-BE49-F238E27FC236}">
                <a16:creationId xmlns:a16="http://schemas.microsoft.com/office/drawing/2014/main" id="{77BEDCE4-FFDF-4EB5-80E6-685D8B315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49" y="137030"/>
            <a:ext cx="857251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F783B57-80A8-4CE6-BE97-2879C987C761}"/>
              </a:ext>
            </a:extLst>
          </p:cNvPr>
          <p:cNvSpPr txBox="1"/>
          <p:nvPr/>
        </p:nvSpPr>
        <p:spPr>
          <a:xfrm>
            <a:off x="1943100" y="4706606"/>
            <a:ext cx="8438978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Luca Mauri</a:t>
            </a:r>
            <a:r>
              <a:rPr lang="it-IT" baseline="30000" dirty="0">
                <a:latin typeface="+mj-lt"/>
              </a:rPr>
              <a:t>1</a:t>
            </a:r>
            <a:r>
              <a:rPr lang="it-IT" dirty="0">
                <a:latin typeface="+mj-lt"/>
              </a:rPr>
              <a:t>, Sara Cucchiaro</a:t>
            </a:r>
            <a:r>
              <a:rPr lang="it-IT" baseline="30000" dirty="0">
                <a:latin typeface="+mj-lt"/>
              </a:rPr>
              <a:t>2</a:t>
            </a:r>
            <a:r>
              <a:rPr lang="it-IT" dirty="0">
                <a:latin typeface="+mj-lt"/>
              </a:rPr>
              <a:t>, Stefano Grigolato</a:t>
            </a:r>
            <a:r>
              <a:rPr lang="it-IT" baseline="30000" dirty="0">
                <a:latin typeface="+mj-lt"/>
              </a:rPr>
              <a:t>1</a:t>
            </a:r>
            <a:r>
              <a:rPr lang="it-IT" dirty="0">
                <a:latin typeface="+mj-lt"/>
              </a:rPr>
              <a:t>, Giancarlo Dalla Fontana</a:t>
            </a:r>
            <a:r>
              <a:rPr lang="it-IT" baseline="30000" dirty="0">
                <a:latin typeface="+mj-lt"/>
              </a:rPr>
              <a:t>1</a:t>
            </a:r>
            <a:r>
              <a:rPr lang="it-IT" dirty="0">
                <a:latin typeface="+mj-lt"/>
              </a:rPr>
              <a:t>, Paolo Tarolli</a:t>
            </a:r>
            <a:r>
              <a:rPr lang="it-IT" baseline="30000" dirty="0">
                <a:latin typeface="+mj-lt"/>
              </a:rPr>
              <a:t>1</a:t>
            </a:r>
          </a:p>
          <a:p>
            <a:pPr algn="ctr"/>
            <a:endParaRPr lang="it-IT" sz="1600" baseline="30000" dirty="0">
              <a:latin typeface="+mj-lt"/>
            </a:endParaRPr>
          </a:p>
          <a:p>
            <a:pPr algn="ctr"/>
            <a:r>
              <a:rPr lang="it-IT" sz="1400" i="1" baseline="30000" dirty="0">
                <a:latin typeface="+mj-lt"/>
              </a:rPr>
              <a:t>1</a:t>
            </a:r>
            <a:r>
              <a:rPr lang="it-IT" sz="1400" i="1" dirty="0">
                <a:latin typeface="+mj-lt"/>
              </a:rPr>
              <a:t>Department of Land, Environment, Agriculture and Forestry, University of Padova, Legnaro (PD), Italy</a:t>
            </a:r>
          </a:p>
          <a:p>
            <a:pPr algn="ctr"/>
            <a:r>
              <a:rPr lang="it-IT" sz="1400" i="1" baseline="30000" dirty="0">
                <a:latin typeface="+mj-lt"/>
              </a:rPr>
              <a:t>2</a:t>
            </a:r>
            <a:r>
              <a:rPr lang="it-IT" sz="1400" i="1" dirty="0">
                <a:latin typeface="+mj-lt"/>
              </a:rPr>
              <a:t>Department of Agricultural, Food, Environmental and Animal Sciences, University of Udine, Udine (UD), Italy</a:t>
            </a:r>
            <a:endParaRPr lang="it-IT" sz="1600" i="1" dirty="0">
              <a:latin typeface="+mj-lt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1766061-EC72-4591-B6B5-2781DAC27EB8}"/>
              </a:ext>
            </a:extLst>
          </p:cNvPr>
          <p:cNvGrpSpPr/>
          <p:nvPr/>
        </p:nvGrpSpPr>
        <p:grpSpPr>
          <a:xfrm>
            <a:off x="9402838" y="231902"/>
            <a:ext cx="1797178" cy="760344"/>
            <a:chOff x="9266650" y="161447"/>
            <a:chExt cx="1797178" cy="760344"/>
          </a:xfrm>
        </p:grpSpPr>
        <p:pic>
          <p:nvPicPr>
            <p:cNvPr id="1026" name="Picture 2" descr="EGU 2022 - European Geosciences Union General Assembly | Copernicus">
              <a:extLst>
                <a:ext uri="{FF2B5EF4-FFF2-40B4-BE49-F238E27FC236}">
                  <a16:creationId xmlns:a16="http://schemas.microsoft.com/office/drawing/2014/main" id="{864596BF-B2BE-4F2C-8ACE-D673AEC056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6650" y="161447"/>
              <a:ext cx="1797178" cy="516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5EAB5DB4-AFB0-49F0-BABC-961EE3097C57}"/>
                </a:ext>
              </a:extLst>
            </p:cNvPr>
            <p:cNvSpPr txBox="1"/>
            <p:nvPr/>
          </p:nvSpPr>
          <p:spPr>
            <a:xfrm>
              <a:off x="9586915" y="614014"/>
              <a:ext cx="11072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1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EGU22-4691</a:t>
              </a: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84F771DC-1768-47EC-84C1-F1E8DC63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016" y="125404"/>
            <a:ext cx="788419" cy="105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770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37095F9C-266D-40DA-B050-795ED59AF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044451"/>
              </p:ext>
            </p:extLst>
          </p:nvPr>
        </p:nvGraphicFramePr>
        <p:xfrm>
          <a:off x="5915344" y="559530"/>
          <a:ext cx="4047490" cy="2356486"/>
        </p:xfrm>
        <a:graphic>
          <a:graphicData uri="http://schemas.openxmlformats.org/drawingml/2006/table">
            <a:tbl>
              <a:tblPr firstRow="1" firstCol="1" bandRow="1"/>
              <a:tblGrid>
                <a:gridCol w="2157095">
                  <a:extLst>
                    <a:ext uri="{9D8B030D-6E8A-4147-A177-3AD203B41FA5}">
                      <a16:colId xmlns:a16="http://schemas.microsoft.com/office/drawing/2014/main" val="1750113944"/>
                    </a:ext>
                  </a:extLst>
                </a:gridCol>
                <a:gridCol w="1890395">
                  <a:extLst>
                    <a:ext uri="{9D8B030D-6E8A-4147-A177-3AD203B41FA5}">
                      <a16:colId xmlns:a16="http://schemas.microsoft.com/office/drawing/2014/main" val="4225367320"/>
                    </a:ext>
                  </a:extLst>
                </a:gridCol>
              </a:tblGrid>
              <a:tr h="3431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12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ALS-survey parameters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200" b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Information / Value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5642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Period of the survey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April-December 2018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74137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Survey conditions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Snow-free conditions, minimal leaves presence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593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LIDAR system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Optech ALTM Gemini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2262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flights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81551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 flight altitude (</a:t>
                      </a:r>
                      <a:r>
                        <a:rPr lang="en-GB" sz="12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a.g.l</a:t>
                      </a:r>
                      <a:r>
                        <a:rPr lang="en-GB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850 m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61188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Flying speed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 knots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706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Scan angle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32°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3806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Laser frequency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kHz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59987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 point density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GB" sz="12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</a:t>
                      </a:r>
                      <a:r>
                        <a:rPr lang="en-GB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/m</a:t>
                      </a:r>
                      <a:r>
                        <a:rPr lang="en-GB" sz="1200" baseline="30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372360"/>
                  </a:ext>
                </a:extLst>
              </a:tr>
            </a:tbl>
          </a:graphicData>
        </a:graphic>
      </p:graphicFrame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5EE85693-A6D9-44CF-8240-9D9B6B236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794614"/>
              </p:ext>
            </p:extLst>
          </p:nvPr>
        </p:nvGraphicFramePr>
        <p:xfrm>
          <a:off x="285750" y="868552"/>
          <a:ext cx="3886200" cy="3858642"/>
        </p:xfrm>
        <a:graphic>
          <a:graphicData uri="http://schemas.openxmlformats.org/drawingml/2006/table">
            <a:tbl>
              <a:tblPr firstRow="1" firstCol="1" bandRow="1"/>
              <a:tblGrid>
                <a:gridCol w="2257425">
                  <a:extLst>
                    <a:ext uri="{9D8B030D-6E8A-4147-A177-3AD203B41FA5}">
                      <a16:colId xmlns:a16="http://schemas.microsoft.com/office/drawing/2014/main" val="1795776552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1992898588"/>
                    </a:ext>
                  </a:extLst>
                </a:gridCol>
              </a:tblGrid>
              <a:tr h="39827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Input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Unit of measurement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766164"/>
                  </a:ext>
                </a:extLst>
              </a:tr>
              <a:tr h="1930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 (</a:t>
                      </a:r>
                      <a:r>
                        <a:rPr lang="en-US" sz="1200" i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931922"/>
                  </a:ext>
                </a:extLst>
              </a:tr>
              <a:tr h="1930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Precipitation (</a:t>
                      </a:r>
                      <a:r>
                        <a:rPr lang="en-US" sz="1200" i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mm/h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170263"/>
                  </a:ext>
                </a:extLst>
              </a:tr>
              <a:tr h="1930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Snow Covered Area (</a:t>
                      </a:r>
                      <a:r>
                        <a:rPr lang="en-US" sz="1200" i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SCA</a:t>
                      </a: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4129433"/>
                  </a:ext>
                </a:extLst>
              </a:tr>
              <a:tr h="1930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 Lapse Rate (</a:t>
                      </a:r>
                      <a:r>
                        <a:rPr lang="it-IT" sz="1200" i="1">
                          <a:effectLst/>
                          <a:latin typeface="+mj-lt"/>
                          <a:ea typeface="SymbolMT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it-IT" sz="1200">
                          <a:effectLst/>
                          <a:latin typeface="+mj-lt"/>
                          <a:ea typeface="SymbolMT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°Cm</a:t>
                      </a:r>
                      <a:r>
                        <a:rPr lang="en-US" sz="1200" baseline="300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33731"/>
                  </a:ext>
                </a:extLst>
              </a:tr>
              <a:tr h="1930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Critical Temperature (</a:t>
                      </a:r>
                      <a:r>
                        <a:rPr lang="en-US" sz="1200" i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200" i="1" baseline="-250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CRIT</a:t>
                      </a: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567274"/>
                  </a:ext>
                </a:extLst>
              </a:tr>
              <a:tr h="1930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Degree-day factor (</a:t>
                      </a:r>
                      <a:r>
                        <a:rPr lang="en-US" sz="12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</a:t>
                      </a: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cm°C</a:t>
                      </a:r>
                      <a:r>
                        <a:rPr lang="en-US" sz="1200" baseline="300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200" baseline="300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825562"/>
                  </a:ext>
                </a:extLst>
              </a:tr>
              <a:tr h="1930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Rainfall Contributing Area (</a:t>
                      </a:r>
                      <a:r>
                        <a:rPr lang="en-US" sz="12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RCA</a:t>
                      </a: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(-)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713959"/>
                  </a:ext>
                </a:extLst>
              </a:tr>
              <a:tr h="1930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Recession coefficient (</a:t>
                      </a:r>
                      <a:r>
                        <a:rPr lang="en-US" sz="12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(-)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249486"/>
                  </a:ext>
                </a:extLst>
              </a:tr>
              <a:tr h="1930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Runoff coefficient snow (</a:t>
                      </a:r>
                      <a:r>
                        <a:rPr lang="en-US" sz="12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(-)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003809"/>
                  </a:ext>
                </a:extLst>
              </a:tr>
              <a:tr h="1930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Runoff coefficient rain (</a:t>
                      </a:r>
                      <a:r>
                        <a:rPr lang="en-US" sz="12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(-)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146197"/>
                  </a:ext>
                </a:extLst>
              </a:tr>
              <a:tr h="1930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 lag (</a:t>
                      </a:r>
                      <a:r>
                        <a:rPr lang="en-US" sz="12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(h)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477767"/>
                  </a:ext>
                </a:extLst>
              </a:tr>
            </a:tbl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B5250A0-E63C-4011-859A-8BC10E43C2FE}"/>
              </a:ext>
            </a:extLst>
          </p:cNvPr>
          <p:cNvSpPr txBox="1"/>
          <p:nvPr/>
        </p:nvSpPr>
        <p:spPr>
          <a:xfrm>
            <a:off x="6338889" y="275209"/>
            <a:ext cx="33623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Overview of ALS surveys parameters and characteristics</a:t>
            </a:r>
            <a:endParaRPr lang="en-AU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33AE364-FF66-4EA4-AE90-DADB4FD74CFE}"/>
              </a:ext>
            </a:extLst>
          </p:cNvPr>
          <p:cNvSpPr txBox="1"/>
          <p:nvPr/>
        </p:nvSpPr>
        <p:spPr>
          <a:xfrm>
            <a:off x="285750" y="603995"/>
            <a:ext cx="3886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00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Snowmelt Runoff Model (SRM) inputs</a:t>
            </a:r>
            <a:endParaRPr lang="it-IT" sz="9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ella 19">
            <a:extLst>
              <a:ext uri="{FF2B5EF4-FFF2-40B4-BE49-F238E27FC236}">
                <a16:creationId xmlns:a16="http://schemas.microsoft.com/office/drawing/2014/main" id="{3973079B-1D03-4477-AC99-0B1EEBDA9F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798499"/>
              </p:ext>
            </p:extLst>
          </p:nvPr>
        </p:nvGraphicFramePr>
        <p:xfrm>
          <a:off x="5438777" y="3684423"/>
          <a:ext cx="5162550" cy="2408635"/>
        </p:xfrm>
        <a:graphic>
          <a:graphicData uri="http://schemas.openxmlformats.org/drawingml/2006/table">
            <a:tbl>
              <a:tblPr firstRow="1" firstCol="1" bandRow="1"/>
              <a:tblGrid>
                <a:gridCol w="2209800">
                  <a:extLst>
                    <a:ext uri="{9D8B030D-6E8A-4147-A177-3AD203B41FA5}">
                      <a16:colId xmlns:a16="http://schemas.microsoft.com/office/drawing/2014/main" val="4161768677"/>
                    </a:ext>
                  </a:extLst>
                </a:gridCol>
                <a:gridCol w="1338263">
                  <a:extLst>
                    <a:ext uri="{9D8B030D-6E8A-4147-A177-3AD203B41FA5}">
                      <a16:colId xmlns:a16="http://schemas.microsoft.com/office/drawing/2014/main" val="1016885050"/>
                    </a:ext>
                  </a:extLst>
                </a:gridCol>
                <a:gridCol w="1614487">
                  <a:extLst>
                    <a:ext uri="{9D8B030D-6E8A-4147-A177-3AD203B41FA5}">
                      <a16:colId xmlns:a16="http://schemas.microsoft.com/office/drawing/2014/main" val="2928842137"/>
                    </a:ext>
                  </a:extLst>
                </a:gridCol>
              </a:tblGrid>
              <a:tr h="3692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Input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Unit of measurement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437788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snowmelt runoff (</a:t>
                      </a:r>
                      <a:r>
                        <a:rPr lang="en-US" sz="1200" i="1" dirty="0" err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</a:t>
                      </a:r>
                      <a:r>
                        <a:rPr lang="en-US" sz="1200" i="1" baseline="-250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11.3 (May 2018)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mmh</a:t>
                      </a:r>
                      <a:r>
                        <a:rPr lang="en-US" sz="1200" baseline="300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45731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Saturated soil conductibility (</a:t>
                      </a:r>
                      <a:r>
                        <a:rPr lang="en-US" sz="12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aseline="300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(G)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 (Rd, Rk)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sz="1200" baseline="30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848969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Excess rate (May 2018)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 (G)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11.3 (Rd, Rk)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mmh</a:t>
                      </a:r>
                      <a:r>
                        <a:rPr lang="en-US" sz="1200" baseline="30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714486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Manning (</a:t>
                      </a:r>
                      <a:r>
                        <a:rPr lang="en-US" sz="12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0.045 (G)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0.016 (Rd)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0.099 (Rk)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(-)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2854413"/>
                  </a:ext>
                </a:extLst>
              </a:tr>
            </a:tbl>
          </a:graphicData>
        </a:graphic>
      </p:graphicFrame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6A556DA-61B7-4005-8621-FD7C0F805CE0}"/>
              </a:ext>
            </a:extLst>
          </p:cNvPr>
          <p:cNvSpPr txBox="1"/>
          <p:nvPr/>
        </p:nvSpPr>
        <p:spPr>
          <a:xfrm>
            <a:off x="5438777" y="3250071"/>
            <a:ext cx="5162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SIMulated Water Erosion (SIMWE) inputs. G stands for grassland, Rd stands for road and Rk stands for rocky areas located on the top of the watershed</a:t>
            </a:r>
            <a:endParaRPr lang="en-AU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940CC1-2680-400B-B442-68E247F191DD}"/>
              </a:ext>
            </a:extLst>
          </p:cNvPr>
          <p:cNvSpPr txBox="1"/>
          <p:nvPr/>
        </p:nvSpPr>
        <p:spPr>
          <a:xfrm flipH="1">
            <a:off x="0" y="6427113"/>
            <a:ext cx="12096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Mauri</a:t>
            </a:r>
            <a:r>
              <a:rPr lang="en-AU" sz="1100" dirty="0"/>
              <a:t> et al., 2022. </a:t>
            </a:r>
            <a:r>
              <a:rPr lang="en-US" sz="1100" i="1" dirty="0"/>
              <a:t>Evaluating the interaction between snowmelt runoff and road in the occurrence of hillslope instabilities affecting a landslide-prone mountain basin: a multi-modeling approach</a:t>
            </a:r>
            <a:r>
              <a:rPr lang="en-AU" sz="1100" i="1" dirty="0"/>
              <a:t>. </a:t>
            </a:r>
            <a:br>
              <a:rPr lang="en-AU" sz="1100" i="1" dirty="0"/>
            </a:br>
            <a:r>
              <a:rPr lang="en-AU" sz="1100" dirty="0"/>
              <a:t>[under review in </a:t>
            </a:r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 of Hydrology</a:t>
            </a:r>
            <a:r>
              <a:rPr lang="en-AU" sz="11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77920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64D0DB39-5289-4202-A0DB-95C6C80E8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048573"/>
              </p:ext>
            </p:extLst>
          </p:nvPr>
        </p:nvGraphicFramePr>
        <p:xfrm>
          <a:off x="333562" y="649839"/>
          <a:ext cx="5324914" cy="5259389"/>
        </p:xfrm>
        <a:graphic>
          <a:graphicData uri="http://schemas.openxmlformats.org/drawingml/2006/table">
            <a:tbl>
              <a:tblPr firstRow="1" firstCol="1" bandRow="1"/>
              <a:tblGrid>
                <a:gridCol w="2248339">
                  <a:extLst>
                    <a:ext uri="{9D8B030D-6E8A-4147-A177-3AD203B41FA5}">
                      <a16:colId xmlns:a16="http://schemas.microsoft.com/office/drawing/2014/main" val="2372505129"/>
                    </a:ext>
                  </a:extLst>
                </a:gridCol>
                <a:gridCol w="1476374">
                  <a:extLst>
                    <a:ext uri="{9D8B030D-6E8A-4147-A177-3AD203B41FA5}">
                      <a16:colId xmlns:a16="http://schemas.microsoft.com/office/drawing/2014/main" val="2612550298"/>
                    </a:ext>
                  </a:extLst>
                </a:gridCol>
                <a:gridCol w="1600201">
                  <a:extLst>
                    <a:ext uri="{9D8B030D-6E8A-4147-A177-3AD203B41FA5}">
                      <a16:colId xmlns:a16="http://schemas.microsoft.com/office/drawing/2014/main" val="2445217289"/>
                    </a:ext>
                  </a:extLst>
                </a:gridCol>
              </a:tblGrid>
              <a:tr h="35737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050" b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Input</a:t>
                      </a:r>
                      <a:endParaRPr lang="it-IT" sz="105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050" b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it-IT" sz="105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050" b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Unit of measurement</a:t>
                      </a:r>
                      <a:endParaRPr lang="it-IT" sz="105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568919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DEM without road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(-)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18098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Road points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(-)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9173219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Drainage systems location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(-)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914953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Soil depth (</a:t>
                      </a:r>
                      <a:r>
                        <a:rPr lang="en-US" sz="11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85829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Internal friction angle (</a:t>
                      </a:r>
                      <a:r>
                        <a:rPr lang="it-IT" sz="1100" i="1">
                          <a:solidFill>
                            <a:srgbClr val="2E2E2E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ϕ)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35.0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Decimal degrees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945341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Soil density (</a:t>
                      </a:r>
                      <a:r>
                        <a:rPr lang="en-US" sz="11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ρ</a:t>
                      </a:r>
                      <a:r>
                        <a:rPr lang="en-US" sz="1100" i="1" baseline="-25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kg·m</a:t>
                      </a:r>
                      <a:r>
                        <a:rPr lang="en-US" sz="1100" baseline="30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3308752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Soil transmissivity (</a:t>
                      </a:r>
                      <a:r>
                        <a:rPr lang="en-US" sz="11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i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0.3·10</a:t>
                      </a:r>
                      <a:r>
                        <a:rPr lang="en-US" sz="1100" i="1" baseline="30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en-US" sz="1100" i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i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100" i="1" baseline="30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i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·s</a:t>
                      </a:r>
                      <a:r>
                        <a:rPr lang="en-US" sz="1100" i="1" baseline="30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808603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Soil cohesion (</a:t>
                      </a:r>
                      <a:r>
                        <a:rPr lang="en-US" sz="11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Coh</a:t>
                      </a:r>
                      <a:r>
                        <a:rPr lang="en-US" sz="1100" i="1" baseline="-25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kg·m</a:t>
                      </a:r>
                      <a:r>
                        <a:rPr lang="en-US" sz="1100" baseline="30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·s</a:t>
                      </a:r>
                      <a:r>
                        <a:rPr lang="en-US" sz="1100" baseline="30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874493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Root cohesion (</a:t>
                      </a:r>
                      <a:r>
                        <a:rPr lang="en-US" sz="11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Coh</a:t>
                      </a:r>
                      <a:r>
                        <a:rPr lang="en-US" sz="1100" i="1" baseline="-25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kg·m</a:t>
                      </a:r>
                      <a:r>
                        <a:rPr lang="en-US" sz="1100" baseline="30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·s</a:t>
                      </a:r>
                      <a:r>
                        <a:rPr lang="en-US" sz="1100" baseline="30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288620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Vegetation surcharge (</a:t>
                      </a:r>
                      <a:r>
                        <a:rPr lang="en-US" sz="11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kg·m</a:t>
                      </a:r>
                      <a:r>
                        <a:rPr lang="en-US" sz="1100" baseline="30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·s</a:t>
                      </a:r>
                      <a:r>
                        <a:rPr lang="en-US" sz="1100" baseline="30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678910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Road width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194602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Relative road cut depth (</a:t>
                      </a:r>
                      <a:r>
                        <a:rPr lang="en-US" sz="11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100" i="1" baseline="-25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(-)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6794064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rainfall runoff (</a:t>
                      </a:r>
                      <a:r>
                        <a:rPr lang="en-US" sz="11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Rr</a:t>
                      </a:r>
                      <a:r>
                        <a:rPr lang="en-US" sz="1100" i="1" baseline="-25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62.8 (May 2018)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mm·h</a:t>
                      </a:r>
                      <a:r>
                        <a:rPr lang="en-US" sz="1100" baseline="300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131897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snowmelt runoff (</a:t>
                      </a:r>
                      <a:r>
                        <a:rPr lang="en-US" sz="11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</a:t>
                      </a:r>
                      <a:r>
                        <a:rPr lang="en-US" sz="1100" i="1" baseline="-25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en-US" sz="11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11.3 (May 2018)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mm·h</a:t>
                      </a:r>
                      <a:r>
                        <a:rPr lang="en-US" sz="1100" baseline="300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08110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Rainfall intensity increment step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mm·h</a:t>
                      </a:r>
                      <a:r>
                        <a:rPr lang="en-US" sz="1100" baseline="300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06745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 density (</a:t>
                      </a:r>
                      <a:r>
                        <a:rPr lang="en-US" sz="11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ρ</a:t>
                      </a:r>
                      <a:r>
                        <a:rPr lang="en-US" sz="1100" i="1" baseline="-25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kg·m</a:t>
                      </a:r>
                      <a:r>
                        <a:rPr lang="en-US" sz="1100" baseline="300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23766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Flow direction algorithm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D-inf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(-)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92" marR="51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385838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C4E1D1-896C-4AC3-99AF-1B6ABC7AD96A}"/>
              </a:ext>
            </a:extLst>
          </p:cNvPr>
          <p:cNvSpPr txBox="1"/>
          <p:nvPr/>
        </p:nvSpPr>
        <p:spPr>
          <a:xfrm>
            <a:off x="333561" y="335527"/>
            <a:ext cx="53249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00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 Erosion Steady-State (RESS) inputs necessary for soil stability investigations</a:t>
            </a:r>
            <a:endParaRPr lang="it-IT" sz="9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E8F7C83F-31E4-497E-A7EC-93A907346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93831"/>
              </p:ext>
            </p:extLst>
          </p:nvPr>
        </p:nvGraphicFramePr>
        <p:xfrm>
          <a:off x="6411606" y="384568"/>
          <a:ext cx="5243728" cy="5918521"/>
        </p:xfrm>
        <a:graphic>
          <a:graphicData uri="http://schemas.openxmlformats.org/drawingml/2006/table">
            <a:tbl>
              <a:tblPr firstRow="1" firstCol="1" bandRow="1"/>
              <a:tblGrid>
                <a:gridCol w="1080866">
                  <a:extLst>
                    <a:ext uri="{9D8B030D-6E8A-4147-A177-3AD203B41FA5}">
                      <a16:colId xmlns:a16="http://schemas.microsoft.com/office/drawing/2014/main" val="1271150605"/>
                    </a:ext>
                  </a:extLst>
                </a:gridCol>
                <a:gridCol w="2081431">
                  <a:extLst>
                    <a:ext uri="{9D8B030D-6E8A-4147-A177-3AD203B41FA5}">
                      <a16:colId xmlns:a16="http://schemas.microsoft.com/office/drawing/2014/main" val="3285318302"/>
                    </a:ext>
                  </a:extLst>
                </a:gridCol>
                <a:gridCol w="2081431">
                  <a:extLst>
                    <a:ext uri="{9D8B030D-6E8A-4147-A177-3AD203B41FA5}">
                      <a16:colId xmlns:a16="http://schemas.microsoft.com/office/drawing/2014/main" val="4096426091"/>
                    </a:ext>
                  </a:extLst>
                </a:gridCol>
              </a:tblGrid>
              <a:tr h="416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b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Symbol / Abbreviation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b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857882"/>
                  </a:ext>
                </a:extLst>
              </a:tr>
              <a:tr h="149719">
                <a:tc rowSpan="1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Snowmelt Runoff Model (SRM)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Snowmelt runoff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6246412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Rr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Rainfall runoff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250540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SRr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Combined Sr and Rr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9185615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Temperature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4593199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Precipitation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7715921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Snow Covered Area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1275385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it-IT" sz="1100" i="1" dirty="0">
                          <a:effectLst/>
                          <a:latin typeface="+mj-lt"/>
                          <a:ea typeface="SymbolMT"/>
                          <a:cs typeface="Times New Roman" panose="02020603050405020304" pitchFamily="18" charset="0"/>
                        </a:rPr>
                        <a:t>γ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Temperature Lapse Rate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704028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Tcrit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Critical temperature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213278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Degree-day factor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411120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RCA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Rainfall Contributing Area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166746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Recession coefficient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7260775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Runoff coefficient snow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010210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Runoff coefficient rain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41652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lag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8099144"/>
                  </a:ext>
                </a:extLst>
              </a:tr>
              <a:tr h="149719">
                <a:tc rowSpan="1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Road Erosion Steady-State model (RESS)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Soil thickness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346884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it-IT" sz="1100" i="1">
                          <a:solidFill>
                            <a:srgbClr val="2E2E2E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ϕ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Internal friction angle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06519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ρ</a:t>
                      </a:r>
                      <a:r>
                        <a:rPr lang="en-US" sz="1100" i="1" baseline="-25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Soil density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063544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ρ</a:t>
                      </a:r>
                      <a:r>
                        <a:rPr lang="en-US" sz="1100" i="1" baseline="-25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 density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92096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Soil transmissivity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747841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Coh</a:t>
                      </a:r>
                      <a:r>
                        <a:rPr lang="en-US" sz="1100" baseline="-25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Soil cohesion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163700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Coh</a:t>
                      </a:r>
                      <a:r>
                        <a:rPr lang="en-US" sz="1100" baseline="-25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cohesion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051910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Vegetation surcharge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214181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100" baseline="-25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Relative road cut depth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444711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</a:t>
                      </a:r>
                      <a:r>
                        <a:rPr lang="en-US" sz="1100" baseline="-25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Critical Sr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112804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</a:t>
                      </a:r>
                      <a:r>
                        <a:rPr lang="en-US" sz="1100" baseline="-25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Rr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Critical Rr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735059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</a:t>
                      </a:r>
                      <a:r>
                        <a:rPr lang="en-US" sz="1100" baseline="-25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SRr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Critical </a:t>
                      </a:r>
                      <a:r>
                        <a:rPr lang="en-US" sz="11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SRr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258998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en-US" sz="1100" baseline="-25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Relative Impact index from Sr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8885812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en-US" sz="1100" baseline="-25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Rr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Relative Impact index from Rr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720648"/>
                  </a:ext>
                </a:extLst>
              </a:tr>
              <a:tr h="14971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en-US" sz="1100" baseline="-25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SRr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Relative Impact index from </a:t>
                      </a:r>
                      <a:r>
                        <a:rPr lang="en-US" sz="11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SRr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831037"/>
                  </a:ext>
                </a:extLst>
              </a:tr>
              <a:tr h="23527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SIMulated Water Erosion model (SIMWE) 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it-IT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Saturated soil conductibility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361679"/>
                  </a:ext>
                </a:extLst>
              </a:tr>
              <a:tr h="76521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Manning’s n</a:t>
                      </a:r>
                      <a:endParaRPr lang="it-IT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77" marR="512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852268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1E31C9E9-8484-452C-AA2D-3D89CA89E6D1}"/>
              </a:ext>
            </a:extLst>
          </p:cNvPr>
          <p:cNvSpPr txBox="1"/>
          <p:nvPr/>
        </p:nvSpPr>
        <p:spPr>
          <a:xfrm>
            <a:off x="6411606" y="89306"/>
            <a:ext cx="5243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00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ymbols and abbreviations used in models application</a:t>
            </a:r>
            <a:endParaRPr lang="it-IT" sz="9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8831FA-2EDB-45E1-9566-82D7CC507D36}"/>
              </a:ext>
            </a:extLst>
          </p:cNvPr>
          <p:cNvSpPr txBox="1"/>
          <p:nvPr/>
        </p:nvSpPr>
        <p:spPr>
          <a:xfrm flipH="1">
            <a:off x="0" y="6427113"/>
            <a:ext cx="12096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Mauri</a:t>
            </a:r>
            <a:r>
              <a:rPr lang="en-AU" sz="1100" dirty="0"/>
              <a:t> et al., 2022. </a:t>
            </a:r>
            <a:r>
              <a:rPr lang="en-US" sz="1100" i="1" dirty="0"/>
              <a:t>Evaluating the interaction between snowmelt runoff and road in the occurrence of hillslope instabilities affecting a landslide-prone mountain basin: a multi-modeling approach</a:t>
            </a:r>
            <a:r>
              <a:rPr lang="en-AU" sz="1100" i="1" dirty="0"/>
              <a:t>. </a:t>
            </a:r>
            <a:br>
              <a:rPr lang="en-AU" sz="1100" i="1" dirty="0"/>
            </a:br>
            <a:r>
              <a:rPr lang="en-AU" sz="1100" dirty="0"/>
              <a:t>[under review in </a:t>
            </a:r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 of Hydrology</a:t>
            </a:r>
            <a:r>
              <a:rPr lang="en-AU" sz="11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14551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72DC7275-9687-4776-8409-D0989834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76" y="1099401"/>
            <a:ext cx="4743210" cy="501603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F5ABC6-7435-4F9D-8164-54B3F5A66C0A}"/>
              </a:ext>
            </a:extLst>
          </p:cNvPr>
          <p:cNvSpPr txBox="1"/>
          <p:nvPr/>
        </p:nvSpPr>
        <p:spPr>
          <a:xfrm>
            <a:off x="142877" y="1421136"/>
            <a:ext cx="6572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2000" dirty="0">
                <a:solidFill>
                  <a:srgbClr val="0070C0"/>
                </a:solidFill>
                <a:latin typeface="+mj-lt"/>
              </a:rPr>
              <a:t>Snowmelt runoff </a:t>
            </a:r>
            <a:r>
              <a:rPr lang="en-AU" sz="2000" dirty="0">
                <a:latin typeface="+mj-lt"/>
              </a:rPr>
              <a:t>is responsible for the activation of land degradation processes in mountain landscapes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A94759D-C4FC-4A73-8EAC-4958844C34A6}"/>
              </a:ext>
            </a:extLst>
          </p:cNvPr>
          <p:cNvSpPr txBox="1"/>
          <p:nvPr/>
        </p:nvSpPr>
        <p:spPr>
          <a:xfrm>
            <a:off x="109539" y="2329427"/>
            <a:ext cx="6638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2000" dirty="0">
                <a:solidFill>
                  <a:srgbClr val="C00000"/>
                </a:solidFill>
                <a:latin typeface="+mj-lt"/>
              </a:rPr>
              <a:t>Roads</a:t>
            </a:r>
            <a:r>
              <a:rPr lang="en-AU" sz="2000" dirty="0">
                <a:latin typeface="+mj-lt"/>
              </a:rPr>
              <a:t> presence in steep slopes mountain areas is also linked with landslides occurrence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F17917-E9B9-4061-B196-85840B9ACD07}"/>
              </a:ext>
            </a:extLst>
          </p:cNvPr>
          <p:cNvSpPr txBox="1"/>
          <p:nvPr/>
        </p:nvSpPr>
        <p:spPr>
          <a:xfrm>
            <a:off x="547789" y="3607417"/>
            <a:ext cx="649604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Accurate investigation of the </a:t>
            </a:r>
            <a:r>
              <a:rPr lang="en-US" sz="21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interaction</a:t>
            </a:r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 between snowmelt runoff and roads in the occurrence of hillslope failures is still obscure</a:t>
            </a:r>
            <a:endParaRPr lang="en-AU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DEA5F27-101C-4D73-ACAC-A8E301209752}"/>
              </a:ext>
            </a:extLst>
          </p:cNvPr>
          <p:cNvSpPr txBox="1"/>
          <p:nvPr/>
        </p:nvSpPr>
        <p:spPr>
          <a:xfrm>
            <a:off x="0" y="18292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Snowmelt, roads and landslides in mountain landscapes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DEF34A5-FFEA-42FD-8D59-3752010D451D}"/>
              </a:ext>
            </a:extLst>
          </p:cNvPr>
          <p:cNvSpPr txBox="1"/>
          <p:nvPr/>
        </p:nvSpPr>
        <p:spPr>
          <a:xfrm flipH="1">
            <a:off x="0" y="6427113"/>
            <a:ext cx="12096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Mauri</a:t>
            </a:r>
            <a:r>
              <a:rPr lang="en-AU" sz="1100" dirty="0"/>
              <a:t> et al., 2022. </a:t>
            </a:r>
            <a:r>
              <a:rPr lang="en-US" sz="1100" i="1" dirty="0"/>
              <a:t>Evaluating the interaction between snowmelt runoff and road in the occurrence of hillslope instabilities affecting a landslide-prone mountain basin: a multi-modeling approach</a:t>
            </a:r>
            <a:r>
              <a:rPr lang="en-AU" sz="1100" i="1" dirty="0"/>
              <a:t>. </a:t>
            </a:r>
            <a:br>
              <a:rPr lang="en-AU" sz="1100" i="1" dirty="0"/>
            </a:br>
            <a:r>
              <a:rPr lang="en-AU" sz="1100" dirty="0"/>
              <a:t>[under review in </a:t>
            </a:r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 of Hydrology</a:t>
            </a:r>
            <a:r>
              <a:rPr lang="en-AU" sz="11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56824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90BDC9-ACBC-48DC-AEDF-1B82A84BD85E}"/>
              </a:ext>
            </a:extLst>
          </p:cNvPr>
          <p:cNvSpPr txBox="1"/>
          <p:nvPr/>
        </p:nvSpPr>
        <p:spPr>
          <a:xfrm>
            <a:off x="233362" y="965498"/>
            <a:ext cx="11725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Scope</a:t>
            </a:r>
            <a:r>
              <a:rPr lang="en-US" sz="2000" dirty="0">
                <a:latin typeface="+mj-lt"/>
              </a:rPr>
              <a:t>: to assess the relationship between snowmelt runoff, road presence and terrain instabilities affecting a landslide-prone steep slope mountain meadow (northern Italy)</a:t>
            </a:r>
            <a:endParaRPr lang="en-AU" sz="2000" dirty="0">
              <a:latin typeface="+mj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12F96E-31F2-4E29-9EC6-DE8E21C9F5DB}"/>
              </a:ext>
            </a:extLst>
          </p:cNvPr>
          <p:cNvSpPr txBox="1"/>
          <p:nvPr/>
        </p:nvSpPr>
        <p:spPr>
          <a:xfrm>
            <a:off x="0" y="9851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Research purpose, study area, material and methods (1/2)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218C37C-F0C9-43AB-B89D-CE92A55A22FE}"/>
              </a:ext>
            </a:extLst>
          </p:cNvPr>
          <p:cNvSpPr txBox="1"/>
          <p:nvPr/>
        </p:nvSpPr>
        <p:spPr>
          <a:xfrm flipH="1">
            <a:off x="0" y="6427113"/>
            <a:ext cx="12096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Mauri</a:t>
            </a:r>
            <a:r>
              <a:rPr lang="en-AU" sz="1100" dirty="0"/>
              <a:t> et al., 2022. </a:t>
            </a:r>
            <a:r>
              <a:rPr lang="en-US" sz="1100" i="1" dirty="0"/>
              <a:t>Evaluating the interaction between snowmelt runoff and road in the occurrence of hillslope instabilities affecting a landslide-prone mountain basin: a multi-modeling approach</a:t>
            </a:r>
            <a:r>
              <a:rPr lang="en-AU" sz="1100" i="1" dirty="0"/>
              <a:t>. </a:t>
            </a:r>
            <a:br>
              <a:rPr lang="en-AU" sz="1100" i="1" dirty="0"/>
            </a:br>
            <a:r>
              <a:rPr lang="en-AU" sz="1100" dirty="0"/>
              <a:t>[under review in </a:t>
            </a:r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 of Hydrology</a:t>
            </a:r>
            <a:r>
              <a:rPr lang="en-AU" sz="1100" dirty="0"/>
              <a:t>]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608118D5-5B77-4BD7-B641-FBE5CBFA8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46" y="1894038"/>
            <a:ext cx="5766530" cy="378855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B35EB63-7042-4787-A76B-98BAFA501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75" y="1978566"/>
            <a:ext cx="5870904" cy="3913936"/>
          </a:xfrm>
          <a:prstGeom prst="roundRect">
            <a:avLst>
              <a:gd name="adj" fmla="val 381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73337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12F96E-31F2-4E29-9EC6-DE8E21C9F5DB}"/>
              </a:ext>
            </a:extLst>
          </p:cNvPr>
          <p:cNvSpPr txBox="1"/>
          <p:nvPr/>
        </p:nvSpPr>
        <p:spPr>
          <a:xfrm>
            <a:off x="0" y="5234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Research purpose, study area, material and methods (2/2)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1BBFE7-7EDD-4E2A-808D-83FE11B07308}"/>
              </a:ext>
            </a:extLst>
          </p:cNvPr>
          <p:cNvSpPr txBox="1"/>
          <p:nvPr/>
        </p:nvSpPr>
        <p:spPr>
          <a:xfrm>
            <a:off x="233360" y="1765172"/>
            <a:ext cx="2047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218C37C-F0C9-43AB-B89D-CE92A55A22FE}"/>
              </a:ext>
            </a:extLst>
          </p:cNvPr>
          <p:cNvSpPr txBox="1"/>
          <p:nvPr/>
        </p:nvSpPr>
        <p:spPr>
          <a:xfrm flipH="1">
            <a:off x="0" y="6427113"/>
            <a:ext cx="12096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Mauri</a:t>
            </a:r>
            <a:r>
              <a:rPr lang="en-AU" sz="1100" dirty="0"/>
              <a:t> et al., 2022. </a:t>
            </a:r>
            <a:r>
              <a:rPr lang="en-US" sz="1100" i="1" dirty="0"/>
              <a:t>Evaluating the interaction between snowmelt runoff and road in the occurrence of hillslope instabilities affecting a landslide-prone mountain basin: a multi-modeling approach</a:t>
            </a:r>
            <a:r>
              <a:rPr lang="en-AU" sz="1100" i="1" dirty="0"/>
              <a:t>. </a:t>
            </a:r>
            <a:br>
              <a:rPr lang="en-AU" sz="1100" i="1" dirty="0"/>
            </a:br>
            <a:r>
              <a:rPr lang="en-AU" sz="1100" dirty="0"/>
              <a:t>[under review in </a:t>
            </a:r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 of Hydrology</a:t>
            </a:r>
            <a:r>
              <a:rPr lang="en-AU" sz="1100" dirty="0"/>
              <a:t>]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4407A99-D856-41A4-9E6C-90FC874B7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03" y="848833"/>
            <a:ext cx="5263421" cy="5490292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B0A4D4A3-A797-46B3-AA43-DD842EC2FC5F}"/>
              </a:ext>
            </a:extLst>
          </p:cNvPr>
          <p:cNvGrpSpPr/>
          <p:nvPr/>
        </p:nvGrpSpPr>
        <p:grpSpPr>
          <a:xfrm>
            <a:off x="0" y="1049809"/>
            <a:ext cx="6577550" cy="1238801"/>
            <a:chOff x="55898" y="1851055"/>
            <a:chExt cx="6577550" cy="1238801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B3EA70B-2432-48EF-AC8E-4AA20F1A9606}"/>
                </a:ext>
              </a:extLst>
            </p:cNvPr>
            <p:cNvSpPr txBox="1"/>
            <p:nvPr/>
          </p:nvSpPr>
          <p:spPr>
            <a:xfrm>
              <a:off x="55898" y="1851055"/>
              <a:ext cx="5523399" cy="1238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+mj-lt"/>
                </a:rPr>
                <a:t>Snowmelt Runoff Model - </a:t>
              </a:r>
              <a:r>
                <a:rPr lang="en-GB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SRM</a:t>
              </a:r>
            </a:p>
            <a:p>
              <a:endParaRPr lang="en-GB" sz="105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+mj-lt"/>
                </a:rPr>
                <a:t>Road Erosion Steady-State model - </a:t>
              </a:r>
              <a:r>
                <a:rPr lang="en-GB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00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+mj-lt"/>
                </a:rPr>
                <a:t>SImulated Water Erosion model - </a:t>
              </a:r>
              <a:r>
                <a:rPr lang="en-GB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SIMWE</a:t>
              </a:r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564BD3B0-EFF0-4DB0-9CA3-30A359DE344B}"/>
                </a:ext>
              </a:extLst>
            </p:cNvPr>
            <p:cNvSpPr/>
            <p:nvPr/>
          </p:nvSpPr>
          <p:spPr>
            <a:xfrm>
              <a:off x="3280353" y="1900321"/>
              <a:ext cx="2052870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300" dirty="0">
                  <a:latin typeface="+mj-lt"/>
                </a:rPr>
                <a:t>(Martinec and Rango, 2008)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8717B0E9-D2C3-4D3D-979B-64D940B09D05}"/>
                </a:ext>
              </a:extLst>
            </p:cNvPr>
            <p:cNvSpPr/>
            <p:nvPr/>
          </p:nvSpPr>
          <p:spPr>
            <a:xfrm>
              <a:off x="4160851" y="2247158"/>
              <a:ext cx="2472597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1300" dirty="0">
                  <a:latin typeface="+mj-lt"/>
                </a:rPr>
                <a:t>(Montgomery and Dietrich, 1994; </a:t>
              </a:r>
              <a:r>
                <a:rPr lang="en-US" sz="1300" dirty="0">
                  <a:latin typeface="+mj-lt"/>
                  <a:ea typeface="Calibri" panose="020F0502020204030204" pitchFamily="34" charset="0"/>
                </a:rPr>
                <a:t>Borga et al., 2005)</a:t>
              </a:r>
              <a:endParaRPr lang="en-GB" sz="1300" dirty="0">
                <a:latin typeface="+mj-lt"/>
              </a:endParaRPr>
            </a:p>
            <a:p>
              <a:pPr algn="just"/>
              <a:endParaRPr lang="en-GB" sz="1300" dirty="0">
                <a:latin typeface="+mj-lt"/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47E311B0-809A-4CD9-A055-1426E2F41D23}"/>
                </a:ext>
              </a:extLst>
            </p:cNvPr>
            <p:cNvSpPr/>
            <p:nvPr/>
          </p:nvSpPr>
          <p:spPr>
            <a:xfrm>
              <a:off x="4190312" y="2762632"/>
              <a:ext cx="1678536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300" dirty="0">
                  <a:latin typeface="+mj-lt"/>
                </a:rPr>
                <a:t>(Mitasova et al., 2003)</a:t>
              </a:r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37808A7-5E60-43CD-B221-8E16319C3FB1}"/>
              </a:ext>
            </a:extLst>
          </p:cNvPr>
          <p:cNvSpPr txBox="1"/>
          <p:nvPr/>
        </p:nvSpPr>
        <p:spPr>
          <a:xfrm>
            <a:off x="544419" y="2327889"/>
            <a:ext cx="183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Role of the road ?</a:t>
            </a:r>
          </a:p>
        </p:txBody>
      </p:sp>
      <p:pic>
        <p:nvPicPr>
          <p:cNvPr id="19" name="Elemento grafico 18" descr="Freccia linea: diritta con riempimento a tinta unita">
            <a:extLst>
              <a:ext uri="{FF2B5EF4-FFF2-40B4-BE49-F238E27FC236}">
                <a16:creationId xmlns:a16="http://schemas.microsoft.com/office/drawing/2014/main" id="{0BB41671-C247-4CB6-A8A8-5941FBAE9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233359" y="2336222"/>
            <a:ext cx="289679" cy="392075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F11080A3-73D7-438D-BB98-229FD7177E2E}"/>
              </a:ext>
            </a:extLst>
          </p:cNvPr>
          <p:cNvGrpSpPr/>
          <p:nvPr/>
        </p:nvGrpSpPr>
        <p:grpSpPr>
          <a:xfrm>
            <a:off x="335755" y="2777520"/>
            <a:ext cx="6154752" cy="3541138"/>
            <a:chOff x="300919" y="2731868"/>
            <a:chExt cx="6154752" cy="354113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75151BCF-0BBF-429A-8DE6-D5DBEF1F0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5755" y="2775912"/>
              <a:ext cx="6119916" cy="3497094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AC578B2-A002-480E-B3C7-8E6B5B50C3BA}"/>
                </a:ext>
              </a:extLst>
            </p:cNvPr>
            <p:cNvSpPr txBox="1"/>
            <p:nvPr/>
          </p:nvSpPr>
          <p:spPr>
            <a:xfrm>
              <a:off x="300919" y="2804158"/>
              <a:ext cx="2896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AU" dirty="0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4ADC718A-0509-4D23-BE9F-AC5265EF53CE}"/>
                </a:ext>
              </a:extLst>
            </p:cNvPr>
            <p:cNvSpPr txBox="1"/>
            <p:nvPr/>
          </p:nvSpPr>
          <p:spPr>
            <a:xfrm>
              <a:off x="3309655" y="2731868"/>
              <a:ext cx="2896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3317285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3B00BA-F55A-4D5F-8DAD-B4BD6E383B64}"/>
              </a:ext>
            </a:extLst>
          </p:cNvPr>
          <p:cNvSpPr txBox="1"/>
          <p:nvPr/>
        </p:nvSpPr>
        <p:spPr>
          <a:xfrm>
            <a:off x="1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Multi-modelling results and statistics (1/3)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D54BBB-9138-42E9-A11D-805084292E08}"/>
              </a:ext>
            </a:extLst>
          </p:cNvPr>
          <p:cNvSpPr txBox="1"/>
          <p:nvPr/>
        </p:nvSpPr>
        <p:spPr>
          <a:xfrm>
            <a:off x="40412" y="732035"/>
            <a:ext cx="2772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>
                <a:latin typeface="+mj-lt"/>
              </a:rPr>
              <a:t>Snowmelt Runoff Model </a:t>
            </a:r>
            <a:r>
              <a:rPr lang="en-A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-SRM-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8CD07FA-F0B1-4EA4-8927-A9DF1C9FB5EF}"/>
              </a:ext>
            </a:extLst>
          </p:cNvPr>
          <p:cNvSpPr txBox="1"/>
          <p:nvPr/>
        </p:nvSpPr>
        <p:spPr>
          <a:xfrm flipH="1">
            <a:off x="0" y="6427113"/>
            <a:ext cx="12096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Mauri</a:t>
            </a:r>
            <a:r>
              <a:rPr lang="en-AU" sz="1100" dirty="0"/>
              <a:t> et al., 2022. </a:t>
            </a:r>
            <a:r>
              <a:rPr lang="en-US" sz="1100" i="1" dirty="0"/>
              <a:t>Evaluating the interaction between snowmelt runoff and road in the occurrence of hillslope instabilities affecting a landslide-prone mountain basin: a multi-modeling approach</a:t>
            </a:r>
            <a:r>
              <a:rPr lang="en-AU" sz="1100" i="1" dirty="0"/>
              <a:t>. </a:t>
            </a:r>
            <a:br>
              <a:rPr lang="en-AU" sz="1100" i="1" dirty="0"/>
            </a:br>
            <a:r>
              <a:rPr lang="en-AU" sz="1100" dirty="0"/>
              <a:t>[under review in </a:t>
            </a:r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 of Hydrology</a:t>
            </a:r>
            <a:r>
              <a:rPr lang="en-AU" sz="1100" dirty="0"/>
              <a:t>]</a:t>
            </a:r>
          </a:p>
        </p:txBody>
      </p:sp>
      <p:pic>
        <p:nvPicPr>
          <p:cNvPr id="12" name="Elemento grafico 11" descr="Freccia linea: diritta con riempimento a tinta unita">
            <a:extLst>
              <a:ext uri="{FF2B5EF4-FFF2-40B4-BE49-F238E27FC236}">
                <a16:creationId xmlns:a16="http://schemas.microsoft.com/office/drawing/2014/main" id="{1000791F-F8A4-4E30-B9C5-325CC3C2F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643173" y="3393959"/>
            <a:ext cx="695216" cy="695216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39730F51-DBDF-4935-8AC4-E92C2C9DA02D}"/>
              </a:ext>
            </a:extLst>
          </p:cNvPr>
          <p:cNvGrpSpPr/>
          <p:nvPr/>
        </p:nvGrpSpPr>
        <p:grpSpPr>
          <a:xfrm>
            <a:off x="6670675" y="1070589"/>
            <a:ext cx="5348718" cy="5400583"/>
            <a:chOff x="384652" y="1030261"/>
            <a:chExt cx="5274521" cy="5400583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2A317035-F007-4AEF-AC77-7F822F3E5831}"/>
                </a:ext>
              </a:extLst>
            </p:cNvPr>
            <p:cNvSpPr txBox="1"/>
            <p:nvPr/>
          </p:nvSpPr>
          <p:spPr>
            <a:xfrm>
              <a:off x="4267200" y="1048560"/>
              <a:ext cx="1391973" cy="5378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AU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BFE4E422-C98A-4B32-BD1F-A878A4B06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52" y="1030261"/>
              <a:ext cx="4050438" cy="5400583"/>
            </a:xfrm>
            <a:prstGeom prst="rect">
              <a:avLst/>
            </a:prstGeom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7A6D8679-DEC2-433C-8DA0-5CCA44592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90" y="1189914"/>
            <a:ext cx="5081277" cy="508127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2FE3A88-6F92-42B9-AD3B-BAD830FB2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89" y="980748"/>
            <a:ext cx="5081277" cy="536840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6710313-3488-4CAC-AA45-EB8BDABBBA78}"/>
              </a:ext>
            </a:extLst>
          </p:cNvPr>
          <p:cNvSpPr txBox="1"/>
          <p:nvPr/>
        </p:nvSpPr>
        <p:spPr>
          <a:xfrm>
            <a:off x="6338389" y="747934"/>
            <a:ext cx="3555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>
                <a:latin typeface="+mj-lt"/>
              </a:rPr>
              <a:t>Road Erosion Steady-State </a:t>
            </a:r>
            <a:r>
              <a:rPr lang="en-AU" sz="1600" dirty="0">
                <a:latin typeface="+mj-lt"/>
              </a:rPr>
              <a:t>model </a:t>
            </a:r>
            <a:r>
              <a:rPr lang="en-A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-RESS-</a:t>
            </a:r>
          </a:p>
        </p:txBody>
      </p:sp>
    </p:spTree>
    <p:extLst>
      <p:ext uri="{BB962C8B-B14F-4D97-AF65-F5344CB8AC3E}">
        <p14:creationId xmlns:p14="http://schemas.microsoft.com/office/powerpoint/2010/main" val="279808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3B00BA-F55A-4D5F-8DAD-B4BD6E383B64}"/>
              </a:ext>
            </a:extLst>
          </p:cNvPr>
          <p:cNvSpPr txBox="1"/>
          <p:nvPr/>
        </p:nvSpPr>
        <p:spPr>
          <a:xfrm>
            <a:off x="1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Multi-modelling results and statistics (2/3)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D54BBB-9138-42E9-A11D-805084292E08}"/>
              </a:ext>
            </a:extLst>
          </p:cNvPr>
          <p:cNvSpPr txBox="1"/>
          <p:nvPr/>
        </p:nvSpPr>
        <p:spPr>
          <a:xfrm>
            <a:off x="0" y="824086"/>
            <a:ext cx="3987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>
                <a:latin typeface="+mj-lt"/>
              </a:rPr>
              <a:t>SIMulated Water Erosion</a:t>
            </a:r>
            <a:r>
              <a:rPr lang="en-AU" sz="1600" dirty="0">
                <a:latin typeface="+mj-lt"/>
              </a:rPr>
              <a:t> model </a:t>
            </a:r>
            <a:r>
              <a:rPr lang="en-A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-SIMWE-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8CD07FA-F0B1-4EA4-8927-A9DF1C9FB5EF}"/>
              </a:ext>
            </a:extLst>
          </p:cNvPr>
          <p:cNvSpPr txBox="1"/>
          <p:nvPr/>
        </p:nvSpPr>
        <p:spPr>
          <a:xfrm flipH="1">
            <a:off x="0" y="6427113"/>
            <a:ext cx="12096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Mauri</a:t>
            </a:r>
            <a:r>
              <a:rPr lang="en-AU" sz="1100" dirty="0"/>
              <a:t> et al., 2022. </a:t>
            </a:r>
            <a:r>
              <a:rPr lang="en-US" sz="1100" i="1" dirty="0"/>
              <a:t>Evaluating the interaction between snowmelt runoff and road in the occurrence of hillslope instabilities affecting a landslide-prone mountain basin: a multi-modeling approach</a:t>
            </a:r>
            <a:r>
              <a:rPr lang="en-AU" sz="1100" i="1" dirty="0"/>
              <a:t>. </a:t>
            </a:r>
            <a:br>
              <a:rPr lang="en-AU" sz="1100" i="1" dirty="0"/>
            </a:br>
            <a:r>
              <a:rPr lang="en-AU" sz="1100" dirty="0"/>
              <a:t>[under review in </a:t>
            </a:r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 of Hydrology</a:t>
            </a:r>
            <a:r>
              <a:rPr lang="en-AU" sz="1100" dirty="0"/>
              <a:t>]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DB9C06-899A-4AB4-9263-0C8E13159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40" y="1162640"/>
            <a:ext cx="4458309" cy="5145558"/>
          </a:xfrm>
          <a:prstGeom prst="rect">
            <a:avLst/>
          </a:prstGeom>
        </p:spPr>
      </p:pic>
      <p:grpSp>
        <p:nvGrpSpPr>
          <p:cNvPr id="42" name="Gruppo 41">
            <a:extLst>
              <a:ext uri="{FF2B5EF4-FFF2-40B4-BE49-F238E27FC236}">
                <a16:creationId xmlns:a16="http://schemas.microsoft.com/office/drawing/2014/main" id="{2FCDFED0-B5C3-4DF5-BA75-62F488A1CA18}"/>
              </a:ext>
            </a:extLst>
          </p:cNvPr>
          <p:cNvGrpSpPr/>
          <p:nvPr/>
        </p:nvGrpSpPr>
        <p:grpSpPr>
          <a:xfrm>
            <a:off x="5756911" y="978924"/>
            <a:ext cx="6673213" cy="4650134"/>
            <a:chOff x="5852161" y="945472"/>
            <a:chExt cx="6673213" cy="4650134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C7F2D678-71C1-424E-8FBB-927733451B17}"/>
                </a:ext>
              </a:extLst>
            </p:cNvPr>
            <p:cNvSpPr txBox="1"/>
            <p:nvPr/>
          </p:nvSpPr>
          <p:spPr>
            <a:xfrm>
              <a:off x="5852161" y="947852"/>
              <a:ext cx="611341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+mj-lt"/>
                </a:rPr>
                <a:t>Receiver Operating Characteristic (ROC) analysis</a:t>
              </a:r>
              <a:endParaRPr lang="en-AU" sz="1600" i="1" dirty="0">
                <a:latin typeface="+mj-lt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E3096F7C-A6C3-4AF4-9F78-806F4C389AC1}"/>
                </a:ext>
              </a:extLst>
            </p:cNvPr>
            <p:cNvSpPr txBox="1"/>
            <p:nvPr/>
          </p:nvSpPr>
          <p:spPr>
            <a:xfrm>
              <a:off x="5852161" y="3313860"/>
              <a:ext cx="611341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1600" dirty="0">
                  <a:latin typeface="+mj-lt"/>
                </a:rPr>
                <a:t>Cohen’s kappa-index</a:t>
              </a:r>
              <a:endParaRPr lang="en-AU" sz="1600" i="1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118CD000-090D-40CC-AD38-58D18B2BE114}"/>
                    </a:ext>
                  </a:extLst>
                </p:cNvPr>
                <p:cNvSpPr txBox="1"/>
                <p:nvPr/>
              </p:nvSpPr>
              <p:spPr>
                <a:xfrm>
                  <a:off x="5969727" y="1808205"/>
                  <a:ext cx="2377439" cy="4411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20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𝑟𝑢𝑒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AU" sz="120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𝑜𝑠𝑖𝑡𝑖𝑣𝑒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𝑅𝑎𝑡𝑒</m:t>
                        </m:r>
                        <m:r>
                          <a:rPr lang="en-AU" sz="12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AU" sz="12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sz="1200" i="1">
                                <a:latin typeface="Cambria Math" panose="02040503050406030204" pitchFamily="18" charset="0"/>
                              </a:rPr>
                              <m:t>𝑇𝑃</m:t>
                            </m:r>
                          </m:num>
                          <m:den>
                            <m:r>
                              <a:rPr lang="en-AU" sz="1200" i="1">
                                <a:latin typeface="Cambria Math" panose="02040503050406030204" pitchFamily="18" charset="0"/>
                              </a:rPr>
                              <m:t>𝑇𝑃</m:t>
                            </m:r>
                            <m:r>
                              <a:rPr lang="en-AU" sz="1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AU" sz="1200" i="1">
                                <a:latin typeface="Cambria Math" panose="02040503050406030204" pitchFamily="18" charset="0"/>
                              </a:rPr>
                              <m:t>𝐹𝑁</m:t>
                            </m:r>
                          </m:den>
                        </m:f>
                      </m:oMath>
                    </m:oMathPara>
                  </a14:m>
                  <a:endParaRPr lang="en-AU" sz="1200" dirty="0"/>
                </a:p>
              </p:txBody>
            </p:sp>
          </mc:Choice>
          <mc:Fallback xmlns="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118CD000-090D-40CC-AD38-58D18B2BE1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9727" y="1808205"/>
                  <a:ext cx="2377439" cy="441146"/>
                </a:xfrm>
                <a:prstGeom prst="rect">
                  <a:avLst/>
                </a:prstGeom>
                <a:blipFill>
                  <a:blip r:embed="rId3"/>
                  <a:stretch>
                    <a:fillRect b="-1389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9322B746-D508-4335-9235-485BCA5FA859}"/>
                    </a:ext>
                  </a:extLst>
                </p:cNvPr>
                <p:cNvSpPr txBox="1"/>
                <p:nvPr/>
              </p:nvSpPr>
              <p:spPr>
                <a:xfrm>
                  <a:off x="5921828" y="2372518"/>
                  <a:ext cx="2473235" cy="4411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20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𝑎𝑙𝑠𝑒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AU" sz="120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𝑜𝑠𝑖𝑡𝑖𝑣𝑒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AU" sz="120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𝑎𝑡𝑒</m:t>
                        </m:r>
                        <m:r>
                          <a:rPr lang="en-AU" sz="12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AU" sz="12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sz="1200" i="1">
                                <a:latin typeface="Cambria Math" panose="02040503050406030204" pitchFamily="18" charset="0"/>
                              </a:rPr>
                              <m:t>𝐹𝑃</m:t>
                            </m:r>
                          </m:num>
                          <m:den>
                            <m:r>
                              <a:rPr lang="en-AU" sz="1200" i="1">
                                <a:latin typeface="Cambria Math" panose="02040503050406030204" pitchFamily="18" charset="0"/>
                              </a:rPr>
                              <m:t>𝑇𝑁</m:t>
                            </m:r>
                            <m:r>
                              <a:rPr lang="en-AU" sz="1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AU" sz="1200" i="1">
                                <a:latin typeface="Cambria Math" panose="02040503050406030204" pitchFamily="18" charset="0"/>
                              </a:rPr>
                              <m:t>𝐹𝑃</m:t>
                            </m:r>
                          </m:den>
                        </m:f>
                      </m:oMath>
                    </m:oMathPara>
                  </a14:m>
                  <a:endParaRPr lang="en-AU" sz="1200" dirty="0"/>
                </a:p>
              </p:txBody>
            </p:sp>
          </mc:Choice>
          <mc:Fallback xmlns="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9322B746-D508-4335-9235-485BCA5FA8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1828" y="2372518"/>
                  <a:ext cx="2473235" cy="441146"/>
                </a:xfrm>
                <a:prstGeom prst="rect">
                  <a:avLst/>
                </a:prstGeom>
                <a:blipFill>
                  <a:blip r:embed="rId4"/>
                  <a:stretch>
                    <a:fillRect b="-1389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D377823C-7C47-45F1-BC58-1CA001822C7C}"/>
                    </a:ext>
                  </a:extLst>
                </p:cNvPr>
                <p:cNvSpPr txBox="1"/>
                <p:nvPr/>
              </p:nvSpPr>
              <p:spPr>
                <a:xfrm>
                  <a:off x="5896747" y="3896465"/>
                  <a:ext cx="1415884" cy="4368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12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2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AU" sz="1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en-AU" sz="12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AU" sz="12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sz="1200" i="1">
                                <a:latin typeface="Cambria Math" panose="02040503050406030204" pitchFamily="18" charset="0"/>
                              </a:rPr>
                              <m:t>𝑇𝑃</m:t>
                            </m:r>
                            <m:r>
                              <a:rPr lang="en-AU" sz="1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AU" sz="1200" i="1">
                                <a:latin typeface="Cambria Math" panose="02040503050406030204" pitchFamily="18" charset="0"/>
                              </a:rPr>
                              <m:t>𝑇𝑁</m:t>
                            </m:r>
                          </m:num>
                          <m:den>
                            <m:r>
                              <a:rPr lang="en-AU" sz="12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AU" sz="1200" dirty="0"/>
                </a:p>
              </p:txBody>
            </p:sp>
          </mc:Choice>
          <mc:Fallback xmlns="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D377823C-7C47-45F1-BC58-1CA001822C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6747" y="3896465"/>
                  <a:ext cx="1415884" cy="436851"/>
                </a:xfrm>
                <a:prstGeom prst="rect">
                  <a:avLst/>
                </a:prstGeom>
                <a:blipFill>
                  <a:blip r:embed="rId5"/>
                  <a:stretch>
                    <a:fillRect b="-1408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F9EE1D6C-3C47-4110-9E45-F41B1C2031AB}"/>
                    </a:ext>
                  </a:extLst>
                </p:cNvPr>
                <p:cNvSpPr txBox="1"/>
                <p:nvPr/>
              </p:nvSpPr>
              <p:spPr>
                <a:xfrm>
                  <a:off x="5921828" y="4365540"/>
                  <a:ext cx="3956353" cy="4494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12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2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AU" sz="12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AU" sz="12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AU" sz="12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AU" sz="12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sz="1200" i="1">
                                    <a:latin typeface="Cambria Math" panose="02040503050406030204" pitchFamily="18" charset="0"/>
                                  </a:rPr>
                                  <m:t>𝑇𝑃</m:t>
                                </m:r>
                                <m:r>
                                  <a:rPr lang="en-AU" sz="12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AU" sz="1200" i="1">
                                    <a:latin typeface="Cambria Math" panose="02040503050406030204" pitchFamily="18" charset="0"/>
                                  </a:rPr>
                                  <m:t>𝐹𝑁</m:t>
                                </m:r>
                              </m:e>
                            </m:d>
                            <m:r>
                              <a:rPr lang="en-AU" sz="1200" i="0">
                                <a:latin typeface="Cambria Math" panose="02040503050406030204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en-AU" sz="12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sz="1200" i="1">
                                    <a:latin typeface="Cambria Math" panose="02040503050406030204" pitchFamily="18" charset="0"/>
                                  </a:rPr>
                                  <m:t>𝑇𝑃</m:t>
                                </m:r>
                                <m:r>
                                  <a:rPr lang="en-AU" sz="12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AU" sz="1200" i="1">
                                    <a:latin typeface="Cambria Math" panose="02040503050406030204" pitchFamily="18" charset="0"/>
                                  </a:rPr>
                                  <m:t>𝐹𝑃</m:t>
                                </m:r>
                              </m:e>
                            </m:d>
                            <m:r>
                              <a:rPr lang="en-AU" sz="1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AU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sz="1200" i="1">
                                    <a:latin typeface="Cambria Math" panose="02040503050406030204" pitchFamily="18" charset="0"/>
                                  </a:rPr>
                                  <m:t>𝐹𝑃</m:t>
                                </m:r>
                                <m:r>
                                  <a:rPr lang="en-AU" sz="12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AU" sz="1200" i="1">
                                    <a:latin typeface="Cambria Math" panose="02040503050406030204" pitchFamily="18" charset="0"/>
                                  </a:rPr>
                                  <m:t>𝑇𝑁</m:t>
                                </m:r>
                              </m:e>
                            </m:d>
                            <m:r>
                              <a:rPr lang="en-AU" sz="1200" i="0">
                                <a:latin typeface="Cambria Math" panose="02040503050406030204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en-AU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sz="1200" i="1">
                                    <a:latin typeface="Cambria Math" panose="02040503050406030204" pitchFamily="18" charset="0"/>
                                  </a:rPr>
                                  <m:t>𝐹𝑁</m:t>
                                </m:r>
                                <m:r>
                                  <a:rPr lang="en-AU" sz="12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AU" sz="1200" i="1">
                                    <a:latin typeface="Cambria Math" panose="02040503050406030204" pitchFamily="18" charset="0"/>
                                  </a:rPr>
                                  <m:t>𝑇𝑁</m:t>
                                </m:r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en-AU" sz="12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12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AU" sz="1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AU" sz="1200" dirty="0"/>
                </a:p>
              </p:txBody>
            </p:sp>
          </mc:Choice>
          <mc:Fallback xmlns="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F9EE1D6C-3C47-4110-9E45-F41B1C2031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1828" y="4365540"/>
                  <a:ext cx="3956353" cy="449482"/>
                </a:xfrm>
                <a:prstGeom prst="rect">
                  <a:avLst/>
                </a:prstGeom>
                <a:blipFill>
                  <a:blip r:embed="rId6"/>
                  <a:stretch>
                    <a:fillRect b="-1370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43227863-5FCD-4174-B7DB-F18118956EA5}"/>
                </a:ext>
              </a:extLst>
            </p:cNvPr>
            <p:cNvSpPr txBox="1"/>
            <p:nvPr/>
          </p:nvSpPr>
          <p:spPr>
            <a:xfrm>
              <a:off x="5852161" y="1306944"/>
              <a:ext cx="611341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+mj-lt"/>
                </a:rPr>
                <a:t>Area Under the ROC Curve (AUC)</a:t>
              </a:r>
              <a:endParaRPr lang="en-AU" sz="1600" dirty="0">
                <a:latin typeface="+mj-lt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B74DC8D1-2779-4425-86DD-77CB568D96F2}"/>
                </a:ext>
              </a:extLst>
            </p:cNvPr>
            <p:cNvSpPr txBox="1"/>
            <p:nvPr/>
          </p:nvSpPr>
          <p:spPr>
            <a:xfrm>
              <a:off x="10077450" y="945472"/>
              <a:ext cx="200024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800" i="1" dirty="0">
                  <a:latin typeface="+mj-lt"/>
                </a:rPr>
                <a:t>[Instability susceptibility maps validation] </a:t>
              </a:r>
              <a:endParaRPr lang="en-AU" dirty="0"/>
            </a:p>
          </p:txBody>
        </p:sp>
        <p:pic>
          <p:nvPicPr>
            <p:cNvPr id="33" name="Elemento grafico 32" descr="Freccia linea: diritta con riempimento a tinta unita">
              <a:extLst>
                <a:ext uri="{FF2B5EF4-FFF2-40B4-BE49-F238E27FC236}">
                  <a16:creationId xmlns:a16="http://schemas.microsoft.com/office/drawing/2014/main" id="{A2A087D9-1ADE-42CC-B09A-CC2208D27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8496902" y="2056225"/>
              <a:ext cx="511375" cy="511375"/>
            </a:xfrm>
            <a:prstGeom prst="rect">
              <a:avLst/>
            </a:prstGeom>
          </p:spPr>
        </p:pic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EA66DD8B-7D04-4B29-9B67-19ACC3D12772}"/>
                </a:ext>
              </a:extLst>
            </p:cNvPr>
            <p:cNvSpPr txBox="1"/>
            <p:nvPr/>
          </p:nvSpPr>
          <p:spPr>
            <a:xfrm>
              <a:off x="9158013" y="2150004"/>
              <a:ext cx="302147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effectLst/>
                  <a:latin typeface="+mj-lt"/>
                  <a:ea typeface="Calibri" panose="020F0502020204030204" pitchFamily="34" charset="0"/>
                </a:rPr>
                <a:t>(AUC)=0.92 (Sr), 0.94 (Rr)</a:t>
              </a:r>
              <a:endParaRPr lang="en-AU" sz="1600" dirty="0">
                <a:latin typeface="+mj-lt"/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D1462603-B3CC-4D3F-B940-18B38F686829}"/>
                </a:ext>
              </a:extLst>
            </p:cNvPr>
            <p:cNvSpPr txBox="1"/>
            <p:nvPr/>
          </p:nvSpPr>
          <p:spPr>
            <a:xfrm>
              <a:off x="7768045" y="3285462"/>
              <a:ext cx="47573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1800" i="1" dirty="0">
                  <a:latin typeface="+mj-lt"/>
                </a:rPr>
                <a:t>[predicted vs observed instabilities agreement]</a:t>
              </a:r>
              <a:endParaRPr lang="en-A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asellaDiTesto 38">
                  <a:extLst>
                    <a:ext uri="{FF2B5EF4-FFF2-40B4-BE49-F238E27FC236}">
                      <a16:creationId xmlns:a16="http://schemas.microsoft.com/office/drawing/2014/main" id="{6F3A7633-0EBF-4A0E-8D4C-185900BB64CC}"/>
                    </a:ext>
                  </a:extLst>
                </p:cNvPr>
                <p:cNvSpPr txBox="1"/>
                <p:nvPr/>
              </p:nvSpPr>
              <p:spPr>
                <a:xfrm>
                  <a:off x="5962063" y="4933955"/>
                  <a:ext cx="1236071" cy="5322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40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AU" sz="14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AU" sz="14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AU" sz="14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1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AU" sz="14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  <m:r>
                              <a:rPr lang="en-AU" sz="14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AU" sz="14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1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AU" sz="1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</m:sSub>
                          </m:num>
                          <m:den>
                            <m:r>
                              <a:rPr lang="en-AU" sz="1400" i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AU" sz="14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1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AU" sz="14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AU" sz="1400" dirty="0"/>
                </a:p>
              </p:txBody>
            </p:sp>
          </mc:Choice>
          <mc:Fallback xmlns="">
            <p:sp>
              <p:nvSpPr>
                <p:cNvPr id="39" name="CasellaDiTesto 38">
                  <a:extLst>
                    <a:ext uri="{FF2B5EF4-FFF2-40B4-BE49-F238E27FC236}">
                      <a16:creationId xmlns:a16="http://schemas.microsoft.com/office/drawing/2014/main" id="{6F3A7633-0EBF-4A0E-8D4C-185900BB64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2063" y="4933955"/>
                  <a:ext cx="1236071" cy="53226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0" name="Elemento grafico 39" descr="Freccia linea: diritta con riempimento a tinta unita">
              <a:extLst>
                <a:ext uri="{FF2B5EF4-FFF2-40B4-BE49-F238E27FC236}">
                  <a16:creationId xmlns:a16="http://schemas.microsoft.com/office/drawing/2014/main" id="{18C125B1-F4B4-4148-BF50-85E101CA6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8495345" y="5084231"/>
              <a:ext cx="511375" cy="511375"/>
            </a:xfrm>
            <a:prstGeom prst="rect">
              <a:avLst/>
            </a:prstGeom>
          </p:spPr>
        </p:pic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2DCFE383-AEED-4272-A504-C0F46244626E}"/>
                </a:ext>
              </a:extLst>
            </p:cNvPr>
            <p:cNvSpPr txBox="1"/>
            <p:nvPr/>
          </p:nvSpPr>
          <p:spPr>
            <a:xfrm>
              <a:off x="9170525" y="5170642"/>
              <a:ext cx="302147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effectLst/>
                  <a:latin typeface="+mj-lt"/>
                  <a:ea typeface="Calibri" panose="020F0502020204030204" pitchFamily="34" charset="0"/>
                </a:rPr>
                <a:t>k= 0.58 (Sr), 0.55 (Rr)</a:t>
              </a:r>
              <a:endParaRPr lang="en-AU" sz="1600" dirty="0">
                <a:latin typeface="+mj-lt"/>
              </a:endParaRPr>
            </a:p>
          </p:txBody>
        </p: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798BD7F-04B9-45F5-B0B6-E0942A15AFF1}"/>
              </a:ext>
            </a:extLst>
          </p:cNvPr>
          <p:cNvSpPr txBox="1"/>
          <p:nvPr/>
        </p:nvSpPr>
        <p:spPr>
          <a:xfrm>
            <a:off x="11206398" y="3677087"/>
            <a:ext cx="15521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50" dirty="0">
                <a:latin typeface="+mj-lt"/>
              </a:rPr>
              <a:t>(Cohen, 1960)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E0FFCE4-8F4A-4646-AD22-A95BA54585FF}"/>
              </a:ext>
            </a:extLst>
          </p:cNvPr>
          <p:cNvSpPr txBox="1"/>
          <p:nvPr/>
        </p:nvSpPr>
        <p:spPr>
          <a:xfrm>
            <a:off x="6558363" y="5498254"/>
            <a:ext cx="13993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effectLst/>
                <a:latin typeface="+mj-lt"/>
                <a:ea typeface="Calibri" panose="020F0502020204030204" pitchFamily="34" charset="0"/>
              </a:rPr>
              <a:t>Guzzetti et al., 2006</a:t>
            </a:r>
            <a:endParaRPr lang="en-AU" sz="10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6374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3B00BA-F55A-4D5F-8DAD-B4BD6E383B64}"/>
              </a:ext>
            </a:extLst>
          </p:cNvPr>
          <p:cNvSpPr txBox="1"/>
          <p:nvPr/>
        </p:nvSpPr>
        <p:spPr>
          <a:xfrm>
            <a:off x="1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Multi-modelling results and statistics (3/3)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8CD07FA-F0B1-4EA4-8927-A9DF1C9FB5EF}"/>
              </a:ext>
            </a:extLst>
          </p:cNvPr>
          <p:cNvSpPr txBox="1"/>
          <p:nvPr/>
        </p:nvSpPr>
        <p:spPr>
          <a:xfrm flipH="1">
            <a:off x="0" y="6427113"/>
            <a:ext cx="12096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Mauri</a:t>
            </a:r>
            <a:r>
              <a:rPr lang="en-AU" sz="1100" dirty="0"/>
              <a:t> et al., 2022. </a:t>
            </a:r>
            <a:r>
              <a:rPr lang="en-US" sz="1100" i="1" dirty="0"/>
              <a:t>Evaluating the interaction between snowmelt runoff and road in the occurrence of hillslope instabilities affecting a landslide-prone mountain basin: a multi-modeling approach</a:t>
            </a:r>
            <a:r>
              <a:rPr lang="en-AU" sz="1100" i="1" dirty="0"/>
              <a:t>. </a:t>
            </a:r>
            <a:br>
              <a:rPr lang="en-AU" sz="1100" i="1" dirty="0"/>
            </a:br>
            <a:r>
              <a:rPr lang="en-AU" sz="1100" dirty="0"/>
              <a:t>[under review in </a:t>
            </a:r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 of Hydrology</a:t>
            </a:r>
            <a:r>
              <a:rPr lang="en-AU" sz="1100" dirty="0"/>
              <a:t>]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B01E502C-BAD8-40E3-A484-3EAC7E39C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" y="1731849"/>
            <a:ext cx="6920258" cy="3733419"/>
          </a:xfrm>
          <a:prstGeom prst="rect">
            <a:avLst/>
          </a:prstGeom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B19E35CB-3A7D-4666-9DDA-C456BB7A0C1B}"/>
              </a:ext>
            </a:extLst>
          </p:cNvPr>
          <p:cNvGrpSpPr/>
          <p:nvPr/>
        </p:nvGrpSpPr>
        <p:grpSpPr>
          <a:xfrm>
            <a:off x="7227295" y="1124502"/>
            <a:ext cx="4808495" cy="5011248"/>
            <a:chOff x="7288255" y="1071147"/>
            <a:chExt cx="4808495" cy="5011248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57CA54DF-65CC-4826-B222-BE3454719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85"/>
            <a:stretch/>
          </p:blipFill>
          <p:spPr>
            <a:xfrm>
              <a:off x="7288255" y="1095104"/>
              <a:ext cx="4808495" cy="4987291"/>
            </a:xfrm>
            <a:prstGeom prst="rect">
              <a:avLst/>
            </a:prstGeom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65ACD02A-B3F1-4F54-AD47-846A19320EA5}"/>
                </a:ext>
              </a:extLst>
            </p:cNvPr>
            <p:cNvSpPr txBox="1"/>
            <p:nvPr/>
          </p:nvSpPr>
          <p:spPr>
            <a:xfrm>
              <a:off x="7707087" y="1071147"/>
              <a:ext cx="200297" cy="2779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AU" dirty="0"/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03E19ACA-22F0-4965-9070-516DC8A594E3}"/>
                </a:ext>
              </a:extLst>
            </p:cNvPr>
            <p:cNvSpPr txBox="1"/>
            <p:nvPr/>
          </p:nvSpPr>
          <p:spPr>
            <a:xfrm>
              <a:off x="7763690" y="3545204"/>
              <a:ext cx="200297" cy="2779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AU" dirty="0"/>
            </a:p>
          </p:txBody>
        </p: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7629ED0-0C59-4CB0-B0E5-29E604E994EA}"/>
              </a:ext>
            </a:extLst>
          </p:cNvPr>
          <p:cNvSpPr txBox="1"/>
          <p:nvPr/>
        </p:nvSpPr>
        <p:spPr>
          <a:xfrm>
            <a:off x="0" y="912373"/>
            <a:ext cx="6662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YesRoad vs NoRoad cross section </a:t>
            </a:r>
            <a:r>
              <a:rPr lang="en-AU" sz="1600" i="1" dirty="0">
                <a:latin typeface="+mj-lt"/>
              </a:rPr>
              <a:t>of SIMWE-derived water depth across the landslide area</a:t>
            </a:r>
            <a:endParaRPr lang="en-A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3700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C3E71BF-8F93-4B9A-A1B6-AC104EA29C8E}"/>
              </a:ext>
            </a:extLst>
          </p:cNvPr>
          <p:cNvSpPr txBox="1"/>
          <p:nvPr/>
        </p:nvSpPr>
        <p:spPr>
          <a:xfrm>
            <a:off x="0" y="957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Conclusions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BD15678-B775-4C20-9463-43CBC710E468}"/>
              </a:ext>
            </a:extLst>
          </p:cNvPr>
          <p:cNvGrpSpPr/>
          <p:nvPr/>
        </p:nvGrpSpPr>
        <p:grpSpPr>
          <a:xfrm>
            <a:off x="191587" y="1300983"/>
            <a:ext cx="11808825" cy="3126128"/>
            <a:chOff x="200295" y="1170354"/>
            <a:chExt cx="12165875" cy="3126128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32BF3A7E-13C3-455A-9A32-2F6300E73EBE}"/>
                </a:ext>
              </a:extLst>
            </p:cNvPr>
            <p:cNvSpPr txBox="1"/>
            <p:nvPr/>
          </p:nvSpPr>
          <p:spPr>
            <a:xfrm>
              <a:off x="200296" y="1170354"/>
              <a:ext cx="963168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+mj-lt"/>
                </a:rPr>
                <a:t>Results attested the </a:t>
              </a:r>
              <a:r>
                <a:rPr lang="en-US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key role played by the </a:t>
              </a:r>
              <a:r>
                <a:rPr lang="en-US" sz="2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road</a:t>
              </a:r>
              <a:r>
                <a:rPr lang="en-US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2200" dirty="0">
                  <a:latin typeface="+mj-lt"/>
                </a:rPr>
                <a:t>in altering snowmelt runoff pathways</a:t>
              </a:r>
              <a:endParaRPr lang="en-AU" sz="2200" dirty="0">
                <a:latin typeface="+mj-lt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E0D8250-7B67-459B-BDE6-2FA8BDBE4A73}"/>
                </a:ext>
              </a:extLst>
            </p:cNvPr>
            <p:cNvSpPr txBox="1"/>
            <p:nvPr/>
          </p:nvSpPr>
          <p:spPr>
            <a:xfrm>
              <a:off x="200295" y="2011180"/>
              <a:ext cx="1216587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+mj-lt"/>
                </a:rPr>
                <a:t>Results also proved the </a:t>
              </a:r>
              <a:r>
                <a:rPr lang="en-US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combined contribution of </a:t>
              </a:r>
              <a:r>
                <a:rPr lang="en-US" sz="2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snowmelt runoff </a:t>
              </a:r>
              <a:r>
                <a:rPr lang="en-US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and road </a:t>
              </a:r>
              <a:r>
                <a:rPr lang="en-US" sz="2200" dirty="0">
                  <a:latin typeface="+mj-lt"/>
                </a:rPr>
                <a:t>to the foreseen activation of a shallow landslide</a:t>
              </a:r>
              <a:endParaRPr lang="en-AU" sz="2200" dirty="0">
                <a:latin typeface="+mj-lt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E573642B-80DF-49BB-8647-F77A6F3E4292}"/>
                </a:ext>
              </a:extLst>
            </p:cNvPr>
            <p:cNvSpPr txBox="1"/>
            <p:nvPr/>
          </p:nvSpPr>
          <p:spPr>
            <a:xfrm>
              <a:off x="200295" y="2915474"/>
              <a:ext cx="1106859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+mj-lt"/>
                  <a:ea typeface="Calibri" panose="020F0502020204030204" pitchFamily="34" charset="0"/>
                </a:rPr>
                <a:t>A 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</a:rPr>
                <a:t>challenging </a:t>
              </a:r>
              <a:r>
                <a:rPr lang="en-US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libri" panose="020F0502020204030204" pitchFamily="34" charset="0"/>
                </a:rPr>
                <a:t>predictive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</a:rPr>
                <a:t>, </a:t>
              </a:r>
              <a:r>
                <a:rPr lang="en-US" sz="2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libri" panose="020F0502020204030204" pitchFamily="34" charset="0"/>
                </a:rPr>
                <a:t>multi-modeling approach 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</a:rPr>
                <a:t>is presented and validated</a:t>
              </a:r>
              <a:endParaRPr lang="en-AU" sz="2200" dirty="0">
                <a:latin typeface="+mj-lt"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42586C2-0B1B-4469-8876-AE13D7A62DEC}"/>
                </a:ext>
              </a:extLst>
            </p:cNvPr>
            <p:cNvSpPr txBox="1"/>
            <p:nvPr/>
          </p:nvSpPr>
          <p:spPr>
            <a:xfrm>
              <a:off x="200295" y="3527041"/>
              <a:ext cx="1167819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+mj-lt"/>
                  <a:ea typeface="Calibri" panose="020F0502020204030204" pitchFamily="34" charset="0"/>
                </a:rPr>
                <a:t>Efficient tool for </a:t>
              </a:r>
              <a:r>
                <a:rPr lang="en-US" sz="2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libri" panose="020F0502020204030204" pitchFamily="34" charset="0"/>
                </a:rPr>
                <a:t>prevent</a:t>
              </a:r>
              <a:r>
                <a:rPr lang="en-US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libri" panose="020F0502020204030204" pitchFamily="34" charset="0"/>
                </a:rPr>
                <a:t> and mitigate </a:t>
              </a:r>
              <a:r>
                <a:rPr lang="en-US" sz="2200" dirty="0">
                  <a:latin typeface="+mj-lt"/>
                  <a:ea typeface="Calibri" panose="020F0502020204030204" pitchFamily="34" charset="0"/>
                </a:rPr>
                <a:t>the occurrence of similar land degradation processes over time</a:t>
              </a:r>
              <a:endParaRPr lang="en-AU" sz="2200" dirty="0">
                <a:latin typeface="+mj-lt"/>
              </a:endParaRP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D30E554-11DC-4366-BC30-7FE4C0115CF2}"/>
              </a:ext>
            </a:extLst>
          </p:cNvPr>
          <p:cNvSpPr txBox="1"/>
          <p:nvPr/>
        </p:nvSpPr>
        <p:spPr>
          <a:xfrm flipH="1">
            <a:off x="0" y="6427113"/>
            <a:ext cx="12096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Mauri</a:t>
            </a:r>
            <a:r>
              <a:rPr lang="en-AU" sz="1100" dirty="0"/>
              <a:t> et al., 2022. </a:t>
            </a:r>
            <a:r>
              <a:rPr lang="en-US" sz="1100" i="1" dirty="0"/>
              <a:t>Evaluating the interaction between snowmelt runoff and road in the occurrence of hillslope instabilities affecting a landslide-prone mountain basin: a multi-modeling approach</a:t>
            </a:r>
            <a:r>
              <a:rPr lang="en-AU" sz="1100" i="1" dirty="0"/>
              <a:t>. </a:t>
            </a:r>
            <a:br>
              <a:rPr lang="en-AU" sz="1100" i="1" dirty="0"/>
            </a:br>
            <a:r>
              <a:rPr lang="en-AU" sz="1100" dirty="0"/>
              <a:t>[under review in </a:t>
            </a:r>
            <a:r>
              <a:rPr lang="en-A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 of Hydrology</a:t>
            </a:r>
            <a:r>
              <a:rPr lang="en-AU" sz="11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63770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llustrazione vettoriale disegnato a mano del paesaggio di montagna con  alberi di pino. 2220056 - Scarica Immagini Vettoriali Gratis, Grafica  Vettoriale, e Disegno Modelli">
            <a:extLst>
              <a:ext uri="{FF2B5EF4-FFF2-40B4-BE49-F238E27FC236}">
                <a16:creationId xmlns:a16="http://schemas.microsoft.com/office/drawing/2014/main" id="{107C6B7B-0FC7-46F0-9AB6-E5E7586C0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9" b="12457"/>
          <a:stretch/>
        </p:blipFill>
        <p:spPr bwMode="auto">
          <a:xfrm>
            <a:off x="756212" y="977482"/>
            <a:ext cx="5945781" cy="406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3A9BFBBE-A2F3-44D5-AC1A-F40C04951A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58124" y="2691422"/>
            <a:ext cx="4721943" cy="101040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AU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A3F7E1C4-5776-4161-9D7A-3A1755D4DB07}"/>
              </a:ext>
            </a:extLst>
          </p:cNvPr>
          <p:cNvGrpSpPr/>
          <p:nvPr/>
        </p:nvGrpSpPr>
        <p:grpSpPr>
          <a:xfrm>
            <a:off x="9347243" y="5948076"/>
            <a:ext cx="2721716" cy="952500"/>
            <a:chOff x="6271404" y="5945700"/>
            <a:chExt cx="2721716" cy="952500"/>
          </a:xfrm>
        </p:grpSpPr>
        <p:pic>
          <p:nvPicPr>
            <p:cNvPr id="8" name="Picture 2" descr="https://scontent.fmxp6-1.fna.fbcdn.net/v/t1.0-9/68384820_648222428977196_4890200920857509888_o.jpg?_nc_cat=103&amp;ccb=2&amp;_nc_sid=09cbfe&amp;_nc_ohc=D_syoFEAJXAAX-56pfn&amp;_nc_ht=scontent.fmxp6-1.fna&amp;oh=6dc5aac58b203e0e21000ac01b41281b&amp;oe=5FDBFF6D">
              <a:extLst>
                <a:ext uri="{FF2B5EF4-FFF2-40B4-BE49-F238E27FC236}">
                  <a16:creationId xmlns:a16="http://schemas.microsoft.com/office/drawing/2014/main" id="{EE67FC66-F188-472D-B82D-FC44D1DF80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1743" y="6102758"/>
              <a:ext cx="651377" cy="65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Policies and agreements">
              <a:extLst>
                <a:ext uri="{FF2B5EF4-FFF2-40B4-BE49-F238E27FC236}">
                  <a16:creationId xmlns:a16="http://schemas.microsoft.com/office/drawing/2014/main" id="{FCADF502-B1BE-4A7F-8CA9-2D23376F6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1404" y="5945700"/>
              <a:ext cx="19050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74942EF3-D65B-4C46-8EF6-4C8ED86FAA44}"/>
              </a:ext>
            </a:extLst>
          </p:cNvPr>
          <p:cNvGrpSpPr/>
          <p:nvPr/>
        </p:nvGrpSpPr>
        <p:grpSpPr>
          <a:xfrm>
            <a:off x="123041" y="6387978"/>
            <a:ext cx="3194101" cy="369332"/>
            <a:chOff x="8790961" y="3581944"/>
            <a:chExt cx="3194101" cy="369332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2CBD8932-4D55-4833-8A28-4CCE426A76B0}"/>
                </a:ext>
              </a:extLst>
            </p:cNvPr>
            <p:cNvSpPr txBox="1"/>
            <p:nvPr/>
          </p:nvSpPr>
          <p:spPr>
            <a:xfrm>
              <a:off x="9279193" y="3581944"/>
              <a:ext cx="2705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+mj-lt"/>
                </a:rPr>
                <a:t>luca.mauri.2@phd.unipd.it</a:t>
              </a:r>
            </a:p>
          </p:txBody>
        </p:sp>
        <p:pic>
          <p:nvPicPr>
            <p:cNvPr id="12" name="Picture 10" descr="Contatti | Area Casa">
              <a:extLst>
                <a:ext uri="{FF2B5EF4-FFF2-40B4-BE49-F238E27FC236}">
                  <a16:creationId xmlns:a16="http://schemas.microsoft.com/office/drawing/2014/main" id="{0C2E88A3-65F2-4158-983F-3C30930D4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0961" y="3612629"/>
              <a:ext cx="488232" cy="307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1354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1349</Words>
  <Application>Microsoft Office PowerPoint</Application>
  <PresentationFormat>Widescreen</PresentationFormat>
  <Paragraphs>250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you!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Authors</dc:creator>
  <cp:lastModifiedBy>Authors</cp:lastModifiedBy>
  <cp:revision>37</cp:revision>
  <dcterms:created xsi:type="dcterms:W3CDTF">2022-05-18T12:40:39Z</dcterms:created>
  <dcterms:modified xsi:type="dcterms:W3CDTF">2022-05-20T09:19:33Z</dcterms:modified>
</cp:coreProperties>
</file>