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78" r:id="rId6"/>
    <p:sldId id="311" r:id="rId7"/>
    <p:sldId id="323" r:id="rId8"/>
    <p:sldId id="299" r:id="rId9"/>
    <p:sldId id="324" r:id="rId10"/>
    <p:sldId id="322" r:id="rId11"/>
    <p:sldId id="300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67BC90-AE19-4C00-B961-B9CB6DDDF55A}">
          <p14:sldIdLst>
            <p14:sldId id="256"/>
            <p14:sldId id="278"/>
            <p14:sldId id="311"/>
            <p14:sldId id="323"/>
            <p14:sldId id="299"/>
            <p14:sldId id="324"/>
            <p14:sldId id="322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56" userDrawn="1">
          <p15:clr>
            <a:srgbClr val="A4A3A4"/>
          </p15:clr>
        </p15:guide>
        <p15:guide id="2" pos="37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7" autoAdjust="0"/>
    <p:restoredTop sz="93586" autoAdjust="0"/>
  </p:normalViewPr>
  <p:slideViewPr>
    <p:cSldViewPr snapToGrid="0">
      <p:cViewPr varScale="1">
        <p:scale>
          <a:sx n="61" d="100"/>
          <a:sy n="61" d="100"/>
        </p:scale>
        <p:origin x="728" y="56"/>
      </p:cViewPr>
      <p:guideLst>
        <p:guide orient="horz" pos="1956"/>
        <p:guide pos="37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4C8D2-F277-4DB7-9AFF-F9B320DC44F6}" type="datetimeFigureOut">
              <a:rPr lang="nb-NO" smtClean="0"/>
              <a:t>22.05.2022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CABC9-A745-4AD6-AF41-7EF85C2914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40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ABC9-A745-4AD6-AF41-7EF85C2914A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5593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ABC9-A745-4AD6-AF41-7EF85C2914A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733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ABC9-A745-4AD6-AF41-7EF85C2914A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7911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 smtClean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ABC9-A745-4AD6-AF41-7EF85C2914A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6527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ABC9-A745-4AD6-AF41-7EF85C2914A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4160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ABC9-A745-4AD6-AF41-7EF85C2914A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2868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ABC9-A745-4AD6-AF41-7EF85C2914A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4256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ABC9-A745-4AD6-AF41-7EF85C2914A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969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29697"/>
            <a:ext cx="9144000" cy="130981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39514"/>
            <a:ext cx="9144000" cy="5066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6D63-32AD-49A2-9FFA-6DAEB9427E91}" type="datetime1">
              <a:rPr lang="en-US" smtClean="0"/>
              <a:t>5/22/2022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US" dirty="0" smtClean="0"/>
              <a:t>Add your name and title here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1" y="2037426"/>
            <a:ext cx="5836508" cy="571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4" b="12551"/>
          <a:stretch/>
        </p:blipFill>
        <p:spPr>
          <a:xfrm>
            <a:off x="0" y="-17692"/>
            <a:ext cx="12192000" cy="1915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02" y="4864310"/>
            <a:ext cx="2179594" cy="15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4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3310-DC8E-4A56-89E4-CB56D27033EC}" type="datetime1">
              <a:rPr lang="en-US" smtClean="0"/>
              <a:t>5/22/2022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your name and title here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6885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053737"/>
            <a:ext cx="2628900" cy="51232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053737"/>
            <a:ext cx="7734300" cy="512322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C4CC2-9452-42C6-813E-712487518280}" type="datetime1">
              <a:rPr lang="en-US" smtClean="0"/>
              <a:t>5/22/2022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your name and title here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9927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E4530-5691-45F9-BC59-7F41D60510DE}" type="datetime1">
              <a:rPr lang="en-US" smtClean="0"/>
              <a:t>5/22/2022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your name and title here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2886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C85AC-13EC-4B43-9926-43FFA5C2EFF5}" type="datetime1">
              <a:rPr lang="en-US" smtClean="0"/>
              <a:t>5/22/2022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your name and title here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983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4007"/>
            <a:ext cx="10515600" cy="10757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59727"/>
            <a:ext cx="5181600" cy="401723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59727"/>
            <a:ext cx="5181600" cy="401723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AD0A-89BC-44CF-A641-18FAF2AE2D33}" type="datetime1">
              <a:rPr lang="en-US" smtClean="0"/>
              <a:t>5/22/2022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your name and title here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046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538D-A593-473D-BAF9-DCD2D5965C47}" type="datetime1">
              <a:rPr lang="en-US" smtClean="0"/>
              <a:t>5/22/2022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your name and title here</a:t>
            </a:r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538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DDA4-23E1-4FF3-AD7C-B251741B6FDF}" type="datetime1">
              <a:rPr lang="en-US" smtClean="0"/>
              <a:t>5/22/2022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your name and title here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0600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0C64-8D50-41FA-81B1-2FEA708B8E41}" type="datetime1">
              <a:rPr lang="en-US" smtClean="0"/>
              <a:t>5/22/2022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your name and title here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430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FAE6-2B13-464A-B980-F0A27F804B76}" type="datetime1">
              <a:rPr lang="en-US" smtClean="0"/>
              <a:t>5/22/2022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your name and title here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671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1A46-210E-4A80-BF60-711E6A097D1C}" type="datetime1">
              <a:rPr lang="en-US" smtClean="0"/>
              <a:t>5/22/2022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your name and title here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638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840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09569"/>
            <a:ext cx="10515600" cy="3767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537AC-B715-42AD-BA9C-FF370C646F82}" type="datetime1">
              <a:rPr lang="en-US" smtClean="0"/>
              <a:t>5/22/2022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Add your name and title here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135581"/>
            <a:ext cx="5836508" cy="571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6" b="8793"/>
          <a:stretch/>
        </p:blipFill>
        <p:spPr>
          <a:xfrm>
            <a:off x="10238014" y="0"/>
            <a:ext cx="1953986" cy="11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6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513" y="2679958"/>
            <a:ext cx="9753599" cy="1467836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High stress deformation and short-term thermal pulse preserved in exhumed lower crustal </a:t>
            </a:r>
            <a:r>
              <a:rPr lang="en-GB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seismogenic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faults (Lofoten, Norway)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02043"/>
            <a:ext cx="9669516" cy="1429866"/>
          </a:xfrm>
        </p:spPr>
        <p:txBody>
          <a:bodyPr anchor="ctr">
            <a:noAutofit/>
          </a:bodyPr>
          <a:lstStyle/>
          <a:p>
            <a:pPr>
              <a:spcBef>
                <a:spcPts val="500"/>
              </a:spcBef>
            </a:pPr>
            <a:r>
              <a:rPr lang="en-GB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Luca Menegon – University of Oslo, Norway</a:t>
            </a:r>
          </a:p>
          <a:p>
            <a:pPr>
              <a:spcBef>
                <a:spcPts val="500"/>
              </a:spcBef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Lucy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Campbell – University of Hull, UK 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</a:pPr>
            <a:endParaRPr lang="en-GB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02" y="5280072"/>
            <a:ext cx="3563480" cy="1020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305" y="5280072"/>
            <a:ext cx="3447228" cy="937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129" y="1943875"/>
            <a:ext cx="2301766" cy="32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1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884" y="9717"/>
            <a:ext cx="10376790" cy="918780"/>
          </a:xfrm>
          <a:prstGeom prst="rect">
            <a:avLst/>
          </a:prstGeom>
          <a:gradFill rotWithShape="0">
            <a:gsLst>
              <a:gs pos="0">
                <a:srgbClr val="102843"/>
              </a:gs>
              <a:gs pos="100000">
                <a:srgbClr val="2A6AB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52ADE7"/>
              </a:buClr>
              <a:buFont typeface="Wingdings" pitchFamily="2" charset="2"/>
              <a:buNone/>
            </a:pPr>
            <a:endParaRPr lang="en-GB" sz="3000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4313" y="35332"/>
            <a:ext cx="84261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Background:</a:t>
            </a:r>
          </a:p>
          <a:p>
            <a:pPr>
              <a:buFontTx/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Earthquakes in the lower crust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810909" y="1071762"/>
            <a:ext cx="4330134" cy="5843442"/>
            <a:chOff x="3543300" y="978029"/>
            <a:chExt cx="4330134" cy="5843442"/>
          </a:xfrm>
        </p:grpSpPr>
        <p:grpSp>
          <p:nvGrpSpPr>
            <p:cNvPr id="13" name="Group 12"/>
            <p:cNvGrpSpPr/>
            <p:nvPr/>
          </p:nvGrpSpPr>
          <p:grpSpPr>
            <a:xfrm>
              <a:off x="3543300" y="978029"/>
              <a:ext cx="4330134" cy="5438499"/>
              <a:chOff x="3543300" y="978029"/>
              <a:chExt cx="4330134" cy="543849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543300" y="1797003"/>
                <a:ext cx="4330134" cy="4619525"/>
                <a:chOff x="3543300" y="1797003"/>
                <a:chExt cx="4330134" cy="4619525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543300" y="1797003"/>
                  <a:ext cx="4330134" cy="4619525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6528816" y="5778500"/>
                  <a:ext cx="457200" cy="3937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3846535" y="978029"/>
                <a:ext cx="359846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2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High </a:t>
                </a:r>
                <a:r>
                  <a:rPr lang="nb-NO" sz="22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strength</a:t>
                </a:r>
                <a:r>
                  <a:rPr lang="nb-NO" sz="2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pPr algn="ctr"/>
                <a:r>
                  <a:rPr lang="nb-NO" sz="2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of </a:t>
                </a:r>
                <a:r>
                  <a:rPr lang="nb-NO" sz="22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</a:t>
                </a:r>
                <a:r>
                  <a:rPr lang="nb-NO" sz="2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dry </a:t>
                </a:r>
                <a:r>
                  <a:rPr lang="nb-NO" sz="22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lower</a:t>
                </a:r>
                <a:r>
                  <a:rPr lang="nb-NO" sz="2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nb-NO" sz="22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crust</a:t>
                </a:r>
                <a:endParaRPr lang="nb-NO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547152" y="6452139"/>
              <a:ext cx="33904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 smtClean="0">
                  <a:latin typeface="+mj-lt"/>
                </a:rPr>
                <a:t>Jackson et al. 2002</a:t>
              </a:r>
              <a:endParaRPr lang="en-GB" i="1" dirty="0"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141" y="905651"/>
            <a:ext cx="5119138" cy="5965719"/>
            <a:chOff x="7524407" y="865313"/>
            <a:chExt cx="5119138" cy="5965719"/>
          </a:xfrm>
        </p:grpSpPr>
        <p:pic>
          <p:nvPicPr>
            <p:cNvPr id="16" name="Picture 2" descr="C:\Users\lmenegon\Dropbox\Lofoten-Nusfjord\Field photographs\modified\Pristine pst\IMG_6823_mo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2460" y="1935155"/>
              <a:ext cx="3757029" cy="2296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2460" y="4288185"/>
              <a:ext cx="3757028" cy="217351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675508" y="6461700"/>
              <a:ext cx="4305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 smtClean="0">
                  <a:latin typeface="+mj-lt"/>
                </a:rPr>
                <a:t>Menegon et al. 2017; Hawemann et al. 2018</a:t>
              </a:r>
              <a:endParaRPr lang="en-GB" i="1" dirty="0">
                <a:latin typeface="+mj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24407" y="865313"/>
              <a:ext cx="511913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</a:t>
              </a:r>
              <a:r>
                <a:rPr lang="nb-NO" sz="2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geological</a:t>
              </a:r>
              <a:r>
                <a:rPr lang="nb-NO" sz="2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nb-NO" sz="2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evidence</a:t>
              </a:r>
              <a:r>
                <a:rPr lang="nb-NO" sz="2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ctr"/>
              <a:r>
                <a:rPr lang="nb-NO" sz="2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r>
                <a:rPr lang="nb-NO" sz="2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seudotachylytes</a:t>
              </a:r>
              <a:r>
                <a:rPr lang="nb-NO" sz="2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in dry, </a:t>
              </a:r>
              <a:r>
                <a:rPr lang="nb-NO" sz="2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strong</a:t>
              </a:r>
              <a:r>
                <a:rPr lang="nb-NO" sz="2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nb-NO" sz="2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granulites</a:t>
              </a:r>
              <a:r>
                <a:rPr lang="nb-NO" sz="2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under fluid-absent </a:t>
              </a:r>
              <a:r>
                <a:rPr lang="nb-NO" sz="2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conditions</a:t>
              </a:r>
              <a:endParaRPr lang="nb-NO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7135539" y="4501344"/>
            <a:ext cx="348792" cy="34879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/>
          <p:cNvSpPr txBox="1"/>
          <p:nvPr/>
        </p:nvSpPr>
        <p:spPr>
          <a:xfrm>
            <a:off x="9324754" y="2603367"/>
            <a:ext cx="26894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Transient high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stresses are necessary: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b-NO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nb-NO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nb-NO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nb-NO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generated</a:t>
            </a:r>
            <a:r>
              <a:rPr lang="nb-NO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nb-NO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466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884" y="9717"/>
            <a:ext cx="10376790" cy="918780"/>
          </a:xfrm>
          <a:prstGeom prst="rect">
            <a:avLst/>
          </a:prstGeom>
          <a:gradFill rotWithShape="0">
            <a:gsLst>
              <a:gs pos="0">
                <a:srgbClr val="102843"/>
              </a:gs>
              <a:gs pos="100000">
                <a:srgbClr val="2A6AB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52ADE7"/>
              </a:buClr>
              <a:buFont typeface="Wingdings" pitchFamily="2" charset="2"/>
              <a:buNone/>
            </a:pPr>
            <a:endParaRPr lang="en-GB" sz="3000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2286" y="35332"/>
            <a:ext cx="84261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Materials: lower-crustal </a:t>
            </a:r>
            <a:r>
              <a:rPr lang="en-GB" sz="2400" dirty="0" err="1" smtClean="0">
                <a:solidFill>
                  <a:schemeClr val="bg1"/>
                </a:solidFill>
              </a:rPr>
              <a:t>pseudotachylytes</a:t>
            </a:r>
            <a:r>
              <a:rPr lang="en-GB" sz="2400" dirty="0" smtClean="0">
                <a:solidFill>
                  <a:schemeClr val="bg1"/>
                </a:solidFill>
              </a:rPr>
              <a:t> from </a:t>
            </a:r>
            <a:r>
              <a:rPr lang="en-GB" sz="2400" dirty="0" err="1" smtClean="0">
                <a:solidFill>
                  <a:schemeClr val="bg1"/>
                </a:solidFill>
              </a:rPr>
              <a:t>Nusfjord</a:t>
            </a:r>
            <a:r>
              <a:rPr lang="en-GB" sz="2400" dirty="0" smtClean="0">
                <a:solidFill>
                  <a:schemeClr val="bg1"/>
                </a:solidFill>
              </a:rPr>
              <a:t> (Lofoten) 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GB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Record of stress amplifications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91" y="990975"/>
            <a:ext cx="4393727" cy="3948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4" y="990976"/>
            <a:ext cx="3628432" cy="3995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" y="4976436"/>
            <a:ext cx="7015688" cy="159949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64604" y="-768571"/>
            <a:ext cx="3640252" cy="8679191"/>
            <a:chOff x="8364604" y="-768571"/>
            <a:chExt cx="3640252" cy="867919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951465" y="1857229"/>
              <a:ext cx="8679191" cy="342759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364604" y="-6281"/>
              <a:ext cx="2589342" cy="92333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nb-NO" dirty="0" smtClean="0"/>
                <a:t>Pull-</a:t>
              </a:r>
              <a:r>
                <a:rPr lang="nb-NO" dirty="0" err="1" smtClean="0"/>
                <a:t>apart</a:t>
              </a:r>
              <a:r>
                <a:rPr lang="nb-NO" dirty="0" smtClean="0"/>
                <a:t> and offset of passive markers: </a:t>
              </a:r>
              <a:r>
                <a:rPr lang="nb-NO" dirty="0" err="1" smtClean="0"/>
                <a:t>estimate</a:t>
              </a:r>
              <a:r>
                <a:rPr lang="nb-NO" dirty="0" smtClean="0"/>
                <a:t> of </a:t>
              </a:r>
              <a:r>
                <a:rPr lang="nb-NO" dirty="0" err="1" smtClean="0"/>
                <a:t>coseismic</a:t>
              </a:r>
              <a:r>
                <a:rPr lang="nb-NO" dirty="0" smtClean="0"/>
                <a:t> slip</a:t>
              </a:r>
              <a:endParaRPr lang="nb-NO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147809" y="5683382"/>
            <a:ext cx="2303282" cy="892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650 – 750 °C</a:t>
            </a:r>
          </a:p>
          <a:p>
            <a:r>
              <a:rPr lang="nb-N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0.7 – 0.9 </a:t>
            </a:r>
            <a:r>
              <a:rPr lang="nb-NO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GPa</a:t>
            </a:r>
            <a:endParaRPr lang="nb-N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b-NO" sz="1600" i="1" dirty="0" smtClean="0"/>
              <a:t>Menegon et al.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4" y="6540245"/>
            <a:ext cx="3390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+mj-lt"/>
              </a:rPr>
              <a:t>Campbell et al. 2020</a:t>
            </a:r>
            <a:endParaRPr lang="en-GB" i="1" dirty="0">
              <a:latin typeface="+mj-lt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441947" y="866328"/>
            <a:ext cx="2326651" cy="5709606"/>
            <a:chOff x="9441947" y="866328"/>
            <a:chExt cx="2326651" cy="5709606"/>
          </a:xfrm>
        </p:grpSpPr>
        <p:grpSp>
          <p:nvGrpSpPr>
            <p:cNvPr id="26" name="Group 25"/>
            <p:cNvGrpSpPr/>
            <p:nvPr/>
          </p:nvGrpSpPr>
          <p:grpSpPr>
            <a:xfrm>
              <a:off x="10860676" y="866328"/>
              <a:ext cx="907922" cy="1392489"/>
              <a:chOff x="10860676" y="866328"/>
              <a:chExt cx="907922" cy="1392489"/>
            </a:xfrm>
          </p:grpSpPr>
          <p:grpSp>
            <p:nvGrpSpPr>
              <p:cNvPr id="21" name="Group 20"/>
              <p:cNvGrpSpPr/>
              <p:nvPr/>
            </p:nvGrpSpPr>
            <p:grpSpPr>
              <a:xfrm rot="5400000">
                <a:off x="10991493" y="1419545"/>
                <a:ext cx="1330321" cy="223888"/>
                <a:chOff x="9493623" y="1679340"/>
                <a:chExt cx="1330321" cy="223888"/>
              </a:xfrm>
            </p:grpSpPr>
            <p:sp>
              <p:nvSpPr>
                <p:cNvPr id="15" name="Right Triangle 14"/>
                <p:cNvSpPr/>
                <p:nvPr/>
              </p:nvSpPr>
              <p:spPr>
                <a:xfrm>
                  <a:off x="10381674" y="1679340"/>
                  <a:ext cx="442270" cy="223888"/>
                </a:xfrm>
                <a:prstGeom prst="rtTriangl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cxnSp>
              <p:nvCxnSpPr>
                <p:cNvPr id="17" name="Straight Connector 16"/>
                <p:cNvCxnSpPr>
                  <a:endCxn id="15" idx="4"/>
                </p:cNvCxnSpPr>
                <p:nvPr/>
              </p:nvCxnSpPr>
              <p:spPr>
                <a:xfrm>
                  <a:off x="9493623" y="1903228"/>
                  <a:ext cx="1330321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 rot="16200000">
                <a:off x="10307459" y="1481713"/>
                <a:ext cx="1330321" cy="223888"/>
                <a:chOff x="9493623" y="1679340"/>
                <a:chExt cx="1330321" cy="223888"/>
              </a:xfrm>
            </p:grpSpPr>
            <p:sp>
              <p:nvSpPr>
                <p:cNvPr id="24" name="Right Triangle 23"/>
                <p:cNvSpPr/>
                <p:nvPr/>
              </p:nvSpPr>
              <p:spPr>
                <a:xfrm>
                  <a:off x="10381674" y="1679340"/>
                  <a:ext cx="442270" cy="223888"/>
                </a:xfrm>
                <a:prstGeom prst="rtTriangl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cxnSp>
              <p:nvCxnSpPr>
                <p:cNvPr id="25" name="Straight Connector 24"/>
                <p:cNvCxnSpPr>
                  <a:endCxn id="24" idx="4"/>
                </p:cNvCxnSpPr>
                <p:nvPr/>
              </p:nvCxnSpPr>
              <p:spPr>
                <a:xfrm>
                  <a:off x="9493623" y="1903228"/>
                  <a:ext cx="1330321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" name="Group 26"/>
            <p:cNvGrpSpPr/>
            <p:nvPr/>
          </p:nvGrpSpPr>
          <p:grpSpPr>
            <a:xfrm>
              <a:off x="9441947" y="5183445"/>
              <a:ext cx="907922" cy="1392489"/>
              <a:chOff x="10860676" y="866328"/>
              <a:chExt cx="907922" cy="1392489"/>
            </a:xfrm>
          </p:grpSpPr>
          <p:grpSp>
            <p:nvGrpSpPr>
              <p:cNvPr id="28" name="Group 27"/>
              <p:cNvGrpSpPr/>
              <p:nvPr/>
            </p:nvGrpSpPr>
            <p:grpSpPr>
              <a:xfrm rot="5400000">
                <a:off x="10991493" y="1419545"/>
                <a:ext cx="1330321" cy="223888"/>
                <a:chOff x="9493623" y="1679340"/>
                <a:chExt cx="1330321" cy="223888"/>
              </a:xfrm>
            </p:grpSpPr>
            <p:sp>
              <p:nvSpPr>
                <p:cNvPr id="32" name="Right Triangle 31"/>
                <p:cNvSpPr/>
                <p:nvPr/>
              </p:nvSpPr>
              <p:spPr>
                <a:xfrm>
                  <a:off x="10381674" y="1679340"/>
                  <a:ext cx="442270" cy="223888"/>
                </a:xfrm>
                <a:prstGeom prst="rtTriangl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cxnSp>
              <p:nvCxnSpPr>
                <p:cNvPr id="33" name="Straight Connector 32"/>
                <p:cNvCxnSpPr>
                  <a:endCxn id="32" idx="4"/>
                </p:cNvCxnSpPr>
                <p:nvPr/>
              </p:nvCxnSpPr>
              <p:spPr>
                <a:xfrm>
                  <a:off x="9493623" y="1903228"/>
                  <a:ext cx="1330321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 rot="16200000">
                <a:off x="10307459" y="1481713"/>
                <a:ext cx="1330321" cy="223888"/>
                <a:chOff x="9493623" y="1679340"/>
                <a:chExt cx="1330321" cy="223888"/>
              </a:xfrm>
            </p:grpSpPr>
            <p:sp>
              <p:nvSpPr>
                <p:cNvPr id="30" name="Right Triangle 29"/>
                <p:cNvSpPr/>
                <p:nvPr/>
              </p:nvSpPr>
              <p:spPr>
                <a:xfrm>
                  <a:off x="10381674" y="1679340"/>
                  <a:ext cx="442270" cy="223888"/>
                </a:xfrm>
                <a:prstGeom prst="rtTriangl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cxnSp>
              <p:nvCxnSpPr>
                <p:cNvPr id="31" name="Straight Connector 30"/>
                <p:cNvCxnSpPr>
                  <a:endCxn id="30" idx="4"/>
                </p:cNvCxnSpPr>
                <p:nvPr/>
              </p:nvCxnSpPr>
              <p:spPr>
                <a:xfrm>
                  <a:off x="9493623" y="1903228"/>
                  <a:ext cx="1330321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5" name="Oval 34"/>
          <p:cNvSpPr/>
          <p:nvPr/>
        </p:nvSpPr>
        <p:spPr>
          <a:xfrm>
            <a:off x="5154402" y="2022254"/>
            <a:ext cx="348792" cy="34879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074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884" y="-11548"/>
            <a:ext cx="10376790" cy="918780"/>
          </a:xfrm>
          <a:prstGeom prst="rect">
            <a:avLst/>
          </a:prstGeom>
          <a:gradFill rotWithShape="0">
            <a:gsLst>
              <a:gs pos="0">
                <a:srgbClr val="102843"/>
              </a:gs>
              <a:gs pos="100000">
                <a:srgbClr val="2A6AB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52ADE7"/>
              </a:buClr>
              <a:buFont typeface="Wingdings" pitchFamily="2" charset="2"/>
              <a:buNone/>
            </a:pPr>
            <a:endParaRPr lang="en-US" sz="300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14313" y="85763"/>
            <a:ext cx="99716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High stress drops in the </a:t>
            </a:r>
            <a:r>
              <a:rPr lang="en-GB" sz="2400" dirty="0" err="1" smtClean="0">
                <a:solidFill>
                  <a:schemeClr val="bg1"/>
                </a:solidFill>
              </a:rPr>
              <a:t>Nusfjord</a:t>
            </a:r>
            <a:r>
              <a:rPr lang="en-GB" sz="2400" dirty="0" smtClean="0">
                <a:solidFill>
                  <a:schemeClr val="bg1"/>
                </a:solidFill>
              </a:rPr>
              <a:t> earthquakes: high stored elastic strain?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3" y="5442656"/>
            <a:ext cx="7791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err="1" smtClean="0"/>
              <a:t>Comparable</a:t>
            </a:r>
            <a:r>
              <a:rPr lang="nb-NO" sz="2000" dirty="0" smtClean="0"/>
              <a:t> to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yield</a:t>
            </a:r>
            <a:r>
              <a:rPr lang="nb-NO" sz="2000" dirty="0" smtClean="0"/>
              <a:t> </a:t>
            </a:r>
            <a:r>
              <a:rPr lang="nb-NO" sz="2000" dirty="0" err="1" smtClean="0"/>
              <a:t>strength</a:t>
            </a:r>
            <a:r>
              <a:rPr lang="nb-NO" sz="2000" dirty="0" smtClean="0"/>
              <a:t> of </a:t>
            </a:r>
            <a:r>
              <a:rPr lang="nb-NO" sz="2000" dirty="0" err="1" smtClean="0"/>
              <a:t>the</a:t>
            </a:r>
            <a:r>
              <a:rPr lang="nb-NO" sz="2000" dirty="0" smtClean="0"/>
              <a:t> host rock at </a:t>
            </a:r>
            <a:r>
              <a:rPr lang="nb-NO" sz="2000" dirty="0" err="1" smtClean="0"/>
              <a:t>the</a:t>
            </a:r>
            <a:r>
              <a:rPr lang="nb-NO" sz="2000" dirty="0" smtClean="0"/>
              <a:t> given </a:t>
            </a:r>
            <a:r>
              <a:rPr lang="nb-NO" sz="2000" dirty="0" err="1" smtClean="0"/>
              <a:t>depth</a:t>
            </a:r>
            <a:endParaRPr lang="nb-NO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r>
              <a:rPr lang="nb-N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nb-N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nb-N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nb-N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</a:t>
            </a:r>
            <a:r>
              <a:rPr lang="nb-N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nb-N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nb-N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transient</a:t>
            </a:r>
            <a:r>
              <a:rPr lang="nb-N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</a:t>
            </a:r>
            <a:r>
              <a:rPr lang="nb-N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stresses in </a:t>
            </a:r>
            <a:r>
              <a:rPr lang="nb-N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b-N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microstructure</a:t>
            </a:r>
            <a:r>
              <a:rPr lang="nb-N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36" y="1138349"/>
            <a:ext cx="6851664" cy="41407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219666" y="1222794"/>
            <a:ext cx="3837292" cy="3080235"/>
            <a:chOff x="5416553" y="1923706"/>
            <a:chExt cx="3837292" cy="3080235"/>
          </a:xfrm>
        </p:grpSpPr>
        <p:sp>
          <p:nvSpPr>
            <p:cNvPr id="6" name="TextBox 5"/>
            <p:cNvSpPr txBox="1"/>
            <p:nvPr/>
          </p:nvSpPr>
          <p:spPr>
            <a:xfrm>
              <a:off x="5416553" y="1960553"/>
              <a:ext cx="21209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 err="1" smtClean="0"/>
                <a:t>Seismic</a:t>
              </a:r>
              <a:r>
                <a:rPr lang="nb-NO" sz="2000" dirty="0" smtClean="0"/>
                <a:t> moment: </a:t>
              </a:r>
              <a:endParaRPr lang="nb-NO" sz="20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7491" y="1923706"/>
              <a:ext cx="1595336" cy="64160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7490" y="2517549"/>
              <a:ext cx="1595336" cy="108949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416553" y="2931685"/>
              <a:ext cx="21209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 err="1" smtClean="0"/>
                <a:t>Static</a:t>
              </a:r>
              <a:r>
                <a:rPr lang="nb-NO" sz="2000" dirty="0" smtClean="0"/>
                <a:t> stress </a:t>
              </a:r>
              <a:r>
                <a:rPr lang="nb-NO" sz="2000" dirty="0" err="1" smtClean="0"/>
                <a:t>drop</a:t>
              </a:r>
              <a:r>
                <a:rPr lang="nb-NO" sz="2000" dirty="0" smtClean="0"/>
                <a:t>: </a:t>
              </a:r>
              <a:endParaRPr lang="nb-NO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70409" y="3526613"/>
              <a:ext cx="378343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i="1" dirty="0" smtClean="0">
                  <a:latin typeface="Symbol" panose="05050102010706020507" pitchFamily="18" charset="2"/>
                </a:rPr>
                <a:t>m</a:t>
              </a:r>
              <a:r>
                <a:rPr lang="nb-NO" i="1" dirty="0" smtClean="0"/>
                <a:t> = </a:t>
              </a:r>
              <a:r>
                <a:rPr lang="nb-NO" i="1" dirty="0" err="1" smtClean="0"/>
                <a:t>shear</a:t>
              </a:r>
              <a:r>
                <a:rPr lang="nb-NO" i="1" dirty="0" smtClean="0"/>
                <a:t> modulus</a:t>
              </a:r>
            </a:p>
            <a:p>
              <a:r>
                <a:rPr lang="nb-NO" i="1" dirty="0" smtClean="0"/>
                <a:t>A = </a:t>
              </a:r>
              <a:r>
                <a:rPr lang="nb-NO" i="1" dirty="0" err="1" smtClean="0"/>
                <a:t>fault</a:t>
              </a:r>
              <a:r>
                <a:rPr lang="nb-NO" i="1" dirty="0" smtClean="0"/>
                <a:t> area (</a:t>
              </a:r>
              <a:r>
                <a:rPr lang="nb-NO" i="1" dirty="0" err="1" smtClean="0"/>
                <a:t>field</a:t>
              </a:r>
              <a:r>
                <a:rPr lang="nb-NO" i="1" dirty="0" smtClean="0"/>
                <a:t>)</a:t>
              </a:r>
            </a:p>
            <a:p>
              <a:r>
                <a:rPr lang="nb-NO" i="1" dirty="0" smtClean="0"/>
                <a:t>S = </a:t>
              </a:r>
              <a:r>
                <a:rPr lang="nb-NO" i="1" dirty="0" err="1" smtClean="0"/>
                <a:t>displacement</a:t>
              </a:r>
              <a:r>
                <a:rPr lang="nb-NO" i="1" dirty="0" smtClean="0"/>
                <a:t> (</a:t>
              </a:r>
              <a:r>
                <a:rPr lang="nb-NO" i="1" dirty="0" err="1" smtClean="0"/>
                <a:t>field</a:t>
              </a:r>
              <a:r>
                <a:rPr lang="nb-NO" i="1" dirty="0" smtClean="0"/>
                <a:t>)</a:t>
              </a:r>
            </a:p>
            <a:p>
              <a:r>
                <a:rPr lang="nb-NO" i="1" dirty="0" smtClean="0"/>
                <a:t>r = </a:t>
              </a:r>
              <a:r>
                <a:rPr lang="nb-NO" i="1" dirty="0" err="1" smtClean="0"/>
                <a:t>fault</a:t>
              </a:r>
              <a:r>
                <a:rPr lang="nb-NO" i="1" dirty="0" smtClean="0"/>
                <a:t> radius or </a:t>
              </a:r>
              <a:r>
                <a:rPr lang="nb-NO" i="1" dirty="0" err="1" smtClean="0"/>
                <a:t>semi-minor</a:t>
              </a:r>
              <a:r>
                <a:rPr lang="nb-NO" i="1" dirty="0" smtClean="0"/>
                <a:t> </a:t>
              </a:r>
              <a:r>
                <a:rPr lang="nb-NO" i="1" dirty="0" err="1" smtClean="0"/>
                <a:t>axis</a:t>
              </a:r>
              <a:endParaRPr lang="nb-NO" i="1" dirty="0" smtClean="0"/>
            </a:p>
            <a:p>
              <a:r>
                <a:rPr lang="nb-NO" i="1" dirty="0" smtClean="0"/>
                <a:t>C = </a:t>
              </a:r>
              <a:r>
                <a:rPr lang="nb-NO" i="1" dirty="0" err="1" smtClean="0"/>
                <a:t>geometrical</a:t>
              </a:r>
              <a:r>
                <a:rPr lang="nb-NO" i="1" dirty="0" smtClean="0"/>
                <a:t> </a:t>
              </a:r>
              <a:r>
                <a:rPr lang="nb-NO" i="1" dirty="0" err="1" smtClean="0"/>
                <a:t>coefficient</a:t>
              </a:r>
              <a:r>
                <a:rPr lang="nb-NO" i="1" dirty="0" smtClean="0"/>
                <a:t> </a:t>
              </a:r>
              <a:r>
                <a:rPr lang="nb-NO" i="1" dirty="0" err="1" smtClean="0"/>
                <a:t>of</a:t>
              </a:r>
              <a:r>
                <a:rPr lang="nb-NO" i="1" dirty="0" smtClean="0"/>
                <a:t> </a:t>
              </a:r>
              <a:r>
                <a:rPr lang="nb-NO" i="1" dirty="0" err="1" smtClean="0"/>
                <a:t>the</a:t>
              </a:r>
              <a:r>
                <a:rPr lang="nb-NO" i="1" dirty="0" smtClean="0"/>
                <a:t> </a:t>
              </a:r>
              <a:r>
                <a:rPr lang="nb-NO" i="1" dirty="0" err="1" smtClean="0"/>
                <a:t>fault</a:t>
              </a:r>
              <a:endParaRPr lang="nb-NO" i="1" dirty="0"/>
            </a:p>
          </p:txBody>
        </p:sp>
      </p:grpSp>
      <p:pic>
        <p:nvPicPr>
          <p:cNvPr id="12" name="Picture 2" descr="C:\Users\lmenegon\Dropbox\Lofoten-Nusfjord\Field photographs\modified\Pristine pst\IMG_6823_mo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934" y="4303029"/>
            <a:ext cx="4067985" cy="248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8105738" y="6018086"/>
            <a:ext cx="348792" cy="34879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xtBox 13"/>
          <p:cNvSpPr txBox="1"/>
          <p:nvPr/>
        </p:nvSpPr>
        <p:spPr>
          <a:xfrm>
            <a:off x="214313" y="4965785"/>
            <a:ext cx="3390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+mj-lt"/>
              </a:rPr>
              <a:t>Campbell et al. 2020</a:t>
            </a:r>
            <a:endParaRPr lang="en-GB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793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884" y="9717"/>
            <a:ext cx="10376790" cy="918780"/>
          </a:xfrm>
          <a:prstGeom prst="rect">
            <a:avLst/>
          </a:prstGeom>
          <a:gradFill rotWithShape="0">
            <a:gsLst>
              <a:gs pos="0">
                <a:srgbClr val="102843"/>
              </a:gs>
              <a:gs pos="100000">
                <a:srgbClr val="2A6AB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52ADE7"/>
              </a:buClr>
              <a:buFont typeface="Wingdings" pitchFamily="2" charset="2"/>
              <a:buNone/>
            </a:pPr>
            <a:endParaRPr lang="en-GB" sz="3000" dirty="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14313" y="35332"/>
            <a:ext cx="102481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Results: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Microstructures in </a:t>
            </a:r>
            <a:r>
              <a:rPr lang="en-GB" sz="2400" dirty="0" err="1" smtClean="0">
                <a:solidFill>
                  <a:schemeClr val="bg1"/>
                </a:solidFill>
              </a:rPr>
              <a:t>cpx</a:t>
            </a:r>
            <a:r>
              <a:rPr lang="en-GB" sz="2400" dirty="0" smtClean="0">
                <a:solidFill>
                  <a:schemeClr val="bg1"/>
                </a:solidFill>
              </a:rPr>
              <a:t> and </a:t>
            </a:r>
            <a:r>
              <a:rPr lang="en-GB" sz="2400" dirty="0" err="1" smtClean="0">
                <a:solidFill>
                  <a:schemeClr val="bg1"/>
                </a:solidFill>
              </a:rPr>
              <a:t>opx</a:t>
            </a:r>
            <a:r>
              <a:rPr lang="en-GB" sz="2400" dirty="0" smtClean="0">
                <a:solidFill>
                  <a:schemeClr val="bg1"/>
                </a:solidFill>
              </a:rPr>
              <a:t> preserve evidence of transient high-stress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83" y="954112"/>
            <a:ext cx="50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ea typeface="Arial" charset="0"/>
                <a:cs typeface="Arial" charset="0"/>
              </a:rPr>
              <a:t>Distal damage zone: deformation twinning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9" y="1384999"/>
            <a:ext cx="3490659" cy="43713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0178" y="6488668"/>
            <a:ext cx="359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+mj-lt"/>
              </a:rPr>
              <a:t>Campbell &amp; Menegon, under review</a:t>
            </a:r>
            <a:endParaRPr lang="en-GB" i="1" dirty="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76825" y="1004543"/>
            <a:ext cx="7287513" cy="4627450"/>
            <a:chOff x="5076825" y="1004543"/>
            <a:chExt cx="7287513" cy="4627450"/>
          </a:xfrm>
        </p:grpSpPr>
        <p:sp>
          <p:nvSpPr>
            <p:cNvPr id="10" name="TextBox 9"/>
            <p:cNvSpPr txBox="1"/>
            <p:nvPr/>
          </p:nvSpPr>
          <p:spPr>
            <a:xfrm>
              <a:off x="5644571" y="1004543"/>
              <a:ext cx="6719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 err="1" smtClean="0"/>
                <a:t>Proximal</a:t>
              </a:r>
              <a:r>
                <a:rPr lang="nb-NO" sz="2000" dirty="0" smtClean="0"/>
                <a:t> </a:t>
              </a:r>
              <a:r>
                <a:rPr lang="nb-NO" sz="2000" dirty="0" err="1" smtClean="0"/>
                <a:t>damage</a:t>
              </a:r>
              <a:r>
                <a:rPr lang="nb-NO" sz="2000" dirty="0" smtClean="0"/>
                <a:t> </a:t>
              </a:r>
              <a:r>
                <a:rPr lang="nb-NO" sz="2000" dirty="0" err="1" smtClean="0"/>
                <a:t>zone</a:t>
              </a:r>
              <a:r>
                <a:rPr lang="nb-NO" sz="2000" dirty="0" smtClean="0"/>
                <a:t> and </a:t>
              </a:r>
              <a:r>
                <a:rPr lang="nb-NO" sz="2000" dirty="0" err="1" smtClean="0"/>
                <a:t>clasts</a:t>
              </a:r>
              <a:r>
                <a:rPr lang="nb-NO" sz="2000" dirty="0" smtClean="0"/>
                <a:t>: </a:t>
              </a:r>
              <a:r>
                <a:rPr lang="nb-NO" sz="2000" dirty="0" err="1" smtClean="0"/>
                <a:t>low</a:t>
              </a:r>
              <a:r>
                <a:rPr lang="nb-NO" sz="2000" dirty="0" smtClean="0"/>
                <a:t>-T </a:t>
              </a:r>
              <a:r>
                <a:rPr lang="nb-NO" sz="2000" dirty="0" err="1" smtClean="0"/>
                <a:t>plasticity</a:t>
              </a:r>
              <a:r>
                <a:rPr lang="nb-NO" sz="2000" dirty="0" smtClean="0"/>
                <a:t> (LTP)</a:t>
              </a:r>
              <a:endParaRPr lang="nb-NO" sz="200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076825" y="1404653"/>
              <a:ext cx="6057900" cy="4227340"/>
              <a:chOff x="5076825" y="1404653"/>
              <a:chExt cx="6057900" cy="4227340"/>
            </a:xfrm>
          </p:grpSpPr>
          <p:pic>
            <p:nvPicPr>
              <p:cNvPr id="12" name="Picture 11"/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697"/>
              <a:stretch/>
            </p:blipFill>
            <p:spPr>
              <a:xfrm>
                <a:off x="5076825" y="1404653"/>
                <a:ext cx="6057900" cy="422734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6701" r="-868" b="73418"/>
              <a:stretch/>
            </p:blipFill>
            <p:spPr>
              <a:xfrm>
                <a:off x="8858077" y="4868896"/>
                <a:ext cx="2276648" cy="763097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sp>
        <p:nvSpPr>
          <p:cNvPr id="15" name="TextBox 14"/>
          <p:cNvSpPr txBox="1"/>
          <p:nvPr/>
        </p:nvSpPr>
        <p:spPr>
          <a:xfrm>
            <a:off x="26308" y="5739177"/>
            <a:ext cx="4375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</a:t>
            </a:r>
            <a:r>
              <a:rPr lang="nb-NO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resolved</a:t>
            </a:r>
            <a:r>
              <a:rPr lang="nb-N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shear</a:t>
            </a:r>
            <a:r>
              <a:rPr lang="nb-N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stress 140 </a:t>
            </a:r>
            <a:r>
              <a:rPr lang="nb-NO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MPa</a:t>
            </a:r>
            <a:endParaRPr lang="nb-N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b-NO" sz="2000" dirty="0" err="1" smtClean="0"/>
              <a:t>Twins</a:t>
            </a:r>
            <a:r>
              <a:rPr lang="nb-NO" sz="2000" dirty="0" smtClean="0"/>
              <a:t> </a:t>
            </a:r>
            <a:r>
              <a:rPr lang="nb-NO" sz="2000" dirty="0" err="1" smtClean="0"/>
              <a:t>very</a:t>
            </a:r>
            <a:r>
              <a:rPr lang="nb-NO" sz="2000" dirty="0" smtClean="0"/>
              <a:t> rare at </a:t>
            </a:r>
            <a:r>
              <a:rPr lang="nb-NO" sz="2000" dirty="0" err="1" smtClean="0"/>
              <a:t>distances</a:t>
            </a:r>
            <a:r>
              <a:rPr lang="nb-NO" sz="2000" dirty="0" smtClean="0"/>
              <a:t> &gt; 2cm from </a:t>
            </a:r>
            <a:r>
              <a:rPr lang="nb-NO" sz="2000" dirty="0" err="1" smtClean="0"/>
              <a:t>the</a:t>
            </a:r>
            <a:r>
              <a:rPr lang="nb-NO" sz="2000" dirty="0" smtClean="0"/>
              <a:t> pst </a:t>
            </a:r>
            <a:r>
              <a:rPr lang="nb-NO" sz="2000" dirty="0" err="1" smtClean="0"/>
              <a:t>vein</a:t>
            </a:r>
            <a:endParaRPr lang="nb-NO" sz="2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0210144" y="1404653"/>
            <a:ext cx="1827002" cy="2133095"/>
            <a:chOff x="8186860" y="1469199"/>
            <a:chExt cx="1827002" cy="2133095"/>
          </a:xfrm>
        </p:grpSpPr>
        <p:grpSp>
          <p:nvGrpSpPr>
            <p:cNvPr id="17" name="Group 16"/>
            <p:cNvGrpSpPr/>
            <p:nvPr/>
          </p:nvGrpSpPr>
          <p:grpSpPr>
            <a:xfrm>
              <a:off x="8186860" y="1469199"/>
              <a:ext cx="1827002" cy="2133095"/>
              <a:chOff x="7813175" y="1443720"/>
              <a:chExt cx="1827002" cy="2133095"/>
            </a:xfrm>
            <a:solidFill>
              <a:schemeClr val="bg1"/>
            </a:solidFill>
          </p:grpSpPr>
          <p:grpSp>
            <p:nvGrpSpPr>
              <p:cNvPr id="20" name="Group 19"/>
              <p:cNvGrpSpPr/>
              <p:nvPr/>
            </p:nvGrpSpPr>
            <p:grpSpPr>
              <a:xfrm>
                <a:off x="7813175" y="1443720"/>
                <a:ext cx="1827002" cy="2133095"/>
                <a:chOff x="7813175" y="1443720"/>
                <a:chExt cx="1827002" cy="2133095"/>
              </a:xfrm>
              <a:grpFill/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813175" y="1443720"/>
                  <a:ext cx="585198" cy="157718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395873" y="1443721"/>
                  <a:ext cx="1244304" cy="2133094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1" name="Rectangle 20"/>
              <p:cNvSpPr/>
              <p:nvPr/>
            </p:nvSpPr>
            <p:spPr>
              <a:xfrm>
                <a:off x="8474635" y="1506071"/>
                <a:ext cx="1117600" cy="1972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8187765" y="3046380"/>
              <a:ext cx="581793" cy="555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6496665" y="4210665"/>
            <a:ext cx="339212" cy="10323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49235" y="5756328"/>
            <a:ext cx="6960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/>
              <a:t>LTP </a:t>
            </a:r>
            <a:r>
              <a:rPr lang="nb-NO" sz="2000" dirty="0" err="1" smtClean="0"/>
              <a:t>microstructures</a:t>
            </a:r>
            <a:r>
              <a:rPr lang="nb-NO" sz="2000" dirty="0" smtClean="0"/>
              <a:t> </a:t>
            </a:r>
            <a:r>
              <a:rPr lang="nb-NO" sz="2000" dirty="0" err="1" smtClean="0"/>
              <a:t>disappear</a:t>
            </a:r>
            <a:r>
              <a:rPr lang="nb-NO" sz="2000" dirty="0" smtClean="0"/>
              <a:t> at </a:t>
            </a:r>
            <a:r>
              <a:rPr lang="nb-NO" sz="2000" dirty="0" err="1" smtClean="0"/>
              <a:t>distances</a:t>
            </a:r>
            <a:r>
              <a:rPr lang="nb-NO" sz="2000" dirty="0" smtClean="0"/>
              <a:t> &gt; 0.3 cm from </a:t>
            </a:r>
            <a:r>
              <a:rPr lang="nb-NO" sz="2000" dirty="0" err="1" smtClean="0"/>
              <a:t>the</a:t>
            </a:r>
            <a:r>
              <a:rPr lang="nb-NO" sz="2000" dirty="0" smtClean="0"/>
              <a:t> pst</a:t>
            </a:r>
          </a:p>
        </p:txBody>
      </p:sp>
    </p:spTree>
    <p:extLst>
      <p:ext uri="{BB962C8B-B14F-4D97-AF65-F5344CB8AC3E}">
        <p14:creationId xmlns:p14="http://schemas.microsoft.com/office/powerpoint/2010/main" val="119852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884" y="9717"/>
            <a:ext cx="10376790" cy="918780"/>
          </a:xfrm>
          <a:prstGeom prst="rect">
            <a:avLst/>
          </a:prstGeom>
          <a:gradFill rotWithShape="0">
            <a:gsLst>
              <a:gs pos="0">
                <a:srgbClr val="102843"/>
              </a:gs>
              <a:gs pos="100000">
                <a:srgbClr val="2A6AB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52ADE7"/>
              </a:buClr>
              <a:buFont typeface="Wingdings" pitchFamily="2" charset="2"/>
              <a:buNone/>
            </a:pPr>
            <a:endParaRPr lang="en-GB" sz="3000" dirty="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14313" y="35332"/>
            <a:ext cx="102481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Results: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Microstructures in </a:t>
            </a:r>
            <a:r>
              <a:rPr lang="en-GB" sz="2400" dirty="0" err="1" smtClean="0">
                <a:solidFill>
                  <a:schemeClr val="bg1"/>
                </a:solidFill>
              </a:rPr>
              <a:t>cpx</a:t>
            </a:r>
            <a:r>
              <a:rPr lang="en-GB" sz="2400" dirty="0" smtClean="0">
                <a:solidFill>
                  <a:schemeClr val="bg1"/>
                </a:solidFill>
              </a:rPr>
              <a:t> and </a:t>
            </a:r>
            <a:r>
              <a:rPr lang="en-GB" sz="2400" dirty="0" err="1" smtClean="0">
                <a:solidFill>
                  <a:schemeClr val="bg1"/>
                </a:solidFill>
              </a:rPr>
              <a:t>opx</a:t>
            </a:r>
            <a:r>
              <a:rPr lang="en-GB" sz="2400" dirty="0" smtClean="0">
                <a:solidFill>
                  <a:schemeClr val="bg1"/>
                </a:solidFill>
              </a:rPr>
              <a:t> preserve evidence of transient high-stress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60178" y="6488668"/>
            <a:ext cx="359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+mj-lt"/>
              </a:rPr>
              <a:t>Campbell &amp; Menegon, under review</a:t>
            </a:r>
            <a:endParaRPr lang="en-GB" i="1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84" y="1187347"/>
            <a:ext cx="8055645" cy="4594032"/>
            <a:chOff x="1760888" y="1655208"/>
            <a:chExt cx="8653927" cy="4935226"/>
          </a:xfrm>
          <a:solidFill>
            <a:schemeClr val="bg1"/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7952" y="1655208"/>
              <a:ext cx="4966863" cy="4935226"/>
            </a:xfrm>
            <a:prstGeom prst="rect">
              <a:avLst/>
            </a:prstGeom>
            <a:grpFill/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0888" y="1655210"/>
              <a:ext cx="3881580" cy="1934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111210" y="5842337"/>
            <a:ext cx="8586223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LTP in </a:t>
            </a:r>
            <a:r>
              <a:rPr lang="nb-NO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clinopyroxene</a:t>
            </a:r>
            <a:r>
              <a:rPr lang="nb-N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nb-NO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b-N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deformation</a:t>
            </a:r>
            <a:r>
              <a:rPr lang="nb-N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</a:t>
            </a:r>
            <a:r>
              <a:rPr lang="nb-N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nb-NO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Nusfjord</a:t>
            </a:r>
            <a:r>
              <a:rPr lang="nb-N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requires</a:t>
            </a:r>
            <a:r>
              <a:rPr lang="nb-N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differential</a:t>
            </a:r>
            <a:r>
              <a:rPr lang="nb-N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stresses at </a:t>
            </a:r>
            <a:r>
              <a:rPr lang="nb-NO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b-N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gigapascal</a:t>
            </a:r>
            <a:r>
              <a:rPr lang="nb-N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</a:t>
            </a:r>
            <a:endParaRPr lang="nb-NO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731978" y="1208512"/>
            <a:ext cx="4460022" cy="3112305"/>
            <a:chOff x="5076825" y="1404653"/>
            <a:chExt cx="6057900" cy="4227340"/>
          </a:xfrm>
        </p:grpSpPr>
        <p:pic>
          <p:nvPicPr>
            <p:cNvPr id="19" name="Picture 1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97"/>
            <a:stretch/>
          </p:blipFill>
          <p:spPr>
            <a:xfrm>
              <a:off x="5076825" y="1404653"/>
              <a:ext cx="6057900" cy="4227340"/>
            </a:xfrm>
            <a:prstGeom prst="rect">
              <a:avLst/>
            </a:prstGeom>
          </p:spPr>
        </p:pic>
        <p:pic>
          <p:nvPicPr>
            <p:cNvPr id="20" name="Picture 19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54" t="6701" r="-868" b="73418"/>
            <a:stretch/>
          </p:blipFill>
          <p:spPr>
            <a:xfrm>
              <a:off x="8858077" y="4868896"/>
              <a:ext cx="2276648" cy="763097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07178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437265" y="1480008"/>
            <a:ext cx="5629413" cy="2090097"/>
            <a:chOff x="4936637" y="1095373"/>
            <a:chExt cx="6245711" cy="2318912"/>
          </a:xfrm>
        </p:grpSpPr>
        <p:grpSp>
          <p:nvGrpSpPr>
            <p:cNvPr id="8" name="Group 7"/>
            <p:cNvGrpSpPr/>
            <p:nvPr/>
          </p:nvGrpSpPr>
          <p:grpSpPr>
            <a:xfrm>
              <a:off x="4936637" y="1095373"/>
              <a:ext cx="6245711" cy="2318912"/>
              <a:chOff x="4936638" y="1095375"/>
              <a:chExt cx="6245712" cy="231891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l="34220"/>
              <a:stretch/>
            </p:blipFill>
            <p:spPr>
              <a:xfrm>
                <a:off x="7047735" y="1095375"/>
                <a:ext cx="4134615" cy="2318917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4936638" y="3105150"/>
                <a:ext cx="314150" cy="3091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8644726" y="3186375"/>
              <a:ext cx="2524417" cy="1851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884" y="9717"/>
            <a:ext cx="10376790" cy="918780"/>
          </a:xfrm>
          <a:prstGeom prst="rect">
            <a:avLst/>
          </a:prstGeom>
          <a:gradFill rotWithShape="0">
            <a:gsLst>
              <a:gs pos="0">
                <a:srgbClr val="102843"/>
              </a:gs>
              <a:gs pos="100000">
                <a:srgbClr val="2A6AB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52ADE7"/>
              </a:buClr>
              <a:buFont typeface="Wingdings" pitchFamily="2" charset="2"/>
              <a:buNone/>
            </a:pPr>
            <a:endParaRPr lang="en-GB" sz="3000" dirty="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14313" y="35332"/>
            <a:ext cx="102481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Results: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Microstructures preserve evidence of rupture propagation and thermal pulse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1" b="75562"/>
          <a:stretch/>
        </p:blipFill>
        <p:spPr>
          <a:xfrm>
            <a:off x="100577" y="954112"/>
            <a:ext cx="4149944" cy="4554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38465"/>
          <a:stretch/>
        </p:blipFill>
        <p:spPr>
          <a:xfrm>
            <a:off x="4311403" y="980328"/>
            <a:ext cx="3886243" cy="25897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595550" y="3615698"/>
            <a:ext cx="6560933" cy="3314716"/>
            <a:chOff x="5595550" y="3615698"/>
            <a:chExt cx="6560933" cy="3314716"/>
          </a:xfrm>
        </p:grpSpPr>
        <p:sp>
          <p:nvSpPr>
            <p:cNvPr id="24" name="TextBox 23"/>
            <p:cNvSpPr txBox="1"/>
            <p:nvPr/>
          </p:nvSpPr>
          <p:spPr>
            <a:xfrm>
              <a:off x="5595550" y="6160973"/>
              <a:ext cx="65609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ea typeface="Arial" charset="0"/>
                  <a:cs typeface="Arial" charset="0"/>
                </a:rPr>
                <a:t>Grain growth (annealing) of </a:t>
              </a:r>
              <a:r>
                <a:rPr lang="en-US" sz="2200" dirty="0" err="1" smtClean="0">
                  <a:ea typeface="Arial" charset="0"/>
                  <a:cs typeface="Arial" charset="0"/>
                </a:rPr>
                <a:t>opx</a:t>
              </a:r>
              <a:r>
                <a:rPr lang="en-US" sz="2200" dirty="0" smtClean="0">
                  <a:ea typeface="Arial" charset="0"/>
                  <a:cs typeface="Arial" charset="0"/>
                </a:rPr>
                <a:t> requires thermal pulse: </a:t>
              </a:r>
              <a:r>
                <a:rPr lang="en-US" sz="2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" charset="0"/>
                  <a:cs typeface="Arial" charset="0"/>
                  <a:sym typeface="Wingdings" panose="05000000000000000000" pitchFamily="2" charset="2"/>
                </a:rPr>
                <a:t>frictional heat</a:t>
              </a:r>
              <a:endPara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l="2098" t="14313" r="1235" b="2180"/>
            <a:stretch/>
          </p:blipFill>
          <p:spPr>
            <a:xfrm>
              <a:off x="5595550" y="3615698"/>
              <a:ext cx="6560933" cy="258902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0" y="5508238"/>
            <a:ext cx="5438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/>
              <a:t>LTP </a:t>
            </a:r>
            <a:r>
              <a:rPr lang="nb-NO" sz="2000" dirty="0" err="1" smtClean="0"/>
              <a:t>microstructures</a:t>
            </a:r>
            <a:r>
              <a:rPr lang="nb-NO" sz="2000" dirty="0" smtClean="0"/>
              <a:t> </a:t>
            </a:r>
            <a:r>
              <a:rPr lang="nb-NO" sz="2000" dirty="0" err="1" smtClean="0"/>
              <a:t>overprinted</a:t>
            </a:r>
            <a:r>
              <a:rPr lang="nb-NO" sz="2000" dirty="0" smtClean="0"/>
              <a:t> by </a:t>
            </a:r>
            <a:r>
              <a:rPr lang="nb-NO" sz="2000" dirty="0" err="1" smtClean="0"/>
              <a:t>pulverization</a:t>
            </a:r>
            <a:r>
              <a:rPr lang="nb-NO" sz="2000" dirty="0" smtClean="0"/>
              <a:t>- </a:t>
            </a:r>
            <a:r>
              <a:rPr lang="nb-NO" sz="2000" dirty="0" err="1" smtClean="0"/>
              <a:t>syle</a:t>
            </a:r>
            <a:r>
              <a:rPr lang="nb-NO" sz="2000" dirty="0" smtClean="0"/>
              <a:t> </a:t>
            </a:r>
            <a:r>
              <a:rPr lang="nb-NO" sz="2000" dirty="0" err="1" smtClean="0"/>
              <a:t>fragmentation</a:t>
            </a:r>
            <a:r>
              <a:rPr lang="nb-NO" sz="2000" dirty="0" smtClean="0"/>
              <a:t> in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proximal</a:t>
            </a:r>
            <a:r>
              <a:rPr lang="nb-NO" sz="2000" dirty="0" smtClean="0"/>
              <a:t> </a:t>
            </a:r>
            <a:r>
              <a:rPr lang="nb-NO" sz="2000" dirty="0" err="1" smtClean="0"/>
              <a:t>damage</a:t>
            </a:r>
            <a:r>
              <a:rPr lang="nb-NO" sz="2000" dirty="0" smtClean="0"/>
              <a:t> </a:t>
            </a:r>
            <a:r>
              <a:rPr lang="nb-NO" sz="2000" dirty="0" err="1" smtClean="0"/>
              <a:t>zone</a:t>
            </a:r>
            <a:endParaRPr lang="nb-NO" sz="2000" dirty="0" smtClean="0"/>
          </a:p>
          <a:p>
            <a:endParaRPr lang="nb-NO" sz="2000" dirty="0" smtClean="0"/>
          </a:p>
          <a:p>
            <a:r>
              <a:rPr lang="nb-NO" sz="2000" dirty="0" err="1" smtClean="0"/>
              <a:t>Pulverization</a:t>
            </a:r>
            <a:r>
              <a:rPr lang="nb-NO" sz="2000" dirty="0" smtClean="0"/>
              <a:t> during </a:t>
            </a:r>
            <a:r>
              <a:rPr lang="nb-N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</a:t>
            </a:r>
            <a:r>
              <a:rPr lang="nb-N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rupture</a:t>
            </a:r>
            <a:r>
              <a:rPr lang="nb-N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propagation</a:t>
            </a:r>
            <a:endParaRPr lang="nb-N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7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9398" y="1110873"/>
            <a:ext cx="9770642" cy="5662067"/>
            <a:chOff x="79398" y="1110873"/>
            <a:chExt cx="9770642" cy="56620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98" y="1110873"/>
              <a:ext cx="9770642" cy="566206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169581" y="3785191"/>
              <a:ext cx="1127052" cy="2764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884" y="9717"/>
            <a:ext cx="10376790" cy="918780"/>
          </a:xfrm>
          <a:prstGeom prst="rect">
            <a:avLst/>
          </a:prstGeom>
          <a:gradFill rotWithShape="0">
            <a:gsLst>
              <a:gs pos="0">
                <a:srgbClr val="102843"/>
              </a:gs>
              <a:gs pos="100000">
                <a:srgbClr val="2A6AB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52ADE7"/>
              </a:buClr>
              <a:buFont typeface="Wingdings" pitchFamily="2" charset="2"/>
              <a:buNone/>
            </a:pPr>
            <a:endParaRPr lang="en-GB" sz="3000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14313" y="192093"/>
            <a:ext cx="83541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 smtClean="0">
                <a:solidFill>
                  <a:schemeClr val="bg1"/>
                </a:solidFill>
              </a:rPr>
              <a:t>Discussion and Conclusions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" y="960396"/>
            <a:ext cx="9770642" cy="58899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81934" y="1864414"/>
            <a:ext cx="2310066" cy="4154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Sequence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overprinting microstructures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linked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increasing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loading (up to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level)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eventual rupture during one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lower-crustal earthquake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</a:t>
            </a:r>
            <a:endParaRPr lang="nb-NO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055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2EC1D60-9EA3-4C15-93DC-4DB636673991}" vid="{C8412FF4-7883-49AF-838C-B55E1BE697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4380429505C349A3824CD144CAC2F5" ma:contentTypeVersion="14" ma:contentTypeDescription="Opprett et nytt dokument." ma:contentTypeScope="" ma:versionID="0bd71de3078b1ad83d86fe0d85fb7322">
  <xsd:schema xmlns:xsd="http://www.w3.org/2001/XMLSchema" xmlns:xs="http://www.w3.org/2001/XMLSchema" xmlns:p="http://schemas.microsoft.com/office/2006/metadata/properties" xmlns:ns3="931e67d8-54f8-4b02-b35f-113bc56ca346" xmlns:ns4="2fe967c2-8f51-4b0b-8546-2ec26e895352" targetNamespace="http://schemas.microsoft.com/office/2006/metadata/properties" ma:root="true" ma:fieldsID="d9032c6e08f860b7611649cb8c7904b6" ns3:_="" ns4:_="">
    <xsd:import namespace="931e67d8-54f8-4b02-b35f-113bc56ca346"/>
    <xsd:import namespace="2fe967c2-8f51-4b0b-8546-2ec26e8953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1e67d8-54f8-4b02-b35f-113bc56ca3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e967c2-8f51-4b0b-8546-2ec26e89535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D3089F0-C69E-4678-94AD-4B7DCFF988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1e67d8-54f8-4b02-b35f-113bc56ca346"/>
    <ds:schemaRef ds:uri="2fe967c2-8f51-4b0b-8546-2ec26e895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19A699-C778-4D61-A42B-95837FFC14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BCE410-D357-473A-9458-8259C42F17F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2fe967c2-8f51-4b0b-8546-2ec26e895352"/>
    <ds:schemaRef ds:uri="http://schemas.microsoft.com/office/2006/documentManagement/types"/>
    <ds:schemaRef ds:uri="http://schemas.microsoft.com/office/infopath/2007/PartnerControls"/>
    <ds:schemaRef ds:uri="931e67d8-54f8-4b02-b35f-113bc56ca34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njord-powerpoint-template</Template>
  <TotalTime>11543</TotalTime>
  <Words>385</Words>
  <Application>Microsoft Office PowerPoint</Application>
  <PresentationFormat>Widescreen</PresentationFormat>
  <Paragraphs>60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Wingdings</vt:lpstr>
      <vt:lpstr>Office Theme</vt:lpstr>
      <vt:lpstr>High stress deformation and short-term thermal pulse preserved in exhumed lower crustal seismogenic faults (Lofoten, Norway)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Brittle-viscous deformation and the earthquake cycle in the lower crust</dc:title>
  <dc:creator>Luca Menegon</dc:creator>
  <cp:lastModifiedBy>Luca Menegon</cp:lastModifiedBy>
  <cp:revision>280</cp:revision>
  <dcterms:created xsi:type="dcterms:W3CDTF">2019-12-04T08:59:48Z</dcterms:created>
  <dcterms:modified xsi:type="dcterms:W3CDTF">2022-05-22T12:06:07Z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0x010100154380429505C349A3824CD144CAC2F5</vt:lpwstr>
  </property>
</Properties>
</file>