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9" r:id="rId2"/>
    <p:sldId id="309" r:id="rId3"/>
    <p:sldId id="310" r:id="rId4"/>
    <p:sldId id="311" r:id="rId5"/>
    <p:sldId id="312" r:id="rId6"/>
  </p:sldIdLst>
  <p:sldSz cx="9144000" cy="5143500" type="screen16x9"/>
  <p:notesSz cx="6858000" cy="9713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1FADEBB-B074-4234-B088-6602F02DF66B}">
          <p14:sldIdLst>
            <p14:sldId id="289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ttmann" initials="at" lastIdx="9" clrIdx="0"/>
  <p:cmAuthor id="1" name="Lukas" initials="L" lastIdx="3" clrIdx="1">
    <p:extLst>
      <p:ext uri="{19B8F6BF-5375-455C-9EA6-DF929625EA0E}">
        <p15:presenceInfo xmlns:p15="http://schemas.microsoft.com/office/powerpoint/2012/main" userId="Lukas" providerId="None"/>
      </p:ext>
    </p:extLst>
  </p:cmAuthor>
  <p:cmAuthor id="2" name="Songjun" initials="S" lastIdx="1" clrIdx="2">
    <p:extLst>
      <p:ext uri="{19B8F6BF-5375-455C-9EA6-DF929625EA0E}">
        <p15:presenceInfo xmlns:p15="http://schemas.microsoft.com/office/powerpoint/2012/main" userId="154ff6fd9c1e75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6D43"/>
    <a:srgbClr val="006837"/>
    <a:srgbClr val="A50026"/>
    <a:srgbClr val="3C8C93"/>
    <a:srgbClr val="66BD63"/>
    <a:srgbClr val="D9EF8B"/>
    <a:srgbClr val="FEE08B"/>
    <a:srgbClr val="C00000"/>
    <a:srgbClr val="4CBEFF"/>
    <a:srgbClr val="FE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6374" autoAdjust="0"/>
  </p:normalViewPr>
  <p:slideViewPr>
    <p:cSldViewPr>
      <p:cViewPr>
        <p:scale>
          <a:sx n="150" d="100"/>
          <a:sy n="150" d="100"/>
        </p:scale>
        <p:origin x="-332" y="-556"/>
      </p:cViewPr>
      <p:guideLst>
        <p:guide orient="horz" pos="3042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714" y="-90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 Songjun" userId="154ff6fd9c1e757a" providerId="LiveId" clId="{B0E08702-3ECE-4BC1-962A-24496E7F0799}"/>
    <pc:docChg chg="undo custSel modSld">
      <pc:chgData name="Wu Songjun" userId="154ff6fd9c1e757a" providerId="LiveId" clId="{B0E08702-3ECE-4BC1-962A-24496E7F0799}" dt="2021-11-17T14:28:01.145" v="37" actId="114"/>
      <pc:docMkLst>
        <pc:docMk/>
      </pc:docMkLst>
      <pc:sldChg chg="addSp delSp modSp mod">
        <pc:chgData name="Wu Songjun" userId="154ff6fd9c1e757a" providerId="LiveId" clId="{B0E08702-3ECE-4BC1-962A-24496E7F0799}" dt="2021-11-17T14:28:01.145" v="37" actId="114"/>
        <pc:sldMkLst>
          <pc:docMk/>
          <pc:sldMk cId="579933063" sldId="308"/>
        </pc:sldMkLst>
        <pc:spChg chg="mod">
          <ac:chgData name="Wu Songjun" userId="154ff6fd9c1e757a" providerId="LiveId" clId="{B0E08702-3ECE-4BC1-962A-24496E7F0799}" dt="2021-11-17T14:28:01.145" v="37" actId="114"/>
          <ac:spMkLst>
            <pc:docMk/>
            <pc:sldMk cId="579933063" sldId="308"/>
            <ac:spMk id="2" creationId="{217EC716-B99A-4E64-AB93-040F83787845}"/>
          </ac:spMkLst>
        </pc:spChg>
        <pc:picChg chg="add del mod modCrop">
          <ac:chgData name="Wu Songjun" userId="154ff6fd9c1e757a" providerId="LiveId" clId="{B0E08702-3ECE-4BC1-962A-24496E7F0799}" dt="2021-11-17T14:15:57.128" v="26" actId="478"/>
          <ac:picMkLst>
            <pc:docMk/>
            <pc:sldMk cId="579933063" sldId="308"/>
            <ac:picMk id="7" creationId="{7A4D794D-D647-4C71-BB17-1FD12E3AEE10}"/>
          </ac:picMkLst>
        </pc:picChg>
        <pc:picChg chg="add del mod">
          <ac:chgData name="Wu Songjun" userId="154ff6fd9c1e757a" providerId="LiveId" clId="{B0E08702-3ECE-4BC1-962A-24496E7F0799}" dt="2021-11-17T14:15:12.884" v="25" actId="478"/>
          <ac:picMkLst>
            <pc:docMk/>
            <pc:sldMk cId="579933063" sldId="308"/>
            <ac:picMk id="9" creationId="{DD853BF4-01CE-497C-882B-048E130DAD32}"/>
          </ac:picMkLst>
        </pc:picChg>
      </pc:sldChg>
    </pc:docChg>
  </pc:docChgLst>
  <pc:docChgLst>
    <pc:chgData name="Wu Songjun" userId="154ff6fd9c1e757a" providerId="LiveId" clId="{17B52871-F0C7-4564-B9BD-051B8E9F52F8}"/>
    <pc:docChg chg="modSld">
      <pc:chgData name="Wu Songjun" userId="154ff6fd9c1e757a" providerId="LiveId" clId="{17B52871-F0C7-4564-B9BD-051B8E9F52F8}" dt="2021-11-29T08:45:56.963" v="0" actId="688"/>
      <pc:docMkLst>
        <pc:docMk/>
      </pc:docMkLst>
      <pc:sldChg chg="modSp mod">
        <pc:chgData name="Wu Songjun" userId="154ff6fd9c1e757a" providerId="LiveId" clId="{17B52871-F0C7-4564-B9BD-051B8E9F52F8}" dt="2021-11-29T08:45:56.963" v="0" actId="688"/>
        <pc:sldMkLst>
          <pc:docMk/>
          <pc:sldMk cId="2001476338" sldId="304"/>
        </pc:sldMkLst>
        <pc:spChg chg="mod">
          <ac:chgData name="Wu Songjun" userId="154ff6fd9c1e757a" providerId="LiveId" clId="{17B52871-F0C7-4564-B9BD-051B8E9F52F8}" dt="2021-11-29T08:45:56.963" v="0" actId="688"/>
          <ac:spMkLst>
            <pc:docMk/>
            <pc:sldMk cId="2001476338" sldId="304"/>
            <ac:spMk id="12" creationId="{BDD62404-F70C-4D1C-8D4B-743EF4E17F6B}"/>
          </ac:spMkLst>
        </pc:spChg>
      </pc:sldChg>
    </pc:docChg>
  </pc:docChgLst>
  <pc:docChgLst>
    <pc:chgData name="Wu Songjun" userId="154ff6fd9c1e757a" providerId="LiveId" clId="{12F78A93-147D-4E9E-BF23-361E85F01DDF}"/>
    <pc:docChg chg="undo custSel modSld">
      <pc:chgData name="Wu Songjun" userId="154ff6fd9c1e757a" providerId="LiveId" clId="{12F78A93-147D-4E9E-BF23-361E85F01DDF}" dt="2022-05-20T20:20:56.115" v="25"/>
      <pc:docMkLst>
        <pc:docMk/>
      </pc:docMkLst>
      <pc:sldChg chg="addSp delSp modSp mod delAnim modAnim">
        <pc:chgData name="Wu Songjun" userId="154ff6fd9c1e757a" providerId="LiveId" clId="{12F78A93-147D-4E9E-BF23-361E85F01DDF}" dt="2022-05-20T20:18:28.133" v="12" actId="478"/>
        <pc:sldMkLst>
          <pc:docMk/>
          <pc:sldMk cId="656370707" sldId="310"/>
        </pc:sldMkLst>
        <pc:spChg chg="mod">
          <ac:chgData name="Wu Songjun" userId="154ff6fd9c1e757a" providerId="LiveId" clId="{12F78A93-147D-4E9E-BF23-361E85F01DDF}" dt="2022-05-20T20:17:52.680" v="6"/>
          <ac:spMkLst>
            <pc:docMk/>
            <pc:sldMk cId="656370707" sldId="310"/>
            <ac:spMk id="43" creationId="{B4270D5C-FCDA-2F7A-1257-9B740BFABB62}"/>
          </ac:spMkLst>
        </pc:spChg>
        <pc:spChg chg="mod">
          <ac:chgData name="Wu Songjun" userId="154ff6fd9c1e757a" providerId="LiveId" clId="{12F78A93-147D-4E9E-BF23-361E85F01DDF}" dt="2022-05-20T20:17:52.680" v="6"/>
          <ac:spMkLst>
            <pc:docMk/>
            <pc:sldMk cId="656370707" sldId="310"/>
            <ac:spMk id="44" creationId="{E3F4CDDB-0671-CD0D-8252-204CD968D4AE}"/>
          </ac:spMkLst>
        </pc:spChg>
        <pc:spChg chg="mod">
          <ac:chgData name="Wu Songjun" userId="154ff6fd9c1e757a" providerId="LiveId" clId="{12F78A93-147D-4E9E-BF23-361E85F01DDF}" dt="2022-05-20T20:17:52.680" v="6"/>
          <ac:spMkLst>
            <pc:docMk/>
            <pc:sldMk cId="656370707" sldId="310"/>
            <ac:spMk id="45" creationId="{80DA3CD3-6BEB-05B6-9C5C-3992CB4689D5}"/>
          </ac:spMkLst>
        </pc:spChg>
        <pc:spChg chg="mod">
          <ac:chgData name="Wu Songjun" userId="154ff6fd9c1e757a" providerId="LiveId" clId="{12F78A93-147D-4E9E-BF23-361E85F01DDF}" dt="2022-05-20T20:17:52.680" v="6"/>
          <ac:spMkLst>
            <pc:docMk/>
            <pc:sldMk cId="656370707" sldId="310"/>
            <ac:spMk id="46" creationId="{6B0008B7-A8CC-B9D5-190E-DDEDBA495F70}"/>
          </ac:spMkLst>
        </pc:spChg>
        <pc:spChg chg="mod">
          <ac:chgData name="Wu Songjun" userId="154ff6fd9c1e757a" providerId="LiveId" clId="{12F78A93-147D-4E9E-BF23-361E85F01DDF}" dt="2022-05-20T20:17:52.680" v="6"/>
          <ac:spMkLst>
            <pc:docMk/>
            <pc:sldMk cId="656370707" sldId="310"/>
            <ac:spMk id="47" creationId="{EAAE57EA-E25F-1F8B-A2AB-05D45097E94E}"/>
          </ac:spMkLst>
        </pc:spChg>
        <pc:spChg chg="mod">
          <ac:chgData name="Wu Songjun" userId="154ff6fd9c1e757a" providerId="LiveId" clId="{12F78A93-147D-4E9E-BF23-361E85F01DDF}" dt="2022-05-20T20:17:52.680" v="6"/>
          <ac:spMkLst>
            <pc:docMk/>
            <pc:sldMk cId="656370707" sldId="310"/>
            <ac:spMk id="48" creationId="{4D511F2C-7AC4-082F-A5A1-AA3F49E2B613}"/>
          </ac:spMkLst>
        </pc:spChg>
        <pc:spChg chg="mod">
          <ac:chgData name="Wu Songjun" userId="154ff6fd9c1e757a" providerId="LiveId" clId="{12F78A93-147D-4E9E-BF23-361E85F01DDF}" dt="2022-05-20T20:17:52.680" v="6"/>
          <ac:spMkLst>
            <pc:docMk/>
            <pc:sldMk cId="656370707" sldId="310"/>
            <ac:spMk id="49" creationId="{975FEE91-51E4-C10C-FC3B-C8E983BC13BC}"/>
          </ac:spMkLst>
        </pc:spChg>
        <pc:spChg chg="mod">
          <ac:chgData name="Wu Songjun" userId="154ff6fd9c1e757a" providerId="LiveId" clId="{12F78A93-147D-4E9E-BF23-361E85F01DDF}" dt="2022-05-20T20:17:52.680" v="6"/>
          <ac:spMkLst>
            <pc:docMk/>
            <pc:sldMk cId="656370707" sldId="310"/>
            <ac:spMk id="50" creationId="{226E54F4-713A-12A6-B394-8C40611CCC91}"/>
          </ac:spMkLst>
        </pc:spChg>
        <pc:grpChg chg="add del mod">
          <ac:chgData name="Wu Songjun" userId="154ff6fd9c1e757a" providerId="LiveId" clId="{12F78A93-147D-4E9E-BF23-361E85F01DDF}" dt="2022-05-20T20:18:28.133" v="12" actId="478"/>
          <ac:grpSpMkLst>
            <pc:docMk/>
            <pc:sldMk cId="656370707" sldId="310"/>
            <ac:grpSpMk id="38" creationId="{3C2F4AB2-A5EA-6E27-545E-60CCB8BAD2C0}"/>
          </ac:grpSpMkLst>
        </pc:grpChg>
        <pc:grpChg chg="mod">
          <ac:chgData name="Wu Songjun" userId="154ff6fd9c1e757a" providerId="LiveId" clId="{12F78A93-147D-4E9E-BF23-361E85F01DDF}" dt="2022-05-20T20:17:52.680" v="6"/>
          <ac:grpSpMkLst>
            <pc:docMk/>
            <pc:sldMk cId="656370707" sldId="310"/>
            <ac:grpSpMk id="40" creationId="{A3DC6302-B6FD-8064-535B-A3042B5B1EE0}"/>
          </ac:grpSpMkLst>
        </pc:grpChg>
        <pc:picChg chg="mod">
          <ac:chgData name="Wu Songjun" userId="154ff6fd9c1e757a" providerId="LiveId" clId="{12F78A93-147D-4E9E-BF23-361E85F01DDF}" dt="2022-05-20T19:55:41.798" v="1" actId="1076"/>
          <ac:picMkLst>
            <pc:docMk/>
            <pc:sldMk cId="656370707" sldId="310"/>
            <ac:picMk id="3" creationId="{0AC90EFD-F407-4CD0-BF23-6C22D62E5108}"/>
          </ac:picMkLst>
        </pc:picChg>
        <pc:picChg chg="mod">
          <ac:chgData name="Wu Songjun" userId="154ff6fd9c1e757a" providerId="LiveId" clId="{12F78A93-147D-4E9E-BF23-361E85F01DDF}" dt="2022-05-20T20:17:52.680" v="6"/>
          <ac:picMkLst>
            <pc:docMk/>
            <pc:sldMk cId="656370707" sldId="310"/>
            <ac:picMk id="41" creationId="{70E1216A-872A-003A-5D23-B9FC292ECA9C}"/>
          </ac:picMkLst>
        </pc:picChg>
        <pc:picChg chg="mod">
          <ac:chgData name="Wu Songjun" userId="154ff6fd9c1e757a" providerId="LiveId" clId="{12F78A93-147D-4E9E-BF23-361E85F01DDF}" dt="2022-05-20T20:18:04.865" v="9" actId="1076"/>
          <ac:picMkLst>
            <pc:docMk/>
            <pc:sldMk cId="656370707" sldId="310"/>
            <ac:picMk id="42" creationId="{80379467-7F10-81C4-2B41-0EE937A059FC}"/>
          </ac:picMkLst>
        </pc:picChg>
      </pc:sldChg>
      <pc:sldChg chg="addSp modSp mod modAnim">
        <pc:chgData name="Wu Songjun" userId="154ff6fd9c1e757a" providerId="LiveId" clId="{12F78A93-147D-4E9E-BF23-361E85F01DDF}" dt="2022-05-20T20:20:56.115" v="25"/>
        <pc:sldMkLst>
          <pc:docMk/>
          <pc:sldMk cId="3373380224" sldId="311"/>
        </pc:sldMkLst>
        <pc:spChg chg="add mod">
          <ac:chgData name="Wu Songjun" userId="154ff6fd9c1e757a" providerId="LiveId" clId="{12F78A93-147D-4E9E-BF23-361E85F01DDF}" dt="2022-05-20T20:20:04.676" v="18" actId="14100"/>
          <ac:spMkLst>
            <pc:docMk/>
            <pc:sldMk cId="3373380224" sldId="311"/>
            <ac:spMk id="29" creationId="{AA8E02C4-4C86-2172-6342-DAF0908C6A91}"/>
          </ac:spMkLst>
        </pc:spChg>
        <pc:picChg chg="mod">
          <ac:chgData name="Wu Songjun" userId="154ff6fd9c1e757a" providerId="LiveId" clId="{12F78A93-147D-4E9E-BF23-361E85F01DDF}" dt="2022-05-20T20:19:54.146" v="15" actId="1076"/>
          <ac:picMkLst>
            <pc:docMk/>
            <pc:sldMk cId="3373380224" sldId="311"/>
            <ac:picMk id="12" creationId="{481415CB-5B35-4C9E-AA9F-BFEDF318F3B3}"/>
          </ac:picMkLst>
        </pc:picChg>
      </pc:sldChg>
      <pc:sldChg chg="modSp mod">
        <pc:chgData name="Wu Songjun" userId="154ff6fd9c1e757a" providerId="LiveId" clId="{12F78A93-147D-4E9E-BF23-361E85F01DDF}" dt="2022-05-20T20:07:55.129" v="2" actId="1038"/>
        <pc:sldMkLst>
          <pc:docMk/>
          <pc:sldMk cId="1232959470" sldId="312"/>
        </pc:sldMkLst>
        <pc:cxnChg chg="mod">
          <ac:chgData name="Wu Songjun" userId="154ff6fd9c1e757a" providerId="LiveId" clId="{12F78A93-147D-4E9E-BF23-361E85F01DDF}" dt="2022-05-20T20:07:55.129" v="2" actId="1038"/>
          <ac:cxnSpMkLst>
            <pc:docMk/>
            <pc:sldMk cId="1232959470" sldId="312"/>
            <ac:cxnSpMk id="55" creationId="{BA0AA680-B04B-44DF-8AF4-1407D1C3D1E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7ABA7A-3CA3-449F-8683-5603A2EFFA6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9979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0500" y="728663"/>
            <a:ext cx="647700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0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5F0E74-A535-4981-9BD6-4CCD69CA609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6502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2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F0E74-A535-4981-9BD6-4CCD69CA609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403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F0E74-A535-4981-9BD6-4CCD69CA609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098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F0E74-A535-4981-9BD6-4CCD69CA609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280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F0E74-A535-4981-9BD6-4CCD69CA609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88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>
            <a:cxnSpLocks/>
          </p:cNvCxnSpPr>
          <p:nvPr userDrawn="1"/>
        </p:nvCxnSpPr>
        <p:spPr>
          <a:xfrm>
            <a:off x="381000" y="4857750"/>
            <a:ext cx="8329884" cy="0"/>
          </a:xfrm>
          <a:prstGeom prst="line">
            <a:avLst/>
          </a:prstGeom>
          <a:ln w="12700" cap="flat" cmpd="sng" algn="ctr">
            <a:solidFill>
              <a:srgbClr val="5CA5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999" y="303498"/>
            <a:ext cx="8329885" cy="604503"/>
          </a:xfrm>
        </p:spPr>
        <p:txBody>
          <a:bodyPr/>
          <a:lstStyle>
            <a:lvl1pPr algn="l">
              <a:defRPr sz="3200" b="1">
                <a:solidFill>
                  <a:srgbClr val="215AAD"/>
                </a:solidFill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200151"/>
            <a:ext cx="8305800" cy="3394472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F992AE2-C41B-41FC-8AA3-63F54B50ABF3}"/>
              </a:ext>
            </a:extLst>
          </p:cNvPr>
          <p:cNvSpPr/>
          <p:nvPr userDrawn="1"/>
        </p:nvSpPr>
        <p:spPr>
          <a:xfrm>
            <a:off x="341784" y="4857750"/>
            <a:ext cx="7182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1100" b="1" i="1" dirty="0">
                <a:solidFill>
                  <a:srgbClr val="74AF27"/>
                </a:solidFill>
              </a:rPr>
              <a:t>Isotope tracing of critical zone processes for catchment scale water cycling</a:t>
            </a:r>
            <a:r>
              <a:rPr lang="en-GB" sz="1100" b="1" dirty="0">
                <a:solidFill>
                  <a:srgbClr val="74AF27"/>
                </a:solidFill>
              </a:rPr>
              <a:t> </a:t>
            </a:r>
            <a:endParaRPr lang="de-DE" altLang="de-DE" sz="800" dirty="0">
              <a:solidFill>
                <a:srgbClr val="74AF2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7832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17556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381000" y="4857750"/>
            <a:ext cx="7071320" cy="0"/>
          </a:xfrm>
          <a:prstGeom prst="line">
            <a:avLst/>
          </a:prstGeom>
          <a:ln w="12700" cap="flat" cmpd="sng" algn="ctr">
            <a:solidFill>
              <a:srgbClr val="5CA5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80999" y="303498"/>
            <a:ext cx="8329885" cy="604503"/>
          </a:xfrm>
        </p:spPr>
        <p:txBody>
          <a:bodyPr/>
          <a:lstStyle>
            <a:lvl1pPr algn="l">
              <a:defRPr sz="3200" b="1">
                <a:solidFill>
                  <a:srgbClr val="215AAD"/>
                </a:solidFill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81000" y="1200151"/>
            <a:ext cx="8305800" cy="3394472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0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6101" y="4470290"/>
            <a:ext cx="1138683" cy="5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3" descr="Claim_EN_gruen_1Z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48014"/>
            <a:ext cx="23622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6936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15AAD"/>
          </a:solidFill>
          <a:latin typeface="Calibri" pitchFamily="34" charset="0"/>
          <a:ea typeface="Arial" pitchFamily="-10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Arial" pitchFamily="-10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644FE0F-7ACC-4A1C-A883-888928451C23}"/>
              </a:ext>
            </a:extLst>
          </p:cNvPr>
          <p:cNvSpPr/>
          <p:nvPr/>
        </p:nvSpPr>
        <p:spPr>
          <a:xfrm>
            <a:off x="0" y="-20538"/>
            <a:ext cx="9144000" cy="127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-1230313" y="2800350"/>
            <a:ext cx="3455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de-DE" sz="4400" b="1">
              <a:solidFill>
                <a:srgbClr val="5CA533"/>
              </a:solidFill>
              <a:latin typeface="Calibri" pitchFamily="-102" charset="0"/>
              <a:ea typeface="MS Mincho" pitchFamily="49" charset="-128"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323528" y="1348454"/>
            <a:ext cx="8755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Landscape characteristics, hydroclimate and management control spatiotemporal NO</a:t>
            </a:r>
            <a:r>
              <a:rPr lang="en-US" sz="2200" b="1" i="1" baseline="-25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2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-N patterns in a lowland catchment: implication from 30-year modelling and sensitivity analyses </a:t>
            </a:r>
            <a:endParaRPr lang="de-DE" altLang="de-DE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99" name="Textfeld 9"/>
          <p:cNvSpPr txBox="1">
            <a:spLocks noChangeArrowheads="1"/>
          </p:cNvSpPr>
          <p:nvPr/>
        </p:nvSpPr>
        <p:spPr bwMode="auto">
          <a:xfrm>
            <a:off x="2341443" y="3291830"/>
            <a:ext cx="647902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1600" b="1" dirty="0">
                <a:solidFill>
                  <a:srgbClr val="74AF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Songjun Wu</a:t>
            </a:r>
            <a:r>
              <a:rPr lang="en-GB" sz="1600" b="1" baseline="30000" dirty="0">
                <a:solidFill>
                  <a:srgbClr val="74AF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1,2</a:t>
            </a:r>
            <a:r>
              <a:rPr lang="en-GB" sz="1600" b="1" dirty="0">
                <a:solidFill>
                  <a:srgbClr val="74AF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Doerthe Tetzlaff</a:t>
            </a:r>
            <a:r>
              <a:rPr lang="en-GB" sz="1600" b="1" baseline="30000" dirty="0">
                <a:solidFill>
                  <a:srgbClr val="74AF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1,2</a:t>
            </a:r>
            <a:r>
              <a:rPr lang="en-GB" sz="1600" b="1" dirty="0">
                <a:solidFill>
                  <a:srgbClr val="74AF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Xiaoqiang Yang</a:t>
            </a:r>
            <a:r>
              <a:rPr lang="en-GB" sz="1600" b="1" baseline="30000" dirty="0">
                <a:solidFill>
                  <a:srgbClr val="74AF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  <a:p>
            <a:r>
              <a:rPr lang="en-GB" sz="1600" b="1" dirty="0">
                <a:solidFill>
                  <a:srgbClr val="74AF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Chris Soulsby</a:t>
            </a:r>
            <a:r>
              <a:rPr lang="en-GB" sz="1600" b="1" baseline="30000" dirty="0">
                <a:solidFill>
                  <a:srgbClr val="74AF2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4,1</a:t>
            </a:r>
            <a:br>
              <a:rPr lang="en-GB" sz="1600" b="1" baseline="30000" dirty="0">
                <a:solidFill>
                  <a:srgbClr val="6AAD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sz="18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Leibniz-Institute of Freshwater Ecology and Inland Fisheries, Berlin, Germany</a:t>
            </a:r>
          </a:p>
          <a:p>
            <a:r>
              <a:rPr lang="en-GB" sz="1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Humboldt University of Berlin, Berlin, Germany </a:t>
            </a:r>
          </a:p>
          <a:p>
            <a:r>
              <a:rPr lang="en-GB" sz="1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Helmholtz Centre for Environmental Research, Magdeburg, Germany</a:t>
            </a:r>
            <a:br>
              <a:rPr lang="en-GB" sz="1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University of Aberdeen, Aberdeen, United Kingdom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66027B-3F19-41AA-A7A3-D9FC7D455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r="6966"/>
          <a:stretch/>
        </p:blipFill>
        <p:spPr>
          <a:xfrm>
            <a:off x="136792" y="3427759"/>
            <a:ext cx="2090025" cy="1409293"/>
          </a:xfrm>
          <a:prstGeom prst="rect">
            <a:avLst/>
          </a:prstGeom>
        </p:spPr>
      </p:pic>
      <p:pic>
        <p:nvPicPr>
          <p:cNvPr id="9" name="Bild 13">
            <a:extLst>
              <a:ext uri="{FF2B5EF4-FFF2-40B4-BE49-F238E27FC236}">
                <a16:creationId xmlns:a16="http://schemas.microsoft.com/office/drawing/2014/main" id="{D388DC74-EDB0-4D3F-99E0-2AB1CA2A8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44" y="21818"/>
            <a:ext cx="1188000" cy="1188000"/>
          </a:xfrm>
          <a:prstGeom prst="rect">
            <a:avLst/>
          </a:prstGeom>
        </p:spPr>
      </p:pic>
      <p:pic>
        <p:nvPicPr>
          <p:cNvPr id="15" name="Picture 14" descr="University of Aberdeen logo">
            <a:extLst>
              <a:ext uri="{FF2B5EF4-FFF2-40B4-BE49-F238E27FC236}">
                <a16:creationId xmlns:a16="http://schemas.microsoft.com/office/drawing/2014/main" id="{316F2F35-EF53-450A-A641-4BD1943CC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5707"/>
            <a:ext cx="2122762" cy="5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">
            <a:extLst>
              <a:ext uri="{FF2B5EF4-FFF2-40B4-BE49-F238E27FC236}">
                <a16:creationId xmlns:a16="http://schemas.microsoft.com/office/drawing/2014/main" id="{5825E72E-2CAB-4BC2-8A7F-D86DF87FA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3497"/>
            <a:ext cx="1712384" cy="964643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335F0ADD-7799-B97A-4C1F-F86BE543C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06" y="2538110"/>
            <a:ext cx="89714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100" i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use </a:t>
            </a:r>
            <a:r>
              <a:rPr lang="de-DE" altLang="de-DE" sz="2100" b="1" i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spatial sensitivity analysis </a:t>
            </a:r>
            <a:r>
              <a:rPr lang="de-DE" altLang="de-DE" sz="2100" i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evaluate the parameterisation strategy of a distribution model?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AEC55-EA5D-15E7-5C3A-98E2CD177A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92" y="334168"/>
            <a:ext cx="2591004" cy="6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74089"/>
      </p:ext>
    </p:extLst>
  </p:cSld>
  <p:clrMapOvr>
    <a:masterClrMapping/>
  </p:clrMapOvr>
  <p:transition spd="slow" advTm="19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C138EF-9131-4B11-A9B3-DDCA7801F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52" y="2859782"/>
            <a:ext cx="2880000" cy="2160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781BF0A-E910-4749-859F-A92D2434CDE3}"/>
              </a:ext>
            </a:extLst>
          </p:cNvPr>
          <p:cNvGrpSpPr/>
          <p:nvPr/>
        </p:nvGrpSpPr>
        <p:grpSpPr>
          <a:xfrm>
            <a:off x="6223842" y="4890531"/>
            <a:ext cx="2886200" cy="273507"/>
            <a:chOff x="6223842" y="4948014"/>
            <a:chExt cx="2886200" cy="273507"/>
          </a:xfrm>
        </p:grpSpPr>
        <p:sp>
          <p:nvSpPr>
            <p:cNvPr id="38" name="Textfeld 10">
              <a:extLst>
                <a:ext uri="{FF2B5EF4-FFF2-40B4-BE49-F238E27FC236}">
                  <a16:creationId xmlns:a16="http://schemas.microsoft.com/office/drawing/2014/main" id="{6B126C1B-6EFD-4B12-80D9-49FC5CF8360C}"/>
                </a:ext>
              </a:extLst>
            </p:cNvPr>
            <p:cNvSpPr txBox="1"/>
            <p:nvPr/>
          </p:nvSpPr>
          <p:spPr>
            <a:xfrm>
              <a:off x="8853240" y="495991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fld id="{E7D11614-535A-4667-9504-85F16EF0470E}" type="slidenum">
                <a:rPr lang="de-DE" sz="1100" b="1" kern="1200" smtClean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r"/>
                <a:t>2</a:t>
              </a:fld>
              <a:endParaRPr lang="de-DE" sz="1100" b="1" kern="1200" dirty="0">
                <a:solidFill>
                  <a:srgbClr val="0048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feld 11">
              <a:extLst>
                <a:ext uri="{FF2B5EF4-FFF2-40B4-BE49-F238E27FC236}">
                  <a16:creationId xmlns:a16="http://schemas.microsoft.com/office/drawing/2014/main" id="{4F772EC7-D363-4D07-82EE-8417C691AE02}"/>
                </a:ext>
              </a:extLst>
            </p:cNvPr>
            <p:cNvSpPr txBox="1"/>
            <p:nvPr/>
          </p:nvSpPr>
          <p:spPr>
            <a:xfrm>
              <a:off x="6223842" y="4948014"/>
              <a:ext cx="22733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100" b="1" kern="1200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Contact: </a:t>
              </a:r>
              <a:r>
                <a:rPr lang="de-DE" sz="1100" b="1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Songjun.wu</a:t>
              </a:r>
              <a:r>
                <a:rPr lang="de-DE" sz="1100" b="1" kern="1200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@igb-berlin.de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B7E5EC-3716-4E44-A092-BB11082CA7F4}"/>
              </a:ext>
            </a:extLst>
          </p:cNvPr>
          <p:cNvSpPr txBox="1"/>
          <p:nvPr/>
        </p:nvSpPr>
        <p:spPr>
          <a:xfrm>
            <a:off x="-74362" y="771550"/>
            <a:ext cx="71666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4400" indent="-212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Sensitivity analysis (SA)</a:t>
            </a:r>
          </a:p>
          <a:p>
            <a:r>
              <a:rPr lang="en-US" sz="1500" dirty="0"/>
              <a:t>      </a:t>
            </a:r>
            <a:r>
              <a:rPr lang="en-US" sz="1500" i="1" dirty="0"/>
              <a:t>input variables           target variable(s)</a:t>
            </a:r>
          </a:p>
          <a:p>
            <a:endParaRPr lang="en-US" sz="1500" dirty="0"/>
          </a:p>
          <a:p>
            <a:pPr marL="285750" indent="-212400">
              <a:buFont typeface="Arial" panose="020B0604020202020204" pitchFamily="34" charset="0"/>
              <a:buChar char="•"/>
            </a:pPr>
            <a:r>
              <a:rPr lang="en-US" sz="1500" dirty="0"/>
              <a:t>Distributed models </a:t>
            </a:r>
            <a:r>
              <a:rPr lang="en-US" sz="1500" b="1" dirty="0"/>
              <a:t>aggregate</a:t>
            </a:r>
            <a:r>
              <a:rPr lang="en-US" sz="1500" dirty="0"/>
              <a:t> model domain</a:t>
            </a:r>
          </a:p>
          <a:p>
            <a:r>
              <a:rPr lang="en-US" sz="1500" dirty="0"/>
              <a:t>     </a:t>
            </a:r>
            <a:r>
              <a:rPr lang="en-US" altLang="zh-CN" sz="1500" dirty="0"/>
              <a:t>The same for </a:t>
            </a:r>
            <a:r>
              <a:rPr lang="en-US" altLang="zh-CN" sz="1500" b="1" dirty="0"/>
              <a:t>SA</a:t>
            </a:r>
            <a:r>
              <a:rPr lang="en-US" altLang="zh-CN" sz="1500" dirty="0"/>
              <a:t>!</a:t>
            </a:r>
          </a:p>
          <a:p>
            <a:endParaRPr lang="en-US" sz="1500" b="1" dirty="0"/>
          </a:p>
          <a:p>
            <a:pPr marL="285750" indent="-212400">
              <a:buFont typeface="Arial" panose="020B0604020202020204" pitchFamily="34" charset="0"/>
              <a:buChar char="•"/>
            </a:pPr>
            <a:r>
              <a:rPr lang="en-US" sz="1500" b="1" dirty="0"/>
              <a:t>Normal SA       </a:t>
            </a:r>
            <a:r>
              <a:rPr lang="en-US" sz="1500" i="1" dirty="0"/>
              <a:t>(not) influential parameters                          </a:t>
            </a:r>
            <a:r>
              <a:rPr lang="en-US" sz="1500" b="1" i="0" dirty="0">
                <a:solidFill>
                  <a:srgbClr val="00683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r>
              <a:rPr lang="en-US" sz="1500" dirty="0"/>
              <a:t>                             </a:t>
            </a:r>
          </a:p>
          <a:p>
            <a:r>
              <a:rPr lang="en-US" sz="1500" dirty="0"/>
              <a:t>                               </a:t>
            </a:r>
            <a:r>
              <a:rPr lang="en-US" sz="1500" i="1" dirty="0">
                <a:latin typeface="+mj-lt"/>
              </a:rPr>
              <a:t>how well is the parameterisation </a:t>
            </a:r>
            <a:r>
              <a:rPr lang="en-US" sz="1500" i="1" dirty="0">
                <a:latin typeface="+mj-lt"/>
                <a:cs typeface="Calibri" panose="020F0502020204030204" pitchFamily="34" charset="0"/>
              </a:rPr>
              <a:t>strategy?</a:t>
            </a:r>
            <a:r>
              <a:rPr lang="en-US" sz="1500" b="0" i="1" dirty="0">
                <a:solidFill>
                  <a:srgbClr val="202124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15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✗</a:t>
            </a:r>
            <a:endParaRPr lang="en-US" sz="1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/>
          </a:p>
          <a:p>
            <a:pPr marL="285750" indent="-212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500" b="1" dirty="0"/>
              <a:t>Spatial SA: </a:t>
            </a:r>
            <a:r>
              <a:rPr lang="en-US" altLang="zh-CN" sz="1500" dirty="0"/>
              <a:t>disentangle parameterisation to grid-based level</a:t>
            </a:r>
            <a:endParaRPr lang="en-US" altLang="zh-CN" sz="1500" b="1" dirty="0"/>
          </a:p>
          <a:p>
            <a:r>
              <a:rPr lang="en-US" altLang="zh-CN" sz="1500" dirty="0"/>
              <a:t>     </a:t>
            </a:r>
            <a:r>
              <a:rPr lang="en-US" altLang="zh-CN" sz="1500" i="1" dirty="0"/>
              <a:t>-  10 most important hydrological and NO</a:t>
            </a:r>
            <a:r>
              <a:rPr lang="en-US" altLang="zh-CN" sz="1500" i="1" baseline="-25000" dirty="0"/>
              <a:t>3</a:t>
            </a:r>
            <a:r>
              <a:rPr lang="en-US" altLang="zh-CN" sz="1500" i="1" dirty="0"/>
              <a:t>-N parameters </a:t>
            </a:r>
            <a:r>
              <a:rPr lang="zh-CN" altLang="en-US" sz="1500" dirty="0"/>
              <a:t>（</a:t>
            </a:r>
            <a:r>
              <a:rPr lang="en-US" altLang="zh-CN" sz="1500" dirty="0"/>
              <a:t>mHM-Nitrate</a:t>
            </a:r>
            <a:r>
              <a:rPr lang="zh-CN" altLang="en-US" sz="1500" dirty="0"/>
              <a:t>）</a:t>
            </a:r>
            <a:endParaRPr lang="en-US" altLang="zh-CN" sz="1500" dirty="0"/>
          </a:p>
          <a:p>
            <a:r>
              <a:rPr lang="en-US" altLang="zh-CN" sz="1500" i="1" dirty="0"/>
              <a:t>     -  Calculate sensitivity against in-stream NO</a:t>
            </a:r>
            <a:r>
              <a:rPr lang="en-US" altLang="zh-CN" sz="1500" i="1" baseline="-25000" dirty="0"/>
              <a:t>3</a:t>
            </a:r>
            <a:r>
              <a:rPr lang="en-US" altLang="zh-CN" sz="1500" i="1" dirty="0"/>
              <a:t>-N </a:t>
            </a:r>
            <a:r>
              <a:rPr lang="en-US" altLang="zh-CN" sz="1500" dirty="0"/>
              <a:t>(the Morris method)</a:t>
            </a:r>
          </a:p>
          <a:p>
            <a:r>
              <a:rPr lang="en-US" altLang="zh-CN" sz="1500" i="1" dirty="0"/>
              <a:t>     -  Different window lengths</a:t>
            </a:r>
          </a:p>
          <a:p>
            <a:r>
              <a:rPr lang="en-US" altLang="zh-CN" sz="1500" i="1" dirty="0"/>
              <a:t>     -  Different parameter sampling spaces</a:t>
            </a:r>
          </a:p>
          <a:p>
            <a:endParaRPr lang="en-US" altLang="zh-CN" sz="1500" dirty="0"/>
          </a:p>
          <a:p>
            <a:pPr marL="285750" indent="-212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500" b="1" dirty="0"/>
              <a:t>Objectives:</a:t>
            </a:r>
          </a:p>
          <a:p>
            <a:r>
              <a:rPr lang="en-US" altLang="zh-CN" sz="1500" b="1" dirty="0"/>
              <a:t>     </a:t>
            </a:r>
            <a:r>
              <a:rPr lang="en-US" altLang="zh-CN" sz="1500" i="1" dirty="0"/>
              <a:t>- To evaluate the current parameterisation strategy</a:t>
            </a:r>
            <a:endParaRPr lang="en-US" altLang="zh-CN" sz="1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dirty="0"/>
          </a:p>
          <a:p>
            <a:endParaRPr lang="en-US" altLang="zh-CN" sz="1500" dirty="0"/>
          </a:p>
          <a:p>
            <a:r>
              <a:rPr lang="en-US" altLang="zh-CN" sz="1500" dirty="0"/>
              <a:t>      </a:t>
            </a:r>
          </a:p>
          <a:p>
            <a:r>
              <a:rPr lang="en-US" sz="1500" b="1" dirty="0"/>
              <a:t>   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F10405-742B-4A9C-90FD-56A4E637F32A}"/>
              </a:ext>
            </a:extLst>
          </p:cNvPr>
          <p:cNvGrpSpPr/>
          <p:nvPr/>
        </p:nvGrpSpPr>
        <p:grpSpPr>
          <a:xfrm>
            <a:off x="-36512" y="123478"/>
            <a:ext cx="3251211" cy="327089"/>
            <a:chOff x="-36512" y="195486"/>
            <a:chExt cx="3251211" cy="32708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BAE1FE6-C5CF-4B42-A025-DF6133976FD2}"/>
                </a:ext>
              </a:extLst>
            </p:cNvPr>
            <p:cNvSpPr txBox="1"/>
            <p:nvPr/>
          </p:nvSpPr>
          <p:spPr>
            <a:xfrm>
              <a:off x="-36512" y="195486"/>
              <a:ext cx="32512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b="1" dirty="0"/>
                <a:t>Motivation and research contents</a:t>
              </a:r>
              <a:endParaRPr lang="en-US" sz="1500" b="1" dirty="0"/>
            </a:p>
          </p:txBody>
        </p:sp>
        <p:sp>
          <p:nvSpPr>
            <p:cNvPr id="43" name="Arrow: Pentagon 42">
              <a:extLst>
                <a:ext uri="{FF2B5EF4-FFF2-40B4-BE49-F238E27FC236}">
                  <a16:creationId xmlns:a16="http://schemas.microsoft.com/office/drawing/2014/main" id="{B51504C3-07EB-484C-A0DC-FF873F8F8A32}"/>
                </a:ext>
              </a:extLst>
            </p:cNvPr>
            <p:cNvSpPr/>
            <p:nvPr/>
          </p:nvSpPr>
          <p:spPr>
            <a:xfrm>
              <a:off x="0" y="195486"/>
              <a:ext cx="3214699" cy="327089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D06B060-77BC-4521-9E66-C63FCA9A5A6E}"/>
              </a:ext>
            </a:extLst>
          </p:cNvPr>
          <p:cNvSpPr/>
          <p:nvPr/>
        </p:nvSpPr>
        <p:spPr>
          <a:xfrm>
            <a:off x="1688714" y="1175994"/>
            <a:ext cx="363006" cy="8581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4059154-65BB-45FD-8CD9-507A4B1192FC}"/>
              </a:ext>
            </a:extLst>
          </p:cNvPr>
          <p:cNvSpPr/>
          <p:nvPr/>
        </p:nvSpPr>
        <p:spPr>
          <a:xfrm>
            <a:off x="1331640" y="2309006"/>
            <a:ext cx="288032" cy="8581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DA5D39-DDCD-464C-8BEC-907A0A1BB6CD}"/>
              </a:ext>
            </a:extLst>
          </p:cNvPr>
          <p:cNvSpPr txBox="1"/>
          <p:nvPr/>
        </p:nvSpPr>
        <p:spPr>
          <a:xfrm>
            <a:off x="5508434" y="203930"/>
            <a:ext cx="4392488" cy="71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zh-CN" sz="1300" b="1" dirty="0"/>
              <a:t>Demnitz Millcreek catchment </a:t>
            </a:r>
            <a:r>
              <a:rPr lang="en-US" sz="1300" dirty="0"/>
              <a:t>in Germany</a:t>
            </a:r>
          </a:p>
          <a:p>
            <a:pPr>
              <a:spcAft>
                <a:spcPts val="0"/>
              </a:spcAft>
            </a:pPr>
            <a:r>
              <a:rPr lang="en-US" sz="1300" dirty="0"/>
              <a:t>66 km</a:t>
            </a:r>
            <a:r>
              <a:rPr lang="en-US" sz="1300" baseline="30000" dirty="0"/>
              <a:t>2</a:t>
            </a:r>
            <a:r>
              <a:rPr lang="en-US" sz="1300" dirty="0"/>
              <a:t>; mixed land use, etc.</a:t>
            </a:r>
          </a:p>
          <a:p>
            <a:pPr>
              <a:spcAft>
                <a:spcPts val="0"/>
              </a:spcAft>
            </a:pPr>
            <a:r>
              <a:rPr lang="en-US" sz="1300" dirty="0"/>
              <a:t>Discharge and NO</a:t>
            </a:r>
            <a:r>
              <a:rPr lang="en-US" sz="1300" baseline="-25000" dirty="0"/>
              <a:t>3</a:t>
            </a:r>
            <a:r>
              <a:rPr lang="en-US" sz="1300" dirty="0"/>
              <a:t>-N monitored since 1992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0580A93-F7AF-4021-890A-41B7D528AEE0}"/>
              </a:ext>
            </a:extLst>
          </p:cNvPr>
          <p:cNvGrpSpPr/>
          <p:nvPr/>
        </p:nvGrpSpPr>
        <p:grpSpPr>
          <a:xfrm>
            <a:off x="5114503" y="987574"/>
            <a:ext cx="3738737" cy="2160000"/>
            <a:chOff x="4905978" y="1635423"/>
            <a:chExt cx="3738737" cy="21600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A48C926-E6CE-44D8-8723-D31E31EF64BF}"/>
                </a:ext>
              </a:extLst>
            </p:cNvPr>
            <p:cNvGrpSpPr/>
            <p:nvPr/>
          </p:nvGrpSpPr>
          <p:grpSpPr>
            <a:xfrm>
              <a:off x="4905978" y="1635423"/>
              <a:ext cx="3495072" cy="2160000"/>
              <a:chOff x="4860032" y="699542"/>
              <a:chExt cx="3495072" cy="21600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296F9F6-8045-4B3F-A616-A9A3E38A8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699542"/>
                <a:ext cx="2880000" cy="21600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8D2420-84C5-45EE-B7BC-EBD01D0620C0}"/>
                  </a:ext>
                </a:extLst>
              </p:cNvPr>
              <p:cNvSpPr/>
              <p:nvPr/>
            </p:nvSpPr>
            <p:spPr>
              <a:xfrm>
                <a:off x="6984268" y="1347614"/>
                <a:ext cx="216024" cy="90000"/>
              </a:xfrm>
              <a:prstGeom prst="rect">
                <a:avLst/>
              </a:prstGeom>
              <a:solidFill>
                <a:srgbClr val="A50026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E6494B-8AF6-4D4B-BDA6-BCA00FF6A85E}"/>
                  </a:ext>
                </a:extLst>
              </p:cNvPr>
              <p:cNvSpPr/>
              <p:nvPr/>
            </p:nvSpPr>
            <p:spPr>
              <a:xfrm>
                <a:off x="6984268" y="1516572"/>
                <a:ext cx="216024" cy="90000"/>
              </a:xfrm>
              <a:prstGeom prst="rect">
                <a:avLst/>
              </a:prstGeom>
              <a:solidFill>
                <a:srgbClr val="F46D4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3F5CE76-1DA8-4231-8278-F015FEB53E94}"/>
                  </a:ext>
                </a:extLst>
              </p:cNvPr>
              <p:cNvSpPr/>
              <p:nvPr/>
            </p:nvSpPr>
            <p:spPr>
              <a:xfrm>
                <a:off x="6984268" y="1679403"/>
                <a:ext cx="216024" cy="90000"/>
              </a:xfrm>
              <a:prstGeom prst="rect">
                <a:avLst/>
              </a:prstGeom>
              <a:solidFill>
                <a:srgbClr val="FEE08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6525D24-9A24-4EC1-BEDB-6DE31A075135}"/>
                  </a:ext>
                </a:extLst>
              </p:cNvPr>
              <p:cNvSpPr/>
              <p:nvPr/>
            </p:nvSpPr>
            <p:spPr>
              <a:xfrm>
                <a:off x="6991659" y="1854223"/>
                <a:ext cx="216024" cy="90000"/>
              </a:xfrm>
              <a:prstGeom prst="rect">
                <a:avLst/>
              </a:prstGeom>
              <a:solidFill>
                <a:srgbClr val="D9EF8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F0D1AB4-9163-48C3-B753-9E0F5CCA6C95}"/>
                  </a:ext>
                </a:extLst>
              </p:cNvPr>
              <p:cNvSpPr/>
              <p:nvPr/>
            </p:nvSpPr>
            <p:spPr>
              <a:xfrm>
                <a:off x="6991659" y="2023181"/>
                <a:ext cx="216024" cy="90000"/>
              </a:xfrm>
              <a:prstGeom prst="rect">
                <a:avLst/>
              </a:prstGeom>
              <a:solidFill>
                <a:srgbClr val="66BD6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10DC2DA-548A-479F-B8F0-111294C5D031}"/>
                  </a:ext>
                </a:extLst>
              </p:cNvPr>
              <p:cNvSpPr/>
              <p:nvPr/>
            </p:nvSpPr>
            <p:spPr>
              <a:xfrm>
                <a:off x="6991659" y="2186012"/>
                <a:ext cx="216024" cy="90000"/>
              </a:xfrm>
              <a:prstGeom prst="rect">
                <a:avLst/>
              </a:prstGeom>
              <a:solidFill>
                <a:srgbClr val="00683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A3872B-D8D9-4107-99B6-B8191910C2B9}"/>
                  </a:ext>
                </a:extLst>
              </p:cNvPr>
              <p:cNvSpPr txBox="1"/>
              <p:nvPr/>
            </p:nvSpPr>
            <p:spPr>
              <a:xfrm>
                <a:off x="7163752" y="1261804"/>
                <a:ext cx="1191352" cy="1090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2000"/>
                  </a:lnSpc>
                </a:pPr>
                <a:r>
                  <a:rPr lang="en-US" sz="900" dirty="0"/>
                  <a:t>Urban</a:t>
                </a:r>
              </a:p>
              <a:p>
                <a:pPr>
                  <a:lnSpc>
                    <a:spcPct val="122000"/>
                  </a:lnSpc>
                </a:pPr>
                <a:r>
                  <a:rPr lang="en-US" sz="900" dirty="0"/>
                  <a:t>Arable land</a:t>
                </a:r>
              </a:p>
              <a:p>
                <a:pPr>
                  <a:lnSpc>
                    <a:spcPct val="122000"/>
                  </a:lnSpc>
                </a:pPr>
                <a:r>
                  <a:rPr lang="en-US" sz="900" dirty="0"/>
                  <a:t>Pasture</a:t>
                </a:r>
              </a:p>
              <a:p>
                <a:pPr>
                  <a:lnSpc>
                    <a:spcPct val="122000"/>
                  </a:lnSpc>
                </a:pPr>
                <a:r>
                  <a:rPr lang="en-US" sz="900" dirty="0"/>
                  <a:t>Wetland</a:t>
                </a:r>
              </a:p>
              <a:p>
                <a:pPr>
                  <a:lnSpc>
                    <a:spcPct val="122000"/>
                  </a:lnSpc>
                </a:pPr>
                <a:r>
                  <a:rPr lang="en-US" sz="900" dirty="0"/>
                  <a:t>Broad-leaved forest</a:t>
                </a:r>
                <a:br>
                  <a:rPr lang="en-US" sz="900" dirty="0"/>
                </a:br>
                <a:r>
                  <a:rPr lang="en-US" sz="900" dirty="0"/>
                  <a:t>Conifer forest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73096B1-B7C1-4FBA-B0D4-A61EDAB4B4EA}"/>
                  </a:ext>
                </a:extLst>
              </p:cNvPr>
              <p:cNvSpPr txBox="1"/>
              <p:nvPr/>
            </p:nvSpPr>
            <p:spPr>
              <a:xfrm>
                <a:off x="6876256" y="1093836"/>
                <a:ext cx="147884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000" b="1" dirty="0"/>
                  <a:t>Land use types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CD1DAFD-3BBB-4A81-8B3A-F827FE960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13" t="50241" r="45997" b="27051"/>
            <a:stretch/>
          </p:blipFill>
          <p:spPr>
            <a:xfrm>
              <a:off x="8067805" y="1690054"/>
              <a:ext cx="576910" cy="728957"/>
            </a:xfrm>
            <a:prstGeom prst="rect">
              <a:avLst/>
            </a:prstGeom>
          </p:spPr>
        </p:pic>
      </p:grpSp>
      <p:sp>
        <p:nvSpPr>
          <p:cNvPr id="55" name="Arrow: Curved Down 54">
            <a:extLst>
              <a:ext uri="{FF2B5EF4-FFF2-40B4-BE49-F238E27FC236}">
                <a16:creationId xmlns:a16="http://schemas.microsoft.com/office/drawing/2014/main" id="{6F0DD0F7-48B6-45D1-B7D5-F571FD6DD426}"/>
              </a:ext>
            </a:extLst>
          </p:cNvPr>
          <p:cNvSpPr/>
          <p:nvPr/>
        </p:nvSpPr>
        <p:spPr>
          <a:xfrm rot="446094">
            <a:off x="4233201" y="1253065"/>
            <a:ext cx="1888730" cy="460939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Arrow: Curved Down 55">
            <a:extLst>
              <a:ext uri="{FF2B5EF4-FFF2-40B4-BE49-F238E27FC236}">
                <a16:creationId xmlns:a16="http://schemas.microsoft.com/office/drawing/2014/main" id="{5551D7B8-A985-4A41-BFE4-C0C1A6FCE9A0}"/>
              </a:ext>
            </a:extLst>
          </p:cNvPr>
          <p:cNvSpPr/>
          <p:nvPr/>
        </p:nvSpPr>
        <p:spPr>
          <a:xfrm rot="1615585">
            <a:off x="6589686" y="3251658"/>
            <a:ext cx="1082080" cy="294483"/>
          </a:xfrm>
          <a:prstGeom prst="curvedDownArrow">
            <a:avLst>
              <a:gd name="adj1" fmla="val 25000"/>
              <a:gd name="adj2" fmla="val 50000"/>
              <a:gd name="adj3" fmla="val 392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73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90EFD-F407-4CD0-BF23-6C22D62E5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29" y="1347614"/>
            <a:ext cx="6064571" cy="34264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F60B19-C3E1-476E-92F3-E9EDE96EC483}"/>
              </a:ext>
            </a:extLst>
          </p:cNvPr>
          <p:cNvGrpSpPr/>
          <p:nvPr/>
        </p:nvGrpSpPr>
        <p:grpSpPr>
          <a:xfrm>
            <a:off x="6223842" y="4890531"/>
            <a:ext cx="2886200" cy="273507"/>
            <a:chOff x="6223842" y="4948014"/>
            <a:chExt cx="2886200" cy="273507"/>
          </a:xfrm>
        </p:grpSpPr>
        <p:sp>
          <p:nvSpPr>
            <p:cNvPr id="5" name="Textfeld 10">
              <a:extLst>
                <a:ext uri="{FF2B5EF4-FFF2-40B4-BE49-F238E27FC236}">
                  <a16:creationId xmlns:a16="http://schemas.microsoft.com/office/drawing/2014/main" id="{CEAB510C-4E6C-4590-9693-D5979D95ECD1}"/>
                </a:ext>
              </a:extLst>
            </p:cNvPr>
            <p:cNvSpPr txBox="1"/>
            <p:nvPr/>
          </p:nvSpPr>
          <p:spPr>
            <a:xfrm>
              <a:off x="8853240" y="495991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fld id="{E7D11614-535A-4667-9504-85F16EF0470E}" type="slidenum">
                <a:rPr lang="de-DE" sz="1100" b="1" kern="1200" smtClean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r"/>
                <a:t>3</a:t>
              </a:fld>
              <a:endParaRPr lang="de-DE" sz="1100" b="1" kern="1200" dirty="0">
                <a:solidFill>
                  <a:srgbClr val="0048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feld 11">
              <a:extLst>
                <a:ext uri="{FF2B5EF4-FFF2-40B4-BE49-F238E27FC236}">
                  <a16:creationId xmlns:a16="http://schemas.microsoft.com/office/drawing/2014/main" id="{024AB2EA-6CBD-4F69-9741-8227ACE575D4}"/>
                </a:ext>
              </a:extLst>
            </p:cNvPr>
            <p:cNvSpPr txBox="1"/>
            <p:nvPr/>
          </p:nvSpPr>
          <p:spPr>
            <a:xfrm>
              <a:off x="6223842" y="4948014"/>
              <a:ext cx="22733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100" b="1" kern="1200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Contact: </a:t>
              </a:r>
              <a:r>
                <a:rPr lang="de-DE" sz="1100" b="1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Songjun.wu</a:t>
              </a:r>
              <a:r>
                <a:rPr lang="de-DE" sz="1100" b="1" kern="1200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@igb-berlin.de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A336BB-C08B-423F-9EBC-B14EDDA98F1E}"/>
              </a:ext>
            </a:extLst>
          </p:cNvPr>
          <p:cNvGrpSpPr/>
          <p:nvPr/>
        </p:nvGrpSpPr>
        <p:grpSpPr>
          <a:xfrm>
            <a:off x="-36511" y="123478"/>
            <a:ext cx="1872208" cy="327089"/>
            <a:chOff x="-36512" y="195486"/>
            <a:chExt cx="3251211" cy="3270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21FDA6-6F99-419D-9CEB-AB8B8B9B225F}"/>
                </a:ext>
              </a:extLst>
            </p:cNvPr>
            <p:cNvSpPr txBox="1"/>
            <p:nvPr/>
          </p:nvSpPr>
          <p:spPr>
            <a:xfrm>
              <a:off x="-36512" y="195486"/>
              <a:ext cx="180850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b="1" dirty="0"/>
                <a:t>Spatial sensitivity</a:t>
              </a:r>
              <a:endParaRPr lang="en-US" sz="1500" b="1" dirty="0"/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F45439CE-BFE2-4AF4-B36F-F067FAA94FAB}"/>
                </a:ext>
              </a:extLst>
            </p:cNvPr>
            <p:cNvSpPr/>
            <p:nvPr/>
          </p:nvSpPr>
          <p:spPr>
            <a:xfrm>
              <a:off x="0" y="195486"/>
              <a:ext cx="3214699" cy="327089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764D497-1A06-430B-B45E-E150F44F8C4A}"/>
              </a:ext>
            </a:extLst>
          </p:cNvPr>
          <p:cNvSpPr txBox="1"/>
          <p:nvPr/>
        </p:nvSpPr>
        <p:spPr>
          <a:xfrm rot="19800000">
            <a:off x="3732501" y="728059"/>
            <a:ext cx="1724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Soil moisture distribution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6825C-AA73-4099-9D9B-41E1DF46E444}"/>
              </a:ext>
            </a:extLst>
          </p:cNvPr>
          <p:cNvSpPr txBox="1"/>
          <p:nvPr/>
        </p:nvSpPr>
        <p:spPr>
          <a:xfrm rot="19800000">
            <a:off x="3192767" y="899792"/>
            <a:ext cx="10081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Snow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4E6DCD-F798-4D9D-A333-9B97D853267F}"/>
              </a:ext>
            </a:extLst>
          </p:cNvPr>
          <p:cNvSpPr txBox="1"/>
          <p:nvPr/>
        </p:nvSpPr>
        <p:spPr>
          <a:xfrm rot="19800000">
            <a:off x="4338271" y="804429"/>
            <a:ext cx="14193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chemeClr val="accent1">
                    <a:lumMod val="50000"/>
                  </a:schemeClr>
                </a:solidFill>
              </a:rPr>
              <a:t>Evapotranspiration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93BB47-9632-4CDC-96C1-24FA83B5AB96}"/>
              </a:ext>
            </a:extLst>
          </p:cNvPr>
          <p:cNvSpPr txBox="1"/>
          <p:nvPr/>
        </p:nvSpPr>
        <p:spPr>
          <a:xfrm rot="19800000">
            <a:off x="4992769" y="903518"/>
            <a:ext cx="10081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Infiltration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8CD21-A6B9-47A8-8AD8-EB44DDD22079}"/>
              </a:ext>
            </a:extLst>
          </p:cNvPr>
          <p:cNvSpPr txBox="1"/>
          <p:nvPr/>
        </p:nvSpPr>
        <p:spPr>
          <a:xfrm rot="19800000">
            <a:off x="5442071" y="966426"/>
            <a:ext cx="10081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Interflow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4CDFC7-3B9B-41A3-93A4-6DD255C4DC4C}"/>
              </a:ext>
            </a:extLst>
          </p:cNvPr>
          <p:cNvSpPr txBox="1"/>
          <p:nvPr/>
        </p:nvSpPr>
        <p:spPr>
          <a:xfrm rot="19800000">
            <a:off x="5935523" y="763569"/>
            <a:ext cx="17912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chemeClr val="accent1">
                    <a:lumMod val="50000"/>
                  </a:schemeClr>
                </a:solidFill>
              </a:rPr>
              <a:t>Groundwater flow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3C203-0FD5-4126-A1E7-DECBC2DE8CCD}"/>
              </a:ext>
            </a:extLst>
          </p:cNvPr>
          <p:cNvSpPr txBox="1"/>
          <p:nvPr/>
        </p:nvSpPr>
        <p:spPr>
          <a:xfrm rot="19800000">
            <a:off x="6457780" y="756498"/>
            <a:ext cx="17912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chemeClr val="accent1">
                    <a:lumMod val="50000"/>
                  </a:schemeClr>
                </a:solidFill>
              </a:rPr>
              <a:t>Aquatic denitrification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AE2F88-B6EA-40A5-AA73-F1D0EB6CA66F}"/>
              </a:ext>
            </a:extLst>
          </p:cNvPr>
          <p:cNvSpPr txBox="1"/>
          <p:nvPr/>
        </p:nvSpPr>
        <p:spPr>
          <a:xfrm rot="19800000">
            <a:off x="7015643" y="770641"/>
            <a:ext cx="17912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chemeClr val="accent1">
                    <a:lumMod val="50000"/>
                  </a:schemeClr>
                </a:solidFill>
              </a:rPr>
              <a:t>Soil denitrification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FB011A-6895-4A67-9ED0-83F437570092}"/>
              </a:ext>
            </a:extLst>
          </p:cNvPr>
          <p:cNvSpPr txBox="1"/>
          <p:nvPr/>
        </p:nvSpPr>
        <p:spPr>
          <a:xfrm rot="19800000">
            <a:off x="7537900" y="756498"/>
            <a:ext cx="17912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chemeClr val="accent1">
                    <a:lumMod val="50000"/>
                  </a:schemeClr>
                </a:solidFill>
              </a:rPr>
              <a:t>Aquatic assimilation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125F82-740F-4BDD-B730-9E8A5C6F9275}"/>
              </a:ext>
            </a:extLst>
          </p:cNvPr>
          <p:cNvSpPr txBox="1"/>
          <p:nvPr/>
        </p:nvSpPr>
        <p:spPr>
          <a:xfrm rot="19800000">
            <a:off x="8113964" y="763569"/>
            <a:ext cx="17912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chemeClr val="accent1">
                    <a:lumMod val="50000"/>
                  </a:schemeClr>
                </a:solidFill>
              </a:rPr>
              <a:t>Mineralisation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CA97C-123E-4B98-ACFA-BA45ECF8E134}"/>
              </a:ext>
            </a:extLst>
          </p:cNvPr>
          <p:cNvSpPr txBox="1"/>
          <p:nvPr/>
        </p:nvSpPr>
        <p:spPr>
          <a:xfrm>
            <a:off x="2650493" y="1803518"/>
            <a:ext cx="7598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Default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C69BCB-CCD3-46DC-880F-8B3D6A6EE457}"/>
              </a:ext>
            </a:extLst>
          </p:cNvPr>
          <p:cNvSpPr txBox="1"/>
          <p:nvPr/>
        </p:nvSpPr>
        <p:spPr>
          <a:xfrm>
            <a:off x="2416866" y="2549949"/>
            <a:ext cx="1003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Hydrological constrained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3DA22D-FC60-429D-9545-D6DA266B9C77}"/>
              </a:ext>
            </a:extLst>
          </p:cNvPr>
          <p:cNvSpPr txBox="1"/>
          <p:nvPr/>
        </p:nvSpPr>
        <p:spPr>
          <a:xfrm>
            <a:off x="2407383" y="3371086"/>
            <a:ext cx="1003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NO</a:t>
            </a:r>
            <a:r>
              <a:rPr lang="en-US" altLang="zh-CN" sz="1000" b="1" i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-N constrained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FA08D-5FE3-43C1-BCE3-1DE186A3E077}"/>
              </a:ext>
            </a:extLst>
          </p:cNvPr>
          <p:cNvSpPr txBox="1"/>
          <p:nvPr/>
        </p:nvSpPr>
        <p:spPr>
          <a:xfrm>
            <a:off x="2407383" y="4187864"/>
            <a:ext cx="1003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Both constrained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E74066-7DEC-45FE-886A-B580CEFBC828}"/>
              </a:ext>
            </a:extLst>
          </p:cNvPr>
          <p:cNvSpPr txBox="1"/>
          <p:nvPr/>
        </p:nvSpPr>
        <p:spPr>
          <a:xfrm>
            <a:off x="-43688" y="2049739"/>
            <a:ext cx="310694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600" b="1" dirty="0"/>
              <a:t>Non-influential</a:t>
            </a:r>
            <a:r>
              <a:rPr lang="en-US" altLang="zh-CN" sz="1500" b="1" dirty="0"/>
              <a:t> parameters</a:t>
            </a:r>
          </a:p>
          <a:p>
            <a:r>
              <a:rPr lang="en-US" altLang="zh-CN" sz="1500" b="1" dirty="0"/>
              <a:t>  </a:t>
            </a:r>
            <a:r>
              <a:rPr lang="en-US" altLang="zh-CN" sz="1500" i="1" dirty="0" err="1"/>
              <a:t>Parameterise</a:t>
            </a:r>
            <a:r>
              <a:rPr lang="en-US" altLang="zh-CN" sz="1500" i="1" dirty="0"/>
              <a:t> spatially constantly</a:t>
            </a:r>
          </a:p>
          <a:p>
            <a:endParaRPr lang="en-US" altLang="zh-CN" sz="15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zh-CN" sz="1500" b="1" dirty="0"/>
              <a:t>Arable land is crucial</a:t>
            </a:r>
          </a:p>
          <a:p>
            <a:r>
              <a:rPr lang="en-US" altLang="zh-CN" sz="1500" b="1" dirty="0"/>
              <a:t>  </a:t>
            </a:r>
            <a:r>
              <a:rPr lang="en-US" altLang="zh-CN" sz="1500" i="1" dirty="0"/>
              <a:t>Finer parameterisation</a:t>
            </a:r>
          </a:p>
          <a:p>
            <a:endParaRPr lang="en-US" altLang="zh-CN" sz="1500" b="1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zh-CN" sz="1500" b="1" dirty="0"/>
              <a:t>Forest is less important</a:t>
            </a:r>
          </a:p>
          <a:p>
            <a:r>
              <a:rPr lang="en-US" altLang="zh-CN" sz="1500" b="1" dirty="0"/>
              <a:t>  </a:t>
            </a:r>
            <a:r>
              <a:rPr lang="en-US" altLang="zh-CN" sz="1500" i="1" dirty="0"/>
              <a:t>Further aggregate?</a:t>
            </a:r>
            <a:r>
              <a:rPr lang="en-US" altLang="zh-CN" sz="1500" dirty="0"/>
              <a:t>     </a:t>
            </a:r>
          </a:p>
          <a:p>
            <a:r>
              <a:rPr lang="en-US" sz="1500" b="1" dirty="0"/>
              <a:t>    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0EDF77-EE6B-4598-B56A-F38DA5B5AD8B}"/>
              </a:ext>
            </a:extLst>
          </p:cNvPr>
          <p:cNvGrpSpPr/>
          <p:nvPr/>
        </p:nvGrpSpPr>
        <p:grpSpPr>
          <a:xfrm>
            <a:off x="7514" y="184661"/>
            <a:ext cx="4047060" cy="1378977"/>
            <a:chOff x="7514" y="184661"/>
            <a:chExt cx="4047060" cy="13789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E545BF-715D-4172-97F5-5BF74BABCD94}"/>
                </a:ext>
              </a:extLst>
            </p:cNvPr>
            <p:cNvSpPr/>
            <p:nvPr/>
          </p:nvSpPr>
          <p:spPr>
            <a:xfrm>
              <a:off x="192882" y="577625"/>
              <a:ext cx="2781572" cy="123289"/>
            </a:xfrm>
            <a:prstGeom prst="rect">
              <a:avLst/>
            </a:prstGeom>
            <a:pattFill prst="wdUpDiag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66379EB-9F1B-4829-8FB0-11E8235E2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0"/>
            <a:stretch/>
          </p:blipFill>
          <p:spPr>
            <a:xfrm>
              <a:off x="7514" y="725911"/>
              <a:ext cx="3098359" cy="76409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D011E8-1C1D-4719-AC60-908FA4495649}"/>
                </a:ext>
              </a:extLst>
            </p:cNvPr>
            <p:cNvSpPr txBox="1"/>
            <p:nvPr/>
          </p:nvSpPr>
          <p:spPr>
            <a:xfrm>
              <a:off x="569250" y="748803"/>
              <a:ext cx="215744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dirty="0"/>
                <a:t>NO</a:t>
              </a:r>
              <a:r>
                <a:rPr lang="en-US" altLang="zh-CN" sz="1100" b="1" baseline="-25000" dirty="0"/>
                <a:t>3</a:t>
              </a:r>
              <a:r>
                <a:rPr lang="en-US" altLang="zh-CN" sz="1100" b="1" dirty="0"/>
                <a:t>-N at outlet (mg/L)</a:t>
              </a:r>
              <a:endParaRPr lang="en-US" sz="1100" b="1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82A1DAA-8EF2-4F7B-B6B9-EA364FFBFF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512" y="529736"/>
              <a:ext cx="14954" cy="1033902"/>
            </a:xfrm>
            <a:prstGeom prst="line">
              <a:avLst/>
            </a:prstGeom>
            <a:ln w="38100">
              <a:solidFill>
                <a:srgbClr val="3C8C9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row: Curved Down 50">
              <a:extLst>
                <a:ext uri="{FF2B5EF4-FFF2-40B4-BE49-F238E27FC236}">
                  <a16:creationId xmlns:a16="http://schemas.microsoft.com/office/drawing/2014/main" id="{D9AC406C-60D1-4838-B116-53A17CFD52C7}"/>
                </a:ext>
              </a:extLst>
            </p:cNvPr>
            <p:cNvSpPr/>
            <p:nvPr/>
          </p:nvSpPr>
          <p:spPr>
            <a:xfrm rot="1096499">
              <a:off x="2195736" y="184661"/>
              <a:ext cx="1858838" cy="662743"/>
            </a:xfrm>
            <a:prstGeom prst="curvedDownArrow">
              <a:avLst>
                <a:gd name="adj1" fmla="val 15382"/>
                <a:gd name="adj2" fmla="val 54147"/>
                <a:gd name="adj3" fmla="val 25000"/>
              </a:avLst>
            </a:prstGeom>
            <a:noFill/>
            <a:ln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07FCD7A-CEF9-4480-966E-48534C483497}"/>
              </a:ext>
            </a:extLst>
          </p:cNvPr>
          <p:cNvCxnSpPr>
            <a:cxnSpLocks/>
          </p:cNvCxnSpPr>
          <p:nvPr/>
        </p:nvCxnSpPr>
        <p:spPr>
          <a:xfrm flipH="1">
            <a:off x="2966614" y="504823"/>
            <a:ext cx="14954" cy="1033902"/>
          </a:xfrm>
          <a:prstGeom prst="line">
            <a:avLst/>
          </a:prstGeom>
          <a:ln w="38100">
            <a:solidFill>
              <a:srgbClr val="3C8C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87CC844-EEFA-45CF-BFD8-91C055B6B7B8}"/>
              </a:ext>
            </a:extLst>
          </p:cNvPr>
          <p:cNvSpPr txBox="1"/>
          <p:nvPr/>
        </p:nvSpPr>
        <p:spPr>
          <a:xfrm>
            <a:off x="3611438" y="77987"/>
            <a:ext cx="18602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3C8C93"/>
                </a:solidFill>
              </a:rPr>
              <a:t>SSA using full time series (1992-2019)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BB9875-B5D9-1C29-B547-969A9D2A0FAF}"/>
              </a:ext>
            </a:extLst>
          </p:cNvPr>
          <p:cNvCxnSpPr>
            <a:cxnSpLocks/>
          </p:cNvCxnSpPr>
          <p:nvPr/>
        </p:nvCxnSpPr>
        <p:spPr>
          <a:xfrm flipH="1" flipV="1">
            <a:off x="4486917" y="2155733"/>
            <a:ext cx="157091" cy="12737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17AA072-73E2-2168-42F0-2A0842404F49}"/>
              </a:ext>
            </a:extLst>
          </p:cNvPr>
          <p:cNvSpPr txBox="1"/>
          <p:nvPr/>
        </p:nvSpPr>
        <p:spPr>
          <a:xfrm>
            <a:off x="4371796" y="2160000"/>
            <a:ext cx="7598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b="1" i="1" dirty="0">
                <a:solidFill>
                  <a:schemeClr val="accent1">
                    <a:lumMod val="50000"/>
                  </a:schemeClr>
                </a:solidFill>
              </a:rPr>
              <a:t>Outlet</a:t>
            </a:r>
            <a:endParaRPr lang="en-US" sz="1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35F0FC9-0D2E-8DAE-955D-382E8C2496CA}"/>
              </a:ext>
            </a:extLst>
          </p:cNvPr>
          <p:cNvSpPr/>
          <p:nvPr/>
        </p:nvSpPr>
        <p:spPr>
          <a:xfrm>
            <a:off x="3275856" y="1347614"/>
            <a:ext cx="510633" cy="34825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21D1901-41D8-BAF1-F00D-98D24D4B1E80}"/>
              </a:ext>
            </a:extLst>
          </p:cNvPr>
          <p:cNvSpPr/>
          <p:nvPr/>
        </p:nvSpPr>
        <p:spPr>
          <a:xfrm>
            <a:off x="7653679" y="1318694"/>
            <a:ext cx="510633" cy="34825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707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B99342-376E-4CC4-8E35-0A50738C80B5}"/>
              </a:ext>
            </a:extLst>
          </p:cNvPr>
          <p:cNvGrpSpPr/>
          <p:nvPr/>
        </p:nvGrpSpPr>
        <p:grpSpPr>
          <a:xfrm>
            <a:off x="6223842" y="4890531"/>
            <a:ext cx="2886200" cy="273507"/>
            <a:chOff x="6223842" y="4948014"/>
            <a:chExt cx="2886200" cy="273507"/>
          </a:xfrm>
        </p:grpSpPr>
        <p:sp>
          <p:nvSpPr>
            <p:cNvPr id="3" name="Textfeld 10">
              <a:extLst>
                <a:ext uri="{FF2B5EF4-FFF2-40B4-BE49-F238E27FC236}">
                  <a16:creationId xmlns:a16="http://schemas.microsoft.com/office/drawing/2014/main" id="{3992F230-D1BA-46D4-A88D-C51FC9683C24}"/>
                </a:ext>
              </a:extLst>
            </p:cNvPr>
            <p:cNvSpPr txBox="1"/>
            <p:nvPr/>
          </p:nvSpPr>
          <p:spPr>
            <a:xfrm>
              <a:off x="8853240" y="495991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fld id="{E7D11614-535A-4667-9504-85F16EF0470E}" type="slidenum">
                <a:rPr lang="de-DE" sz="1100" b="1" kern="1200" smtClean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r"/>
                <a:t>4</a:t>
              </a:fld>
              <a:endParaRPr lang="de-DE" sz="1100" b="1" kern="1200" dirty="0">
                <a:solidFill>
                  <a:srgbClr val="0048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feld 11">
              <a:extLst>
                <a:ext uri="{FF2B5EF4-FFF2-40B4-BE49-F238E27FC236}">
                  <a16:creationId xmlns:a16="http://schemas.microsoft.com/office/drawing/2014/main" id="{4EE99F7B-DB36-440E-BCF4-FDF452CB7D7B}"/>
                </a:ext>
              </a:extLst>
            </p:cNvPr>
            <p:cNvSpPr txBox="1"/>
            <p:nvPr/>
          </p:nvSpPr>
          <p:spPr>
            <a:xfrm>
              <a:off x="6223842" y="4948014"/>
              <a:ext cx="22733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100" b="1" kern="1200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Contact: </a:t>
              </a:r>
              <a:r>
                <a:rPr lang="de-DE" sz="1100" b="1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Songjun.wu</a:t>
              </a:r>
              <a:r>
                <a:rPr lang="de-DE" sz="1100" b="1" kern="1200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@igb-berlin.de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71784CC-6737-4F5D-AF85-B42426B99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90" y="515831"/>
            <a:ext cx="5546154" cy="43351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56E079F-1358-44EF-94D1-FBC96420E3D2}"/>
              </a:ext>
            </a:extLst>
          </p:cNvPr>
          <p:cNvGrpSpPr/>
          <p:nvPr/>
        </p:nvGrpSpPr>
        <p:grpSpPr>
          <a:xfrm>
            <a:off x="-36512" y="123478"/>
            <a:ext cx="3672408" cy="327089"/>
            <a:chOff x="-36512" y="195486"/>
            <a:chExt cx="4476778" cy="3270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A46D2B-D1F2-4CF5-9A97-90C02C437AD4}"/>
                </a:ext>
              </a:extLst>
            </p:cNvPr>
            <p:cNvSpPr txBox="1"/>
            <p:nvPr/>
          </p:nvSpPr>
          <p:spPr>
            <a:xfrm>
              <a:off x="-36512" y="195486"/>
              <a:ext cx="447677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b="1" dirty="0"/>
                <a:t>Spatiotemporal sensitivity</a:t>
              </a:r>
              <a:endParaRPr lang="en-US" sz="1500" b="1" dirty="0"/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71AA72C-492A-4006-9BFB-D644FE826B40}"/>
                </a:ext>
              </a:extLst>
            </p:cNvPr>
            <p:cNvSpPr/>
            <p:nvPr/>
          </p:nvSpPr>
          <p:spPr>
            <a:xfrm>
              <a:off x="0" y="195486"/>
              <a:ext cx="3214699" cy="327089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FB7156-093E-4A95-ADD1-D071B8505574}"/>
              </a:ext>
            </a:extLst>
          </p:cNvPr>
          <p:cNvSpPr txBox="1"/>
          <p:nvPr/>
        </p:nvSpPr>
        <p:spPr>
          <a:xfrm>
            <a:off x="91517" y="2348385"/>
            <a:ext cx="36724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500" b="1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400" b="1" dirty="0"/>
              <a:t>Non-influential</a:t>
            </a:r>
            <a:r>
              <a:rPr lang="en-US" altLang="zh-CN" sz="1500" b="1" dirty="0"/>
              <a:t> parameters</a:t>
            </a:r>
          </a:p>
          <a:p>
            <a:r>
              <a:rPr lang="en-US" altLang="zh-CN" sz="1500" b="1" dirty="0"/>
              <a:t>  </a:t>
            </a:r>
            <a:r>
              <a:rPr lang="en-US" altLang="zh-CN" sz="1500" i="1" dirty="0"/>
              <a:t>Can be influential in some periods</a:t>
            </a:r>
          </a:p>
          <a:p>
            <a:endParaRPr lang="en-US" altLang="zh-CN" sz="1500" i="1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zh-CN" sz="1500" b="1" dirty="0"/>
              <a:t>Dominant process shifts</a:t>
            </a:r>
          </a:p>
          <a:p>
            <a:r>
              <a:rPr lang="en-US" altLang="zh-CN" sz="1500" i="1" dirty="0"/>
              <a:t>  from aquatic </a:t>
            </a:r>
            <a:r>
              <a:rPr lang="en-US" altLang="zh-CN" sz="1500" i="1" dirty="0" err="1"/>
              <a:t>deni</a:t>
            </a:r>
            <a:r>
              <a:rPr lang="en-US" altLang="zh-CN" sz="1500" i="1" dirty="0"/>
              <a:t>. (dry) </a:t>
            </a:r>
          </a:p>
          <a:p>
            <a:r>
              <a:rPr lang="en-US" altLang="zh-CN" sz="1500" i="1" dirty="0"/>
              <a:t>  to soil </a:t>
            </a:r>
            <a:r>
              <a:rPr lang="en-US" altLang="zh-CN" sz="1500" i="1" dirty="0" err="1"/>
              <a:t>deni</a:t>
            </a:r>
            <a:r>
              <a:rPr lang="en-US" altLang="zh-CN" sz="1500" i="1" dirty="0"/>
              <a:t>.           (wet)</a:t>
            </a:r>
            <a:r>
              <a:rPr lang="en-US" sz="1500" b="1" dirty="0"/>
              <a:t> </a:t>
            </a:r>
          </a:p>
          <a:p>
            <a:endParaRPr lang="en-US" sz="1500" b="1" dirty="0"/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500" b="1" dirty="0"/>
              <a:t>Time-varying characteristics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1415CB-5B35-4C9E-AA9F-BFEDF318F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46" y="1369942"/>
            <a:ext cx="5654498" cy="3101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C219B0-B2AF-41AB-A3F1-FFBB4665D5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/>
          <a:stretch/>
        </p:blipFill>
        <p:spPr>
          <a:xfrm>
            <a:off x="91517" y="987893"/>
            <a:ext cx="3098359" cy="7640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B4335C-6E3F-4A90-A9CB-54140D6ED356}"/>
              </a:ext>
            </a:extLst>
          </p:cNvPr>
          <p:cNvSpPr txBox="1"/>
          <p:nvPr/>
        </p:nvSpPr>
        <p:spPr>
          <a:xfrm>
            <a:off x="653253" y="1010785"/>
            <a:ext cx="21574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dirty="0"/>
              <a:t>NO</a:t>
            </a:r>
            <a:r>
              <a:rPr lang="en-US" altLang="zh-CN" sz="1100" b="1" baseline="-25000" dirty="0"/>
              <a:t>3</a:t>
            </a:r>
            <a:r>
              <a:rPr lang="en-US" altLang="zh-CN" sz="1100" b="1" dirty="0"/>
              <a:t>-N at outlet (mg/L)</a:t>
            </a:r>
            <a:endParaRPr lang="en-US" sz="1100" b="1" dirty="0"/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FD65D5F5-7319-4200-B6ED-380DA91A075B}"/>
              </a:ext>
            </a:extLst>
          </p:cNvPr>
          <p:cNvSpPr/>
          <p:nvPr/>
        </p:nvSpPr>
        <p:spPr>
          <a:xfrm>
            <a:off x="2371537" y="219836"/>
            <a:ext cx="1721398" cy="562039"/>
          </a:xfrm>
          <a:prstGeom prst="curvedDownArrow">
            <a:avLst>
              <a:gd name="adj1" fmla="val 15382"/>
              <a:gd name="adj2" fmla="val 54147"/>
              <a:gd name="adj3" fmla="val 25000"/>
            </a:avLst>
          </a:prstGeom>
          <a:noFill/>
          <a:ln>
            <a:solidFill>
              <a:srgbClr val="3C8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8AE93-4A7E-433D-A9D9-9531063CF07D}"/>
              </a:ext>
            </a:extLst>
          </p:cNvPr>
          <p:cNvGrpSpPr/>
          <p:nvPr/>
        </p:nvGrpSpPr>
        <p:grpSpPr>
          <a:xfrm>
            <a:off x="2267744" y="791718"/>
            <a:ext cx="197765" cy="1033902"/>
            <a:chOff x="2267744" y="791718"/>
            <a:chExt cx="197765" cy="10339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E13EBB-A2F7-4BCD-A511-D1B3A77CE86D}"/>
                </a:ext>
              </a:extLst>
            </p:cNvPr>
            <p:cNvSpPr/>
            <p:nvPr/>
          </p:nvSpPr>
          <p:spPr>
            <a:xfrm>
              <a:off x="2297651" y="839607"/>
              <a:ext cx="152904" cy="144362"/>
            </a:xfrm>
            <a:prstGeom prst="rect">
              <a:avLst/>
            </a:prstGeom>
            <a:pattFill prst="wdUpDiag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A95FC5-C2F4-4AEC-837A-8EDC9AA624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791718"/>
              <a:ext cx="14954" cy="1033902"/>
            </a:xfrm>
            <a:prstGeom prst="line">
              <a:avLst/>
            </a:prstGeom>
            <a:ln w="38100">
              <a:solidFill>
                <a:srgbClr val="3C8C9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6B5A9A5-B3D5-4E86-B3B8-3C0D842D86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0555" y="791718"/>
              <a:ext cx="14954" cy="1033902"/>
            </a:xfrm>
            <a:prstGeom prst="line">
              <a:avLst/>
            </a:prstGeom>
            <a:ln w="38100">
              <a:solidFill>
                <a:srgbClr val="3C8C9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616901-F930-4128-A592-FAA8A89E9023}"/>
              </a:ext>
            </a:extLst>
          </p:cNvPr>
          <p:cNvCxnSpPr>
            <a:cxnSpLocks/>
          </p:cNvCxnSpPr>
          <p:nvPr/>
        </p:nvCxnSpPr>
        <p:spPr>
          <a:xfrm>
            <a:off x="2340890" y="1872012"/>
            <a:ext cx="582200" cy="0"/>
          </a:xfrm>
          <a:prstGeom prst="straightConnector1">
            <a:avLst/>
          </a:prstGeom>
          <a:ln w="38100">
            <a:solidFill>
              <a:srgbClr val="3C8C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6ECD9E-8D32-4965-B164-45512A66F5E8}"/>
              </a:ext>
            </a:extLst>
          </p:cNvPr>
          <p:cNvSpPr txBox="1"/>
          <p:nvPr/>
        </p:nvSpPr>
        <p:spPr>
          <a:xfrm>
            <a:off x="1731975" y="1894751"/>
            <a:ext cx="18472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3C8C93"/>
                </a:solidFill>
              </a:rPr>
              <a:t>Move one month each 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1BDC4D-C290-490D-9EBE-695246F8D864}"/>
              </a:ext>
            </a:extLst>
          </p:cNvPr>
          <p:cNvSpPr txBox="1"/>
          <p:nvPr/>
        </p:nvSpPr>
        <p:spPr>
          <a:xfrm>
            <a:off x="3819049" y="122826"/>
            <a:ext cx="16563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dirty="0">
                <a:solidFill>
                  <a:srgbClr val="3C8C93"/>
                </a:solidFill>
              </a:rPr>
              <a:t>SSA using one-year moving window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1CB726-8ACD-4983-9D36-E0BC6ABC13F2}"/>
              </a:ext>
            </a:extLst>
          </p:cNvPr>
          <p:cNvGrpSpPr/>
          <p:nvPr/>
        </p:nvGrpSpPr>
        <p:grpSpPr>
          <a:xfrm>
            <a:off x="2740279" y="787689"/>
            <a:ext cx="197765" cy="1033902"/>
            <a:chOff x="2267744" y="791718"/>
            <a:chExt cx="197765" cy="103390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C639B-7428-4C76-9833-BA3C4E00FD84}"/>
                </a:ext>
              </a:extLst>
            </p:cNvPr>
            <p:cNvSpPr/>
            <p:nvPr/>
          </p:nvSpPr>
          <p:spPr>
            <a:xfrm>
              <a:off x="2297651" y="839607"/>
              <a:ext cx="152904" cy="144362"/>
            </a:xfrm>
            <a:prstGeom prst="rect">
              <a:avLst/>
            </a:prstGeom>
            <a:pattFill prst="wdUpDiag">
              <a:fgClr>
                <a:schemeClr val="accent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3E252-3760-4AB0-A9DD-7FE60F76D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791718"/>
              <a:ext cx="14954" cy="1033902"/>
            </a:xfrm>
            <a:prstGeom prst="line">
              <a:avLst/>
            </a:prstGeom>
            <a:ln w="38100">
              <a:solidFill>
                <a:srgbClr val="3C8C9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4D99C1-E1F0-46B1-B338-05F6208DAC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0555" y="791718"/>
              <a:ext cx="14954" cy="1033902"/>
            </a:xfrm>
            <a:prstGeom prst="line">
              <a:avLst/>
            </a:prstGeom>
            <a:ln w="38100">
              <a:solidFill>
                <a:srgbClr val="3C8C9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8E02C4-4C86-2172-6342-DAF0908C6A91}"/>
              </a:ext>
            </a:extLst>
          </p:cNvPr>
          <p:cNvSpPr/>
          <p:nvPr/>
        </p:nvSpPr>
        <p:spPr>
          <a:xfrm>
            <a:off x="5759162" y="786195"/>
            <a:ext cx="510633" cy="5322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802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56E079F-1358-44EF-94D1-FBC96420E3D2}"/>
              </a:ext>
            </a:extLst>
          </p:cNvPr>
          <p:cNvGrpSpPr/>
          <p:nvPr/>
        </p:nvGrpSpPr>
        <p:grpSpPr>
          <a:xfrm>
            <a:off x="-36512" y="123478"/>
            <a:ext cx="1512168" cy="327089"/>
            <a:chOff x="-36512" y="195486"/>
            <a:chExt cx="3251211" cy="3270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A46D2B-D1F2-4CF5-9A97-90C02C437AD4}"/>
                </a:ext>
              </a:extLst>
            </p:cNvPr>
            <p:cNvSpPr txBox="1"/>
            <p:nvPr/>
          </p:nvSpPr>
          <p:spPr>
            <a:xfrm>
              <a:off x="-36512" y="195486"/>
              <a:ext cx="16301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b="1" dirty="0"/>
                <a:t>Conclusions</a:t>
              </a:r>
              <a:endParaRPr lang="en-US" sz="1500" b="1" dirty="0"/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71AA72C-492A-4006-9BFB-D644FE826B40}"/>
                </a:ext>
              </a:extLst>
            </p:cNvPr>
            <p:cNvSpPr/>
            <p:nvPr/>
          </p:nvSpPr>
          <p:spPr>
            <a:xfrm>
              <a:off x="0" y="195486"/>
              <a:ext cx="3214699" cy="327089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E540B2-9A2B-4681-B171-28C20E1664F8}"/>
              </a:ext>
            </a:extLst>
          </p:cNvPr>
          <p:cNvGrpSpPr/>
          <p:nvPr/>
        </p:nvGrpSpPr>
        <p:grpSpPr>
          <a:xfrm>
            <a:off x="6223842" y="4890531"/>
            <a:ext cx="2886200" cy="273507"/>
            <a:chOff x="6223842" y="4948014"/>
            <a:chExt cx="2886200" cy="273507"/>
          </a:xfrm>
        </p:grpSpPr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CE440C39-82E5-4E69-9FFB-872F15675BBC}"/>
                </a:ext>
              </a:extLst>
            </p:cNvPr>
            <p:cNvSpPr txBox="1"/>
            <p:nvPr/>
          </p:nvSpPr>
          <p:spPr>
            <a:xfrm>
              <a:off x="8853240" y="495991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fld id="{E7D11614-535A-4667-9504-85F16EF0470E}" type="slidenum">
                <a:rPr lang="de-DE" sz="1100" b="1" kern="1200" smtClean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r"/>
                <a:t>5</a:t>
              </a:fld>
              <a:endParaRPr lang="de-DE" sz="1100" b="1" kern="1200" dirty="0">
                <a:solidFill>
                  <a:srgbClr val="0048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feld 11">
              <a:extLst>
                <a:ext uri="{FF2B5EF4-FFF2-40B4-BE49-F238E27FC236}">
                  <a16:creationId xmlns:a16="http://schemas.microsoft.com/office/drawing/2014/main" id="{B0F5616B-763E-4D9F-899C-2250B251D73A}"/>
                </a:ext>
              </a:extLst>
            </p:cNvPr>
            <p:cNvSpPr txBox="1"/>
            <p:nvPr/>
          </p:nvSpPr>
          <p:spPr>
            <a:xfrm>
              <a:off x="6223842" y="4948014"/>
              <a:ext cx="22733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100" b="1" kern="1200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Contact: </a:t>
              </a:r>
              <a:r>
                <a:rPr lang="de-DE" sz="1100" b="1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Songjun.wu</a:t>
              </a:r>
              <a:r>
                <a:rPr lang="de-DE" sz="1100" b="1" kern="1200" dirty="0">
                  <a:solidFill>
                    <a:srgbClr val="0048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@igb-berlin.de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D47A9D2-6192-4E9F-98B8-9434C4176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r="27503"/>
          <a:stretch/>
        </p:blipFill>
        <p:spPr>
          <a:xfrm>
            <a:off x="5507944" y="133466"/>
            <a:ext cx="1440320" cy="21602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3CC9231-25BE-4B6C-9577-506D44F084DC}"/>
              </a:ext>
            </a:extLst>
          </p:cNvPr>
          <p:cNvSpPr/>
          <p:nvPr/>
        </p:nvSpPr>
        <p:spPr>
          <a:xfrm>
            <a:off x="4425300" y="884176"/>
            <a:ext cx="216024" cy="90000"/>
          </a:xfrm>
          <a:prstGeom prst="rect">
            <a:avLst/>
          </a:prstGeom>
          <a:solidFill>
            <a:srgbClr val="A500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A1E3D7-CA52-4365-976B-8A179898157C}"/>
              </a:ext>
            </a:extLst>
          </p:cNvPr>
          <p:cNvSpPr/>
          <p:nvPr/>
        </p:nvSpPr>
        <p:spPr>
          <a:xfrm>
            <a:off x="4425300" y="1053134"/>
            <a:ext cx="216024" cy="90000"/>
          </a:xfrm>
          <a:prstGeom prst="rect">
            <a:avLst/>
          </a:prstGeom>
          <a:solidFill>
            <a:srgbClr val="F46D4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74C8FB-E3CC-4C54-8B10-5D79FD1FE6B3}"/>
              </a:ext>
            </a:extLst>
          </p:cNvPr>
          <p:cNvSpPr/>
          <p:nvPr/>
        </p:nvSpPr>
        <p:spPr>
          <a:xfrm>
            <a:off x="4425300" y="1215965"/>
            <a:ext cx="216024" cy="90000"/>
          </a:xfrm>
          <a:prstGeom prst="rect">
            <a:avLst/>
          </a:prstGeom>
          <a:solidFill>
            <a:srgbClr val="FEE0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EE1538-7516-470C-ADBA-369E0D5B9271}"/>
              </a:ext>
            </a:extLst>
          </p:cNvPr>
          <p:cNvSpPr/>
          <p:nvPr/>
        </p:nvSpPr>
        <p:spPr>
          <a:xfrm>
            <a:off x="4432691" y="1390785"/>
            <a:ext cx="216024" cy="90000"/>
          </a:xfrm>
          <a:prstGeom prst="rect">
            <a:avLst/>
          </a:prstGeom>
          <a:solidFill>
            <a:srgbClr val="D9EF8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56A42A-9C9E-4CDE-9BF7-D32871DF9D25}"/>
              </a:ext>
            </a:extLst>
          </p:cNvPr>
          <p:cNvSpPr/>
          <p:nvPr/>
        </p:nvSpPr>
        <p:spPr>
          <a:xfrm>
            <a:off x="4432691" y="1559743"/>
            <a:ext cx="216024" cy="90000"/>
          </a:xfrm>
          <a:prstGeom prst="rect">
            <a:avLst/>
          </a:prstGeom>
          <a:solidFill>
            <a:srgbClr val="66BD6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509055-5FA7-4799-A89E-6E7BA722CE86}"/>
              </a:ext>
            </a:extLst>
          </p:cNvPr>
          <p:cNvSpPr/>
          <p:nvPr/>
        </p:nvSpPr>
        <p:spPr>
          <a:xfrm>
            <a:off x="4432691" y="1722574"/>
            <a:ext cx="216024" cy="90000"/>
          </a:xfrm>
          <a:prstGeom prst="rect">
            <a:avLst/>
          </a:prstGeom>
          <a:solidFill>
            <a:srgbClr val="00683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9B6B9A-B8E7-451E-B8B7-9F7F9EB70B9C}"/>
              </a:ext>
            </a:extLst>
          </p:cNvPr>
          <p:cNvSpPr txBox="1"/>
          <p:nvPr/>
        </p:nvSpPr>
        <p:spPr>
          <a:xfrm>
            <a:off x="4604784" y="798366"/>
            <a:ext cx="1191352" cy="109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2000"/>
              </a:lnSpc>
            </a:pPr>
            <a:r>
              <a:rPr lang="en-US" sz="900" dirty="0"/>
              <a:t>Urban</a:t>
            </a:r>
          </a:p>
          <a:p>
            <a:pPr>
              <a:lnSpc>
                <a:spcPct val="122000"/>
              </a:lnSpc>
            </a:pPr>
            <a:r>
              <a:rPr lang="en-US" sz="900" dirty="0"/>
              <a:t>Arable land</a:t>
            </a:r>
          </a:p>
          <a:p>
            <a:pPr>
              <a:lnSpc>
                <a:spcPct val="122000"/>
              </a:lnSpc>
            </a:pPr>
            <a:r>
              <a:rPr lang="en-US" sz="900" dirty="0"/>
              <a:t>Pasture</a:t>
            </a:r>
          </a:p>
          <a:p>
            <a:pPr>
              <a:lnSpc>
                <a:spcPct val="122000"/>
              </a:lnSpc>
            </a:pPr>
            <a:r>
              <a:rPr lang="en-US" sz="900" dirty="0"/>
              <a:t>Wetland</a:t>
            </a:r>
          </a:p>
          <a:p>
            <a:pPr>
              <a:lnSpc>
                <a:spcPct val="122000"/>
              </a:lnSpc>
            </a:pPr>
            <a:r>
              <a:rPr lang="en-US" sz="900" dirty="0"/>
              <a:t>Broad-leaved forest</a:t>
            </a:r>
            <a:br>
              <a:rPr lang="en-US" sz="900" dirty="0"/>
            </a:br>
            <a:r>
              <a:rPr lang="en-US" sz="900" dirty="0"/>
              <a:t>Conifer forest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36C3DE-0663-4CA8-9B43-A95606EFD1DB}"/>
              </a:ext>
            </a:extLst>
          </p:cNvPr>
          <p:cNvSpPr txBox="1"/>
          <p:nvPr/>
        </p:nvSpPr>
        <p:spPr>
          <a:xfrm>
            <a:off x="26196" y="771550"/>
            <a:ext cx="393019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300" dirty="0"/>
              <a:t>Parameterisation should be </a:t>
            </a:r>
            <a:r>
              <a:rPr lang="en-US" altLang="zh-CN" sz="1300" b="1" dirty="0"/>
              <a:t>finer</a:t>
            </a:r>
          </a:p>
          <a:p>
            <a:pPr marL="108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Parameterisation should be </a:t>
            </a:r>
            <a:r>
              <a:rPr lang="en-US" sz="1300" b="1" dirty="0"/>
              <a:t>aggregated</a:t>
            </a:r>
          </a:p>
          <a:p>
            <a:pPr marL="108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Snow, aquatic assimilation and </a:t>
            </a:r>
            <a:r>
              <a:rPr lang="en-US" altLang="zh-CN" sz="1300" dirty="0"/>
              <a:t>soil </a:t>
            </a:r>
            <a:r>
              <a:rPr lang="en-US" sz="1300" dirty="0"/>
              <a:t>mineralisation can be </a:t>
            </a:r>
            <a:r>
              <a:rPr lang="en-US" sz="1300" b="1" dirty="0"/>
              <a:t>aggregated</a:t>
            </a:r>
            <a:r>
              <a:rPr lang="en-US" sz="1300" dirty="0"/>
              <a:t> (only in long-term context)</a:t>
            </a:r>
          </a:p>
          <a:p>
            <a:pPr marL="108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The method is highly </a:t>
            </a:r>
            <a:r>
              <a:rPr lang="en-US" sz="1300" b="1" dirty="0"/>
              <a:t>transferable</a:t>
            </a:r>
            <a:r>
              <a:rPr lang="en-US" sz="1300" dirty="0"/>
              <a:t> to other catchments or models</a:t>
            </a:r>
          </a:p>
          <a:p>
            <a:pPr>
              <a:spcAft>
                <a:spcPts val="600"/>
              </a:spcAft>
            </a:pPr>
            <a:r>
              <a:rPr lang="en-US" sz="1300" b="1" dirty="0"/>
              <a:t>    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A00A39-5100-4CA3-9B8A-FE44E2AF03C8}"/>
              </a:ext>
            </a:extLst>
          </p:cNvPr>
          <p:cNvCxnSpPr>
            <a:cxnSpLocks/>
          </p:cNvCxnSpPr>
          <p:nvPr/>
        </p:nvCxnSpPr>
        <p:spPr>
          <a:xfrm flipH="1" flipV="1">
            <a:off x="2840268" y="930701"/>
            <a:ext cx="1548172" cy="167433"/>
          </a:xfrm>
          <a:prstGeom prst="straightConnector1">
            <a:avLst/>
          </a:prstGeom>
          <a:ln w="38100">
            <a:solidFill>
              <a:srgbClr val="F46D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CC4E43-4BDD-4D89-8592-BDA986803360}"/>
              </a:ext>
            </a:extLst>
          </p:cNvPr>
          <p:cNvCxnSpPr>
            <a:cxnSpLocks/>
          </p:cNvCxnSpPr>
          <p:nvPr/>
        </p:nvCxnSpPr>
        <p:spPr>
          <a:xfrm flipH="1" flipV="1">
            <a:off x="3336077" y="1215965"/>
            <a:ext cx="1052363" cy="388778"/>
          </a:xfrm>
          <a:prstGeom prst="straightConnector1">
            <a:avLst/>
          </a:prstGeom>
          <a:ln w="38100">
            <a:solidFill>
              <a:srgbClr val="0068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2D6098-7016-4E94-8390-320C50B95CA9}"/>
              </a:ext>
            </a:extLst>
          </p:cNvPr>
          <p:cNvCxnSpPr>
            <a:cxnSpLocks/>
          </p:cNvCxnSpPr>
          <p:nvPr/>
        </p:nvCxnSpPr>
        <p:spPr>
          <a:xfrm>
            <a:off x="3984149" y="1446438"/>
            <a:ext cx="404291" cy="321136"/>
          </a:xfrm>
          <a:prstGeom prst="line">
            <a:avLst/>
          </a:prstGeom>
          <a:ln w="38100">
            <a:solidFill>
              <a:srgbClr val="006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0AA680-B04B-44DF-8AF4-1407D1C3D1E8}"/>
              </a:ext>
            </a:extLst>
          </p:cNvPr>
          <p:cNvCxnSpPr>
            <a:cxnSpLocks/>
          </p:cNvCxnSpPr>
          <p:nvPr/>
        </p:nvCxnSpPr>
        <p:spPr>
          <a:xfrm>
            <a:off x="0" y="2355726"/>
            <a:ext cx="918051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33CFCF7-6DD2-4570-BB74-0F673870591E}"/>
              </a:ext>
            </a:extLst>
          </p:cNvPr>
          <p:cNvSpPr txBox="1"/>
          <p:nvPr/>
        </p:nvSpPr>
        <p:spPr>
          <a:xfrm>
            <a:off x="6837240" y="688146"/>
            <a:ext cx="227280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817200" algn="just">
              <a:spcAft>
                <a:spcPts val="600"/>
              </a:spcAft>
              <a:buSzPct val="130000"/>
            </a:pPr>
            <a:r>
              <a:rPr lang="de-DE" sz="700" b="1" dirty="0">
                <a:latin typeface="+mj-lt"/>
                <a:cs typeface="Calibri" panose="020F0502020204030204" pitchFamily="34" charset="0"/>
              </a:rPr>
              <a:t>This work: </a:t>
            </a:r>
          </a:p>
          <a:p>
            <a:pPr indent="-817200" algn="just">
              <a:spcAft>
                <a:spcPts val="600"/>
              </a:spcAft>
              <a:buSzPct val="130000"/>
            </a:pPr>
            <a:r>
              <a:rPr lang="de-DE" sz="700" dirty="0">
                <a:latin typeface="+mj-lt"/>
                <a:cs typeface="Calibri" panose="020F0502020204030204" pitchFamily="34" charset="0"/>
              </a:rPr>
              <a:t>Wu, S., Tetzlaff, D., Yang, X., &amp; Soulsby, C. (2022). </a:t>
            </a:r>
            <a:r>
              <a:rPr lang="en-US" sz="700" dirty="0">
                <a:latin typeface="+mj-lt"/>
                <a:cs typeface="Calibri" panose="020F0502020204030204" pitchFamily="34" charset="0"/>
              </a:rPr>
              <a:t>Identifying Dominant Processes in Time and Space: Time-varying Spatial Sensitivity Analysis for a Grid-based Nitrate Model</a:t>
            </a:r>
            <a:r>
              <a:rPr lang="de-DE" sz="7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700" i="1" dirty="0">
                <a:latin typeface="+mj-lt"/>
                <a:cs typeface="Calibri" panose="020F0502020204030204" pitchFamily="34" charset="0"/>
              </a:rPr>
              <a:t>Water Resources Research</a:t>
            </a:r>
            <a:r>
              <a:rPr lang="en-US" sz="700" dirty="0">
                <a:latin typeface="+mj-lt"/>
                <a:cs typeface="Calibri" panose="020F0502020204030204" pitchFamily="34" charset="0"/>
              </a:rPr>
              <a:t>. In review.</a:t>
            </a:r>
            <a:endParaRPr lang="en-US" altLang="zh-CN" sz="7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A99A88-7C47-4790-927C-5408AD9FE203}"/>
              </a:ext>
            </a:extLst>
          </p:cNvPr>
          <p:cNvSpPr txBox="1"/>
          <p:nvPr/>
        </p:nvSpPr>
        <p:spPr>
          <a:xfrm>
            <a:off x="4343927" y="2609080"/>
            <a:ext cx="51023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 dirty="0"/>
              <a:t>Thanks to the team!</a:t>
            </a:r>
          </a:p>
          <a:p>
            <a:pPr>
              <a:spcAft>
                <a:spcPts val="600"/>
              </a:spcAft>
            </a:pPr>
            <a:r>
              <a:rPr lang="en-US" sz="1100" b="1" dirty="0"/>
              <a:t>And IGB biogeochemistry lab for maintaining the long-term datasets! 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3BA69-0203-4E8D-B1FC-C7BF3EAB3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40" y="3199669"/>
            <a:ext cx="2160000" cy="16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99D720-7B8A-41EB-BE2C-EA410FD99B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40" y="3193718"/>
            <a:ext cx="2160000" cy="162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ACAAB2-D99F-88D7-0C98-E9A8BACB4746}"/>
              </a:ext>
            </a:extLst>
          </p:cNvPr>
          <p:cNvSpPr txBox="1"/>
          <p:nvPr/>
        </p:nvSpPr>
        <p:spPr>
          <a:xfrm>
            <a:off x="6753540" y="1437332"/>
            <a:ext cx="237775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817200" algn="just">
              <a:spcAft>
                <a:spcPts val="600"/>
              </a:spcAft>
              <a:buSzPct val="130000"/>
            </a:pPr>
            <a:r>
              <a:rPr lang="de-DE" sz="700" dirty="0">
                <a:latin typeface="+mj-lt"/>
                <a:cs typeface="Calibri" panose="020F0502020204030204" pitchFamily="34" charset="0"/>
              </a:rPr>
              <a:t>Wu, S., Tetzlaff, D., Yang, X., &amp; Soulsby, C. (2022). Disentangling the influence of landscape characteristics, hydroclimatic variability and land management on surface water NO</a:t>
            </a:r>
            <a:r>
              <a:rPr lang="de-DE" sz="700" baseline="-25000" dirty="0">
                <a:latin typeface="+mj-lt"/>
                <a:cs typeface="Calibri" panose="020F0502020204030204" pitchFamily="34" charset="0"/>
              </a:rPr>
              <a:t>3</a:t>
            </a:r>
            <a:r>
              <a:rPr lang="de-DE" sz="700" dirty="0">
                <a:latin typeface="+mj-lt"/>
                <a:cs typeface="Calibri" panose="020F0502020204030204" pitchFamily="34" charset="0"/>
              </a:rPr>
              <a:t>‐N dynamics: spatially distributed modelling over 30 years in a lowland mixed land use catchment. </a:t>
            </a:r>
            <a:r>
              <a:rPr lang="de-DE" sz="700" i="1" dirty="0">
                <a:latin typeface="+mj-lt"/>
                <a:cs typeface="Calibri" panose="020F0502020204030204" pitchFamily="34" charset="0"/>
              </a:rPr>
              <a:t>Water Resources Research.</a:t>
            </a:r>
            <a:endParaRPr lang="de-DE" sz="7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24447-6209-E8E9-02E3-02E6688729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4" b="4955"/>
          <a:stretch/>
        </p:blipFill>
        <p:spPr>
          <a:xfrm>
            <a:off x="755577" y="2861079"/>
            <a:ext cx="3168352" cy="19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947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551</Words>
  <Application>Microsoft Office PowerPoint</Application>
  <PresentationFormat>On-screen Show (16:9)</PresentationFormat>
  <Paragraphs>105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neumann</dc:creator>
  <cp:lastModifiedBy>Songjun Wu</cp:lastModifiedBy>
  <cp:revision>739</cp:revision>
  <dcterms:created xsi:type="dcterms:W3CDTF">2014-10-31T11:16:18Z</dcterms:created>
  <dcterms:modified xsi:type="dcterms:W3CDTF">2022-05-20T20:21:04Z</dcterms:modified>
</cp:coreProperties>
</file>