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1" r:id="rId7"/>
    <p:sldId id="263" r:id="rId8"/>
    <p:sldId id="264" r:id="rId9"/>
    <p:sldId id="266" r:id="rId10"/>
    <p:sldId id="269" r:id="rId1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73543" autoAdjust="0"/>
  </p:normalViewPr>
  <p:slideViewPr>
    <p:cSldViewPr snapToGrid="0">
      <p:cViewPr varScale="1">
        <p:scale>
          <a:sx n="84" d="100"/>
          <a:sy n="84" d="100"/>
        </p:scale>
        <p:origin x="23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26FD96-6450-474E-854A-4F59E0D77039}" type="datetimeFigureOut">
              <a:rPr lang="zh-CN" altLang="en-US" smtClean="0"/>
              <a:t>2022/5/22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DF136-0D31-43DE-8C80-E5B0318C685C}" type="slidenum">
              <a:rPr lang="zh-CN" altLang="en-US" smtClean="0"/>
              <a:t>‹#›</a:t>
            </a:fld>
            <a:endParaRPr lang="zh-CN" altLang="en-US"/>
          </a:p>
        </p:txBody>
      </p:sp>
    </p:spTree>
    <p:extLst>
      <p:ext uri="{BB962C8B-B14F-4D97-AF65-F5344CB8AC3E}">
        <p14:creationId xmlns:p14="http://schemas.microsoft.com/office/powerpoint/2010/main" val="107733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Hello</a:t>
            </a:r>
            <a:r>
              <a:rPr lang="zh-CN" altLang="en-US" dirty="0" smtClean="0"/>
              <a:t>，</a:t>
            </a:r>
            <a:r>
              <a:rPr lang="en-US" altLang="zh-CN" dirty="0" smtClean="0"/>
              <a:t>everyone</a:t>
            </a:r>
            <a:r>
              <a:rPr lang="zh-CN" altLang="en-US" dirty="0" smtClean="0"/>
              <a:t>。 </a:t>
            </a:r>
            <a:r>
              <a:rPr lang="en-US" altLang="zh-CN" dirty="0" smtClean="0"/>
              <a:t>Welcome to my presentation. My</a:t>
            </a:r>
            <a:r>
              <a:rPr lang="en-US" altLang="zh-CN" baseline="0" dirty="0" smtClean="0"/>
              <a:t> title is Topological structure, fractal characteristic of fault network system and their relationship with hydrocarbon migration--Taking </a:t>
            </a:r>
            <a:r>
              <a:rPr lang="en-US" altLang="zh-CN" baseline="0" dirty="0" err="1" smtClean="0"/>
              <a:t>Wenchang</a:t>
            </a:r>
            <a:r>
              <a:rPr lang="en-US" altLang="zh-CN" baseline="0" dirty="0" smtClean="0"/>
              <a:t> 9/8 area in the Pearl River Mouth Basin as an example   My name is </a:t>
            </a:r>
            <a:r>
              <a:rPr lang="en-US" altLang="zh-CN" baseline="0" dirty="0" err="1" smtClean="0"/>
              <a:t>Saiting</a:t>
            </a:r>
            <a:r>
              <a:rPr lang="en-US" altLang="zh-CN" baseline="0" dirty="0" smtClean="0"/>
              <a:t> Ma come from </a:t>
            </a:r>
            <a:r>
              <a:rPr lang="en-US" altLang="zh-CN" dirty="0" smtClean="0"/>
              <a:t>China University of Petroleum</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B96DF136-0D31-43DE-8C80-E5B0318C685C}" type="slidenum">
              <a:rPr lang="zh-CN" altLang="en-US" smtClean="0"/>
              <a:t>1</a:t>
            </a:fld>
            <a:endParaRPr lang="zh-CN" altLang="en-US"/>
          </a:p>
        </p:txBody>
      </p:sp>
    </p:spTree>
    <p:extLst>
      <p:ext uri="{BB962C8B-B14F-4D97-AF65-F5344CB8AC3E}">
        <p14:creationId xmlns:p14="http://schemas.microsoft.com/office/powerpoint/2010/main" val="2421012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That is all  Thank you</a:t>
            </a:r>
            <a:r>
              <a:rPr lang="zh-CN" altLang="en-US" dirty="0" smtClean="0"/>
              <a:t>！</a:t>
            </a:r>
          </a:p>
          <a:p>
            <a:endParaRPr lang="zh-CN" altLang="en-US" dirty="0"/>
          </a:p>
        </p:txBody>
      </p:sp>
      <p:sp>
        <p:nvSpPr>
          <p:cNvPr id="4" name="灯片编号占位符 3"/>
          <p:cNvSpPr>
            <a:spLocks noGrp="1"/>
          </p:cNvSpPr>
          <p:nvPr>
            <p:ph type="sldNum" sz="quarter" idx="10"/>
          </p:nvPr>
        </p:nvSpPr>
        <p:spPr/>
        <p:txBody>
          <a:bodyPr/>
          <a:lstStyle/>
          <a:p>
            <a:fld id="{28AF3A5D-11F6-4BEE-BC05-CC1567D42884}" type="slidenum">
              <a:rPr lang="zh-CN" altLang="en-US" smtClean="0"/>
              <a:t>10</a:t>
            </a:fld>
            <a:endParaRPr lang="zh-CN" altLang="en-US"/>
          </a:p>
        </p:txBody>
      </p:sp>
    </p:spTree>
    <p:extLst>
      <p:ext uri="{BB962C8B-B14F-4D97-AF65-F5344CB8AC3E}">
        <p14:creationId xmlns:p14="http://schemas.microsoft.com/office/powerpoint/2010/main" val="407600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presentation can</a:t>
            </a:r>
            <a:r>
              <a:rPr lang="en-US" altLang="zh-CN" baseline="0" dirty="0" smtClean="0"/>
              <a:t> be divided into three parts. First  introduction of fault network</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28AF3A5D-11F6-4BEE-BC05-CC1567D42884}" type="slidenum">
              <a:rPr lang="zh-CN" altLang="en-US" smtClean="0"/>
              <a:t>2</a:t>
            </a:fld>
            <a:endParaRPr lang="zh-CN" altLang="en-US"/>
          </a:p>
        </p:txBody>
      </p:sp>
    </p:spTree>
    <p:extLst>
      <p:ext uri="{BB962C8B-B14F-4D97-AF65-F5344CB8AC3E}">
        <p14:creationId xmlns:p14="http://schemas.microsoft.com/office/powerpoint/2010/main" val="190728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fault network within the petroleum basin is formed by the interaction between different faults. Clarifying type is the basis and key to understand the fault network system.</a:t>
            </a:r>
          </a:p>
          <a:p>
            <a:endParaRPr lang="en-US" altLang="zh-CN" dirty="0"/>
          </a:p>
        </p:txBody>
      </p:sp>
      <p:sp>
        <p:nvSpPr>
          <p:cNvPr id="4" name="灯片编号占位符 3"/>
          <p:cNvSpPr>
            <a:spLocks noGrp="1"/>
          </p:cNvSpPr>
          <p:nvPr>
            <p:ph type="sldNum" sz="quarter" idx="10"/>
          </p:nvPr>
        </p:nvSpPr>
        <p:spPr/>
        <p:txBody>
          <a:bodyPr/>
          <a:lstStyle/>
          <a:p>
            <a:fld id="{28AF3A5D-11F6-4BEE-BC05-CC1567D42884}" type="slidenum">
              <a:rPr lang="zh-CN" altLang="en-US" smtClean="0"/>
              <a:t>3</a:t>
            </a:fld>
            <a:endParaRPr lang="zh-CN" altLang="en-US"/>
          </a:p>
        </p:txBody>
      </p:sp>
    </p:spTree>
    <p:extLst>
      <p:ext uri="{BB962C8B-B14F-4D97-AF65-F5344CB8AC3E}">
        <p14:creationId xmlns:p14="http://schemas.microsoft.com/office/powerpoint/2010/main" val="3994325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Compared with the whole fault network system, foreign scholars divide it into three types from simple to complex . 1.The simplest type is the Individual fault,. 2.The second type is the interaction between two or more faults,</a:t>
            </a:r>
            <a:r>
              <a:rPr lang="en-US" altLang="zh-CN" baseline="0" dirty="0" smtClean="0"/>
              <a:t>; 3) The third type is the complex fault network. And  then  how to digitize fault network</a:t>
            </a:r>
            <a:r>
              <a:rPr lang="zh-CN" altLang="en-US" baseline="0" dirty="0" smtClean="0"/>
              <a:t>？</a:t>
            </a:r>
            <a:endParaRPr lang="zh-CN" altLang="en-US" dirty="0"/>
          </a:p>
        </p:txBody>
      </p:sp>
      <p:sp>
        <p:nvSpPr>
          <p:cNvPr id="4" name="灯片编号占位符 3"/>
          <p:cNvSpPr>
            <a:spLocks noGrp="1"/>
          </p:cNvSpPr>
          <p:nvPr>
            <p:ph type="sldNum" sz="quarter" idx="10"/>
          </p:nvPr>
        </p:nvSpPr>
        <p:spPr/>
        <p:txBody>
          <a:bodyPr/>
          <a:lstStyle/>
          <a:p>
            <a:fld id="{28AF3A5D-11F6-4BEE-BC05-CC1567D42884}" type="slidenum">
              <a:rPr lang="zh-CN" altLang="en-US" smtClean="0"/>
              <a:t>4</a:t>
            </a:fld>
            <a:endParaRPr lang="zh-CN" altLang="en-US"/>
          </a:p>
        </p:txBody>
      </p:sp>
    </p:spTree>
    <p:extLst>
      <p:ext uri="{BB962C8B-B14F-4D97-AF65-F5344CB8AC3E}">
        <p14:creationId xmlns:p14="http://schemas.microsoft.com/office/powerpoint/2010/main" val="303215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Topology is an area of mathematics that deals with the abstraction and generalization of spatial relationships such as connectivity and continuity. The topology of a fault network is considered in terms of nodes and branches. Nodes are classified into three types: I nodes ; Y nodes and X. As branches can also be classified into three types: I-I\I-C</a:t>
            </a:r>
            <a:r>
              <a:rPr lang="en-US" altLang="zh-CN" baseline="0" dirty="0" smtClean="0"/>
              <a:t> AND C-C </a:t>
            </a:r>
            <a:r>
              <a:rPr lang="en-US" altLang="zh-CN" dirty="0" smtClean="0"/>
              <a:t>branches.</a:t>
            </a:r>
          </a:p>
          <a:p>
            <a:endParaRPr lang="en-US" altLang="zh-CN" dirty="0" smtClean="0"/>
          </a:p>
          <a:p>
            <a:endParaRPr lang="en-US" altLang="zh-CN" dirty="0" smtClean="0"/>
          </a:p>
          <a:p>
            <a:r>
              <a:rPr lang="en-US" altLang="zh-CN" dirty="0" smtClean="0"/>
              <a:t>Two fault network systems with the same geometric characteristics such as strike, length and density may have different connectivity. So Topology can be used to quantify and compare the degree of connectivity within and between networks.</a:t>
            </a:r>
            <a:endParaRPr lang="zh-CN" altLang="en-US" dirty="0"/>
          </a:p>
        </p:txBody>
      </p:sp>
      <p:sp>
        <p:nvSpPr>
          <p:cNvPr id="4" name="灯片编号占位符 3"/>
          <p:cNvSpPr>
            <a:spLocks noGrp="1"/>
          </p:cNvSpPr>
          <p:nvPr>
            <p:ph type="sldNum" sz="quarter" idx="10"/>
          </p:nvPr>
        </p:nvSpPr>
        <p:spPr/>
        <p:txBody>
          <a:bodyPr/>
          <a:lstStyle/>
          <a:p>
            <a:fld id="{28AF3A5D-11F6-4BEE-BC05-CC1567D42884}" type="slidenum">
              <a:rPr lang="zh-CN" altLang="en-US" smtClean="0"/>
              <a:t>5</a:t>
            </a:fld>
            <a:endParaRPr lang="zh-CN" altLang="en-US"/>
          </a:p>
        </p:txBody>
      </p:sp>
    </p:spTree>
    <p:extLst>
      <p:ext uri="{BB962C8B-B14F-4D97-AF65-F5344CB8AC3E}">
        <p14:creationId xmlns:p14="http://schemas.microsoft.com/office/powerpoint/2010/main" val="356275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Fractal analysis also provides a method of </a:t>
            </a:r>
            <a:r>
              <a:rPr lang="en-US" altLang="zh-CN" dirty="0" err="1" smtClean="0"/>
              <a:t>analysing</a:t>
            </a:r>
            <a:r>
              <a:rPr lang="en-US" altLang="zh-CN" dirty="0" smtClean="0"/>
              <a:t> patterns that are typically too complicated and discontinuous to be </a:t>
            </a:r>
            <a:r>
              <a:rPr lang="en-US" altLang="zh-CN" dirty="0" err="1" smtClean="0"/>
              <a:t>characterised</a:t>
            </a:r>
            <a:r>
              <a:rPr lang="en-US" altLang="zh-CN" dirty="0" smtClean="0"/>
              <a:t> by conventional geometry . The complexity of fractals lies in its properties of self-similarity. D provides a succinct value that may be used to </a:t>
            </a:r>
            <a:r>
              <a:rPr lang="en-US" altLang="zh-CN" dirty="0" err="1" smtClean="0"/>
              <a:t>characterise</a:t>
            </a:r>
            <a:r>
              <a:rPr lang="en-US" altLang="zh-CN" dirty="0" smtClean="0"/>
              <a:t> fractal geometry.</a:t>
            </a:r>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28AF3A5D-11F6-4BEE-BC05-CC1567D42884}" type="slidenum">
              <a:rPr lang="zh-CN" altLang="en-US" smtClean="0"/>
              <a:t>6</a:t>
            </a:fld>
            <a:endParaRPr lang="zh-CN" altLang="en-US"/>
          </a:p>
        </p:txBody>
      </p:sp>
    </p:spTree>
    <p:extLst>
      <p:ext uri="{BB962C8B-B14F-4D97-AF65-F5344CB8AC3E}">
        <p14:creationId xmlns:p14="http://schemas.microsoft.com/office/powerpoint/2010/main" val="2507239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According to the quantitative relationship of nodes, the contour map in each layer is drawn to reveal the spatial differences of  connectivity in different layers. In T70 surface</a:t>
            </a:r>
            <a:endParaRPr lang="zh-CN" altLang="en-US" dirty="0"/>
          </a:p>
        </p:txBody>
      </p:sp>
      <p:sp>
        <p:nvSpPr>
          <p:cNvPr id="4" name="灯片编号占位符 3"/>
          <p:cNvSpPr>
            <a:spLocks noGrp="1"/>
          </p:cNvSpPr>
          <p:nvPr>
            <p:ph type="sldNum" sz="quarter" idx="10"/>
          </p:nvPr>
        </p:nvSpPr>
        <p:spPr/>
        <p:txBody>
          <a:bodyPr/>
          <a:lstStyle/>
          <a:p>
            <a:fld id="{28AF3A5D-11F6-4BEE-BC05-CC1567D42884}" type="slidenum">
              <a:rPr lang="zh-CN" altLang="en-US" smtClean="0"/>
              <a:t>7</a:t>
            </a:fld>
            <a:endParaRPr lang="zh-CN" altLang="en-US"/>
          </a:p>
        </p:txBody>
      </p:sp>
    </p:spTree>
    <p:extLst>
      <p:ext uri="{BB962C8B-B14F-4D97-AF65-F5344CB8AC3E}">
        <p14:creationId xmlns:p14="http://schemas.microsoft.com/office/powerpoint/2010/main" val="3569995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our research </a:t>
            </a:r>
            <a:r>
              <a:rPr lang="zh-CN" altLang="en-US" dirty="0" smtClean="0"/>
              <a:t>， </a:t>
            </a:r>
            <a:r>
              <a:rPr lang="en-US" altLang="zh-CN" dirty="0" smtClean="0"/>
              <a:t>We drew the contour map of fractal dimension to clarify the spatial change in different layers, and </a:t>
            </a:r>
            <a:r>
              <a:rPr lang="en-US" altLang="zh-CN" dirty="0" err="1" smtClean="0"/>
              <a:t>figour</a:t>
            </a:r>
            <a:r>
              <a:rPr lang="en-US" altLang="zh-CN" dirty="0" smtClean="0"/>
              <a:t> out  the complexity of fault network system in different layers. In T70 surface</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28AF3A5D-11F6-4BEE-BC05-CC1567D42884}" type="slidenum">
              <a:rPr lang="zh-CN" altLang="en-US" smtClean="0"/>
              <a:t>8</a:t>
            </a:fld>
            <a:endParaRPr lang="zh-CN" altLang="en-US"/>
          </a:p>
        </p:txBody>
      </p:sp>
    </p:spTree>
    <p:extLst>
      <p:ext uri="{BB962C8B-B14F-4D97-AF65-F5344CB8AC3E}">
        <p14:creationId xmlns:p14="http://schemas.microsoft.com/office/powerpoint/2010/main" val="3178922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dirty="0" smtClean="0">
                <a:solidFill>
                  <a:srgbClr val="0000FF"/>
                </a:solidFill>
                <a:latin typeface="Arial" panose="020B0604020202020204" pitchFamily="34" charset="0"/>
                <a:ea typeface="黑体" panose="02010609060101010101" pitchFamily="49" charset="-122"/>
                <a:cs typeface="Arial" panose="020B0604020202020204" pitchFamily="34" charset="0"/>
              </a:rPr>
              <a:t>The </a:t>
            </a:r>
            <a:r>
              <a:rPr lang="en-US" altLang="zh-CN" sz="1200" b="1" dirty="0" smtClean="0">
                <a:solidFill>
                  <a:srgbClr val="FF0000"/>
                </a:solidFill>
                <a:latin typeface="Arial" panose="020B0604020202020204" pitchFamily="34" charset="0"/>
                <a:ea typeface="黑体" panose="02010609060101010101" pitchFamily="49" charset="-122"/>
                <a:cs typeface="Arial" panose="020B0604020202020204" pitchFamily="34" charset="0"/>
              </a:rPr>
              <a:t>topological structure </a:t>
            </a:r>
            <a:r>
              <a:rPr lang="en-US" altLang="zh-CN" sz="1200" b="1" dirty="0" smtClean="0">
                <a:solidFill>
                  <a:srgbClr val="0000FF"/>
                </a:solidFill>
                <a:latin typeface="Arial" panose="020B0604020202020204" pitchFamily="34" charset="0"/>
                <a:ea typeface="黑体" panose="02010609060101010101" pitchFamily="49" charset="-122"/>
                <a:cs typeface="Arial" panose="020B0604020202020204" pitchFamily="34" charset="0"/>
              </a:rPr>
              <a:t>and </a:t>
            </a:r>
            <a:r>
              <a:rPr lang="en-US" altLang="zh-CN" sz="1200" b="1" dirty="0" smtClean="0">
                <a:solidFill>
                  <a:srgbClr val="FF0000"/>
                </a:solidFill>
                <a:latin typeface="Arial" panose="020B0604020202020204" pitchFamily="34" charset="0"/>
                <a:ea typeface="黑体" panose="02010609060101010101" pitchFamily="49" charset="-122"/>
                <a:cs typeface="Arial" panose="020B0604020202020204" pitchFamily="34" charset="0"/>
              </a:rPr>
              <a:t>fractal characteristic </a:t>
            </a:r>
            <a:r>
              <a:rPr lang="en-US" altLang="zh-CN" sz="1200" b="1" dirty="0" smtClean="0">
                <a:solidFill>
                  <a:srgbClr val="0000FF"/>
                </a:solidFill>
                <a:latin typeface="Arial" panose="020B0604020202020204" pitchFamily="34" charset="0"/>
                <a:ea typeface="黑体" panose="02010609060101010101" pitchFamily="49" charset="-122"/>
                <a:cs typeface="Arial" panose="020B0604020202020204" pitchFamily="34" charset="0"/>
              </a:rPr>
              <a:t>of fault network control the overall distribution of oil and gas reservoirs.</a:t>
            </a:r>
            <a:r>
              <a:rPr lang="en-US" altLang="zh-CN" b="1" dirty="0" smtClean="0">
                <a:solidFill>
                  <a:srgbClr val="0000FF"/>
                </a:solidFill>
                <a:latin typeface="Arial" panose="020B0604020202020204" pitchFamily="34" charset="0"/>
                <a:ea typeface="黑体" panose="02010609060101010101" pitchFamily="49" charset="-122"/>
                <a:cs typeface="Arial" panose="020B0604020202020204" pitchFamily="34" charset="0"/>
              </a:rPr>
              <a:t> In this picture</a:t>
            </a:r>
            <a:r>
              <a:rPr lang="zh-CN" altLang="en-US" b="1" dirty="0" smtClean="0">
                <a:solidFill>
                  <a:srgbClr val="0000FF"/>
                </a:solidFill>
                <a:latin typeface="Arial" panose="020B0604020202020204" pitchFamily="34" charset="0"/>
                <a:ea typeface="黑体" panose="02010609060101010101" pitchFamily="49" charset="-122"/>
                <a:cs typeface="Arial" panose="020B0604020202020204" pitchFamily="34" charset="0"/>
              </a:rPr>
              <a:t>，</a:t>
            </a:r>
            <a:r>
              <a:rPr lang="en-US" altLang="zh-CN" b="1" dirty="0" smtClean="0">
                <a:solidFill>
                  <a:srgbClr val="0000FF"/>
                </a:solidFill>
                <a:latin typeface="Arial" panose="020B0604020202020204" pitchFamily="34" charset="0"/>
                <a:ea typeface="黑体" panose="02010609060101010101" pitchFamily="49" charset="-122"/>
                <a:cs typeface="Arial" panose="020B0604020202020204" pitchFamily="34" charset="0"/>
              </a:rPr>
              <a:t>we can see The </a:t>
            </a:r>
            <a:r>
              <a:rPr lang="en-US" altLang="zh-CN" b="1" dirty="0" smtClean="0">
                <a:solidFill>
                  <a:srgbClr val="FF0000"/>
                </a:solidFill>
                <a:latin typeface="Arial" panose="020B0604020202020204" pitchFamily="34" charset="0"/>
                <a:ea typeface="黑体" panose="02010609060101010101" pitchFamily="49" charset="-122"/>
                <a:cs typeface="Arial" panose="020B0604020202020204" pitchFamily="34" charset="0"/>
              </a:rPr>
              <a:t>overlapping area </a:t>
            </a:r>
            <a:r>
              <a:rPr lang="en-US" altLang="zh-CN" b="1" dirty="0" smtClean="0">
                <a:solidFill>
                  <a:srgbClr val="0000FF"/>
                </a:solidFill>
                <a:latin typeface="Arial" panose="020B0604020202020204" pitchFamily="34" charset="0"/>
                <a:ea typeface="黑体" panose="02010609060101010101" pitchFamily="49" charset="-122"/>
                <a:cs typeface="Arial" panose="020B0604020202020204" pitchFamily="34" charset="0"/>
              </a:rPr>
              <a:t>of high topological value and high dimensional is a favorable development area of </a:t>
            </a:r>
            <a:r>
              <a:rPr lang="en-US" altLang="zh-CN" b="1" dirty="0" smtClean="0">
                <a:solidFill>
                  <a:srgbClr val="FF0000"/>
                </a:solidFill>
                <a:latin typeface="Arial" panose="020B0604020202020204" pitchFamily="34" charset="0"/>
                <a:ea typeface="黑体" panose="02010609060101010101" pitchFamily="49" charset="-122"/>
                <a:cs typeface="Arial" panose="020B0604020202020204" pitchFamily="34" charset="0"/>
              </a:rPr>
              <a:t>hydrocarbon reservoirs</a:t>
            </a:r>
            <a:r>
              <a:rPr lang="en-US" altLang="zh-CN" b="1" dirty="0" smtClean="0">
                <a:solidFill>
                  <a:srgbClr val="0000FF"/>
                </a:solidFill>
                <a:latin typeface="Arial" panose="020B0604020202020204" pitchFamily="34" charset="0"/>
                <a:ea typeface="黑体" panose="02010609060101010101" pitchFamily="49" charset="-122"/>
                <a:cs typeface="Arial" panose="020B0604020202020204" pitchFamily="34" charset="0"/>
              </a:rPr>
              <a:t>.</a:t>
            </a:r>
            <a:endParaRPr lang="zh-CN" altLang="en-US" b="1" dirty="0" smtClean="0">
              <a:solidFill>
                <a:srgbClr val="0000FF"/>
              </a:solidFill>
              <a:latin typeface="Arial" panose="020B0604020202020204" pitchFamily="34" charset="0"/>
              <a:ea typeface="黑体" panose="02010609060101010101" pitchFamily="49" charset="-122"/>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b="1" dirty="0" smtClean="0">
              <a:solidFill>
                <a:srgbClr val="0000FF"/>
              </a:solidFill>
              <a:latin typeface="Arial" panose="020B0604020202020204" pitchFamily="34" charset="0"/>
              <a:ea typeface="黑体" panose="02010609060101010101" pitchFamily="49" charset="-122"/>
              <a:cs typeface="Arial" panose="020B0604020202020204" pitchFamily="34" charset="0"/>
            </a:endParaRPr>
          </a:p>
          <a:p>
            <a:endParaRPr lang="zh-CN" altLang="en-US" dirty="0"/>
          </a:p>
        </p:txBody>
      </p:sp>
      <p:sp>
        <p:nvSpPr>
          <p:cNvPr id="4" name="灯片编号占位符 3"/>
          <p:cNvSpPr>
            <a:spLocks noGrp="1"/>
          </p:cNvSpPr>
          <p:nvPr>
            <p:ph type="sldNum" sz="quarter" idx="10"/>
          </p:nvPr>
        </p:nvSpPr>
        <p:spPr/>
        <p:txBody>
          <a:bodyPr/>
          <a:lstStyle/>
          <a:p>
            <a:fld id="{28AF3A5D-11F6-4BEE-BC05-CC1567D42884}" type="slidenum">
              <a:rPr lang="zh-CN" altLang="en-US" smtClean="0"/>
              <a:t>9</a:t>
            </a:fld>
            <a:endParaRPr lang="zh-CN" altLang="en-US"/>
          </a:p>
        </p:txBody>
      </p:sp>
    </p:spTree>
    <p:extLst>
      <p:ext uri="{BB962C8B-B14F-4D97-AF65-F5344CB8AC3E}">
        <p14:creationId xmlns:p14="http://schemas.microsoft.com/office/powerpoint/2010/main" val="1872345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CAC3435E-3541-402E-B715-5F52C7880349}" type="datetimeFigureOut">
              <a:rPr lang="zh-CN" altLang="en-US" smtClean="0"/>
              <a:t>2022/5/22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B76C5CB-5C45-4D98-A53E-7592FA65B5F7}" type="slidenum">
              <a:rPr lang="zh-CN" altLang="en-US" smtClean="0"/>
              <a:t>‹#›</a:t>
            </a:fld>
            <a:endParaRPr lang="zh-CN" altLang="en-US"/>
          </a:p>
        </p:txBody>
      </p:sp>
    </p:spTree>
    <p:extLst>
      <p:ext uri="{BB962C8B-B14F-4D97-AF65-F5344CB8AC3E}">
        <p14:creationId xmlns:p14="http://schemas.microsoft.com/office/powerpoint/2010/main" val="623718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AC3435E-3541-402E-B715-5F52C7880349}" type="datetimeFigureOut">
              <a:rPr lang="zh-CN" altLang="en-US" smtClean="0"/>
              <a:t>2022/5/22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B76C5CB-5C45-4D98-A53E-7592FA65B5F7}" type="slidenum">
              <a:rPr lang="zh-CN" altLang="en-US" smtClean="0"/>
              <a:t>‹#›</a:t>
            </a:fld>
            <a:endParaRPr lang="zh-CN" altLang="en-US"/>
          </a:p>
        </p:txBody>
      </p:sp>
    </p:spTree>
    <p:extLst>
      <p:ext uri="{BB962C8B-B14F-4D97-AF65-F5344CB8AC3E}">
        <p14:creationId xmlns:p14="http://schemas.microsoft.com/office/powerpoint/2010/main" val="414953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AC3435E-3541-402E-B715-5F52C7880349}" type="datetimeFigureOut">
              <a:rPr lang="zh-CN" altLang="en-US" smtClean="0"/>
              <a:t>2022/5/22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B76C5CB-5C45-4D98-A53E-7592FA65B5F7}" type="slidenum">
              <a:rPr lang="zh-CN" altLang="en-US" smtClean="0"/>
              <a:t>‹#›</a:t>
            </a:fld>
            <a:endParaRPr lang="zh-CN" altLang="en-US"/>
          </a:p>
        </p:txBody>
      </p:sp>
    </p:spTree>
    <p:extLst>
      <p:ext uri="{BB962C8B-B14F-4D97-AF65-F5344CB8AC3E}">
        <p14:creationId xmlns:p14="http://schemas.microsoft.com/office/powerpoint/2010/main" val="2463483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AC3435E-3541-402E-B715-5F52C7880349}" type="datetimeFigureOut">
              <a:rPr lang="zh-CN" altLang="en-US" smtClean="0"/>
              <a:t>2022/5/22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B76C5CB-5C45-4D98-A53E-7592FA65B5F7}" type="slidenum">
              <a:rPr lang="zh-CN" altLang="en-US" smtClean="0"/>
              <a:t>‹#›</a:t>
            </a:fld>
            <a:endParaRPr lang="zh-CN" altLang="en-US"/>
          </a:p>
        </p:txBody>
      </p:sp>
    </p:spTree>
    <p:extLst>
      <p:ext uri="{BB962C8B-B14F-4D97-AF65-F5344CB8AC3E}">
        <p14:creationId xmlns:p14="http://schemas.microsoft.com/office/powerpoint/2010/main" val="167745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CAC3435E-3541-402E-B715-5F52C7880349}" type="datetimeFigureOut">
              <a:rPr lang="zh-CN" altLang="en-US" smtClean="0"/>
              <a:t>2022/5/22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B76C5CB-5C45-4D98-A53E-7592FA65B5F7}" type="slidenum">
              <a:rPr lang="zh-CN" altLang="en-US" smtClean="0"/>
              <a:t>‹#›</a:t>
            </a:fld>
            <a:endParaRPr lang="zh-CN" altLang="en-US"/>
          </a:p>
        </p:txBody>
      </p:sp>
    </p:spTree>
    <p:extLst>
      <p:ext uri="{BB962C8B-B14F-4D97-AF65-F5344CB8AC3E}">
        <p14:creationId xmlns:p14="http://schemas.microsoft.com/office/powerpoint/2010/main" val="4190189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CAC3435E-3541-402E-B715-5F52C7880349}" type="datetimeFigureOut">
              <a:rPr lang="zh-CN" altLang="en-US" smtClean="0"/>
              <a:t>2022/5/22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B76C5CB-5C45-4D98-A53E-7592FA65B5F7}" type="slidenum">
              <a:rPr lang="zh-CN" altLang="en-US" smtClean="0"/>
              <a:t>‹#›</a:t>
            </a:fld>
            <a:endParaRPr lang="zh-CN" altLang="en-US"/>
          </a:p>
        </p:txBody>
      </p:sp>
    </p:spTree>
    <p:extLst>
      <p:ext uri="{BB962C8B-B14F-4D97-AF65-F5344CB8AC3E}">
        <p14:creationId xmlns:p14="http://schemas.microsoft.com/office/powerpoint/2010/main" val="2412554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CAC3435E-3541-402E-B715-5F52C7880349}" type="datetimeFigureOut">
              <a:rPr lang="zh-CN" altLang="en-US" smtClean="0"/>
              <a:t>2022/5/22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B76C5CB-5C45-4D98-A53E-7592FA65B5F7}" type="slidenum">
              <a:rPr lang="zh-CN" altLang="en-US" smtClean="0"/>
              <a:t>‹#›</a:t>
            </a:fld>
            <a:endParaRPr lang="zh-CN" altLang="en-US"/>
          </a:p>
        </p:txBody>
      </p:sp>
    </p:spTree>
    <p:extLst>
      <p:ext uri="{BB962C8B-B14F-4D97-AF65-F5344CB8AC3E}">
        <p14:creationId xmlns:p14="http://schemas.microsoft.com/office/powerpoint/2010/main" val="3797946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CAC3435E-3541-402E-B715-5F52C7880349}" type="datetimeFigureOut">
              <a:rPr lang="zh-CN" altLang="en-US" smtClean="0"/>
              <a:t>2022/5/22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B76C5CB-5C45-4D98-A53E-7592FA65B5F7}" type="slidenum">
              <a:rPr lang="zh-CN" altLang="en-US" smtClean="0"/>
              <a:t>‹#›</a:t>
            </a:fld>
            <a:endParaRPr lang="zh-CN" altLang="en-US"/>
          </a:p>
        </p:txBody>
      </p:sp>
    </p:spTree>
    <p:extLst>
      <p:ext uri="{BB962C8B-B14F-4D97-AF65-F5344CB8AC3E}">
        <p14:creationId xmlns:p14="http://schemas.microsoft.com/office/powerpoint/2010/main" val="1632591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3435E-3541-402E-B715-5F52C7880349}" type="datetimeFigureOut">
              <a:rPr lang="zh-CN" altLang="en-US" smtClean="0"/>
              <a:t>2022/5/22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B76C5CB-5C45-4D98-A53E-7592FA65B5F7}" type="slidenum">
              <a:rPr lang="zh-CN" altLang="en-US" smtClean="0"/>
              <a:t>‹#›</a:t>
            </a:fld>
            <a:endParaRPr lang="zh-CN" altLang="en-US"/>
          </a:p>
        </p:txBody>
      </p:sp>
    </p:spTree>
    <p:extLst>
      <p:ext uri="{BB962C8B-B14F-4D97-AF65-F5344CB8AC3E}">
        <p14:creationId xmlns:p14="http://schemas.microsoft.com/office/powerpoint/2010/main" val="1745549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CAC3435E-3541-402E-B715-5F52C7880349}" type="datetimeFigureOut">
              <a:rPr lang="zh-CN" altLang="en-US" smtClean="0"/>
              <a:t>2022/5/22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B76C5CB-5C45-4D98-A53E-7592FA65B5F7}" type="slidenum">
              <a:rPr lang="zh-CN" altLang="en-US" smtClean="0"/>
              <a:t>‹#›</a:t>
            </a:fld>
            <a:endParaRPr lang="zh-CN" altLang="en-US"/>
          </a:p>
        </p:txBody>
      </p:sp>
    </p:spTree>
    <p:extLst>
      <p:ext uri="{BB962C8B-B14F-4D97-AF65-F5344CB8AC3E}">
        <p14:creationId xmlns:p14="http://schemas.microsoft.com/office/powerpoint/2010/main" val="1358697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CAC3435E-3541-402E-B715-5F52C7880349}" type="datetimeFigureOut">
              <a:rPr lang="zh-CN" altLang="en-US" smtClean="0"/>
              <a:t>2022/5/22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B76C5CB-5C45-4D98-A53E-7592FA65B5F7}" type="slidenum">
              <a:rPr lang="zh-CN" altLang="en-US" smtClean="0"/>
              <a:t>‹#›</a:t>
            </a:fld>
            <a:endParaRPr lang="zh-CN" altLang="en-US"/>
          </a:p>
        </p:txBody>
      </p:sp>
    </p:spTree>
    <p:extLst>
      <p:ext uri="{BB962C8B-B14F-4D97-AF65-F5344CB8AC3E}">
        <p14:creationId xmlns:p14="http://schemas.microsoft.com/office/powerpoint/2010/main" val="4282558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3435E-3541-402E-B715-5F52C7880349}" type="datetimeFigureOut">
              <a:rPr lang="zh-CN" altLang="en-US" smtClean="0"/>
              <a:t>2022/5/22</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6C5CB-5C45-4D98-A53E-7592FA65B5F7}" type="slidenum">
              <a:rPr lang="zh-CN" altLang="en-US" smtClean="0"/>
              <a:t>‹#›</a:t>
            </a:fld>
            <a:endParaRPr lang="zh-CN" altLang="en-US"/>
          </a:p>
        </p:txBody>
      </p:sp>
    </p:spTree>
    <p:extLst>
      <p:ext uri="{BB962C8B-B14F-4D97-AF65-F5344CB8AC3E}">
        <p14:creationId xmlns:p14="http://schemas.microsoft.com/office/powerpoint/2010/main" val="1748519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04231" y="1872184"/>
            <a:ext cx="8357839" cy="2109828"/>
          </a:xfrm>
        </p:spPr>
        <p:txBody>
          <a:bodyPr>
            <a:noAutofit/>
          </a:bodyPr>
          <a:lstStyle/>
          <a:p>
            <a:r>
              <a:rPr lang="en-US" altLang="zh-CN" sz="2800" b="1" dirty="0">
                <a:solidFill>
                  <a:srgbClr val="0000FF"/>
                </a:solidFill>
                <a:latin typeface="Arial" panose="020B0604020202020204" pitchFamily="34" charset="0"/>
                <a:cs typeface="Arial" panose="020B0604020202020204" pitchFamily="34" charset="0"/>
              </a:rPr>
              <a:t>Topological structure, fractal characteristic of fault network system and their relationship with hydrocarbon </a:t>
            </a:r>
            <a:r>
              <a:rPr lang="en-US" altLang="zh-CN" sz="2800" b="1" dirty="0" smtClean="0">
                <a:solidFill>
                  <a:srgbClr val="0000FF"/>
                </a:solidFill>
                <a:latin typeface="Arial" panose="020B0604020202020204" pitchFamily="34" charset="0"/>
                <a:cs typeface="Arial" panose="020B0604020202020204" pitchFamily="34" charset="0"/>
              </a:rPr>
              <a:t>migration</a:t>
            </a:r>
            <a:r>
              <a:rPr lang="en-US" altLang="zh-CN" sz="2400" dirty="0" smtClean="0">
                <a:latin typeface="Arial" panose="020B0604020202020204" pitchFamily="34" charset="0"/>
                <a:cs typeface="Arial" panose="020B0604020202020204" pitchFamily="34" charset="0"/>
              </a:rPr>
              <a:t/>
            </a:r>
            <a:br>
              <a:rPr lang="en-US" altLang="zh-CN" sz="2400" dirty="0" smtClean="0">
                <a:latin typeface="Arial" panose="020B0604020202020204" pitchFamily="34" charset="0"/>
                <a:cs typeface="Arial" panose="020B0604020202020204" pitchFamily="34" charset="0"/>
              </a:rPr>
            </a:br>
            <a:r>
              <a:rPr lang="en-US" altLang="zh-CN" sz="2400" dirty="0" smtClean="0">
                <a:latin typeface="Arial" panose="020B0604020202020204" pitchFamily="34" charset="0"/>
                <a:cs typeface="Arial" panose="020B0604020202020204" pitchFamily="34" charset="0"/>
              </a:rPr>
              <a:t>—Taking </a:t>
            </a:r>
            <a:r>
              <a:rPr lang="en-US" altLang="zh-CN" sz="2400" dirty="0" err="1">
                <a:latin typeface="Arial" panose="020B0604020202020204" pitchFamily="34" charset="0"/>
                <a:cs typeface="Arial" panose="020B0604020202020204" pitchFamily="34" charset="0"/>
              </a:rPr>
              <a:t>Wenchang</a:t>
            </a:r>
            <a:r>
              <a:rPr lang="en-US" altLang="zh-CN" sz="2400" dirty="0">
                <a:latin typeface="Arial" panose="020B0604020202020204" pitchFamily="34" charset="0"/>
                <a:cs typeface="Arial" panose="020B0604020202020204" pitchFamily="34" charset="0"/>
              </a:rPr>
              <a:t> 9/8 area in the Pearl River Mouth Basin as an example</a:t>
            </a:r>
            <a:endParaRPr lang="zh-CN" altLang="en-US" sz="2400" dirty="0">
              <a:latin typeface="Arial" panose="020B0604020202020204" pitchFamily="34" charset="0"/>
              <a:cs typeface="Arial" panose="020B0604020202020204" pitchFamily="34" charset="0"/>
            </a:endParaRPr>
          </a:p>
        </p:txBody>
      </p:sp>
      <p:sp>
        <p:nvSpPr>
          <p:cNvPr id="3" name="副标题 2"/>
          <p:cNvSpPr>
            <a:spLocks noGrp="1"/>
          </p:cNvSpPr>
          <p:nvPr>
            <p:ph type="subTitle" idx="1"/>
          </p:nvPr>
        </p:nvSpPr>
        <p:spPr>
          <a:xfrm>
            <a:off x="1154150" y="4628434"/>
            <a:ext cx="6858000" cy="1655762"/>
          </a:xfrm>
        </p:spPr>
        <p:txBody>
          <a:bodyPr/>
          <a:lstStyle/>
          <a:p>
            <a:r>
              <a:rPr lang="en-US" altLang="zh-CN" dirty="0" smtClean="0"/>
              <a:t>Authors</a:t>
            </a:r>
            <a:r>
              <a:rPr lang="zh-CN" altLang="en-US" dirty="0" smtClean="0"/>
              <a:t>：</a:t>
            </a:r>
            <a:r>
              <a:rPr lang="en-US" altLang="zh-CN" b="1" dirty="0" err="1" smtClean="0"/>
              <a:t>Saiting</a:t>
            </a:r>
            <a:r>
              <a:rPr lang="en-US" altLang="zh-CN" b="1" dirty="0" smtClean="0"/>
              <a:t> Ma</a:t>
            </a:r>
            <a:r>
              <a:rPr lang="en-US" altLang="zh-CN" dirty="0" smtClean="0"/>
              <a:t>, </a:t>
            </a:r>
            <a:r>
              <a:rPr lang="en-US" altLang="zh-CN" dirty="0" err="1" smtClean="0"/>
              <a:t>Zhiping</a:t>
            </a:r>
            <a:r>
              <a:rPr lang="en-US" altLang="zh-CN" dirty="0" smtClean="0"/>
              <a:t> </a:t>
            </a:r>
            <a:r>
              <a:rPr lang="en-US" altLang="zh-CN" dirty="0" err="1" smtClean="0"/>
              <a:t>Wu,Di</a:t>
            </a:r>
            <a:r>
              <a:rPr lang="en-US" altLang="zh-CN" dirty="0" smtClean="0"/>
              <a:t> Wang</a:t>
            </a:r>
          </a:p>
          <a:p>
            <a:r>
              <a:rPr lang="en-US" altLang="zh-CN" dirty="0" smtClean="0"/>
              <a:t>China University of Petroleum</a:t>
            </a:r>
          </a:p>
          <a:p>
            <a:r>
              <a:rPr lang="en-US" altLang="zh-CN" dirty="0" smtClean="0"/>
              <a:t>May 24,2022</a:t>
            </a:r>
          </a:p>
          <a:p>
            <a:endParaRPr lang="zh-CN" altLang="en-US" dirty="0"/>
          </a:p>
        </p:txBody>
      </p:sp>
      <p:pic>
        <p:nvPicPr>
          <p:cNvPr id="4" name="图片 3"/>
          <p:cNvPicPr>
            <a:picLocks noChangeAspect="1"/>
          </p:cNvPicPr>
          <p:nvPr/>
        </p:nvPicPr>
        <p:blipFill>
          <a:blip r:embed="rId3"/>
          <a:stretch>
            <a:fillRect/>
          </a:stretch>
        </p:blipFill>
        <p:spPr>
          <a:xfrm>
            <a:off x="6411951" y="145396"/>
            <a:ext cx="2732049" cy="1235927"/>
          </a:xfrm>
          <a:prstGeom prst="rect">
            <a:avLst/>
          </a:prstGeom>
        </p:spPr>
      </p:pic>
      <p:pic>
        <p:nvPicPr>
          <p:cNvPr id="5" name="图片 4"/>
          <p:cNvPicPr>
            <a:picLocks noChangeAspect="1"/>
          </p:cNvPicPr>
          <p:nvPr/>
        </p:nvPicPr>
        <p:blipFill>
          <a:blip r:embed="rId4"/>
          <a:stretch>
            <a:fillRect/>
          </a:stretch>
        </p:blipFill>
        <p:spPr>
          <a:xfrm>
            <a:off x="-2" y="155536"/>
            <a:ext cx="4962294" cy="1248646"/>
          </a:xfrm>
          <a:prstGeom prst="rect">
            <a:avLst/>
          </a:prstGeom>
        </p:spPr>
      </p:pic>
      <p:sp>
        <p:nvSpPr>
          <p:cNvPr id="6" name="Rectangle 2"/>
          <p:cNvSpPr>
            <a:spLocks noChangeArrowheads="1"/>
          </p:cNvSpPr>
          <p:nvPr/>
        </p:nvSpPr>
        <p:spPr bwMode="auto">
          <a:xfrm>
            <a:off x="-1" y="1358464"/>
            <a:ext cx="9144000" cy="45719"/>
          </a:xfrm>
          <a:prstGeom prst="rect">
            <a:avLst/>
          </a:prstGeom>
          <a:solidFill>
            <a:srgbClr val="FF0000"/>
          </a:solidFill>
          <a:ln w="9525">
            <a:noFill/>
            <a:miter lim="800000"/>
            <a:headEnd/>
            <a:tailEnd/>
          </a:ln>
          <a:extLst/>
        </p:spPr>
        <p:txBody>
          <a:bodyPr wrap="none" anchor="ctr"/>
          <a:lstStyle>
            <a:lvl1pPr eaLnBrk="0" hangingPunct="0">
              <a:spcBef>
                <a:spcPct val="20000"/>
              </a:spcBef>
              <a:buClr>
                <a:schemeClr val="folHlink"/>
              </a:buClr>
              <a:buSzPct val="85000"/>
              <a:buFont typeface="Wingdings 2" pitchFamily="18" charset="2"/>
              <a:buChar char="¡"/>
              <a:defRPr sz="3200">
                <a:solidFill>
                  <a:schemeClr val="tx1"/>
                </a:solidFill>
                <a:latin typeface="Arial" charset="0"/>
                <a:ea typeface="宋体" pitchFamily="2" charset="-122"/>
              </a:defRPr>
            </a:lvl1pPr>
            <a:lvl2pPr marL="742950" indent="-285750" eaLnBrk="0" hangingPunct="0">
              <a:spcBef>
                <a:spcPct val="20000"/>
              </a:spcBef>
              <a:buClr>
                <a:schemeClr val="tx2"/>
              </a:buClr>
              <a:buSzPct val="85000"/>
              <a:buFont typeface="Wingdings 2" pitchFamily="18" charset="2"/>
              <a:buChar char=""/>
              <a:defRPr sz="2800">
                <a:solidFill>
                  <a:schemeClr val="tx1"/>
                </a:solidFill>
                <a:latin typeface="Arial" charset="0"/>
                <a:ea typeface="宋体" pitchFamily="2" charset="-122"/>
              </a:defRPr>
            </a:lvl2pPr>
            <a:lvl3pPr marL="1143000" indent="-228600" eaLnBrk="0" hangingPunct="0">
              <a:spcBef>
                <a:spcPct val="20000"/>
              </a:spcBef>
              <a:buClr>
                <a:schemeClr val="folHlink"/>
              </a:buClr>
              <a:buFont typeface="Wingdings 2" pitchFamily="18" charset="2"/>
              <a:buChar char="¡"/>
              <a:defRPr sz="2400">
                <a:solidFill>
                  <a:schemeClr val="tx1"/>
                </a:solidFill>
                <a:latin typeface="Arial" charset="0"/>
                <a:ea typeface="宋体" pitchFamily="2" charset="-122"/>
              </a:defRPr>
            </a:lvl3pPr>
            <a:lvl4pPr marL="1600200" indent="-228600" eaLnBrk="0" hangingPunct="0">
              <a:spcBef>
                <a:spcPct val="20000"/>
              </a:spcBef>
              <a:buClr>
                <a:schemeClr val="tx2"/>
              </a:buClr>
              <a:buSzPct val="90000"/>
              <a:buFont typeface="Wingdings 2" pitchFamily="18" charset="2"/>
              <a:buChar char=""/>
              <a:defRPr sz="2000">
                <a:solidFill>
                  <a:schemeClr val="tx1"/>
                </a:solidFill>
                <a:latin typeface="Arial" charset="0"/>
                <a:ea typeface="宋体" pitchFamily="2" charset="-122"/>
              </a:defRPr>
            </a:lvl4pPr>
            <a:lvl5pPr marL="2057400" indent="-228600" eaLnBrk="0" hangingPunct="0">
              <a:spcBef>
                <a:spcPct val="20000"/>
              </a:spcBef>
              <a:buClr>
                <a:schemeClr val="folHlink"/>
              </a:buClr>
              <a:buFont typeface="Wingdings 2" pitchFamily="18" charset="2"/>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9pPr>
          </a:lstStyle>
          <a:p>
            <a:pPr algn="ctr" eaLnBrk="1" hangingPunct="1">
              <a:spcBef>
                <a:spcPct val="0"/>
              </a:spcBef>
              <a:buClrTx/>
              <a:buSzTx/>
              <a:buFontTx/>
              <a:buNone/>
            </a:pPr>
            <a:endParaRPr lang="zh-CN" altLang="en-US" sz="1400">
              <a:solidFill>
                <a:srgbClr val="0000CC"/>
              </a:solidFill>
              <a:latin typeface="Times New Roman" pitchFamily="18" charset="0"/>
              <a:ea typeface="黑体" pitchFamily="49" charset="-122"/>
            </a:endParaRPr>
          </a:p>
        </p:txBody>
      </p:sp>
    </p:spTree>
    <p:extLst>
      <p:ext uri="{BB962C8B-B14F-4D97-AF65-F5344CB8AC3E}">
        <p14:creationId xmlns:p14="http://schemas.microsoft.com/office/powerpoint/2010/main" val="3899312000"/>
      </p:ext>
    </p:extLst>
  </p:cSld>
  <p:clrMapOvr>
    <a:masterClrMapping/>
  </p:clrMapOvr>
  <mc:AlternateContent xmlns:mc="http://schemas.openxmlformats.org/markup-compatibility/2006" xmlns:p14="http://schemas.microsoft.com/office/powerpoint/2010/main">
    <mc:Choice Requires="p14">
      <p:transition spd="slow" p14:dur="2000" advTm="1280"/>
    </mc:Choice>
    <mc:Fallback xmlns="">
      <p:transition spd="slow" advTm="128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1162515"/>
            <a:ext cx="9144001" cy="5695485"/>
          </a:xfrm>
          <a:prstGeom prst="rect">
            <a:avLst/>
          </a:prstGeom>
        </p:spPr>
      </p:pic>
      <p:pic>
        <p:nvPicPr>
          <p:cNvPr id="8" name="图片 7"/>
          <p:cNvPicPr>
            <a:picLocks noChangeAspect="1"/>
          </p:cNvPicPr>
          <p:nvPr/>
        </p:nvPicPr>
        <p:blipFill>
          <a:blip r:embed="rId4"/>
          <a:stretch>
            <a:fillRect/>
          </a:stretch>
        </p:blipFill>
        <p:spPr>
          <a:xfrm>
            <a:off x="6846849" y="93496"/>
            <a:ext cx="2297151" cy="1039187"/>
          </a:xfrm>
          <a:prstGeom prst="rect">
            <a:avLst/>
          </a:prstGeom>
        </p:spPr>
      </p:pic>
      <p:sp>
        <p:nvSpPr>
          <p:cNvPr id="2" name="文本框 1"/>
          <p:cNvSpPr txBox="1"/>
          <p:nvPr/>
        </p:nvSpPr>
        <p:spPr>
          <a:xfrm>
            <a:off x="6262259" y="6179946"/>
            <a:ext cx="2881742" cy="707886"/>
          </a:xfrm>
          <a:prstGeom prst="rect">
            <a:avLst/>
          </a:prstGeom>
          <a:noFill/>
        </p:spPr>
        <p:txBody>
          <a:bodyPr wrap="square" rtlCol="0">
            <a:spAutoFit/>
          </a:bodyPr>
          <a:lstStyle/>
          <a:p>
            <a:r>
              <a:rPr lang="en-US" altLang="zh-CN" sz="4000" b="1" dirty="0" smtClean="0">
                <a:solidFill>
                  <a:schemeClr val="bg1"/>
                </a:solidFill>
                <a:latin typeface="Arial" panose="020B0604020202020204" pitchFamily="34" charset="0"/>
                <a:cs typeface="Arial" panose="020B0604020202020204" pitchFamily="34" charset="0"/>
              </a:rPr>
              <a:t>Thank you</a:t>
            </a:r>
            <a:endParaRPr lang="zh-CN" altLang="en-US" sz="4000" b="1" dirty="0">
              <a:solidFill>
                <a:schemeClr val="bg1"/>
              </a:solidFill>
              <a:latin typeface="Arial" panose="020B0604020202020204" pitchFamily="34" charset="0"/>
              <a:cs typeface="Arial" panose="020B0604020202020204" pitchFamily="34" charset="0"/>
            </a:endParaRPr>
          </a:p>
        </p:txBody>
      </p:sp>
      <p:pic>
        <p:nvPicPr>
          <p:cNvPr id="18" name="图片 17"/>
          <p:cNvPicPr>
            <a:picLocks noChangeAspect="1"/>
          </p:cNvPicPr>
          <p:nvPr/>
        </p:nvPicPr>
        <p:blipFill>
          <a:blip r:embed="rId5"/>
          <a:stretch>
            <a:fillRect/>
          </a:stretch>
        </p:blipFill>
        <p:spPr>
          <a:xfrm>
            <a:off x="-2" y="78059"/>
            <a:ext cx="4282069" cy="1077483"/>
          </a:xfrm>
          <a:prstGeom prst="rect">
            <a:avLst/>
          </a:prstGeom>
        </p:spPr>
      </p:pic>
      <p:sp>
        <p:nvSpPr>
          <p:cNvPr id="9" name="Rectangle 2"/>
          <p:cNvSpPr>
            <a:spLocks noChangeArrowheads="1"/>
          </p:cNvSpPr>
          <p:nvPr/>
        </p:nvSpPr>
        <p:spPr bwMode="auto">
          <a:xfrm>
            <a:off x="0" y="1132683"/>
            <a:ext cx="9144000" cy="4571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85000"/>
              <a:buFont typeface="Wingdings 2" pitchFamily="18" charset="2"/>
              <a:buChar char="¡"/>
              <a:defRPr sz="3200">
                <a:solidFill>
                  <a:schemeClr val="tx1"/>
                </a:solidFill>
                <a:latin typeface="Arial" charset="0"/>
                <a:ea typeface="宋体" pitchFamily="2" charset="-122"/>
              </a:defRPr>
            </a:lvl1pPr>
            <a:lvl2pPr marL="742950" indent="-285750" eaLnBrk="0" hangingPunct="0">
              <a:spcBef>
                <a:spcPct val="20000"/>
              </a:spcBef>
              <a:buClr>
                <a:schemeClr val="tx2"/>
              </a:buClr>
              <a:buSzPct val="85000"/>
              <a:buFont typeface="Wingdings 2" pitchFamily="18" charset="2"/>
              <a:buChar char=""/>
              <a:defRPr sz="2800">
                <a:solidFill>
                  <a:schemeClr val="tx1"/>
                </a:solidFill>
                <a:latin typeface="Arial" charset="0"/>
                <a:ea typeface="宋体" pitchFamily="2" charset="-122"/>
              </a:defRPr>
            </a:lvl2pPr>
            <a:lvl3pPr marL="1143000" indent="-228600" eaLnBrk="0" hangingPunct="0">
              <a:spcBef>
                <a:spcPct val="20000"/>
              </a:spcBef>
              <a:buClr>
                <a:schemeClr val="folHlink"/>
              </a:buClr>
              <a:buFont typeface="Wingdings 2" pitchFamily="18" charset="2"/>
              <a:buChar char="¡"/>
              <a:defRPr sz="2400">
                <a:solidFill>
                  <a:schemeClr val="tx1"/>
                </a:solidFill>
                <a:latin typeface="Arial" charset="0"/>
                <a:ea typeface="宋体" pitchFamily="2" charset="-122"/>
              </a:defRPr>
            </a:lvl3pPr>
            <a:lvl4pPr marL="1600200" indent="-228600" eaLnBrk="0" hangingPunct="0">
              <a:spcBef>
                <a:spcPct val="20000"/>
              </a:spcBef>
              <a:buClr>
                <a:schemeClr val="tx2"/>
              </a:buClr>
              <a:buSzPct val="90000"/>
              <a:buFont typeface="Wingdings 2" pitchFamily="18" charset="2"/>
              <a:buChar char=""/>
              <a:defRPr sz="2000">
                <a:solidFill>
                  <a:schemeClr val="tx1"/>
                </a:solidFill>
                <a:latin typeface="Arial" charset="0"/>
                <a:ea typeface="宋体" pitchFamily="2" charset="-122"/>
              </a:defRPr>
            </a:lvl4pPr>
            <a:lvl5pPr marL="2057400" indent="-228600" eaLnBrk="0" hangingPunct="0">
              <a:spcBef>
                <a:spcPct val="20000"/>
              </a:spcBef>
              <a:buClr>
                <a:schemeClr val="folHlink"/>
              </a:buClr>
              <a:buFont typeface="Wingdings 2" pitchFamily="18" charset="2"/>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9pPr>
          </a:lstStyle>
          <a:p>
            <a:pPr algn="ctr" eaLnBrk="1" hangingPunct="1">
              <a:spcBef>
                <a:spcPct val="0"/>
              </a:spcBef>
              <a:buClrTx/>
              <a:buSzTx/>
              <a:buFontTx/>
              <a:buNone/>
            </a:pPr>
            <a:endParaRPr lang="zh-CN" altLang="en-US" sz="1400">
              <a:solidFill>
                <a:srgbClr val="000000"/>
              </a:solidFill>
              <a:latin typeface="Times New Roman" pitchFamily="18" charset="0"/>
              <a:ea typeface="黑体" pitchFamily="49" charset="-122"/>
            </a:endParaRPr>
          </a:p>
        </p:txBody>
      </p:sp>
    </p:spTree>
    <p:extLst>
      <p:ext uri="{BB962C8B-B14F-4D97-AF65-F5344CB8AC3E}">
        <p14:creationId xmlns:p14="http://schemas.microsoft.com/office/powerpoint/2010/main" val="2937920487"/>
      </p:ext>
    </p:extLst>
  </p:cSld>
  <p:clrMapOvr>
    <a:masterClrMapping/>
  </p:clrMapOvr>
  <mc:AlternateContent xmlns:mc="http://schemas.openxmlformats.org/markup-compatibility/2006" xmlns:p14="http://schemas.microsoft.com/office/powerpoint/2010/main">
    <mc:Choice Requires="p14">
      <p:transition spd="slow" p14:dur="2000" advTm="2592"/>
    </mc:Choice>
    <mc:Fallback xmlns="">
      <p:transition spd="slow" advTm="259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6846849" y="93496"/>
            <a:ext cx="2297151" cy="1039187"/>
          </a:xfrm>
          <a:prstGeom prst="rect">
            <a:avLst/>
          </a:prstGeom>
        </p:spPr>
      </p:pic>
      <p:grpSp>
        <p:nvGrpSpPr>
          <p:cNvPr id="4" name="组合 3"/>
          <p:cNvGrpSpPr/>
          <p:nvPr/>
        </p:nvGrpSpPr>
        <p:grpSpPr>
          <a:xfrm>
            <a:off x="0" y="3408801"/>
            <a:ext cx="3690538" cy="732131"/>
            <a:chOff x="82556" y="3496087"/>
            <a:chExt cx="3690538" cy="732131"/>
          </a:xfrm>
        </p:grpSpPr>
        <p:sp>
          <p:nvSpPr>
            <p:cNvPr id="21" name="矩形 20"/>
            <p:cNvSpPr/>
            <p:nvPr/>
          </p:nvSpPr>
          <p:spPr>
            <a:xfrm rot="16200000">
              <a:off x="1561759" y="2016884"/>
              <a:ext cx="732131" cy="3690538"/>
            </a:xfrm>
            <a:prstGeom prst="rect">
              <a:avLst/>
            </a:prstGeom>
            <a:solidFill>
              <a:srgbClr val="0070C0">
                <a:alpha val="92000"/>
              </a:srgbClr>
            </a:solidFill>
            <a:ln w="12700" cap="flat" cmpd="sng" algn="ctr">
              <a:noFill/>
              <a:prstDash val="solid"/>
              <a:miter lim="800000"/>
            </a:ln>
            <a:effectLst/>
          </p:spPr>
          <p:txBody>
            <a:bodyPr rtlCol="0" anchor="ctr"/>
            <a:lstStyle/>
            <a:p>
              <a:pPr algn="ctr" defTabSz="913765"/>
              <a:endParaRPr lang="zh-CN" altLang="en-US" kern="0">
                <a:solidFill>
                  <a:prstClr val="white"/>
                </a:solidFill>
                <a:latin typeface="Verdana" panose="020B0604030504040204"/>
                <a:ea typeface="微软雅黑" panose="020B0503020204020204" pitchFamily="34" charset="-122"/>
              </a:endParaRPr>
            </a:p>
          </p:txBody>
        </p:sp>
        <p:sp>
          <p:nvSpPr>
            <p:cNvPr id="2" name="文本框 1"/>
            <p:cNvSpPr txBox="1"/>
            <p:nvPr/>
          </p:nvSpPr>
          <p:spPr>
            <a:xfrm>
              <a:off x="952092" y="3600543"/>
              <a:ext cx="1951463" cy="523220"/>
            </a:xfrm>
            <a:prstGeom prst="rect">
              <a:avLst/>
            </a:prstGeom>
            <a:noFill/>
          </p:spPr>
          <p:txBody>
            <a:bodyPr wrap="square" rtlCol="0">
              <a:spAutoFit/>
            </a:bodyPr>
            <a:lstStyle/>
            <a:p>
              <a:r>
                <a:rPr lang="en-US" altLang="zh-CN" sz="2800" b="1" dirty="0" smtClean="0">
                  <a:solidFill>
                    <a:schemeClr val="bg1"/>
                  </a:solidFill>
                  <a:latin typeface="Arial" panose="020B0604020202020204" pitchFamily="34" charset="0"/>
                  <a:cs typeface="Arial" panose="020B0604020202020204" pitchFamily="34" charset="0"/>
                </a:rPr>
                <a:t>CONTENT</a:t>
              </a:r>
              <a:endParaRPr lang="zh-CN" altLang="en-US" sz="2800" b="1" dirty="0">
                <a:solidFill>
                  <a:schemeClr val="bg1"/>
                </a:solidFill>
                <a:latin typeface="Arial" panose="020B0604020202020204" pitchFamily="34" charset="0"/>
                <a:cs typeface="Arial" panose="020B0604020202020204" pitchFamily="34" charset="0"/>
              </a:endParaRPr>
            </a:p>
          </p:txBody>
        </p:sp>
      </p:grpSp>
      <p:sp>
        <p:nvSpPr>
          <p:cNvPr id="3" name="文本框 2"/>
          <p:cNvSpPr txBox="1"/>
          <p:nvPr/>
        </p:nvSpPr>
        <p:spPr>
          <a:xfrm>
            <a:off x="4282068" y="1938808"/>
            <a:ext cx="579863" cy="557561"/>
          </a:xfrm>
          <a:prstGeom prst="rect">
            <a:avLst/>
          </a:prstGeom>
          <a:solidFill>
            <a:srgbClr val="0070C0"/>
          </a:solidFill>
        </p:spPr>
        <p:txBody>
          <a:bodyPr wrap="square" rtlCol="0">
            <a:spAutoFit/>
          </a:bodyPr>
          <a:lstStyle/>
          <a:p>
            <a:endParaRPr lang="zh-CN" altLang="en-US" dirty="0"/>
          </a:p>
        </p:txBody>
      </p:sp>
      <p:sp>
        <p:nvSpPr>
          <p:cNvPr id="12" name="文本框 11"/>
          <p:cNvSpPr txBox="1"/>
          <p:nvPr/>
        </p:nvSpPr>
        <p:spPr>
          <a:xfrm>
            <a:off x="4282067" y="3496087"/>
            <a:ext cx="579863" cy="557561"/>
          </a:xfrm>
          <a:prstGeom prst="rect">
            <a:avLst/>
          </a:prstGeom>
          <a:solidFill>
            <a:srgbClr val="0070C0"/>
          </a:solidFill>
        </p:spPr>
        <p:txBody>
          <a:bodyPr wrap="square" rtlCol="0">
            <a:spAutoFit/>
          </a:bodyPr>
          <a:lstStyle/>
          <a:p>
            <a:endParaRPr lang="zh-CN" altLang="en-US" dirty="0"/>
          </a:p>
        </p:txBody>
      </p:sp>
      <p:sp>
        <p:nvSpPr>
          <p:cNvPr id="13" name="文本框 12"/>
          <p:cNvSpPr txBox="1"/>
          <p:nvPr/>
        </p:nvSpPr>
        <p:spPr>
          <a:xfrm>
            <a:off x="4282067" y="5209483"/>
            <a:ext cx="579863" cy="557561"/>
          </a:xfrm>
          <a:prstGeom prst="rect">
            <a:avLst/>
          </a:prstGeom>
          <a:solidFill>
            <a:srgbClr val="0070C0"/>
          </a:solidFill>
        </p:spPr>
        <p:txBody>
          <a:bodyPr wrap="square" rtlCol="0">
            <a:spAutoFit/>
          </a:bodyPr>
          <a:lstStyle/>
          <a:p>
            <a:endParaRPr lang="zh-CN" altLang="en-US" dirty="0"/>
          </a:p>
        </p:txBody>
      </p:sp>
      <p:sp>
        <p:nvSpPr>
          <p:cNvPr id="5" name="文本框 4"/>
          <p:cNvSpPr txBox="1"/>
          <p:nvPr/>
        </p:nvSpPr>
        <p:spPr>
          <a:xfrm>
            <a:off x="4410304" y="1986755"/>
            <a:ext cx="323387" cy="461665"/>
          </a:xfrm>
          <a:prstGeom prst="rect">
            <a:avLst/>
          </a:prstGeom>
          <a:noFill/>
        </p:spPr>
        <p:txBody>
          <a:bodyPr wrap="square" rtlCol="0">
            <a:spAutoFit/>
          </a:bodyPr>
          <a:lstStyle/>
          <a:p>
            <a:r>
              <a:rPr lang="en-US" altLang="zh-CN" sz="2400" b="1" dirty="0" smtClean="0">
                <a:solidFill>
                  <a:schemeClr val="bg1"/>
                </a:solidFill>
                <a:latin typeface="Arial" panose="020B0604020202020204" pitchFamily="34" charset="0"/>
                <a:cs typeface="Arial" panose="020B0604020202020204" pitchFamily="34" charset="0"/>
              </a:rPr>
              <a:t>1</a:t>
            </a:r>
            <a:endParaRPr lang="zh-CN" altLang="en-US" sz="2400" b="1" dirty="0">
              <a:solidFill>
                <a:schemeClr val="bg1"/>
              </a:solidFill>
              <a:latin typeface="Arial" panose="020B0604020202020204" pitchFamily="34" charset="0"/>
              <a:cs typeface="Arial" panose="020B0604020202020204" pitchFamily="34" charset="0"/>
            </a:endParaRPr>
          </a:p>
        </p:txBody>
      </p:sp>
      <p:sp>
        <p:nvSpPr>
          <p:cNvPr id="16" name="文本框 15"/>
          <p:cNvSpPr txBox="1"/>
          <p:nvPr/>
        </p:nvSpPr>
        <p:spPr>
          <a:xfrm>
            <a:off x="4410303" y="3544034"/>
            <a:ext cx="323387" cy="461665"/>
          </a:xfrm>
          <a:prstGeom prst="rect">
            <a:avLst/>
          </a:prstGeom>
          <a:noFill/>
        </p:spPr>
        <p:txBody>
          <a:bodyPr wrap="square" rtlCol="0">
            <a:spAutoFit/>
          </a:bodyPr>
          <a:lstStyle/>
          <a:p>
            <a:r>
              <a:rPr lang="en-US" altLang="zh-CN" sz="2400" b="1" dirty="0">
                <a:solidFill>
                  <a:schemeClr val="bg1"/>
                </a:solidFill>
                <a:latin typeface="Arial" panose="020B0604020202020204" pitchFamily="34" charset="0"/>
                <a:cs typeface="Arial" panose="020B0604020202020204" pitchFamily="34" charset="0"/>
              </a:rPr>
              <a:t>2</a:t>
            </a:r>
            <a:endParaRPr lang="zh-CN" altLang="en-US" sz="2400" b="1" dirty="0">
              <a:solidFill>
                <a:schemeClr val="bg1"/>
              </a:solidFill>
              <a:latin typeface="Arial" panose="020B0604020202020204" pitchFamily="34" charset="0"/>
              <a:cs typeface="Arial" panose="020B0604020202020204" pitchFamily="34" charset="0"/>
            </a:endParaRPr>
          </a:p>
        </p:txBody>
      </p:sp>
      <p:sp>
        <p:nvSpPr>
          <p:cNvPr id="17" name="文本框 16"/>
          <p:cNvSpPr txBox="1"/>
          <p:nvPr/>
        </p:nvSpPr>
        <p:spPr>
          <a:xfrm>
            <a:off x="4410303" y="5257430"/>
            <a:ext cx="323387" cy="461665"/>
          </a:xfrm>
          <a:prstGeom prst="rect">
            <a:avLst/>
          </a:prstGeom>
          <a:noFill/>
        </p:spPr>
        <p:txBody>
          <a:bodyPr wrap="square" rtlCol="0">
            <a:spAutoFit/>
          </a:bodyPr>
          <a:lstStyle/>
          <a:p>
            <a:r>
              <a:rPr lang="en-US" altLang="zh-CN" sz="2400" b="1" dirty="0">
                <a:solidFill>
                  <a:schemeClr val="bg1"/>
                </a:solidFill>
                <a:latin typeface="Arial" panose="020B0604020202020204" pitchFamily="34" charset="0"/>
                <a:cs typeface="Arial" panose="020B0604020202020204" pitchFamily="34" charset="0"/>
              </a:rPr>
              <a:t>3</a:t>
            </a:r>
            <a:endParaRPr lang="zh-CN" altLang="en-US" sz="2400" b="1" dirty="0">
              <a:solidFill>
                <a:schemeClr val="bg1"/>
              </a:solidFill>
              <a:latin typeface="Arial" panose="020B0604020202020204" pitchFamily="34" charset="0"/>
              <a:cs typeface="Arial" panose="020B0604020202020204" pitchFamily="34" charset="0"/>
            </a:endParaRPr>
          </a:p>
        </p:txBody>
      </p:sp>
      <p:pic>
        <p:nvPicPr>
          <p:cNvPr id="18" name="图片 17"/>
          <p:cNvPicPr>
            <a:picLocks noChangeAspect="1"/>
          </p:cNvPicPr>
          <p:nvPr/>
        </p:nvPicPr>
        <p:blipFill>
          <a:blip r:embed="rId4"/>
          <a:stretch>
            <a:fillRect/>
          </a:stretch>
        </p:blipFill>
        <p:spPr>
          <a:xfrm>
            <a:off x="-2" y="78059"/>
            <a:ext cx="4282069" cy="1077483"/>
          </a:xfrm>
          <a:prstGeom prst="rect">
            <a:avLst/>
          </a:prstGeom>
        </p:spPr>
      </p:pic>
      <p:sp>
        <p:nvSpPr>
          <p:cNvPr id="9" name="Rectangle 2"/>
          <p:cNvSpPr>
            <a:spLocks noChangeArrowheads="1"/>
          </p:cNvSpPr>
          <p:nvPr/>
        </p:nvSpPr>
        <p:spPr bwMode="auto">
          <a:xfrm>
            <a:off x="0" y="1132683"/>
            <a:ext cx="9144000" cy="4571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85000"/>
              <a:buFont typeface="Wingdings 2" pitchFamily="18" charset="2"/>
              <a:buChar char="¡"/>
              <a:defRPr sz="3200">
                <a:solidFill>
                  <a:schemeClr val="tx1"/>
                </a:solidFill>
                <a:latin typeface="Arial" charset="0"/>
                <a:ea typeface="宋体" pitchFamily="2" charset="-122"/>
              </a:defRPr>
            </a:lvl1pPr>
            <a:lvl2pPr marL="742950" indent="-285750" eaLnBrk="0" hangingPunct="0">
              <a:spcBef>
                <a:spcPct val="20000"/>
              </a:spcBef>
              <a:buClr>
                <a:schemeClr val="tx2"/>
              </a:buClr>
              <a:buSzPct val="85000"/>
              <a:buFont typeface="Wingdings 2" pitchFamily="18" charset="2"/>
              <a:buChar char=""/>
              <a:defRPr sz="2800">
                <a:solidFill>
                  <a:schemeClr val="tx1"/>
                </a:solidFill>
                <a:latin typeface="Arial" charset="0"/>
                <a:ea typeface="宋体" pitchFamily="2" charset="-122"/>
              </a:defRPr>
            </a:lvl2pPr>
            <a:lvl3pPr marL="1143000" indent="-228600" eaLnBrk="0" hangingPunct="0">
              <a:spcBef>
                <a:spcPct val="20000"/>
              </a:spcBef>
              <a:buClr>
                <a:schemeClr val="folHlink"/>
              </a:buClr>
              <a:buFont typeface="Wingdings 2" pitchFamily="18" charset="2"/>
              <a:buChar char="¡"/>
              <a:defRPr sz="2400">
                <a:solidFill>
                  <a:schemeClr val="tx1"/>
                </a:solidFill>
                <a:latin typeface="Arial" charset="0"/>
                <a:ea typeface="宋体" pitchFamily="2" charset="-122"/>
              </a:defRPr>
            </a:lvl3pPr>
            <a:lvl4pPr marL="1600200" indent="-228600" eaLnBrk="0" hangingPunct="0">
              <a:spcBef>
                <a:spcPct val="20000"/>
              </a:spcBef>
              <a:buClr>
                <a:schemeClr val="tx2"/>
              </a:buClr>
              <a:buSzPct val="90000"/>
              <a:buFont typeface="Wingdings 2" pitchFamily="18" charset="2"/>
              <a:buChar char=""/>
              <a:defRPr sz="2000">
                <a:solidFill>
                  <a:schemeClr val="tx1"/>
                </a:solidFill>
                <a:latin typeface="Arial" charset="0"/>
                <a:ea typeface="宋体" pitchFamily="2" charset="-122"/>
              </a:defRPr>
            </a:lvl4pPr>
            <a:lvl5pPr marL="2057400" indent="-228600" eaLnBrk="0" hangingPunct="0">
              <a:spcBef>
                <a:spcPct val="20000"/>
              </a:spcBef>
              <a:buClr>
                <a:schemeClr val="folHlink"/>
              </a:buClr>
              <a:buFont typeface="Wingdings 2" pitchFamily="18" charset="2"/>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9pPr>
          </a:lstStyle>
          <a:p>
            <a:pPr algn="ctr" eaLnBrk="1" hangingPunct="1">
              <a:spcBef>
                <a:spcPct val="0"/>
              </a:spcBef>
              <a:buClrTx/>
              <a:buSzTx/>
              <a:buFontTx/>
              <a:buNone/>
            </a:pPr>
            <a:endParaRPr lang="zh-CN" altLang="en-US" sz="1400">
              <a:solidFill>
                <a:srgbClr val="000000"/>
              </a:solidFill>
              <a:latin typeface="Times New Roman" pitchFamily="18" charset="0"/>
              <a:ea typeface="黑体" pitchFamily="49" charset="-122"/>
            </a:endParaRPr>
          </a:p>
        </p:txBody>
      </p:sp>
      <p:sp>
        <p:nvSpPr>
          <p:cNvPr id="10" name="文本框 9"/>
          <p:cNvSpPr txBox="1"/>
          <p:nvPr/>
        </p:nvSpPr>
        <p:spPr>
          <a:xfrm>
            <a:off x="5229922" y="1986754"/>
            <a:ext cx="2765502" cy="461665"/>
          </a:xfrm>
          <a:prstGeom prst="rect">
            <a:avLst/>
          </a:prstGeom>
          <a:noFill/>
        </p:spPr>
        <p:txBody>
          <a:bodyPr wrap="square" rtlCol="0">
            <a:spAutoFit/>
          </a:bodyPr>
          <a:lstStyle/>
          <a:p>
            <a:r>
              <a:rPr lang="en-US" altLang="zh-CN" sz="2400" b="1" dirty="0" smtClean="0">
                <a:solidFill>
                  <a:srgbClr val="0070C0"/>
                </a:solidFill>
                <a:latin typeface="Arial" panose="020B0604020202020204" pitchFamily="34" charset="0"/>
                <a:cs typeface="Arial" panose="020B0604020202020204" pitchFamily="34" charset="0"/>
              </a:rPr>
              <a:t>Introduction</a:t>
            </a:r>
            <a:endParaRPr lang="zh-CN" altLang="en-US" sz="2400" b="1" dirty="0">
              <a:solidFill>
                <a:srgbClr val="0070C0"/>
              </a:solidFill>
              <a:latin typeface="Arial" panose="020B0604020202020204" pitchFamily="34" charset="0"/>
              <a:cs typeface="Arial" panose="020B0604020202020204" pitchFamily="34" charset="0"/>
            </a:endParaRPr>
          </a:p>
        </p:txBody>
      </p:sp>
      <p:sp>
        <p:nvSpPr>
          <p:cNvPr id="23" name="文本框 22"/>
          <p:cNvSpPr txBox="1"/>
          <p:nvPr/>
        </p:nvSpPr>
        <p:spPr>
          <a:xfrm>
            <a:off x="5226205" y="3544034"/>
            <a:ext cx="2765502" cy="461665"/>
          </a:xfrm>
          <a:prstGeom prst="rect">
            <a:avLst/>
          </a:prstGeom>
          <a:noFill/>
        </p:spPr>
        <p:txBody>
          <a:bodyPr wrap="square" rtlCol="0">
            <a:spAutoFit/>
          </a:bodyPr>
          <a:lstStyle/>
          <a:p>
            <a:r>
              <a:rPr lang="en-US" altLang="zh-CN" sz="2400" b="1" dirty="0" smtClean="0">
                <a:solidFill>
                  <a:srgbClr val="0070C0"/>
                </a:solidFill>
                <a:latin typeface="Arial" panose="020B0604020202020204" pitchFamily="34" charset="0"/>
                <a:cs typeface="Arial" panose="020B0604020202020204" pitchFamily="34" charset="0"/>
              </a:rPr>
              <a:t>Methods</a:t>
            </a:r>
            <a:endParaRPr lang="zh-CN" altLang="en-US" sz="2400" b="1" dirty="0">
              <a:solidFill>
                <a:srgbClr val="0070C0"/>
              </a:solidFill>
              <a:latin typeface="Arial" panose="020B0604020202020204" pitchFamily="34" charset="0"/>
              <a:cs typeface="Arial" panose="020B0604020202020204" pitchFamily="34" charset="0"/>
            </a:endParaRPr>
          </a:p>
        </p:txBody>
      </p:sp>
      <p:sp>
        <p:nvSpPr>
          <p:cNvPr id="24" name="文本框 23"/>
          <p:cNvSpPr txBox="1"/>
          <p:nvPr/>
        </p:nvSpPr>
        <p:spPr>
          <a:xfrm>
            <a:off x="5226204" y="5257429"/>
            <a:ext cx="3772829" cy="461665"/>
          </a:xfrm>
          <a:prstGeom prst="rect">
            <a:avLst/>
          </a:prstGeom>
          <a:noFill/>
        </p:spPr>
        <p:txBody>
          <a:bodyPr wrap="square" rtlCol="0">
            <a:spAutoFit/>
          </a:bodyPr>
          <a:lstStyle/>
          <a:p>
            <a:r>
              <a:rPr lang="en-US" altLang="zh-CN" sz="2400" b="1" dirty="0" smtClean="0">
                <a:solidFill>
                  <a:srgbClr val="0070C0"/>
                </a:solidFill>
                <a:latin typeface="Arial" panose="020B0604020202020204" pitchFamily="34" charset="0"/>
                <a:cs typeface="Arial" panose="020B0604020202020204" pitchFamily="34" charset="0"/>
              </a:rPr>
              <a:t>Result and conclusion</a:t>
            </a:r>
            <a:endParaRPr lang="zh-CN" altLang="en-US"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0031300"/>
      </p:ext>
    </p:extLst>
  </p:cSld>
  <p:clrMapOvr>
    <a:masterClrMapping/>
  </p:clrMapOvr>
  <mc:AlternateContent xmlns:mc="http://schemas.openxmlformats.org/markup-compatibility/2006" xmlns:p14="http://schemas.microsoft.com/office/powerpoint/2010/main">
    <mc:Choice Requires="p14">
      <p:transition spd="slow" p14:dur="2000" advTm="905"/>
    </mc:Choice>
    <mc:Fallback xmlns="">
      <p:transition spd="slow" advTm="90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14007" y="-291025"/>
            <a:ext cx="5033556" cy="985719"/>
          </a:xfrm>
          <a:prstGeom prst="rect">
            <a:avLst/>
          </a:prstGeom>
          <a:noFill/>
        </p:spPr>
        <p:txBody>
          <a:bodyPr wrap="square" rtlCol="0">
            <a:spAutoFit/>
          </a:bodyPr>
          <a:lstStyle/>
          <a:p>
            <a:pPr marL="457200" indent="-457200" defTabSz="913765">
              <a:lnSpc>
                <a:spcPct val="250000"/>
              </a:lnSpc>
              <a:buFont typeface="Wingdings" panose="05000000000000000000" pitchFamily="2" charset="2"/>
              <a:buChar char="n"/>
            </a:pPr>
            <a:r>
              <a:rPr lang="en-US" altLang="zh-CN" sz="2800" b="1" kern="0" dirty="0" smtClean="0">
                <a:solidFill>
                  <a:srgbClr val="FF0000"/>
                </a:solidFill>
                <a:latin typeface="Arial" panose="020B0604020202020204" pitchFamily="34" charset="0"/>
                <a:ea typeface="微软雅黑" panose="020B0503020204020204" pitchFamily="34" charset="-122"/>
                <a:cs typeface="Arial" panose="020B0604020202020204" pitchFamily="34" charset="0"/>
              </a:rPr>
              <a:t>Introduction</a:t>
            </a:r>
          </a:p>
        </p:txBody>
      </p:sp>
      <p:sp>
        <p:nvSpPr>
          <p:cNvPr id="16" name="矩形 15"/>
          <p:cNvSpPr/>
          <p:nvPr/>
        </p:nvSpPr>
        <p:spPr>
          <a:xfrm>
            <a:off x="215187" y="1084578"/>
            <a:ext cx="4721400" cy="1015663"/>
          </a:xfrm>
          <a:prstGeom prst="rect">
            <a:avLst/>
          </a:prstGeom>
          <a:noFill/>
        </p:spPr>
        <p:txBody>
          <a:bodyPr wrap="square">
            <a:spAutoFit/>
          </a:bodyPr>
          <a:lstStyle/>
          <a:p>
            <a:pPr algn="just"/>
            <a:r>
              <a:rPr lang="zh-CN" altLang="en-US" sz="2000" b="1" kern="0" dirty="0" smtClean="0">
                <a:solidFill>
                  <a:srgbClr val="0E0EFF"/>
                </a:solidFill>
                <a:effectLst>
                  <a:outerShdw blurRad="38100" dist="38100" dir="2700000" algn="tl">
                    <a:srgbClr val="C0C0C0"/>
                  </a:outerShdw>
                </a:effectLst>
                <a:latin typeface="黑体" pitchFamily="49" charset="-122"/>
                <a:ea typeface="黑体" pitchFamily="49" charset="-122"/>
              </a:rPr>
              <a:t>    </a:t>
            </a:r>
            <a:r>
              <a:rPr lang="en-US" altLang="zh-CN" sz="2000" b="1" kern="0" dirty="0" smtClean="0">
                <a:solidFill>
                  <a:srgbClr val="0E0EFF"/>
                </a:solidFill>
                <a:effectLst>
                  <a:outerShdw blurRad="38100" dist="38100" dir="2700000" algn="tl">
                    <a:srgbClr val="C0C0C0"/>
                  </a:outerShdw>
                </a:effectLst>
                <a:latin typeface="Arial" panose="020B0604020202020204" pitchFamily="34" charset="0"/>
                <a:ea typeface="黑体" pitchFamily="49" charset="-122"/>
                <a:cs typeface="Arial" panose="020B0604020202020204" pitchFamily="34" charset="0"/>
              </a:rPr>
              <a:t>The fault network within the petroleum basin is formed by the </a:t>
            </a:r>
            <a:r>
              <a:rPr lang="en-US" altLang="zh-CN" sz="2000" b="1" kern="0" dirty="0" smtClean="0">
                <a:solidFill>
                  <a:srgbClr val="FF0000"/>
                </a:solidFill>
                <a:effectLst>
                  <a:outerShdw blurRad="38100" dist="38100" dir="2700000" algn="tl">
                    <a:srgbClr val="C0C0C0"/>
                  </a:outerShdw>
                </a:effectLst>
                <a:latin typeface="Arial" panose="020B0604020202020204" pitchFamily="34" charset="0"/>
                <a:ea typeface="黑体" pitchFamily="49" charset="-122"/>
                <a:cs typeface="Arial" panose="020B0604020202020204" pitchFamily="34" charset="0"/>
              </a:rPr>
              <a:t>interaction</a:t>
            </a:r>
            <a:r>
              <a:rPr lang="en-US" altLang="zh-CN" sz="2000" b="1" kern="0" dirty="0" smtClean="0">
                <a:solidFill>
                  <a:srgbClr val="0E0EFF"/>
                </a:solidFill>
                <a:effectLst>
                  <a:outerShdw blurRad="38100" dist="38100" dir="2700000" algn="tl">
                    <a:srgbClr val="C0C0C0"/>
                  </a:outerShdw>
                </a:effectLst>
                <a:latin typeface="Arial" panose="020B0604020202020204" pitchFamily="34" charset="0"/>
                <a:ea typeface="黑体" pitchFamily="49" charset="-122"/>
                <a:cs typeface="Arial" panose="020B0604020202020204" pitchFamily="34" charset="0"/>
              </a:rPr>
              <a:t> between different faults. </a:t>
            </a:r>
            <a:endParaRPr lang="zh-CN" altLang="en-US" sz="2000" b="1" kern="0" dirty="0">
              <a:solidFill>
                <a:srgbClr val="0E0EFF"/>
              </a:solidFill>
              <a:effectLst>
                <a:outerShdw blurRad="38100" dist="38100" dir="2700000" algn="tl">
                  <a:srgbClr val="C0C0C0"/>
                </a:outerShdw>
              </a:effectLst>
              <a:latin typeface="Arial" panose="020B0604020202020204" pitchFamily="34" charset="0"/>
              <a:ea typeface="黑体" pitchFamily="49" charset="-122"/>
              <a:cs typeface="Arial" panose="020B0604020202020204" pitchFamily="34" charset="0"/>
            </a:endParaRPr>
          </a:p>
        </p:txBody>
      </p:sp>
      <p:sp>
        <p:nvSpPr>
          <p:cNvPr id="17" name="Rectangle 2"/>
          <p:cNvSpPr>
            <a:spLocks noChangeArrowheads="1"/>
          </p:cNvSpPr>
          <p:nvPr/>
        </p:nvSpPr>
        <p:spPr bwMode="auto">
          <a:xfrm>
            <a:off x="0" y="855981"/>
            <a:ext cx="9144000" cy="4571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85000"/>
              <a:buFont typeface="Wingdings 2" pitchFamily="18" charset="2"/>
              <a:buChar char="¡"/>
              <a:defRPr sz="3200">
                <a:solidFill>
                  <a:schemeClr val="tx1"/>
                </a:solidFill>
                <a:latin typeface="Arial" charset="0"/>
                <a:ea typeface="宋体" pitchFamily="2" charset="-122"/>
              </a:defRPr>
            </a:lvl1pPr>
            <a:lvl2pPr marL="742950" indent="-285750" eaLnBrk="0" hangingPunct="0">
              <a:spcBef>
                <a:spcPct val="20000"/>
              </a:spcBef>
              <a:buClr>
                <a:schemeClr val="tx2"/>
              </a:buClr>
              <a:buSzPct val="85000"/>
              <a:buFont typeface="Wingdings 2" pitchFamily="18" charset="2"/>
              <a:buChar char=""/>
              <a:defRPr sz="2800">
                <a:solidFill>
                  <a:schemeClr val="tx1"/>
                </a:solidFill>
                <a:latin typeface="Arial" charset="0"/>
                <a:ea typeface="宋体" pitchFamily="2" charset="-122"/>
              </a:defRPr>
            </a:lvl2pPr>
            <a:lvl3pPr marL="1143000" indent="-228600" eaLnBrk="0" hangingPunct="0">
              <a:spcBef>
                <a:spcPct val="20000"/>
              </a:spcBef>
              <a:buClr>
                <a:schemeClr val="folHlink"/>
              </a:buClr>
              <a:buFont typeface="Wingdings 2" pitchFamily="18" charset="2"/>
              <a:buChar char="¡"/>
              <a:defRPr sz="2400">
                <a:solidFill>
                  <a:schemeClr val="tx1"/>
                </a:solidFill>
                <a:latin typeface="Arial" charset="0"/>
                <a:ea typeface="宋体" pitchFamily="2" charset="-122"/>
              </a:defRPr>
            </a:lvl3pPr>
            <a:lvl4pPr marL="1600200" indent="-228600" eaLnBrk="0" hangingPunct="0">
              <a:spcBef>
                <a:spcPct val="20000"/>
              </a:spcBef>
              <a:buClr>
                <a:schemeClr val="tx2"/>
              </a:buClr>
              <a:buSzPct val="90000"/>
              <a:buFont typeface="Wingdings 2" pitchFamily="18" charset="2"/>
              <a:buChar char=""/>
              <a:defRPr sz="2000">
                <a:solidFill>
                  <a:schemeClr val="tx1"/>
                </a:solidFill>
                <a:latin typeface="Arial" charset="0"/>
                <a:ea typeface="宋体" pitchFamily="2" charset="-122"/>
              </a:defRPr>
            </a:lvl4pPr>
            <a:lvl5pPr marL="2057400" indent="-228600" eaLnBrk="0" hangingPunct="0">
              <a:spcBef>
                <a:spcPct val="20000"/>
              </a:spcBef>
              <a:buClr>
                <a:schemeClr val="folHlink"/>
              </a:buClr>
              <a:buFont typeface="Wingdings 2" pitchFamily="18" charset="2"/>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9pPr>
          </a:lstStyle>
          <a:p>
            <a:pPr algn="ctr" eaLnBrk="1" hangingPunct="1">
              <a:spcBef>
                <a:spcPct val="0"/>
              </a:spcBef>
              <a:buClrTx/>
              <a:buSzTx/>
              <a:buFontTx/>
              <a:buNone/>
            </a:pPr>
            <a:endParaRPr lang="zh-CN" altLang="en-US" sz="1400">
              <a:solidFill>
                <a:srgbClr val="000000"/>
              </a:solidFill>
              <a:latin typeface="Times New Roman" pitchFamily="18" charset="0"/>
              <a:ea typeface="黑体" pitchFamily="49" charset="-122"/>
            </a:endParaRPr>
          </a:p>
        </p:txBody>
      </p:sp>
      <p:grpSp>
        <p:nvGrpSpPr>
          <p:cNvPr id="30" name="组合 29"/>
          <p:cNvGrpSpPr/>
          <p:nvPr/>
        </p:nvGrpSpPr>
        <p:grpSpPr>
          <a:xfrm>
            <a:off x="5340396" y="1188291"/>
            <a:ext cx="3581713" cy="2940105"/>
            <a:chOff x="5721424" y="1016775"/>
            <a:chExt cx="2757115" cy="2723628"/>
          </a:xfrm>
        </p:grpSpPr>
        <p:pic>
          <p:nvPicPr>
            <p:cNvPr id="28" name="图片 27"/>
            <p:cNvPicPr>
              <a:picLocks noChangeAspect="1"/>
            </p:cNvPicPr>
            <p:nvPr/>
          </p:nvPicPr>
          <p:blipFill>
            <a:blip r:embed="rId3"/>
            <a:stretch>
              <a:fillRect/>
            </a:stretch>
          </p:blipFill>
          <p:spPr>
            <a:xfrm>
              <a:off x="5721424" y="1016775"/>
              <a:ext cx="2757115" cy="2723628"/>
            </a:xfrm>
            <a:prstGeom prst="rect">
              <a:avLst/>
            </a:prstGeom>
          </p:spPr>
        </p:pic>
        <p:sp>
          <p:nvSpPr>
            <p:cNvPr id="29" name="矩形 28"/>
            <p:cNvSpPr/>
            <p:nvPr/>
          </p:nvSpPr>
          <p:spPr>
            <a:xfrm>
              <a:off x="5721424" y="1018008"/>
              <a:ext cx="2757115" cy="272239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p:nvPr/>
        </p:nvSpPr>
        <p:spPr>
          <a:xfrm rot="3205646">
            <a:off x="6626583" y="1706141"/>
            <a:ext cx="547596" cy="1931657"/>
          </a:xfrm>
          <a:prstGeom prst="rect">
            <a:avLst/>
          </a:prstGeom>
          <a:noFill/>
          <a:ln w="19050">
            <a:solidFill>
              <a:srgbClr val="0E0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11"/>
          <p:cNvSpPr>
            <a:spLocks noChangeArrowheads="1"/>
          </p:cNvSpPr>
          <p:nvPr/>
        </p:nvSpPr>
        <p:spPr bwMode="auto">
          <a:xfrm>
            <a:off x="7455543" y="4122002"/>
            <a:ext cx="14488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1200" b="1" dirty="0" smtClean="0">
                <a:latin typeface="Times New Roman" panose="02020603050405020304" pitchFamily="18" charset="0"/>
                <a:ea typeface="黑体" panose="02010609060101010101" pitchFamily="49" charset="-122"/>
                <a:cs typeface="Times New Roman" panose="02020603050405020304" pitchFamily="18" charset="0"/>
              </a:rPr>
              <a:t>Li et al,</a:t>
            </a:r>
            <a:r>
              <a:rPr lang="zh-CN" altLang="en-US" sz="1200" b="1"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1200" b="1" dirty="0" smtClean="0">
                <a:latin typeface="Times New Roman" panose="02020603050405020304" pitchFamily="18" charset="0"/>
                <a:ea typeface="黑体" panose="02010609060101010101" pitchFamily="49" charset="-122"/>
                <a:cs typeface="Times New Roman" panose="02020603050405020304" pitchFamily="18" charset="0"/>
              </a:rPr>
              <a:t>2014</a:t>
            </a:r>
            <a:r>
              <a:rPr lang="zh-CN" altLang="en-US" sz="1200" b="1"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1200" b="1" dirty="0">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5" name="组合 4"/>
          <p:cNvGrpSpPr/>
          <p:nvPr/>
        </p:nvGrpSpPr>
        <p:grpSpPr>
          <a:xfrm>
            <a:off x="360152" y="4518775"/>
            <a:ext cx="8423695" cy="2258586"/>
            <a:chOff x="360152" y="4214655"/>
            <a:chExt cx="8423695" cy="2258586"/>
          </a:xfrm>
        </p:grpSpPr>
        <p:grpSp>
          <p:nvGrpSpPr>
            <p:cNvPr id="24" name="组合 23"/>
            <p:cNvGrpSpPr/>
            <p:nvPr/>
          </p:nvGrpSpPr>
          <p:grpSpPr>
            <a:xfrm>
              <a:off x="360153" y="4222953"/>
              <a:ext cx="2646312" cy="2250288"/>
              <a:chOff x="5545299" y="996501"/>
              <a:chExt cx="3109362" cy="2653321"/>
            </a:xfrm>
          </p:grpSpPr>
          <p:pic>
            <p:nvPicPr>
              <p:cNvPr id="18" name="图片 17"/>
              <p:cNvPicPr>
                <a:picLocks noChangeAspect="1"/>
              </p:cNvPicPr>
              <p:nvPr/>
            </p:nvPicPr>
            <p:blipFill>
              <a:blip r:embed="rId4"/>
              <a:stretch>
                <a:fillRect/>
              </a:stretch>
            </p:blipFill>
            <p:spPr>
              <a:xfrm>
                <a:off x="5545300" y="996501"/>
                <a:ext cx="3109361" cy="2653321"/>
              </a:xfrm>
              <a:prstGeom prst="rect">
                <a:avLst/>
              </a:prstGeom>
            </p:spPr>
          </p:pic>
          <p:sp>
            <p:nvSpPr>
              <p:cNvPr id="21" name="矩形 20"/>
              <p:cNvSpPr/>
              <p:nvPr/>
            </p:nvSpPr>
            <p:spPr>
              <a:xfrm>
                <a:off x="5545299" y="996501"/>
                <a:ext cx="3109361" cy="26533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3248844" y="4222953"/>
              <a:ext cx="2646312" cy="2244447"/>
              <a:chOff x="5545299" y="3793598"/>
              <a:chExt cx="3109361" cy="2653321"/>
            </a:xfrm>
          </p:grpSpPr>
          <p:pic>
            <p:nvPicPr>
              <p:cNvPr id="19" name="图片 18"/>
              <p:cNvPicPr>
                <a:picLocks noChangeAspect="1"/>
              </p:cNvPicPr>
              <p:nvPr/>
            </p:nvPicPr>
            <p:blipFill>
              <a:blip r:embed="rId5"/>
              <a:stretch>
                <a:fillRect/>
              </a:stretch>
            </p:blipFill>
            <p:spPr>
              <a:xfrm>
                <a:off x="5545299" y="3793598"/>
                <a:ext cx="3109361" cy="2637313"/>
              </a:xfrm>
              <a:prstGeom prst="rect">
                <a:avLst/>
              </a:prstGeom>
            </p:spPr>
          </p:pic>
          <p:sp>
            <p:nvSpPr>
              <p:cNvPr id="22" name="矩形 21"/>
              <p:cNvSpPr/>
              <p:nvPr/>
            </p:nvSpPr>
            <p:spPr>
              <a:xfrm>
                <a:off x="5545299" y="3793598"/>
                <a:ext cx="3109361" cy="26533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6137535" y="4214655"/>
              <a:ext cx="2646312" cy="2239204"/>
              <a:chOff x="746040" y="3570185"/>
              <a:chExt cx="3109361" cy="2653321"/>
            </a:xfrm>
          </p:grpSpPr>
          <p:pic>
            <p:nvPicPr>
              <p:cNvPr id="20" name="图片 19"/>
              <p:cNvPicPr>
                <a:picLocks noChangeAspect="1"/>
              </p:cNvPicPr>
              <p:nvPr/>
            </p:nvPicPr>
            <p:blipFill>
              <a:blip r:embed="rId6"/>
              <a:stretch>
                <a:fillRect/>
              </a:stretch>
            </p:blipFill>
            <p:spPr>
              <a:xfrm>
                <a:off x="746041" y="3580509"/>
                <a:ext cx="3097262" cy="2632672"/>
              </a:xfrm>
              <a:prstGeom prst="rect">
                <a:avLst/>
              </a:prstGeom>
            </p:spPr>
          </p:pic>
          <p:sp>
            <p:nvSpPr>
              <p:cNvPr id="25" name="矩形 24"/>
              <p:cNvSpPr/>
              <p:nvPr/>
            </p:nvSpPr>
            <p:spPr>
              <a:xfrm>
                <a:off x="746040" y="3570185"/>
                <a:ext cx="3109361" cy="265332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3" name="图片 32"/>
            <p:cNvPicPr>
              <a:picLocks noChangeAspect="1"/>
            </p:cNvPicPr>
            <p:nvPr/>
          </p:nvPicPr>
          <p:blipFill>
            <a:blip r:embed="rId7"/>
            <a:stretch>
              <a:fillRect/>
            </a:stretch>
          </p:blipFill>
          <p:spPr>
            <a:xfrm>
              <a:off x="1903228" y="5386557"/>
              <a:ext cx="1081970" cy="1070209"/>
            </a:xfrm>
            <a:prstGeom prst="rect">
              <a:avLst/>
            </a:prstGeom>
          </p:spPr>
        </p:pic>
        <p:pic>
          <p:nvPicPr>
            <p:cNvPr id="34" name="图片 33"/>
            <p:cNvPicPr>
              <a:picLocks noChangeAspect="1"/>
            </p:cNvPicPr>
            <p:nvPr/>
          </p:nvPicPr>
          <p:blipFill>
            <a:blip r:embed="rId8"/>
            <a:stretch>
              <a:fillRect/>
            </a:stretch>
          </p:blipFill>
          <p:spPr>
            <a:xfrm>
              <a:off x="4824485" y="5423819"/>
              <a:ext cx="1046157" cy="1010694"/>
            </a:xfrm>
            <a:prstGeom prst="rect">
              <a:avLst/>
            </a:prstGeom>
          </p:spPr>
        </p:pic>
        <p:pic>
          <p:nvPicPr>
            <p:cNvPr id="35" name="图片 34"/>
            <p:cNvPicPr>
              <a:picLocks noChangeAspect="1"/>
            </p:cNvPicPr>
            <p:nvPr/>
          </p:nvPicPr>
          <p:blipFill>
            <a:blip r:embed="rId9"/>
            <a:stretch>
              <a:fillRect/>
            </a:stretch>
          </p:blipFill>
          <p:spPr>
            <a:xfrm>
              <a:off x="7676706" y="5374319"/>
              <a:ext cx="1081955" cy="1049561"/>
            </a:xfrm>
            <a:prstGeom prst="rect">
              <a:avLst/>
            </a:prstGeom>
          </p:spPr>
        </p:pic>
        <p:sp>
          <p:nvSpPr>
            <p:cNvPr id="36" name="文本框 35"/>
            <p:cNvSpPr txBox="1"/>
            <p:nvPr/>
          </p:nvSpPr>
          <p:spPr>
            <a:xfrm>
              <a:off x="360152" y="4222953"/>
              <a:ext cx="1543076" cy="246221"/>
            </a:xfrm>
            <a:prstGeom prst="rect">
              <a:avLst/>
            </a:prstGeom>
            <a:noFill/>
          </p:spPr>
          <p:txBody>
            <a:bodyPr wrap="square" rtlCol="0">
              <a:spAutoFit/>
            </a:bodyPr>
            <a:lstStyle/>
            <a:p>
              <a:r>
                <a:rPr lang="en-US" altLang="zh-CN" sz="1000" dirty="0" smtClean="0">
                  <a:latin typeface="黑体" panose="02010609060101010101" pitchFamily="49" charset="-122"/>
                  <a:ea typeface="黑体" panose="02010609060101010101" pitchFamily="49" charset="-122"/>
                </a:rPr>
                <a:t>T70 </a:t>
              </a:r>
              <a:r>
                <a:rPr lang="en-US" altLang="zh-CN" sz="1000" dirty="0" smtClean="0">
                  <a:latin typeface="Arial" panose="020B0604020202020204" pitchFamily="34" charset="0"/>
                  <a:ea typeface="黑体" panose="02010609060101010101" pitchFamily="49" charset="-122"/>
                  <a:cs typeface="Arial" panose="020B0604020202020204" pitchFamily="34" charset="0"/>
                </a:rPr>
                <a:t>fault network</a:t>
              </a:r>
              <a:endParaRPr lang="zh-CN" altLang="en-US" sz="1000" dirty="0">
                <a:latin typeface="Arial" panose="020B0604020202020204" pitchFamily="34" charset="0"/>
                <a:ea typeface="黑体" panose="02010609060101010101" pitchFamily="49" charset="-122"/>
                <a:cs typeface="Arial" panose="020B0604020202020204" pitchFamily="34" charset="0"/>
              </a:endParaRPr>
            </a:p>
          </p:txBody>
        </p:sp>
        <p:sp>
          <p:nvSpPr>
            <p:cNvPr id="37" name="文本框 36"/>
            <p:cNvSpPr txBox="1"/>
            <p:nvPr/>
          </p:nvSpPr>
          <p:spPr>
            <a:xfrm>
              <a:off x="3238211" y="4222952"/>
              <a:ext cx="1543076" cy="246221"/>
            </a:xfrm>
            <a:prstGeom prst="rect">
              <a:avLst/>
            </a:prstGeom>
            <a:noFill/>
          </p:spPr>
          <p:txBody>
            <a:bodyPr wrap="square" rtlCol="0">
              <a:spAutoFit/>
            </a:bodyPr>
            <a:lstStyle/>
            <a:p>
              <a:r>
                <a:rPr lang="en-US" altLang="zh-CN" sz="1000" dirty="0" smtClean="0">
                  <a:latin typeface="黑体" panose="02010609060101010101" pitchFamily="49" charset="-122"/>
                  <a:ea typeface="黑体" panose="02010609060101010101" pitchFamily="49" charset="-122"/>
                </a:rPr>
                <a:t>T60 </a:t>
              </a:r>
              <a:r>
                <a:rPr lang="en-US" altLang="zh-CN" sz="1000" dirty="0" smtClean="0">
                  <a:latin typeface="Arial" panose="020B0604020202020204" pitchFamily="34" charset="0"/>
                  <a:ea typeface="黑体" panose="02010609060101010101" pitchFamily="49" charset="-122"/>
                  <a:cs typeface="Arial" panose="020B0604020202020204" pitchFamily="34" charset="0"/>
                </a:rPr>
                <a:t>fault network</a:t>
              </a:r>
              <a:endParaRPr lang="zh-CN" altLang="en-US" sz="1000" dirty="0">
                <a:latin typeface="黑体" panose="02010609060101010101" pitchFamily="49" charset="-122"/>
                <a:ea typeface="黑体" panose="02010609060101010101" pitchFamily="49" charset="-122"/>
              </a:endParaRPr>
            </a:p>
          </p:txBody>
        </p:sp>
        <p:sp>
          <p:nvSpPr>
            <p:cNvPr id="38" name="文本框 37"/>
            <p:cNvSpPr txBox="1"/>
            <p:nvPr/>
          </p:nvSpPr>
          <p:spPr>
            <a:xfrm>
              <a:off x="6127240" y="4222952"/>
              <a:ext cx="1543076" cy="246221"/>
            </a:xfrm>
            <a:prstGeom prst="rect">
              <a:avLst/>
            </a:prstGeom>
            <a:noFill/>
          </p:spPr>
          <p:txBody>
            <a:bodyPr wrap="square" rtlCol="0">
              <a:spAutoFit/>
            </a:bodyPr>
            <a:lstStyle/>
            <a:p>
              <a:r>
                <a:rPr lang="en-US" altLang="zh-CN" sz="1000" dirty="0" smtClean="0">
                  <a:latin typeface="黑体" panose="02010609060101010101" pitchFamily="49" charset="-122"/>
                  <a:ea typeface="黑体" panose="02010609060101010101" pitchFamily="49" charset="-122"/>
                </a:rPr>
                <a:t>T50 </a:t>
              </a:r>
              <a:r>
                <a:rPr lang="en-US" altLang="zh-CN" sz="1000" dirty="0" smtClean="0">
                  <a:latin typeface="Arial" panose="020B0604020202020204" pitchFamily="34" charset="0"/>
                  <a:ea typeface="黑体" panose="02010609060101010101" pitchFamily="49" charset="-122"/>
                  <a:cs typeface="Arial" panose="020B0604020202020204" pitchFamily="34" charset="0"/>
                </a:rPr>
                <a:t>fault network</a:t>
              </a:r>
              <a:endParaRPr lang="zh-CN" altLang="en-US" sz="1000" dirty="0">
                <a:latin typeface="黑体" panose="02010609060101010101" pitchFamily="49" charset="-122"/>
                <a:ea typeface="黑体" panose="02010609060101010101" pitchFamily="49" charset="-122"/>
              </a:endParaRPr>
            </a:p>
          </p:txBody>
        </p:sp>
      </p:grpSp>
      <p:pic>
        <p:nvPicPr>
          <p:cNvPr id="3" name="图片 2"/>
          <p:cNvPicPr>
            <a:picLocks noChangeAspect="1"/>
          </p:cNvPicPr>
          <p:nvPr/>
        </p:nvPicPr>
        <p:blipFill>
          <a:blip r:embed="rId10"/>
          <a:stretch>
            <a:fillRect/>
          </a:stretch>
        </p:blipFill>
        <p:spPr>
          <a:xfrm>
            <a:off x="388971" y="2262875"/>
            <a:ext cx="4692581" cy="1915790"/>
          </a:xfrm>
          <a:prstGeom prst="rect">
            <a:avLst/>
          </a:prstGeom>
        </p:spPr>
      </p:pic>
      <p:sp>
        <p:nvSpPr>
          <p:cNvPr id="6" name="矩形 5"/>
          <p:cNvSpPr/>
          <p:nvPr/>
        </p:nvSpPr>
        <p:spPr>
          <a:xfrm>
            <a:off x="388971" y="2283120"/>
            <a:ext cx="4692581" cy="18388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21"/>
          <p:cNvSpPr>
            <a:spLocks noChangeArrowheads="1"/>
          </p:cNvSpPr>
          <p:nvPr/>
        </p:nvSpPr>
        <p:spPr bwMode="auto">
          <a:xfrm>
            <a:off x="7584160" y="6476623"/>
            <a:ext cx="12670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eaLnBrk="1" hangingPunct="1"/>
            <a:r>
              <a:rPr lang="en-US" altLang="zh-CN" sz="1200" b="1" dirty="0" smtClean="0">
                <a:latin typeface="Times New Roman" panose="02020603050405020304" pitchFamily="18" charset="0"/>
                <a:ea typeface="黑体" panose="02010609060101010101" pitchFamily="49" charset="-122"/>
                <a:cs typeface="Times New Roman" panose="02020603050405020304" pitchFamily="18" charset="0"/>
              </a:rPr>
              <a:t>(Lei et al.</a:t>
            </a:r>
            <a:r>
              <a:rPr lang="zh-CN" altLang="en-US" sz="1200" b="1"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1200" b="1" dirty="0" smtClean="0">
                <a:latin typeface="Times New Roman" panose="02020603050405020304" pitchFamily="18" charset="0"/>
                <a:ea typeface="黑体" panose="02010609060101010101" pitchFamily="49" charset="-122"/>
                <a:cs typeface="Times New Roman" panose="02020603050405020304" pitchFamily="18" charset="0"/>
              </a:rPr>
              <a:t>2010)</a:t>
            </a:r>
            <a:endParaRPr lang="zh-CN" altLang="en-US" sz="1200" b="1"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40" name="图片 39"/>
          <p:cNvPicPr>
            <a:picLocks noChangeAspect="1"/>
          </p:cNvPicPr>
          <p:nvPr/>
        </p:nvPicPr>
        <p:blipFill>
          <a:blip r:embed="rId11"/>
          <a:stretch>
            <a:fillRect/>
          </a:stretch>
        </p:blipFill>
        <p:spPr>
          <a:xfrm>
            <a:off x="7504771" y="78667"/>
            <a:ext cx="1639229" cy="741556"/>
          </a:xfrm>
          <a:prstGeom prst="rect">
            <a:avLst/>
          </a:prstGeom>
        </p:spPr>
      </p:pic>
    </p:spTree>
    <p:extLst>
      <p:ext uri="{BB962C8B-B14F-4D97-AF65-F5344CB8AC3E}">
        <p14:creationId xmlns:p14="http://schemas.microsoft.com/office/powerpoint/2010/main" val="1424239560"/>
      </p:ext>
    </p:extLst>
  </p:cSld>
  <p:clrMapOvr>
    <a:masterClrMapping/>
  </p:clrMapOvr>
  <mc:AlternateContent xmlns:mc="http://schemas.openxmlformats.org/markup-compatibility/2006" xmlns:p14="http://schemas.microsoft.com/office/powerpoint/2010/main">
    <mc:Choice Requires="p14">
      <p:transition spd="slow" p14:dur="2000" advTm="1024"/>
    </mc:Choice>
    <mc:Fallback xmlns="">
      <p:transition spd="slow" advTm="102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2760" y="-295915"/>
            <a:ext cx="5033556" cy="985719"/>
          </a:xfrm>
          <a:prstGeom prst="rect">
            <a:avLst/>
          </a:prstGeom>
          <a:noFill/>
        </p:spPr>
        <p:txBody>
          <a:bodyPr wrap="square" rtlCol="0">
            <a:spAutoFit/>
          </a:bodyPr>
          <a:lstStyle/>
          <a:p>
            <a:pPr marL="457200" indent="-457200" defTabSz="913765">
              <a:lnSpc>
                <a:spcPct val="250000"/>
              </a:lnSpc>
              <a:buFont typeface="Wingdings" panose="05000000000000000000" pitchFamily="2" charset="2"/>
              <a:buChar char="n"/>
            </a:pPr>
            <a:r>
              <a:rPr lang="en-US" altLang="zh-CN" sz="2800" b="1" kern="0" dirty="0" smtClean="0">
                <a:solidFill>
                  <a:srgbClr val="FF0000"/>
                </a:solidFill>
                <a:latin typeface="Arial" panose="020B0604020202020204" pitchFamily="34" charset="0"/>
                <a:ea typeface="微软雅黑" panose="020B0503020204020204" pitchFamily="34" charset="-122"/>
                <a:cs typeface="Arial" panose="020B0604020202020204" pitchFamily="34" charset="0"/>
              </a:rPr>
              <a:t>Introduction</a:t>
            </a:r>
          </a:p>
        </p:txBody>
      </p:sp>
      <p:sp>
        <p:nvSpPr>
          <p:cNvPr id="17" name="Rectangle 2"/>
          <p:cNvSpPr>
            <a:spLocks noChangeArrowheads="1"/>
          </p:cNvSpPr>
          <p:nvPr/>
        </p:nvSpPr>
        <p:spPr bwMode="auto">
          <a:xfrm>
            <a:off x="0" y="855981"/>
            <a:ext cx="9144000" cy="4571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85000"/>
              <a:buFont typeface="Wingdings 2" pitchFamily="18" charset="2"/>
              <a:buChar char="¡"/>
              <a:defRPr sz="3200">
                <a:solidFill>
                  <a:schemeClr val="tx1"/>
                </a:solidFill>
                <a:latin typeface="Arial" charset="0"/>
                <a:ea typeface="宋体" pitchFamily="2" charset="-122"/>
              </a:defRPr>
            </a:lvl1pPr>
            <a:lvl2pPr marL="742950" indent="-285750" eaLnBrk="0" hangingPunct="0">
              <a:spcBef>
                <a:spcPct val="20000"/>
              </a:spcBef>
              <a:buClr>
                <a:schemeClr val="tx2"/>
              </a:buClr>
              <a:buSzPct val="85000"/>
              <a:buFont typeface="Wingdings 2" pitchFamily="18" charset="2"/>
              <a:buChar char=""/>
              <a:defRPr sz="2800">
                <a:solidFill>
                  <a:schemeClr val="tx1"/>
                </a:solidFill>
                <a:latin typeface="Arial" charset="0"/>
                <a:ea typeface="宋体" pitchFamily="2" charset="-122"/>
              </a:defRPr>
            </a:lvl2pPr>
            <a:lvl3pPr marL="1143000" indent="-228600" eaLnBrk="0" hangingPunct="0">
              <a:spcBef>
                <a:spcPct val="20000"/>
              </a:spcBef>
              <a:buClr>
                <a:schemeClr val="folHlink"/>
              </a:buClr>
              <a:buFont typeface="Wingdings 2" pitchFamily="18" charset="2"/>
              <a:buChar char="¡"/>
              <a:defRPr sz="2400">
                <a:solidFill>
                  <a:schemeClr val="tx1"/>
                </a:solidFill>
                <a:latin typeface="Arial" charset="0"/>
                <a:ea typeface="宋体" pitchFamily="2" charset="-122"/>
              </a:defRPr>
            </a:lvl3pPr>
            <a:lvl4pPr marL="1600200" indent="-228600" eaLnBrk="0" hangingPunct="0">
              <a:spcBef>
                <a:spcPct val="20000"/>
              </a:spcBef>
              <a:buClr>
                <a:schemeClr val="tx2"/>
              </a:buClr>
              <a:buSzPct val="90000"/>
              <a:buFont typeface="Wingdings 2" pitchFamily="18" charset="2"/>
              <a:buChar char=""/>
              <a:defRPr sz="2000">
                <a:solidFill>
                  <a:schemeClr val="tx1"/>
                </a:solidFill>
                <a:latin typeface="Arial" charset="0"/>
                <a:ea typeface="宋体" pitchFamily="2" charset="-122"/>
              </a:defRPr>
            </a:lvl4pPr>
            <a:lvl5pPr marL="2057400" indent="-228600" eaLnBrk="0" hangingPunct="0">
              <a:spcBef>
                <a:spcPct val="20000"/>
              </a:spcBef>
              <a:buClr>
                <a:schemeClr val="folHlink"/>
              </a:buClr>
              <a:buFont typeface="Wingdings 2" pitchFamily="18" charset="2"/>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9pPr>
          </a:lstStyle>
          <a:p>
            <a:pPr algn="ctr" eaLnBrk="1" hangingPunct="1">
              <a:spcBef>
                <a:spcPct val="0"/>
              </a:spcBef>
              <a:buClrTx/>
              <a:buSzTx/>
              <a:buFontTx/>
              <a:buNone/>
            </a:pPr>
            <a:endParaRPr lang="zh-CN" altLang="en-US" sz="1400">
              <a:solidFill>
                <a:srgbClr val="000000"/>
              </a:solidFill>
              <a:latin typeface="Times New Roman" pitchFamily="18" charset="0"/>
              <a:ea typeface="黑体" pitchFamily="49" charset="-122"/>
            </a:endParaRPr>
          </a:p>
        </p:txBody>
      </p:sp>
      <p:sp>
        <p:nvSpPr>
          <p:cNvPr id="39" name="文本框 38">
            <a:extLst>
              <a:ext uri="{FF2B5EF4-FFF2-40B4-BE49-F238E27FC236}">
                <a16:creationId xmlns:a16="http://schemas.microsoft.com/office/drawing/2014/main" id="{6CB590FE-AFFC-4FE1-8829-BC98EE2DA0D6}"/>
              </a:ext>
            </a:extLst>
          </p:cNvPr>
          <p:cNvSpPr txBox="1"/>
          <p:nvPr/>
        </p:nvSpPr>
        <p:spPr>
          <a:xfrm>
            <a:off x="21265" y="1134614"/>
            <a:ext cx="5591159" cy="400110"/>
          </a:xfrm>
          <a:prstGeom prst="rect">
            <a:avLst/>
          </a:prstGeom>
          <a:noFill/>
        </p:spPr>
        <p:txBody>
          <a:bodyPr wrap="square" rtlCol="0">
            <a:spAutoFit/>
          </a:bodyPr>
          <a:lstStyle/>
          <a:p>
            <a:pPr marL="285750" indent="-285750">
              <a:buFont typeface="Wingdings" panose="05000000000000000000" pitchFamily="2" charset="2"/>
              <a:buChar char="l"/>
            </a:pPr>
            <a:r>
              <a:rPr lang="en-US" altLang="zh-CN" sz="2000" b="1" dirty="0" smtClean="0">
                <a:solidFill>
                  <a:srgbClr val="FF0000"/>
                </a:solidFill>
                <a:latin typeface="Arial" panose="020B0604020202020204" pitchFamily="34" charset="0"/>
                <a:ea typeface="黑体" panose="02010609060101010101" pitchFamily="49" charset="-122"/>
                <a:cs typeface="Arial" panose="020B0604020202020204" pitchFamily="34" charset="0"/>
              </a:rPr>
              <a:t>Individual fault</a:t>
            </a:r>
            <a:endParaRPr lang="zh-CN" altLang="en-US" sz="2000" b="1" dirty="0">
              <a:solidFill>
                <a:srgbClr val="FF0000"/>
              </a:solidFill>
              <a:latin typeface="Arial" panose="020B0604020202020204" pitchFamily="34" charset="0"/>
              <a:ea typeface="黑体" panose="02010609060101010101" pitchFamily="49" charset="-122"/>
              <a:cs typeface="Arial" panose="020B0604020202020204" pitchFamily="34" charset="0"/>
            </a:endParaRPr>
          </a:p>
        </p:txBody>
      </p:sp>
      <p:sp>
        <p:nvSpPr>
          <p:cNvPr id="40" name="文本框 39">
            <a:extLst>
              <a:ext uri="{FF2B5EF4-FFF2-40B4-BE49-F238E27FC236}">
                <a16:creationId xmlns:a16="http://schemas.microsoft.com/office/drawing/2014/main" id="{6CB590FE-AFFC-4FE1-8829-BC98EE2DA0D6}"/>
              </a:ext>
            </a:extLst>
          </p:cNvPr>
          <p:cNvSpPr txBox="1"/>
          <p:nvPr/>
        </p:nvSpPr>
        <p:spPr>
          <a:xfrm>
            <a:off x="21265" y="2879491"/>
            <a:ext cx="4590173" cy="400110"/>
          </a:xfrm>
          <a:prstGeom prst="rect">
            <a:avLst/>
          </a:prstGeom>
          <a:noFill/>
        </p:spPr>
        <p:txBody>
          <a:bodyPr wrap="square" rtlCol="0">
            <a:spAutoFit/>
          </a:bodyPr>
          <a:lstStyle/>
          <a:p>
            <a:pPr marL="285750" indent="-285750">
              <a:buFont typeface="Wingdings" panose="05000000000000000000" pitchFamily="2" charset="2"/>
              <a:buChar char="l"/>
            </a:pPr>
            <a:r>
              <a:rPr lang="en-US" altLang="zh-CN" sz="2000" b="1" dirty="0" smtClean="0">
                <a:solidFill>
                  <a:srgbClr val="FF0000"/>
                </a:solidFill>
                <a:latin typeface="Arial" panose="020B0604020202020204" pitchFamily="34" charset="0"/>
                <a:ea typeface="黑体" panose="02010609060101010101" pitchFamily="49" charset="-122"/>
                <a:cs typeface="Arial" panose="020B0604020202020204" pitchFamily="34" charset="0"/>
              </a:rPr>
              <a:t>Interactions of two or more faults</a:t>
            </a:r>
            <a:endParaRPr lang="zh-CN" altLang="en-US" sz="2000" b="1" dirty="0">
              <a:solidFill>
                <a:srgbClr val="FF0000"/>
              </a:solidFill>
              <a:latin typeface="Arial" panose="020B0604020202020204" pitchFamily="34" charset="0"/>
              <a:ea typeface="黑体" panose="02010609060101010101" pitchFamily="49" charset="-122"/>
              <a:cs typeface="Arial" panose="020B0604020202020204" pitchFamily="34" charset="0"/>
            </a:endParaRPr>
          </a:p>
        </p:txBody>
      </p:sp>
      <p:sp>
        <p:nvSpPr>
          <p:cNvPr id="43" name="矩形 11"/>
          <p:cNvSpPr>
            <a:spLocks noChangeArrowheads="1"/>
          </p:cNvSpPr>
          <p:nvPr/>
        </p:nvSpPr>
        <p:spPr bwMode="auto">
          <a:xfrm>
            <a:off x="-336065" y="6379894"/>
            <a:ext cx="19801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1200" b="1" dirty="0" smtClean="0">
                <a:latin typeface="Times New Roman" panose="02020603050405020304" pitchFamily="18" charset="0"/>
                <a:ea typeface="黑体" panose="02010609060101010101" pitchFamily="49" charset="-122"/>
                <a:cs typeface="Times New Roman" panose="02020603050405020304" pitchFamily="18" charset="0"/>
              </a:rPr>
              <a:t>Duffy et al</a:t>
            </a:r>
            <a:r>
              <a:rPr lang="zh-CN" altLang="en-US" sz="1200" b="1"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1200" b="1" dirty="0" smtClean="0">
                <a:latin typeface="Times New Roman" panose="02020603050405020304" pitchFamily="18" charset="0"/>
                <a:ea typeface="黑体" panose="02010609060101010101" pitchFamily="49" charset="-122"/>
                <a:cs typeface="Times New Roman" panose="02020603050405020304" pitchFamily="18" charset="0"/>
              </a:rPr>
              <a:t>2017</a:t>
            </a:r>
            <a:r>
              <a:rPr lang="zh-CN" altLang="en-US" sz="1200" b="1"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12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3" name="文本框 12">
            <a:extLst>
              <a:ext uri="{FF2B5EF4-FFF2-40B4-BE49-F238E27FC236}">
                <a16:creationId xmlns:a16="http://schemas.microsoft.com/office/drawing/2014/main" id="{6CB590FE-AFFC-4FE1-8829-BC98EE2DA0D6}"/>
              </a:ext>
            </a:extLst>
          </p:cNvPr>
          <p:cNvSpPr txBox="1"/>
          <p:nvPr/>
        </p:nvSpPr>
        <p:spPr>
          <a:xfrm>
            <a:off x="21265" y="4486910"/>
            <a:ext cx="3613924" cy="400110"/>
          </a:xfrm>
          <a:prstGeom prst="rect">
            <a:avLst/>
          </a:prstGeom>
          <a:noFill/>
        </p:spPr>
        <p:txBody>
          <a:bodyPr wrap="square" rtlCol="0">
            <a:spAutoFit/>
          </a:bodyPr>
          <a:lstStyle/>
          <a:p>
            <a:pPr marL="285750" indent="-285750">
              <a:buFont typeface="Wingdings" panose="05000000000000000000" pitchFamily="2" charset="2"/>
              <a:buChar char="l"/>
            </a:pPr>
            <a:r>
              <a:rPr lang="en-US" altLang="zh-CN" sz="2000" b="1" dirty="0" smtClean="0">
                <a:solidFill>
                  <a:srgbClr val="FF0000"/>
                </a:solidFill>
                <a:latin typeface="Arial" panose="020B0604020202020204" pitchFamily="34" charset="0"/>
                <a:ea typeface="黑体" panose="02010609060101010101" pitchFamily="49" charset="-122"/>
                <a:cs typeface="Arial" panose="020B0604020202020204" pitchFamily="34" charset="0"/>
              </a:rPr>
              <a:t>Fault networks</a:t>
            </a:r>
            <a:endParaRPr lang="zh-CN" altLang="en-US" sz="2000" b="1" dirty="0">
              <a:solidFill>
                <a:srgbClr val="FF0000"/>
              </a:solidFill>
              <a:latin typeface="Arial" panose="020B0604020202020204" pitchFamily="34" charset="0"/>
              <a:ea typeface="黑体" panose="02010609060101010101" pitchFamily="49" charset="-122"/>
              <a:cs typeface="Arial" panose="020B0604020202020204" pitchFamily="34" charset="0"/>
            </a:endParaRPr>
          </a:p>
        </p:txBody>
      </p:sp>
      <p:sp>
        <p:nvSpPr>
          <p:cNvPr id="18" name="文本框 17"/>
          <p:cNvSpPr txBox="1"/>
          <p:nvPr/>
        </p:nvSpPr>
        <p:spPr>
          <a:xfrm>
            <a:off x="1644102" y="2049549"/>
            <a:ext cx="3187966" cy="553998"/>
          </a:xfrm>
          <a:prstGeom prst="rect">
            <a:avLst/>
          </a:prstGeom>
          <a:noFill/>
        </p:spPr>
        <p:txBody>
          <a:bodyPr wrap="square" rtlCol="0">
            <a:spAutoFit/>
          </a:bodyPr>
          <a:lstStyle/>
          <a:p>
            <a:pPr lvl="0" defTabSz="457200">
              <a:defRPr/>
            </a:pPr>
            <a:r>
              <a:rPr lang="en-US" altLang="zh-CN" sz="1600" b="1" dirty="0" smtClean="0">
                <a:solidFill>
                  <a:srgbClr val="0E0EFF"/>
                </a:solidFill>
                <a:latin typeface="Arial" panose="020B0604020202020204" pitchFamily="34" charset="0"/>
                <a:ea typeface="黑体" panose="02010609060101010101" pitchFamily="49" charset="-122"/>
                <a:cs typeface="Arial" panose="020B0604020202020204" pitchFamily="34" charset="0"/>
              </a:rPr>
              <a:t>Isolated fault</a:t>
            </a:r>
            <a:endParaRPr lang="zh-CN" altLang="en-US" sz="1600" b="1" dirty="0">
              <a:solidFill>
                <a:srgbClr val="0E0EFF"/>
              </a:solidFill>
              <a:latin typeface="Arial" panose="020B0604020202020204" pitchFamily="34" charset="0"/>
              <a:ea typeface="黑体" panose="02010609060101010101" pitchFamily="49" charset="-122"/>
              <a:cs typeface="Arial" panose="020B0604020202020204" pitchFamily="34" charset="0"/>
            </a:endParaRPr>
          </a:p>
          <a:p>
            <a:pPr lvl="0" algn="just" defTabSz="457200">
              <a:defRPr/>
            </a:pPr>
            <a:endParaRPr lang="zh-CN" altLang="en-US" sz="1400" b="1" dirty="0">
              <a:solidFill>
                <a:srgbClr val="003399"/>
              </a:solidFill>
              <a:ea typeface="黑体" panose="02010609060101010101" pitchFamily="49" charset="-122"/>
            </a:endParaRPr>
          </a:p>
        </p:txBody>
      </p:sp>
      <p:sp>
        <p:nvSpPr>
          <p:cNvPr id="19" name="文本框 18"/>
          <p:cNvSpPr txBox="1"/>
          <p:nvPr/>
        </p:nvSpPr>
        <p:spPr>
          <a:xfrm>
            <a:off x="1644102" y="3699267"/>
            <a:ext cx="3187966" cy="553998"/>
          </a:xfrm>
          <a:prstGeom prst="rect">
            <a:avLst/>
          </a:prstGeom>
          <a:noFill/>
        </p:spPr>
        <p:txBody>
          <a:bodyPr wrap="square" rtlCol="0">
            <a:spAutoFit/>
          </a:bodyPr>
          <a:lstStyle/>
          <a:p>
            <a:pPr lvl="0" algn="just" defTabSz="457200">
              <a:defRPr/>
            </a:pPr>
            <a:r>
              <a:rPr lang="en-US" altLang="zh-CN" sz="1600" b="1" dirty="0">
                <a:solidFill>
                  <a:srgbClr val="0E0EFF"/>
                </a:solidFill>
                <a:latin typeface="Arial" panose="020B0604020202020204" pitchFamily="34" charset="0"/>
                <a:ea typeface="黑体" panose="02010609060101010101" pitchFamily="49" charset="-122"/>
                <a:cs typeface="Arial" panose="020B0604020202020204" pitchFamily="34" charset="0"/>
              </a:rPr>
              <a:t>Breached</a:t>
            </a:r>
            <a:r>
              <a:rPr lang="en-US" altLang="zh-CN" sz="1600" b="1" dirty="0" smtClean="0">
                <a:solidFill>
                  <a:srgbClr val="0E0EFF"/>
                </a:solidFill>
                <a:ea typeface="黑体" panose="02010609060101010101" pitchFamily="49" charset="-122"/>
              </a:rPr>
              <a:t> </a:t>
            </a:r>
            <a:r>
              <a:rPr lang="en-US" altLang="zh-CN" sz="1600" b="1" dirty="0">
                <a:solidFill>
                  <a:srgbClr val="0E0EFF"/>
                </a:solidFill>
                <a:latin typeface="Arial" panose="020B0604020202020204" pitchFamily="34" charset="0"/>
                <a:ea typeface="黑体" panose="02010609060101010101" pitchFamily="49" charset="-122"/>
                <a:cs typeface="Arial" panose="020B0604020202020204" pitchFamily="34" charset="0"/>
              </a:rPr>
              <a:t>relay</a:t>
            </a:r>
            <a:endParaRPr lang="zh-CN" altLang="en-US" sz="1600" b="1" dirty="0">
              <a:solidFill>
                <a:srgbClr val="0E0EFF"/>
              </a:solidFill>
              <a:latin typeface="Arial" panose="020B0604020202020204" pitchFamily="34" charset="0"/>
              <a:ea typeface="黑体" panose="02010609060101010101" pitchFamily="49" charset="-122"/>
              <a:cs typeface="Arial" panose="020B0604020202020204" pitchFamily="34" charset="0"/>
            </a:endParaRPr>
          </a:p>
          <a:p>
            <a:pPr lvl="0" algn="just" defTabSz="457200">
              <a:defRPr/>
            </a:pPr>
            <a:endParaRPr lang="zh-CN" altLang="en-US" sz="1400" b="1" dirty="0">
              <a:solidFill>
                <a:srgbClr val="0E0EFF"/>
              </a:solidFill>
              <a:ea typeface="黑体" panose="02010609060101010101" pitchFamily="49" charset="-122"/>
            </a:endParaRPr>
          </a:p>
        </p:txBody>
      </p:sp>
      <p:pic>
        <p:nvPicPr>
          <p:cNvPr id="10" name="图片 9"/>
          <p:cNvPicPr>
            <a:picLocks noChangeAspect="1"/>
          </p:cNvPicPr>
          <p:nvPr/>
        </p:nvPicPr>
        <p:blipFill>
          <a:blip r:embed="rId3"/>
          <a:stretch>
            <a:fillRect/>
          </a:stretch>
        </p:blipFill>
        <p:spPr>
          <a:xfrm>
            <a:off x="36320" y="1660843"/>
            <a:ext cx="1235399" cy="1244419"/>
          </a:xfrm>
          <a:prstGeom prst="rect">
            <a:avLst/>
          </a:prstGeom>
        </p:spPr>
      </p:pic>
      <p:sp>
        <p:nvSpPr>
          <p:cNvPr id="21" name="文本框 20"/>
          <p:cNvSpPr txBox="1"/>
          <p:nvPr/>
        </p:nvSpPr>
        <p:spPr>
          <a:xfrm>
            <a:off x="1644102" y="5296103"/>
            <a:ext cx="3187966" cy="338554"/>
          </a:xfrm>
          <a:prstGeom prst="rect">
            <a:avLst/>
          </a:prstGeom>
          <a:noFill/>
        </p:spPr>
        <p:txBody>
          <a:bodyPr wrap="square" rtlCol="0">
            <a:spAutoFit/>
          </a:bodyPr>
          <a:lstStyle/>
          <a:p>
            <a:pPr lvl="0" algn="just" defTabSz="457200">
              <a:defRPr/>
            </a:pPr>
            <a:r>
              <a:rPr lang="en-US" altLang="zh-CN" sz="1600" b="1" dirty="0">
                <a:solidFill>
                  <a:srgbClr val="0E0EFF"/>
                </a:solidFill>
                <a:latin typeface="Arial" panose="020B0604020202020204" pitchFamily="34" charset="0"/>
                <a:ea typeface="黑体" panose="02010609060101010101" pitchFamily="49" charset="-122"/>
                <a:cs typeface="Arial" panose="020B0604020202020204" pitchFamily="34" charset="0"/>
              </a:rPr>
              <a:t>Crossing</a:t>
            </a:r>
            <a:r>
              <a:rPr lang="en-US" altLang="zh-CN" sz="1600" b="1" dirty="0" smtClean="0">
                <a:solidFill>
                  <a:srgbClr val="0E0EFF"/>
                </a:solidFill>
                <a:ea typeface="黑体" panose="02010609060101010101" pitchFamily="49" charset="-122"/>
              </a:rPr>
              <a:t> </a:t>
            </a:r>
            <a:r>
              <a:rPr lang="en-US" altLang="zh-CN" sz="1600" b="1" dirty="0">
                <a:solidFill>
                  <a:srgbClr val="0E0EFF"/>
                </a:solidFill>
                <a:latin typeface="Arial" panose="020B0604020202020204" pitchFamily="34" charset="0"/>
                <a:ea typeface="黑体" panose="02010609060101010101" pitchFamily="49" charset="-122"/>
                <a:cs typeface="Arial" panose="020B0604020202020204" pitchFamily="34" charset="0"/>
              </a:rPr>
              <a:t>cut</a:t>
            </a:r>
            <a:endParaRPr lang="zh-CN" altLang="en-US" sz="1600" b="1" dirty="0">
              <a:solidFill>
                <a:srgbClr val="0E0EFF"/>
              </a:solidFill>
              <a:latin typeface="Arial" panose="020B0604020202020204" pitchFamily="34" charset="0"/>
              <a:ea typeface="黑体" panose="02010609060101010101" pitchFamily="49" charset="-122"/>
              <a:cs typeface="Arial" panose="020B0604020202020204" pitchFamily="34" charset="0"/>
            </a:endParaRPr>
          </a:p>
        </p:txBody>
      </p:sp>
      <p:pic>
        <p:nvPicPr>
          <p:cNvPr id="11" name="图片 10"/>
          <p:cNvPicPr>
            <a:picLocks noChangeAspect="1"/>
          </p:cNvPicPr>
          <p:nvPr/>
        </p:nvPicPr>
        <p:blipFill rotWithShape="1">
          <a:blip r:embed="rId4"/>
          <a:srcRect l="7620" t="6179" r="6848" b="5217"/>
          <a:stretch/>
        </p:blipFill>
        <p:spPr>
          <a:xfrm>
            <a:off x="36320" y="3326797"/>
            <a:ext cx="1211678" cy="1175119"/>
          </a:xfrm>
          <a:prstGeom prst="rect">
            <a:avLst/>
          </a:prstGeom>
        </p:spPr>
      </p:pic>
      <p:sp>
        <p:nvSpPr>
          <p:cNvPr id="12" name="矩形 11"/>
          <p:cNvSpPr/>
          <p:nvPr/>
        </p:nvSpPr>
        <p:spPr>
          <a:xfrm>
            <a:off x="82550" y="4271673"/>
            <a:ext cx="378418" cy="169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5"/>
          <a:stretch>
            <a:fillRect/>
          </a:stretch>
        </p:blipFill>
        <p:spPr>
          <a:xfrm>
            <a:off x="21265" y="4923451"/>
            <a:ext cx="1250453" cy="1255309"/>
          </a:xfrm>
          <a:prstGeom prst="rect">
            <a:avLst/>
          </a:prstGeom>
        </p:spPr>
      </p:pic>
      <p:sp>
        <p:nvSpPr>
          <p:cNvPr id="25" name="矩形 11"/>
          <p:cNvSpPr>
            <a:spLocks noChangeArrowheads="1"/>
          </p:cNvSpPr>
          <p:nvPr/>
        </p:nvSpPr>
        <p:spPr bwMode="auto">
          <a:xfrm>
            <a:off x="4611438" y="4510810"/>
            <a:ext cx="41159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b="1" dirty="0">
                <a:latin typeface="Times New Roman" panose="02020603050405020304" pitchFamily="18" charset="0"/>
                <a:ea typeface="黑体" panose="02010609060101010101" pitchFamily="49" charset="-122"/>
                <a:cs typeface="Times New Roman" panose="02020603050405020304" pitchFamily="18" charset="0"/>
              </a:rPr>
              <a:t>Schematic diagram of fault </a:t>
            </a:r>
            <a:r>
              <a:rPr lang="en-US" altLang="zh-CN" sz="1200" b="1" dirty="0" smtClean="0">
                <a:latin typeface="Times New Roman" panose="02020603050405020304" pitchFamily="18" charset="0"/>
                <a:ea typeface="黑体" panose="02010609060101010101" pitchFamily="49" charset="-122"/>
                <a:cs typeface="Times New Roman" panose="02020603050405020304" pitchFamily="18" charset="0"/>
              </a:rPr>
              <a:t>networks </a:t>
            </a:r>
            <a:r>
              <a:rPr lang="zh-CN" altLang="en-US" sz="1200" b="1"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1200" b="1" dirty="0" smtClean="0">
                <a:latin typeface="Times New Roman" panose="02020603050405020304" pitchFamily="18" charset="0"/>
                <a:ea typeface="黑体" panose="02010609060101010101" pitchFamily="49" charset="-122"/>
                <a:cs typeface="Times New Roman" panose="02020603050405020304" pitchFamily="18" charset="0"/>
              </a:rPr>
              <a:t>Peacock et al.,2016</a:t>
            </a:r>
            <a:r>
              <a:rPr lang="zh-CN" altLang="en-US" sz="1200" b="1"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1200" b="1"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0" name="图片 19"/>
          <p:cNvPicPr>
            <a:picLocks noChangeAspect="1"/>
          </p:cNvPicPr>
          <p:nvPr/>
        </p:nvPicPr>
        <p:blipFill>
          <a:blip r:embed="rId6"/>
          <a:stretch>
            <a:fillRect/>
          </a:stretch>
        </p:blipFill>
        <p:spPr>
          <a:xfrm>
            <a:off x="7504771" y="78667"/>
            <a:ext cx="1639229" cy="741556"/>
          </a:xfrm>
          <a:prstGeom prst="rect">
            <a:avLst/>
          </a:prstGeom>
        </p:spPr>
      </p:pic>
      <p:pic>
        <p:nvPicPr>
          <p:cNvPr id="3" name="图片 2"/>
          <p:cNvPicPr>
            <a:picLocks noChangeAspect="1"/>
          </p:cNvPicPr>
          <p:nvPr/>
        </p:nvPicPr>
        <p:blipFill>
          <a:blip r:embed="rId7"/>
          <a:stretch>
            <a:fillRect/>
          </a:stretch>
        </p:blipFill>
        <p:spPr>
          <a:xfrm>
            <a:off x="4452002" y="1022718"/>
            <a:ext cx="4708036" cy="3343173"/>
          </a:xfrm>
          <a:prstGeom prst="rect">
            <a:avLst/>
          </a:prstGeom>
        </p:spPr>
      </p:pic>
      <p:sp>
        <p:nvSpPr>
          <p:cNvPr id="6" name="云形 5"/>
          <p:cNvSpPr/>
          <p:nvPr/>
        </p:nvSpPr>
        <p:spPr>
          <a:xfrm>
            <a:off x="4293218" y="4953408"/>
            <a:ext cx="4031167" cy="1426486"/>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smtClean="0">
                <a:latin typeface="Arial" panose="020B0604020202020204" pitchFamily="34" charset="0"/>
                <a:cs typeface="Arial" panose="020B0604020202020204" pitchFamily="34" charset="0"/>
              </a:rPr>
              <a:t>Clarifying the </a:t>
            </a:r>
            <a:r>
              <a:rPr lang="en-US" altLang="zh-CN" sz="1400" b="1" dirty="0" smtClean="0">
                <a:solidFill>
                  <a:srgbClr val="FF0000"/>
                </a:solidFill>
                <a:latin typeface="Arial" panose="020B0604020202020204" pitchFamily="34" charset="0"/>
                <a:cs typeface="Arial" panose="020B0604020202020204" pitchFamily="34" charset="0"/>
              </a:rPr>
              <a:t>type</a:t>
            </a:r>
            <a:r>
              <a:rPr lang="en-US" altLang="zh-CN" sz="1400" b="1" dirty="0" smtClean="0">
                <a:latin typeface="Arial" panose="020B0604020202020204" pitchFamily="34" charset="0"/>
                <a:cs typeface="Arial" panose="020B0604020202020204" pitchFamily="34" charset="0"/>
              </a:rPr>
              <a:t> of fracture network system is the </a:t>
            </a:r>
            <a:r>
              <a:rPr lang="en-US" altLang="zh-CN" sz="1400" b="1" dirty="0" smtClean="0">
                <a:solidFill>
                  <a:srgbClr val="FF0000"/>
                </a:solidFill>
                <a:latin typeface="Arial" panose="020B0604020202020204" pitchFamily="34" charset="0"/>
                <a:cs typeface="Arial" panose="020B0604020202020204" pitchFamily="34" charset="0"/>
              </a:rPr>
              <a:t>basis and key </a:t>
            </a:r>
            <a:r>
              <a:rPr lang="en-US" altLang="zh-CN" sz="1400" b="1" dirty="0" smtClean="0">
                <a:latin typeface="Arial" panose="020B0604020202020204" pitchFamily="34" charset="0"/>
                <a:cs typeface="Arial" panose="020B0604020202020204" pitchFamily="34" charset="0"/>
              </a:rPr>
              <a:t>to understand the fracture network system.</a:t>
            </a:r>
            <a:endParaRPr lang="zh-CN" alt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0300138"/>
      </p:ext>
    </p:extLst>
  </p:cSld>
  <p:clrMapOvr>
    <a:masterClrMapping/>
  </p:clrMapOvr>
  <mc:AlternateContent xmlns:mc="http://schemas.openxmlformats.org/markup-compatibility/2006" xmlns:p14="http://schemas.microsoft.com/office/powerpoint/2010/main">
    <mc:Choice Requires="p14">
      <p:transition spd="slow" p14:dur="2000" advTm="895"/>
    </mc:Choice>
    <mc:Fallback xmlns="">
      <p:transition spd="slow" advTm="89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2760" y="-295915"/>
            <a:ext cx="5033556" cy="985719"/>
          </a:xfrm>
          <a:prstGeom prst="rect">
            <a:avLst/>
          </a:prstGeom>
          <a:noFill/>
        </p:spPr>
        <p:txBody>
          <a:bodyPr wrap="square" rtlCol="0">
            <a:spAutoFit/>
          </a:bodyPr>
          <a:lstStyle/>
          <a:p>
            <a:pPr marL="457200" indent="-457200" defTabSz="913765">
              <a:lnSpc>
                <a:spcPct val="250000"/>
              </a:lnSpc>
              <a:buFont typeface="Wingdings" panose="05000000000000000000" pitchFamily="2" charset="2"/>
              <a:buChar char="n"/>
            </a:pPr>
            <a:r>
              <a:rPr lang="en-US" altLang="zh-CN" sz="2800" b="1" kern="0" dirty="0" smtClean="0">
                <a:solidFill>
                  <a:srgbClr val="FF0000"/>
                </a:solidFill>
                <a:latin typeface="Arial" panose="020B0604020202020204" pitchFamily="34" charset="0"/>
                <a:ea typeface="微软雅黑" panose="020B0503020204020204" pitchFamily="34" charset="-122"/>
                <a:cs typeface="Arial" panose="020B0604020202020204" pitchFamily="34" charset="0"/>
              </a:rPr>
              <a:t>Methods</a:t>
            </a:r>
          </a:p>
        </p:txBody>
      </p:sp>
      <p:sp>
        <p:nvSpPr>
          <p:cNvPr id="17" name="Rectangle 2"/>
          <p:cNvSpPr>
            <a:spLocks noChangeArrowheads="1"/>
          </p:cNvSpPr>
          <p:nvPr/>
        </p:nvSpPr>
        <p:spPr bwMode="auto">
          <a:xfrm>
            <a:off x="0" y="855981"/>
            <a:ext cx="9144000" cy="4571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85000"/>
              <a:buFont typeface="Wingdings 2" pitchFamily="18" charset="2"/>
              <a:buChar char="¡"/>
              <a:defRPr sz="3200">
                <a:solidFill>
                  <a:schemeClr val="tx1"/>
                </a:solidFill>
                <a:latin typeface="Arial" charset="0"/>
                <a:ea typeface="宋体" pitchFamily="2" charset="-122"/>
              </a:defRPr>
            </a:lvl1pPr>
            <a:lvl2pPr marL="742950" indent="-285750" eaLnBrk="0" hangingPunct="0">
              <a:spcBef>
                <a:spcPct val="20000"/>
              </a:spcBef>
              <a:buClr>
                <a:schemeClr val="tx2"/>
              </a:buClr>
              <a:buSzPct val="85000"/>
              <a:buFont typeface="Wingdings 2" pitchFamily="18" charset="2"/>
              <a:buChar char=""/>
              <a:defRPr sz="2800">
                <a:solidFill>
                  <a:schemeClr val="tx1"/>
                </a:solidFill>
                <a:latin typeface="Arial" charset="0"/>
                <a:ea typeface="宋体" pitchFamily="2" charset="-122"/>
              </a:defRPr>
            </a:lvl2pPr>
            <a:lvl3pPr marL="1143000" indent="-228600" eaLnBrk="0" hangingPunct="0">
              <a:spcBef>
                <a:spcPct val="20000"/>
              </a:spcBef>
              <a:buClr>
                <a:schemeClr val="folHlink"/>
              </a:buClr>
              <a:buFont typeface="Wingdings 2" pitchFamily="18" charset="2"/>
              <a:buChar char="¡"/>
              <a:defRPr sz="2400">
                <a:solidFill>
                  <a:schemeClr val="tx1"/>
                </a:solidFill>
                <a:latin typeface="Arial" charset="0"/>
                <a:ea typeface="宋体" pitchFamily="2" charset="-122"/>
              </a:defRPr>
            </a:lvl3pPr>
            <a:lvl4pPr marL="1600200" indent="-228600" eaLnBrk="0" hangingPunct="0">
              <a:spcBef>
                <a:spcPct val="20000"/>
              </a:spcBef>
              <a:buClr>
                <a:schemeClr val="tx2"/>
              </a:buClr>
              <a:buSzPct val="90000"/>
              <a:buFont typeface="Wingdings 2" pitchFamily="18" charset="2"/>
              <a:buChar char=""/>
              <a:defRPr sz="2000">
                <a:solidFill>
                  <a:schemeClr val="tx1"/>
                </a:solidFill>
                <a:latin typeface="Arial" charset="0"/>
                <a:ea typeface="宋体" pitchFamily="2" charset="-122"/>
              </a:defRPr>
            </a:lvl4pPr>
            <a:lvl5pPr marL="2057400" indent="-228600" eaLnBrk="0" hangingPunct="0">
              <a:spcBef>
                <a:spcPct val="20000"/>
              </a:spcBef>
              <a:buClr>
                <a:schemeClr val="folHlink"/>
              </a:buClr>
              <a:buFont typeface="Wingdings 2" pitchFamily="18" charset="2"/>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9pPr>
          </a:lstStyle>
          <a:p>
            <a:pPr algn="ctr" eaLnBrk="1" hangingPunct="1">
              <a:spcBef>
                <a:spcPct val="0"/>
              </a:spcBef>
              <a:buClrTx/>
              <a:buSzTx/>
              <a:buFontTx/>
              <a:buNone/>
            </a:pPr>
            <a:endParaRPr lang="zh-CN" altLang="en-US" sz="1400">
              <a:solidFill>
                <a:srgbClr val="000000"/>
              </a:solidFill>
              <a:latin typeface="Times New Roman" pitchFamily="18" charset="0"/>
              <a:ea typeface="黑体" pitchFamily="49" charset="-122"/>
            </a:endParaRPr>
          </a:p>
        </p:txBody>
      </p:sp>
      <p:sp>
        <p:nvSpPr>
          <p:cNvPr id="39" name="文本框 38">
            <a:extLst>
              <a:ext uri="{FF2B5EF4-FFF2-40B4-BE49-F238E27FC236}">
                <a16:creationId xmlns:a16="http://schemas.microsoft.com/office/drawing/2014/main" id="{6CB590FE-AFFC-4FE1-8829-BC98EE2DA0D6}"/>
              </a:ext>
            </a:extLst>
          </p:cNvPr>
          <p:cNvSpPr txBox="1"/>
          <p:nvPr/>
        </p:nvSpPr>
        <p:spPr>
          <a:xfrm>
            <a:off x="137808" y="4053626"/>
            <a:ext cx="3736713" cy="584775"/>
          </a:xfrm>
          <a:prstGeom prst="rect">
            <a:avLst/>
          </a:prstGeom>
          <a:noFill/>
        </p:spPr>
        <p:txBody>
          <a:bodyPr wrap="square" rtlCol="0">
            <a:spAutoFit/>
          </a:bodyPr>
          <a:lstStyle/>
          <a:p>
            <a:pPr marL="285750" lvl="0" indent="-285750">
              <a:buFont typeface="Wingdings" panose="05000000000000000000" pitchFamily="2" charset="2"/>
              <a:buChar char="l"/>
            </a:pPr>
            <a:r>
              <a:rPr lang="en-US" altLang="zh-CN" sz="1600" b="1" dirty="0">
                <a:solidFill>
                  <a:srgbClr val="FF0000"/>
                </a:solidFill>
                <a:latin typeface="Arial" panose="020B0604020202020204" pitchFamily="34" charset="0"/>
                <a:ea typeface="黑体" panose="02010609060101010101" pitchFamily="49" charset="-122"/>
                <a:cs typeface="Arial" panose="020B0604020202020204" pitchFamily="34" charset="0"/>
              </a:rPr>
              <a:t>Topological </a:t>
            </a:r>
            <a:r>
              <a:rPr lang="en-US" altLang="zh-CN" sz="1600" b="1" dirty="0" smtClean="0">
                <a:solidFill>
                  <a:srgbClr val="FF0000"/>
                </a:solidFill>
                <a:latin typeface="Arial" panose="020B0604020202020204" pitchFamily="34" charset="0"/>
                <a:ea typeface="黑体" panose="02010609060101010101" pitchFamily="49" charset="-122"/>
                <a:cs typeface="Arial" panose="020B0604020202020204" pitchFamily="34" charset="0"/>
              </a:rPr>
              <a:t>property</a:t>
            </a:r>
          </a:p>
          <a:p>
            <a:pPr lvl="0"/>
            <a:r>
              <a:rPr lang="en-US" altLang="zh-CN" sz="1600" b="1" dirty="0" smtClean="0">
                <a:solidFill>
                  <a:srgbClr val="FF0000"/>
                </a:solidFill>
                <a:latin typeface="Arial" panose="020B0604020202020204" pitchFamily="34" charset="0"/>
                <a:ea typeface="黑体" panose="02010609060101010101" pitchFamily="49" charset="-122"/>
                <a:cs typeface="Arial" panose="020B0604020202020204" pitchFamily="34" charset="0"/>
              </a:rPr>
              <a:t>——connectivity</a:t>
            </a:r>
            <a:endParaRPr lang="zh-CN" altLang="en-US" sz="1600" b="1" dirty="0">
              <a:solidFill>
                <a:srgbClr val="FF0000"/>
              </a:solidFill>
              <a:latin typeface="Arial" panose="020B0604020202020204" pitchFamily="34" charset="0"/>
              <a:ea typeface="黑体" panose="02010609060101010101" pitchFamily="49" charset="-122"/>
              <a:cs typeface="Arial" panose="020B0604020202020204" pitchFamily="34" charset="0"/>
            </a:endParaRPr>
          </a:p>
        </p:txBody>
      </p:sp>
      <p:sp>
        <p:nvSpPr>
          <p:cNvPr id="13" name="文本框 12">
            <a:extLst>
              <a:ext uri="{FF2B5EF4-FFF2-40B4-BE49-F238E27FC236}">
                <a16:creationId xmlns:a16="http://schemas.microsoft.com/office/drawing/2014/main" id="{6CB590FE-AFFC-4FE1-8829-BC98EE2DA0D6}"/>
              </a:ext>
            </a:extLst>
          </p:cNvPr>
          <p:cNvSpPr txBox="1"/>
          <p:nvPr/>
        </p:nvSpPr>
        <p:spPr>
          <a:xfrm>
            <a:off x="82550" y="2000604"/>
            <a:ext cx="2850221" cy="338554"/>
          </a:xfrm>
          <a:prstGeom prst="rect">
            <a:avLst/>
          </a:prstGeom>
          <a:noFill/>
        </p:spPr>
        <p:txBody>
          <a:bodyPr wrap="square" rtlCol="0">
            <a:spAutoFit/>
          </a:bodyPr>
          <a:lstStyle/>
          <a:p>
            <a:pPr marL="285750" indent="-285750">
              <a:buFont typeface="Wingdings" panose="05000000000000000000" pitchFamily="2" charset="2"/>
              <a:buChar char="l"/>
            </a:pPr>
            <a:r>
              <a:rPr lang="en-US" altLang="zh-CN" sz="1600" b="1" dirty="0" smtClean="0">
                <a:solidFill>
                  <a:srgbClr val="FF0000"/>
                </a:solidFill>
                <a:latin typeface="Arial" panose="020B0604020202020204" pitchFamily="34" charset="0"/>
                <a:ea typeface="黑体" panose="02010609060101010101" pitchFamily="49" charset="-122"/>
                <a:cs typeface="Arial" panose="020B0604020202020204" pitchFamily="34" charset="0"/>
              </a:rPr>
              <a:t>Topological structure</a:t>
            </a:r>
            <a:endParaRPr lang="zh-CN" altLang="en-US" sz="1600" b="1" dirty="0">
              <a:solidFill>
                <a:srgbClr val="FF0000"/>
              </a:solidFill>
              <a:latin typeface="Arial" panose="020B0604020202020204" pitchFamily="34" charset="0"/>
              <a:ea typeface="黑体" panose="02010609060101010101" pitchFamily="49" charset="-122"/>
              <a:cs typeface="Arial" panose="020B0604020202020204" pitchFamily="34" charset="0"/>
            </a:endParaRPr>
          </a:p>
        </p:txBody>
      </p:sp>
      <p:sp>
        <p:nvSpPr>
          <p:cNvPr id="19" name="文本框 18"/>
          <p:cNvSpPr txBox="1"/>
          <p:nvPr/>
        </p:nvSpPr>
        <p:spPr>
          <a:xfrm>
            <a:off x="4676488" y="5176079"/>
            <a:ext cx="4389453" cy="1077218"/>
          </a:xfrm>
          <a:prstGeom prst="rect">
            <a:avLst/>
          </a:prstGeom>
          <a:noFill/>
        </p:spPr>
        <p:txBody>
          <a:bodyPr wrap="square" rtlCol="0">
            <a:spAutoFit/>
          </a:bodyPr>
          <a:lstStyle/>
          <a:p>
            <a:pPr lvl="0" algn="just" defTabSz="457200">
              <a:defRPr/>
            </a:pPr>
            <a:r>
              <a:rPr lang="en-US" altLang="zh-CN" sz="1600" b="1" dirty="0" smtClean="0">
                <a:solidFill>
                  <a:srgbClr val="0E0EFF"/>
                </a:solidFill>
                <a:latin typeface="Arial" panose="020B0604020202020204" pitchFamily="34" charset="0"/>
                <a:ea typeface="黑体" panose="02010609060101010101" pitchFamily="49" charset="-122"/>
                <a:cs typeface="Arial" panose="020B0604020202020204" pitchFamily="34" charset="0"/>
              </a:rPr>
              <a:t>The </a:t>
            </a:r>
            <a:r>
              <a:rPr lang="en-US" altLang="zh-CN" sz="1600" b="1" dirty="0">
                <a:solidFill>
                  <a:srgbClr val="0E0EFF"/>
                </a:solidFill>
                <a:latin typeface="Arial" panose="020B0604020202020204" pitchFamily="34" charset="0"/>
                <a:ea typeface="黑体" panose="02010609060101010101" pitchFamily="49" charset="-122"/>
                <a:cs typeface="Arial" panose="020B0604020202020204" pitchFamily="34" charset="0"/>
              </a:rPr>
              <a:t>degree to which faults </a:t>
            </a:r>
            <a:r>
              <a:rPr lang="en-US" altLang="zh-CN" sz="1600" b="1" dirty="0" smtClean="0">
                <a:solidFill>
                  <a:srgbClr val="0E0EFF"/>
                </a:solidFill>
                <a:latin typeface="Arial" panose="020B0604020202020204" pitchFamily="34" charset="0"/>
                <a:ea typeface="黑体" panose="02010609060101010101" pitchFamily="49" charset="-122"/>
                <a:cs typeface="Arial" panose="020B0604020202020204" pitchFamily="34" charset="0"/>
              </a:rPr>
              <a:t>are </a:t>
            </a:r>
            <a:r>
              <a:rPr lang="en-US" altLang="zh-CN" sz="1600" b="1" dirty="0">
                <a:solidFill>
                  <a:srgbClr val="0E0EFF"/>
                </a:solidFill>
                <a:latin typeface="Arial" panose="020B0604020202020204" pitchFamily="34" charset="0"/>
                <a:ea typeface="黑体" panose="02010609060101010101" pitchFamily="49" charset="-122"/>
                <a:cs typeface="Arial" panose="020B0604020202020204" pitchFamily="34" charset="0"/>
              </a:rPr>
              <a:t>connected within a </a:t>
            </a:r>
            <a:r>
              <a:rPr lang="en-US" altLang="zh-CN" sz="1600" b="1" dirty="0" smtClean="0">
                <a:solidFill>
                  <a:srgbClr val="0E0EFF"/>
                </a:solidFill>
                <a:latin typeface="Arial" panose="020B0604020202020204" pitchFamily="34" charset="0"/>
                <a:ea typeface="黑体" panose="02010609060101010101" pitchFamily="49" charset="-122"/>
                <a:cs typeface="Arial" panose="020B0604020202020204" pitchFamily="34" charset="0"/>
              </a:rPr>
              <a:t>network, which </a:t>
            </a:r>
            <a:r>
              <a:rPr lang="en-US" altLang="zh-CN" sz="1600" b="1" dirty="0">
                <a:solidFill>
                  <a:srgbClr val="0E0EFF"/>
                </a:solidFill>
                <a:latin typeface="Arial" panose="020B0604020202020204" pitchFamily="34" charset="0"/>
                <a:ea typeface="黑体" panose="02010609060101010101" pitchFamily="49" charset="-122"/>
                <a:cs typeface="Arial" panose="020B0604020202020204" pitchFamily="34" charset="0"/>
              </a:rPr>
              <a:t>depends on the size, frequency, orientation, spatial correlation, scaling and topology .</a:t>
            </a:r>
            <a:endParaRPr lang="zh-CN" altLang="en-US" sz="1400" b="1" dirty="0">
              <a:solidFill>
                <a:srgbClr val="0E0EFF"/>
              </a:solidFill>
              <a:ea typeface="黑体" panose="02010609060101010101" pitchFamily="49" charset="-122"/>
            </a:endParaRPr>
          </a:p>
        </p:txBody>
      </p:sp>
      <p:sp>
        <p:nvSpPr>
          <p:cNvPr id="21" name="文本框 20"/>
          <p:cNvSpPr txBox="1"/>
          <p:nvPr/>
        </p:nvSpPr>
        <p:spPr>
          <a:xfrm>
            <a:off x="270346" y="980902"/>
            <a:ext cx="8366741" cy="1015663"/>
          </a:xfrm>
          <a:prstGeom prst="rect">
            <a:avLst/>
          </a:prstGeom>
          <a:noFill/>
        </p:spPr>
        <p:txBody>
          <a:bodyPr wrap="square" rtlCol="0">
            <a:spAutoFit/>
          </a:bodyPr>
          <a:lstStyle/>
          <a:p>
            <a:pPr lvl="0" algn="just" defTabSz="457200">
              <a:defRPr/>
            </a:pPr>
            <a:r>
              <a:rPr lang="en-US" altLang="zh-CN" sz="1600" b="1" dirty="0">
                <a:solidFill>
                  <a:srgbClr val="0E0EFF"/>
                </a:solidFill>
                <a:latin typeface="Arial" panose="020B0604020202020204" pitchFamily="34" charset="0"/>
                <a:ea typeface="黑体" panose="02010609060101010101" pitchFamily="49" charset="-122"/>
                <a:cs typeface="Arial" panose="020B0604020202020204" pitchFamily="34" charset="0"/>
              </a:rPr>
              <a:t> </a:t>
            </a:r>
            <a:r>
              <a:rPr lang="en-US" altLang="zh-CN" sz="1600" b="1" dirty="0" smtClean="0">
                <a:solidFill>
                  <a:srgbClr val="0E0EFF"/>
                </a:solidFill>
                <a:latin typeface="Arial" panose="020B0604020202020204" pitchFamily="34" charset="0"/>
                <a:ea typeface="黑体" panose="02010609060101010101" pitchFamily="49" charset="-122"/>
                <a:cs typeface="Arial" panose="020B0604020202020204" pitchFamily="34" charset="0"/>
              </a:rPr>
              <a:t>    </a:t>
            </a:r>
            <a:r>
              <a:rPr lang="en-US" altLang="zh-CN" sz="2000" b="1" dirty="0" smtClean="0">
                <a:solidFill>
                  <a:srgbClr val="FF0000"/>
                </a:solidFill>
                <a:latin typeface="Arial" panose="020B0604020202020204" pitchFamily="34" charset="0"/>
                <a:ea typeface="黑体" panose="02010609060101010101" pitchFamily="49" charset="-122"/>
                <a:cs typeface="Arial" panose="020B0604020202020204" pitchFamily="34" charset="0"/>
              </a:rPr>
              <a:t>Topology</a:t>
            </a:r>
            <a:r>
              <a:rPr lang="en-US" altLang="zh-CN" sz="2000" b="1" dirty="0" smtClean="0">
                <a:solidFill>
                  <a:srgbClr val="0E0EFF"/>
                </a:solidFill>
                <a:latin typeface="Arial" panose="020B0604020202020204" pitchFamily="34" charset="0"/>
                <a:ea typeface="黑体" panose="02010609060101010101" pitchFamily="49" charset="-122"/>
                <a:cs typeface="Arial" panose="020B0604020202020204" pitchFamily="34" charset="0"/>
              </a:rPr>
              <a:t> </a:t>
            </a:r>
            <a:r>
              <a:rPr lang="en-US" altLang="zh-CN" sz="2000" b="1" dirty="0">
                <a:solidFill>
                  <a:srgbClr val="0E0EFF"/>
                </a:solidFill>
                <a:latin typeface="Arial" panose="020B0604020202020204" pitchFamily="34" charset="0"/>
                <a:ea typeface="黑体" panose="02010609060101010101" pitchFamily="49" charset="-122"/>
                <a:cs typeface="Arial" panose="020B0604020202020204" pitchFamily="34" charset="0"/>
              </a:rPr>
              <a:t>is an area of </a:t>
            </a:r>
            <a:r>
              <a:rPr lang="en-US" altLang="zh-CN" sz="2000" b="1" dirty="0" smtClean="0">
                <a:solidFill>
                  <a:srgbClr val="0E0EFF"/>
                </a:solidFill>
                <a:latin typeface="Arial" panose="020B0604020202020204" pitchFamily="34" charset="0"/>
                <a:ea typeface="黑体" panose="02010609060101010101" pitchFamily="49" charset="-122"/>
                <a:cs typeface="Arial" panose="020B0604020202020204" pitchFamily="34" charset="0"/>
              </a:rPr>
              <a:t>mathematics </a:t>
            </a:r>
            <a:r>
              <a:rPr lang="en-US" altLang="zh-CN" sz="2000" b="1" dirty="0">
                <a:solidFill>
                  <a:srgbClr val="0E0EFF"/>
                </a:solidFill>
                <a:latin typeface="Arial" panose="020B0604020202020204" pitchFamily="34" charset="0"/>
                <a:ea typeface="黑体" panose="02010609060101010101" pitchFamily="49" charset="-122"/>
                <a:cs typeface="Arial" panose="020B0604020202020204" pitchFamily="34" charset="0"/>
              </a:rPr>
              <a:t>that deals with the abstraction and generalization of </a:t>
            </a:r>
            <a:r>
              <a:rPr lang="en-US" altLang="zh-CN" sz="2000" b="1" dirty="0" smtClean="0">
                <a:solidFill>
                  <a:srgbClr val="0E0EFF"/>
                </a:solidFill>
                <a:latin typeface="Arial" panose="020B0604020202020204" pitchFamily="34" charset="0"/>
                <a:ea typeface="黑体" panose="02010609060101010101" pitchFamily="49" charset="-122"/>
                <a:cs typeface="Arial" panose="020B0604020202020204" pitchFamily="34" charset="0"/>
              </a:rPr>
              <a:t>spatial relationships </a:t>
            </a:r>
            <a:r>
              <a:rPr lang="en-US" altLang="zh-CN" sz="2000" b="1" dirty="0">
                <a:solidFill>
                  <a:srgbClr val="0E0EFF"/>
                </a:solidFill>
                <a:latin typeface="Arial" panose="020B0604020202020204" pitchFamily="34" charset="0"/>
                <a:ea typeface="黑体" panose="02010609060101010101" pitchFamily="49" charset="-122"/>
                <a:cs typeface="Arial" panose="020B0604020202020204" pitchFamily="34" charset="0"/>
              </a:rPr>
              <a:t>such as connectivity and continuity. </a:t>
            </a:r>
            <a:endParaRPr lang="zh-CN" altLang="en-US" sz="2000" b="1" dirty="0">
              <a:solidFill>
                <a:srgbClr val="0E0EFF"/>
              </a:solidFill>
              <a:latin typeface="Arial" panose="020B0604020202020204" pitchFamily="34" charset="0"/>
              <a:ea typeface="黑体" panose="02010609060101010101" pitchFamily="49" charset="-122"/>
              <a:cs typeface="Arial" panose="020B0604020202020204" pitchFamily="34" charset="0"/>
            </a:endParaRPr>
          </a:p>
        </p:txBody>
      </p:sp>
      <p:sp>
        <p:nvSpPr>
          <p:cNvPr id="25" name="矩形 11"/>
          <p:cNvSpPr>
            <a:spLocks noChangeArrowheads="1"/>
          </p:cNvSpPr>
          <p:nvPr/>
        </p:nvSpPr>
        <p:spPr bwMode="auto">
          <a:xfrm>
            <a:off x="7165067" y="4619823"/>
            <a:ext cx="19008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1200" b="1" dirty="0" smtClean="0">
                <a:latin typeface="Times New Roman" panose="02020603050405020304" pitchFamily="18" charset="0"/>
                <a:ea typeface="黑体" panose="02010609060101010101" pitchFamily="49" charset="-122"/>
                <a:cs typeface="Times New Roman" panose="02020603050405020304" pitchFamily="18" charset="0"/>
              </a:rPr>
              <a:t>Peacock et al.,2016</a:t>
            </a:r>
            <a:r>
              <a:rPr lang="zh-CN" altLang="en-US" sz="1200" b="1"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1200" b="1"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0" name="图片 19"/>
          <p:cNvPicPr>
            <a:picLocks noChangeAspect="1"/>
          </p:cNvPicPr>
          <p:nvPr/>
        </p:nvPicPr>
        <p:blipFill>
          <a:blip r:embed="rId3"/>
          <a:stretch>
            <a:fillRect/>
          </a:stretch>
        </p:blipFill>
        <p:spPr>
          <a:xfrm>
            <a:off x="7504771" y="78667"/>
            <a:ext cx="1639229" cy="741556"/>
          </a:xfrm>
          <a:prstGeom prst="rect">
            <a:avLst/>
          </a:prstGeom>
        </p:spPr>
      </p:pic>
      <p:pic>
        <p:nvPicPr>
          <p:cNvPr id="2" name="图片 1"/>
          <p:cNvPicPr>
            <a:picLocks noChangeAspect="1"/>
          </p:cNvPicPr>
          <p:nvPr/>
        </p:nvPicPr>
        <p:blipFill rotWithShape="1">
          <a:blip r:embed="rId4"/>
          <a:srcRect r="3479"/>
          <a:stretch/>
        </p:blipFill>
        <p:spPr>
          <a:xfrm>
            <a:off x="3468028" y="2254986"/>
            <a:ext cx="5303715" cy="2383415"/>
          </a:xfrm>
          <a:prstGeom prst="rect">
            <a:avLst/>
          </a:prstGeom>
        </p:spPr>
      </p:pic>
      <p:sp>
        <p:nvSpPr>
          <p:cNvPr id="5" name="矩形 4"/>
          <p:cNvSpPr/>
          <p:nvPr/>
        </p:nvSpPr>
        <p:spPr>
          <a:xfrm>
            <a:off x="537974" y="2700340"/>
            <a:ext cx="2662425" cy="1138773"/>
          </a:xfrm>
          <a:prstGeom prst="rect">
            <a:avLst/>
          </a:prstGeom>
        </p:spPr>
        <p:txBody>
          <a:bodyPr wrap="square">
            <a:spAutoFit/>
          </a:bodyPr>
          <a:lstStyle/>
          <a:p>
            <a:r>
              <a:rPr lang="en-US" altLang="zh-CN" sz="1600" b="1" dirty="0">
                <a:solidFill>
                  <a:srgbClr val="0E0EFF"/>
                </a:solidFill>
                <a:latin typeface="Arial" panose="020B0604020202020204" pitchFamily="34" charset="0"/>
                <a:ea typeface="黑体" panose="02010609060101010101" pitchFamily="49" charset="-122"/>
                <a:cs typeface="Arial" panose="020B0604020202020204" pitchFamily="34" charset="0"/>
              </a:rPr>
              <a:t>Node type</a:t>
            </a:r>
            <a:r>
              <a:rPr lang="zh-CN" altLang="en-US" sz="1600" b="1" dirty="0">
                <a:solidFill>
                  <a:srgbClr val="0E0EFF"/>
                </a:solidFill>
                <a:latin typeface="Arial" panose="020B0604020202020204" pitchFamily="34" charset="0"/>
                <a:ea typeface="黑体" panose="02010609060101010101" pitchFamily="49" charset="-122"/>
                <a:cs typeface="Arial" panose="020B0604020202020204" pitchFamily="34" charset="0"/>
              </a:rPr>
              <a:t>：</a:t>
            </a:r>
            <a:endParaRPr lang="en-US" altLang="zh-CN" sz="1600" b="1" dirty="0">
              <a:solidFill>
                <a:srgbClr val="0E0EFF"/>
              </a:solidFill>
              <a:latin typeface="Arial" panose="020B0604020202020204" pitchFamily="34" charset="0"/>
              <a:ea typeface="黑体" panose="02010609060101010101" pitchFamily="49" charset="-122"/>
              <a:cs typeface="Arial" panose="020B0604020202020204" pitchFamily="34" charset="0"/>
            </a:endParaRPr>
          </a:p>
          <a:p>
            <a:r>
              <a:rPr lang="en-US" altLang="zh-CN" dirty="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       I</a:t>
            </a:r>
            <a:r>
              <a:rPr lang="zh-CN" altLang="en-US" dirty="0" smtClean="0">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Y</a:t>
            </a:r>
            <a:r>
              <a:rPr lang="zh-CN" altLang="en-US" dirty="0" smtClean="0">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X</a:t>
            </a:r>
          </a:p>
          <a:p>
            <a:r>
              <a:rPr lang="en-US" altLang="zh-CN" sz="1600" b="1" dirty="0">
                <a:solidFill>
                  <a:srgbClr val="0E0EFF"/>
                </a:solidFill>
                <a:latin typeface="Arial" panose="020B0604020202020204" pitchFamily="34" charset="0"/>
                <a:ea typeface="黑体" panose="02010609060101010101" pitchFamily="49" charset="-122"/>
                <a:cs typeface="Arial" panose="020B0604020202020204" pitchFamily="34" charset="0"/>
              </a:rPr>
              <a:t>Branch type</a:t>
            </a:r>
            <a:r>
              <a:rPr lang="zh-CN" altLang="en-US" sz="1600" b="1" dirty="0">
                <a:solidFill>
                  <a:srgbClr val="0E0EFF"/>
                </a:solidFill>
                <a:latin typeface="Arial" panose="020B0604020202020204" pitchFamily="34" charset="0"/>
                <a:ea typeface="黑体" panose="02010609060101010101" pitchFamily="49" charset="-122"/>
                <a:cs typeface="Arial" panose="020B0604020202020204" pitchFamily="34" charset="0"/>
              </a:rPr>
              <a:t>：</a:t>
            </a:r>
            <a:endParaRPr lang="en-US" altLang="zh-CN" sz="1600" b="1" dirty="0">
              <a:solidFill>
                <a:srgbClr val="0E0EFF"/>
              </a:solidFill>
              <a:latin typeface="Arial" panose="020B0604020202020204" pitchFamily="34" charset="0"/>
              <a:ea typeface="黑体" panose="02010609060101010101" pitchFamily="49" charset="-122"/>
              <a:cs typeface="Arial" panose="020B0604020202020204" pitchFamily="34" charset="0"/>
            </a:endParaRPr>
          </a:p>
          <a:p>
            <a:r>
              <a:rPr lang="en-US" altLang="zh-CN" dirty="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      I-I</a:t>
            </a:r>
            <a:r>
              <a:rPr lang="zh-CN" altLang="en-US" dirty="0" smtClean="0">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I-C</a:t>
            </a:r>
            <a:r>
              <a:rPr lang="zh-CN" altLang="en-US" dirty="0" smtClean="0">
                <a:latin typeface="Arial" panose="020B0604020202020204" pitchFamily="34" charset="0"/>
                <a:cs typeface="Arial" panose="020B0604020202020204" pitchFamily="34" charset="0"/>
              </a:rPr>
              <a:t>、</a:t>
            </a:r>
            <a:r>
              <a:rPr lang="en-US" altLang="zh-CN" dirty="0" smtClean="0">
                <a:latin typeface="Arial" panose="020B0604020202020204" pitchFamily="34" charset="0"/>
                <a:cs typeface="Arial" panose="020B0604020202020204" pitchFamily="34" charset="0"/>
              </a:rPr>
              <a:t>C-C</a:t>
            </a:r>
            <a:endParaRPr lang="en-US" altLang="zh-CN" dirty="0">
              <a:latin typeface="Arial" panose="020B0604020202020204" pitchFamily="34" charset="0"/>
              <a:cs typeface="Arial" panose="020B0604020202020204" pitchFamily="34" charset="0"/>
            </a:endParaRPr>
          </a:p>
        </p:txBody>
      </p:sp>
      <p:pic>
        <p:nvPicPr>
          <p:cNvPr id="7" name="图片 6"/>
          <p:cNvPicPr>
            <a:picLocks noChangeAspect="1"/>
          </p:cNvPicPr>
          <p:nvPr/>
        </p:nvPicPr>
        <p:blipFill>
          <a:blip r:embed="rId5"/>
          <a:stretch>
            <a:fillRect/>
          </a:stretch>
        </p:blipFill>
        <p:spPr>
          <a:xfrm>
            <a:off x="187038" y="4667445"/>
            <a:ext cx="4384962" cy="2099678"/>
          </a:xfrm>
          <a:prstGeom prst="rect">
            <a:avLst/>
          </a:prstGeom>
        </p:spPr>
      </p:pic>
      <p:sp>
        <p:nvSpPr>
          <p:cNvPr id="22" name="矩形 3"/>
          <p:cNvSpPr>
            <a:spLocks noChangeArrowheads="1"/>
          </p:cNvSpPr>
          <p:nvPr/>
        </p:nvSpPr>
        <p:spPr bwMode="auto">
          <a:xfrm>
            <a:off x="82550" y="6628623"/>
            <a:ext cx="18585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1200" b="1" dirty="0" smtClean="0">
                <a:latin typeface="Times New Roman" panose="02020603050405020304" pitchFamily="18" charset="0"/>
                <a:ea typeface="黑体" panose="02010609060101010101" pitchFamily="49" charset="-122"/>
                <a:cs typeface="Times New Roman" panose="02020603050405020304" pitchFamily="18" charset="0"/>
              </a:rPr>
              <a:t>Sanderson et al</a:t>
            </a:r>
            <a:r>
              <a:rPr lang="zh-CN" altLang="en-US" sz="1200" b="1"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1200" b="1" dirty="0" smtClean="0">
                <a:latin typeface="Times New Roman" panose="02020603050405020304" pitchFamily="18" charset="0"/>
                <a:ea typeface="黑体" panose="02010609060101010101" pitchFamily="49" charset="-122"/>
                <a:cs typeface="Times New Roman" panose="02020603050405020304" pitchFamily="18" charset="0"/>
              </a:rPr>
              <a:t>2015</a:t>
            </a:r>
            <a:r>
              <a:rPr lang="zh-CN" altLang="en-US" sz="1200" b="1"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1200" b="1"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51967666"/>
      </p:ext>
    </p:extLst>
  </p:cSld>
  <p:clrMapOvr>
    <a:masterClrMapping/>
  </p:clrMapOvr>
  <mc:AlternateContent xmlns:mc="http://schemas.openxmlformats.org/markup-compatibility/2006" xmlns:p14="http://schemas.microsoft.com/office/powerpoint/2010/main">
    <mc:Choice Requires="p14">
      <p:transition spd="slow" p14:dur="2000" advTm="824"/>
    </mc:Choice>
    <mc:Fallback xmlns="">
      <p:transition spd="slow" advTm="82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2760" y="-295915"/>
            <a:ext cx="5033556" cy="985719"/>
          </a:xfrm>
          <a:prstGeom prst="rect">
            <a:avLst/>
          </a:prstGeom>
          <a:noFill/>
        </p:spPr>
        <p:txBody>
          <a:bodyPr wrap="square" rtlCol="0">
            <a:spAutoFit/>
          </a:bodyPr>
          <a:lstStyle/>
          <a:p>
            <a:pPr marL="457200" indent="-457200" defTabSz="913765">
              <a:lnSpc>
                <a:spcPct val="250000"/>
              </a:lnSpc>
              <a:buFont typeface="Wingdings" panose="05000000000000000000" pitchFamily="2" charset="2"/>
              <a:buChar char="n"/>
            </a:pPr>
            <a:r>
              <a:rPr lang="en-US" altLang="zh-CN" sz="2800" b="1" kern="0" dirty="0" smtClean="0">
                <a:solidFill>
                  <a:srgbClr val="FF0000"/>
                </a:solidFill>
                <a:latin typeface="Arial" panose="020B0604020202020204" pitchFamily="34" charset="0"/>
                <a:ea typeface="微软雅黑" panose="020B0503020204020204" pitchFamily="34" charset="-122"/>
                <a:cs typeface="Arial" panose="020B0604020202020204" pitchFamily="34" charset="0"/>
              </a:rPr>
              <a:t>Methods</a:t>
            </a:r>
          </a:p>
        </p:txBody>
      </p:sp>
      <p:sp>
        <p:nvSpPr>
          <p:cNvPr id="17" name="Rectangle 2"/>
          <p:cNvSpPr>
            <a:spLocks noChangeArrowheads="1"/>
          </p:cNvSpPr>
          <p:nvPr/>
        </p:nvSpPr>
        <p:spPr bwMode="auto">
          <a:xfrm>
            <a:off x="0" y="855981"/>
            <a:ext cx="9144000" cy="4571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85000"/>
              <a:buFont typeface="Wingdings 2" pitchFamily="18" charset="2"/>
              <a:buChar char="¡"/>
              <a:defRPr sz="3200">
                <a:solidFill>
                  <a:schemeClr val="tx1"/>
                </a:solidFill>
                <a:latin typeface="Arial" charset="0"/>
                <a:ea typeface="宋体" pitchFamily="2" charset="-122"/>
              </a:defRPr>
            </a:lvl1pPr>
            <a:lvl2pPr marL="742950" indent="-285750" eaLnBrk="0" hangingPunct="0">
              <a:spcBef>
                <a:spcPct val="20000"/>
              </a:spcBef>
              <a:buClr>
                <a:schemeClr val="tx2"/>
              </a:buClr>
              <a:buSzPct val="85000"/>
              <a:buFont typeface="Wingdings 2" pitchFamily="18" charset="2"/>
              <a:buChar char=""/>
              <a:defRPr sz="2800">
                <a:solidFill>
                  <a:schemeClr val="tx1"/>
                </a:solidFill>
                <a:latin typeface="Arial" charset="0"/>
                <a:ea typeface="宋体" pitchFamily="2" charset="-122"/>
              </a:defRPr>
            </a:lvl2pPr>
            <a:lvl3pPr marL="1143000" indent="-228600" eaLnBrk="0" hangingPunct="0">
              <a:spcBef>
                <a:spcPct val="20000"/>
              </a:spcBef>
              <a:buClr>
                <a:schemeClr val="folHlink"/>
              </a:buClr>
              <a:buFont typeface="Wingdings 2" pitchFamily="18" charset="2"/>
              <a:buChar char="¡"/>
              <a:defRPr sz="2400">
                <a:solidFill>
                  <a:schemeClr val="tx1"/>
                </a:solidFill>
                <a:latin typeface="Arial" charset="0"/>
                <a:ea typeface="宋体" pitchFamily="2" charset="-122"/>
              </a:defRPr>
            </a:lvl3pPr>
            <a:lvl4pPr marL="1600200" indent="-228600" eaLnBrk="0" hangingPunct="0">
              <a:spcBef>
                <a:spcPct val="20000"/>
              </a:spcBef>
              <a:buClr>
                <a:schemeClr val="tx2"/>
              </a:buClr>
              <a:buSzPct val="90000"/>
              <a:buFont typeface="Wingdings 2" pitchFamily="18" charset="2"/>
              <a:buChar char=""/>
              <a:defRPr sz="2000">
                <a:solidFill>
                  <a:schemeClr val="tx1"/>
                </a:solidFill>
                <a:latin typeface="Arial" charset="0"/>
                <a:ea typeface="宋体" pitchFamily="2" charset="-122"/>
              </a:defRPr>
            </a:lvl4pPr>
            <a:lvl5pPr marL="2057400" indent="-228600" eaLnBrk="0" hangingPunct="0">
              <a:spcBef>
                <a:spcPct val="20000"/>
              </a:spcBef>
              <a:buClr>
                <a:schemeClr val="folHlink"/>
              </a:buClr>
              <a:buFont typeface="Wingdings 2" pitchFamily="18" charset="2"/>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9pPr>
          </a:lstStyle>
          <a:p>
            <a:pPr algn="ctr" eaLnBrk="1" hangingPunct="1">
              <a:spcBef>
                <a:spcPct val="0"/>
              </a:spcBef>
              <a:buClrTx/>
              <a:buSzTx/>
              <a:buFontTx/>
              <a:buNone/>
            </a:pPr>
            <a:endParaRPr lang="zh-CN" altLang="en-US" sz="1400">
              <a:solidFill>
                <a:srgbClr val="000000"/>
              </a:solidFill>
              <a:latin typeface="Times New Roman" pitchFamily="18" charset="0"/>
              <a:ea typeface="黑体" pitchFamily="49" charset="-122"/>
            </a:endParaRPr>
          </a:p>
        </p:txBody>
      </p:sp>
      <p:sp>
        <p:nvSpPr>
          <p:cNvPr id="39" name="文本框 38">
            <a:extLst>
              <a:ext uri="{FF2B5EF4-FFF2-40B4-BE49-F238E27FC236}">
                <a16:creationId xmlns:a16="http://schemas.microsoft.com/office/drawing/2014/main" id="{6CB590FE-AFFC-4FE1-8829-BC98EE2DA0D6}"/>
              </a:ext>
            </a:extLst>
          </p:cNvPr>
          <p:cNvSpPr txBox="1"/>
          <p:nvPr/>
        </p:nvSpPr>
        <p:spPr>
          <a:xfrm>
            <a:off x="137808" y="4053626"/>
            <a:ext cx="3736713" cy="584775"/>
          </a:xfrm>
          <a:prstGeom prst="rect">
            <a:avLst/>
          </a:prstGeom>
          <a:noFill/>
        </p:spPr>
        <p:txBody>
          <a:bodyPr wrap="square" rtlCol="0">
            <a:spAutoFit/>
          </a:bodyPr>
          <a:lstStyle/>
          <a:p>
            <a:pPr marL="285750" lvl="0" indent="-285750">
              <a:buFont typeface="Wingdings" panose="05000000000000000000" pitchFamily="2" charset="2"/>
              <a:buChar char="l"/>
            </a:pPr>
            <a:r>
              <a:rPr lang="en-US" altLang="zh-CN" sz="1600" b="1" dirty="0" smtClean="0">
                <a:solidFill>
                  <a:srgbClr val="FF0000"/>
                </a:solidFill>
                <a:latin typeface="Arial" panose="020B0604020202020204" pitchFamily="34" charset="0"/>
                <a:ea typeface="黑体" panose="02010609060101010101" pitchFamily="49" charset="-122"/>
                <a:cs typeface="Arial" panose="020B0604020202020204" pitchFamily="34" charset="0"/>
              </a:rPr>
              <a:t>Fractal property</a:t>
            </a:r>
          </a:p>
          <a:p>
            <a:pPr lvl="0"/>
            <a:r>
              <a:rPr lang="en-US" altLang="zh-CN" sz="1600" b="1" dirty="0" smtClean="0">
                <a:solidFill>
                  <a:srgbClr val="FF0000"/>
                </a:solidFill>
                <a:latin typeface="Arial" panose="020B0604020202020204" pitchFamily="34" charset="0"/>
                <a:ea typeface="黑体" panose="02010609060101010101" pitchFamily="49" charset="-122"/>
                <a:cs typeface="Arial" panose="020B0604020202020204" pitchFamily="34" charset="0"/>
              </a:rPr>
              <a:t>——self-similarity</a:t>
            </a:r>
            <a:endParaRPr lang="zh-CN" altLang="en-US" sz="1600" b="1" dirty="0">
              <a:solidFill>
                <a:srgbClr val="FF0000"/>
              </a:solidFill>
              <a:latin typeface="Arial" panose="020B0604020202020204" pitchFamily="34" charset="0"/>
              <a:ea typeface="黑体" panose="02010609060101010101" pitchFamily="49" charset="-122"/>
              <a:cs typeface="Arial" panose="020B0604020202020204" pitchFamily="34" charset="0"/>
            </a:endParaRPr>
          </a:p>
        </p:txBody>
      </p:sp>
      <p:sp>
        <p:nvSpPr>
          <p:cNvPr id="13" name="文本框 12">
            <a:extLst>
              <a:ext uri="{FF2B5EF4-FFF2-40B4-BE49-F238E27FC236}">
                <a16:creationId xmlns:a16="http://schemas.microsoft.com/office/drawing/2014/main" id="{6CB590FE-AFFC-4FE1-8829-BC98EE2DA0D6}"/>
              </a:ext>
            </a:extLst>
          </p:cNvPr>
          <p:cNvSpPr txBox="1"/>
          <p:nvPr/>
        </p:nvSpPr>
        <p:spPr>
          <a:xfrm>
            <a:off x="82550" y="2000604"/>
            <a:ext cx="2850221" cy="338554"/>
          </a:xfrm>
          <a:prstGeom prst="rect">
            <a:avLst/>
          </a:prstGeom>
          <a:noFill/>
        </p:spPr>
        <p:txBody>
          <a:bodyPr wrap="square" rtlCol="0">
            <a:spAutoFit/>
          </a:bodyPr>
          <a:lstStyle/>
          <a:p>
            <a:pPr marL="285750" indent="-285750">
              <a:buFont typeface="Wingdings" panose="05000000000000000000" pitchFamily="2" charset="2"/>
              <a:buChar char="l"/>
            </a:pPr>
            <a:r>
              <a:rPr lang="en-US" altLang="zh-CN" sz="1600" b="1" dirty="0" smtClean="0">
                <a:solidFill>
                  <a:srgbClr val="FF0000"/>
                </a:solidFill>
                <a:latin typeface="Arial" panose="020B0604020202020204" pitchFamily="34" charset="0"/>
                <a:ea typeface="黑体" panose="02010609060101010101" pitchFamily="49" charset="-122"/>
                <a:cs typeface="Arial" panose="020B0604020202020204" pitchFamily="34" charset="0"/>
              </a:rPr>
              <a:t>Fractal dimension</a:t>
            </a:r>
            <a:endParaRPr lang="zh-CN" altLang="en-US" sz="1600" b="1" dirty="0">
              <a:solidFill>
                <a:srgbClr val="FF0000"/>
              </a:solidFill>
              <a:latin typeface="Arial" panose="020B0604020202020204" pitchFamily="34" charset="0"/>
              <a:ea typeface="黑体" panose="02010609060101010101" pitchFamily="49" charset="-122"/>
              <a:cs typeface="Arial" panose="020B0604020202020204" pitchFamily="34" charset="0"/>
            </a:endParaRPr>
          </a:p>
        </p:txBody>
      </p:sp>
      <p:sp>
        <p:nvSpPr>
          <p:cNvPr id="19" name="文本框 18"/>
          <p:cNvSpPr txBox="1"/>
          <p:nvPr/>
        </p:nvSpPr>
        <p:spPr>
          <a:xfrm>
            <a:off x="4382290" y="4929858"/>
            <a:ext cx="4389453" cy="1569660"/>
          </a:xfrm>
          <a:prstGeom prst="rect">
            <a:avLst/>
          </a:prstGeom>
          <a:noFill/>
        </p:spPr>
        <p:txBody>
          <a:bodyPr wrap="square" rtlCol="0">
            <a:spAutoFit/>
          </a:bodyPr>
          <a:lstStyle/>
          <a:p>
            <a:pPr lvl="0" algn="just" defTabSz="457200">
              <a:defRPr/>
            </a:pPr>
            <a:r>
              <a:rPr lang="en-US" altLang="zh-CN" sz="1600" b="1" dirty="0">
                <a:solidFill>
                  <a:srgbClr val="0E0EFF"/>
                </a:solidFill>
                <a:latin typeface="Arial" panose="020B0604020202020204" pitchFamily="34" charset="0"/>
                <a:ea typeface="黑体" panose="02010609060101010101" pitchFamily="49" charset="-122"/>
                <a:cs typeface="Arial" panose="020B0604020202020204" pitchFamily="34" charset="0"/>
              </a:rPr>
              <a:t>The complexity of fractals lies in its properties of self-similarity. This implies that </a:t>
            </a:r>
            <a:r>
              <a:rPr lang="en-US" altLang="zh-CN" sz="1600" b="1" dirty="0" smtClean="0">
                <a:solidFill>
                  <a:srgbClr val="0E0EFF"/>
                </a:solidFill>
                <a:latin typeface="Arial" panose="020B0604020202020204" pitchFamily="34" charset="0"/>
                <a:ea typeface="黑体" panose="02010609060101010101" pitchFamily="49" charset="-122"/>
                <a:cs typeface="Arial" panose="020B0604020202020204" pitchFamily="34" charset="0"/>
              </a:rPr>
              <a:t>while simple </a:t>
            </a:r>
            <a:r>
              <a:rPr lang="en-US" altLang="zh-CN" sz="1600" b="1" dirty="0">
                <a:solidFill>
                  <a:srgbClr val="0E0EFF"/>
                </a:solidFill>
                <a:latin typeface="Arial" panose="020B0604020202020204" pitchFamily="34" charset="0"/>
                <a:ea typeface="黑体" panose="02010609060101010101" pitchFamily="49" charset="-122"/>
                <a:cs typeface="Arial" panose="020B0604020202020204" pitchFamily="34" charset="0"/>
              </a:rPr>
              <a:t>geometric patterns abide by rules of general </a:t>
            </a:r>
            <a:r>
              <a:rPr lang="en-US" altLang="zh-CN" sz="1600" b="1" dirty="0" smtClean="0">
                <a:solidFill>
                  <a:srgbClr val="0E0EFF"/>
                </a:solidFill>
                <a:latin typeface="Arial" panose="020B0604020202020204" pitchFamily="34" charset="0"/>
                <a:ea typeface="黑体" panose="02010609060101010101" pitchFamily="49" charset="-122"/>
                <a:cs typeface="Arial" panose="020B0604020202020204" pitchFamily="34" charset="0"/>
              </a:rPr>
              <a:t>scaling</a:t>
            </a:r>
            <a:r>
              <a:rPr lang="zh-CN" altLang="en-US" sz="1600" b="1" dirty="0" smtClean="0">
                <a:solidFill>
                  <a:srgbClr val="0E0EFF"/>
                </a:solidFill>
                <a:latin typeface="Arial" panose="020B0604020202020204" pitchFamily="34" charset="0"/>
                <a:ea typeface="黑体" panose="02010609060101010101" pitchFamily="49" charset="-122"/>
                <a:cs typeface="Arial" panose="020B0604020202020204" pitchFamily="34" charset="0"/>
              </a:rPr>
              <a:t>，</a:t>
            </a:r>
            <a:r>
              <a:rPr lang="en-US" altLang="zh-CN" sz="1600" b="1" dirty="0">
                <a:solidFill>
                  <a:srgbClr val="0E0EFF"/>
                </a:solidFill>
                <a:latin typeface="Arial" panose="020B0604020202020204" pitchFamily="34" charset="0"/>
                <a:ea typeface="黑体" panose="02010609060101010101" pitchFamily="49" charset="-122"/>
                <a:cs typeface="Arial" panose="020B0604020202020204" pitchFamily="34" charset="0"/>
              </a:rPr>
              <a:t>highly complex varieties </a:t>
            </a:r>
            <a:r>
              <a:rPr lang="en-US" altLang="zh-CN" sz="1600" b="1" dirty="0" smtClean="0">
                <a:solidFill>
                  <a:srgbClr val="0E0EFF"/>
                </a:solidFill>
                <a:latin typeface="Arial" panose="020B0604020202020204" pitchFamily="34" charset="0"/>
                <a:ea typeface="黑体" panose="02010609060101010101" pitchFamily="49" charset="-122"/>
                <a:cs typeface="Arial" panose="020B0604020202020204" pitchFamily="34" charset="0"/>
              </a:rPr>
              <a:t>scales </a:t>
            </a:r>
            <a:r>
              <a:rPr lang="en-US" altLang="zh-CN" sz="1600" b="1" dirty="0">
                <a:solidFill>
                  <a:srgbClr val="0E0EFF"/>
                </a:solidFill>
                <a:latin typeface="Arial" panose="020B0604020202020204" pitchFamily="34" charset="0"/>
                <a:ea typeface="黑体" panose="02010609060101010101" pitchFamily="49" charset="-122"/>
                <a:cs typeface="Arial" panose="020B0604020202020204" pitchFamily="34" charset="0"/>
              </a:rPr>
              <a:t>invariably and follows the rule of power law. </a:t>
            </a:r>
            <a:endParaRPr lang="zh-CN" altLang="en-US" sz="1400" b="1" dirty="0">
              <a:solidFill>
                <a:srgbClr val="0E0EFF"/>
              </a:solidFill>
              <a:ea typeface="黑体" panose="02010609060101010101" pitchFamily="49" charset="-122"/>
            </a:endParaRPr>
          </a:p>
        </p:txBody>
      </p:sp>
      <p:sp>
        <p:nvSpPr>
          <p:cNvPr id="21" name="文本框 20"/>
          <p:cNvSpPr txBox="1"/>
          <p:nvPr/>
        </p:nvSpPr>
        <p:spPr>
          <a:xfrm>
            <a:off x="270346" y="980902"/>
            <a:ext cx="8366741" cy="1015663"/>
          </a:xfrm>
          <a:prstGeom prst="rect">
            <a:avLst/>
          </a:prstGeom>
          <a:noFill/>
        </p:spPr>
        <p:txBody>
          <a:bodyPr wrap="square" rtlCol="0">
            <a:spAutoFit/>
          </a:bodyPr>
          <a:lstStyle/>
          <a:p>
            <a:pPr lvl="0" algn="just" defTabSz="457200">
              <a:defRPr/>
            </a:pPr>
            <a:r>
              <a:rPr lang="en-US" altLang="zh-CN" sz="1600" b="1" dirty="0">
                <a:solidFill>
                  <a:srgbClr val="0E0EFF"/>
                </a:solidFill>
                <a:latin typeface="Arial" panose="020B0604020202020204" pitchFamily="34" charset="0"/>
                <a:ea typeface="黑体" panose="02010609060101010101" pitchFamily="49" charset="-122"/>
                <a:cs typeface="Arial" panose="020B0604020202020204" pitchFamily="34" charset="0"/>
              </a:rPr>
              <a:t> </a:t>
            </a:r>
            <a:r>
              <a:rPr lang="en-US" altLang="zh-CN" sz="1600" b="1" dirty="0" smtClean="0">
                <a:solidFill>
                  <a:srgbClr val="0E0EFF"/>
                </a:solidFill>
                <a:latin typeface="Arial" panose="020B0604020202020204" pitchFamily="34" charset="0"/>
                <a:ea typeface="黑体" panose="02010609060101010101" pitchFamily="49" charset="-122"/>
                <a:cs typeface="Arial" panose="020B0604020202020204" pitchFamily="34" charset="0"/>
              </a:rPr>
              <a:t>    </a:t>
            </a:r>
            <a:r>
              <a:rPr lang="en-US" altLang="zh-CN" sz="2000" b="1" dirty="0" smtClean="0">
                <a:solidFill>
                  <a:srgbClr val="FF0000"/>
                </a:solidFill>
                <a:latin typeface="Arial" panose="020B0604020202020204" pitchFamily="34" charset="0"/>
                <a:ea typeface="黑体" panose="02010609060101010101" pitchFamily="49" charset="-122"/>
                <a:cs typeface="Arial" panose="020B0604020202020204" pitchFamily="34" charset="0"/>
              </a:rPr>
              <a:t>Fractal analysis</a:t>
            </a:r>
            <a:r>
              <a:rPr lang="en-US" altLang="zh-CN" sz="2000" b="1" dirty="0">
                <a:solidFill>
                  <a:srgbClr val="0E0EFF"/>
                </a:solidFill>
                <a:latin typeface="Arial" panose="020B0604020202020204" pitchFamily="34" charset="0"/>
                <a:ea typeface="黑体" panose="02010609060101010101" pitchFamily="49" charset="-122"/>
                <a:cs typeface="Arial" panose="020B0604020202020204" pitchFamily="34" charset="0"/>
              </a:rPr>
              <a:t> provides a method of </a:t>
            </a:r>
            <a:r>
              <a:rPr lang="en-US" altLang="zh-CN" sz="2000" b="1" dirty="0" err="1">
                <a:solidFill>
                  <a:srgbClr val="0E0EFF"/>
                </a:solidFill>
                <a:latin typeface="Arial" panose="020B0604020202020204" pitchFamily="34" charset="0"/>
                <a:ea typeface="黑体" panose="02010609060101010101" pitchFamily="49" charset="-122"/>
                <a:cs typeface="Arial" panose="020B0604020202020204" pitchFamily="34" charset="0"/>
              </a:rPr>
              <a:t>analysing</a:t>
            </a:r>
            <a:r>
              <a:rPr lang="en-US" altLang="zh-CN" sz="2000" b="1" dirty="0">
                <a:solidFill>
                  <a:srgbClr val="0E0EFF"/>
                </a:solidFill>
                <a:latin typeface="Arial" panose="020B0604020202020204" pitchFamily="34" charset="0"/>
                <a:ea typeface="黑体" panose="02010609060101010101" pitchFamily="49" charset="-122"/>
                <a:cs typeface="Arial" panose="020B0604020202020204" pitchFamily="34" charset="0"/>
              </a:rPr>
              <a:t> </a:t>
            </a:r>
            <a:r>
              <a:rPr lang="en-US" altLang="zh-CN" sz="2000" b="1" dirty="0" smtClean="0">
                <a:solidFill>
                  <a:srgbClr val="0E0EFF"/>
                </a:solidFill>
                <a:latin typeface="Arial" panose="020B0604020202020204" pitchFamily="34" charset="0"/>
                <a:ea typeface="黑体" panose="02010609060101010101" pitchFamily="49" charset="-122"/>
                <a:cs typeface="Arial" panose="020B0604020202020204" pitchFamily="34" charset="0"/>
              </a:rPr>
              <a:t>patterns that </a:t>
            </a:r>
            <a:r>
              <a:rPr lang="en-US" altLang="zh-CN" sz="2000" b="1" dirty="0">
                <a:solidFill>
                  <a:srgbClr val="0E0EFF"/>
                </a:solidFill>
                <a:latin typeface="Arial" panose="020B0604020202020204" pitchFamily="34" charset="0"/>
                <a:ea typeface="黑体" panose="02010609060101010101" pitchFamily="49" charset="-122"/>
                <a:cs typeface="Arial" panose="020B0604020202020204" pitchFamily="34" charset="0"/>
              </a:rPr>
              <a:t>are typically too complicated and discontinuous to </a:t>
            </a:r>
            <a:r>
              <a:rPr lang="en-US" altLang="zh-CN" sz="2000" b="1" dirty="0" smtClean="0">
                <a:solidFill>
                  <a:srgbClr val="0E0EFF"/>
                </a:solidFill>
                <a:latin typeface="Arial" panose="020B0604020202020204" pitchFamily="34" charset="0"/>
                <a:ea typeface="黑体" panose="02010609060101010101" pitchFamily="49" charset="-122"/>
                <a:cs typeface="Arial" panose="020B0604020202020204" pitchFamily="34" charset="0"/>
              </a:rPr>
              <a:t>be </a:t>
            </a:r>
            <a:r>
              <a:rPr lang="en-US" altLang="zh-CN" sz="2000" b="1" dirty="0" err="1" smtClean="0">
                <a:solidFill>
                  <a:srgbClr val="0E0EFF"/>
                </a:solidFill>
                <a:latin typeface="Arial" panose="020B0604020202020204" pitchFamily="34" charset="0"/>
                <a:ea typeface="黑体" panose="02010609060101010101" pitchFamily="49" charset="-122"/>
                <a:cs typeface="Arial" panose="020B0604020202020204" pitchFamily="34" charset="0"/>
              </a:rPr>
              <a:t>characterised</a:t>
            </a:r>
            <a:r>
              <a:rPr lang="en-US" altLang="zh-CN" sz="2000" b="1" dirty="0" smtClean="0">
                <a:solidFill>
                  <a:srgbClr val="0E0EFF"/>
                </a:solidFill>
                <a:latin typeface="Arial" panose="020B0604020202020204" pitchFamily="34" charset="0"/>
                <a:ea typeface="黑体" panose="02010609060101010101" pitchFamily="49" charset="-122"/>
                <a:cs typeface="Arial" panose="020B0604020202020204" pitchFamily="34" charset="0"/>
              </a:rPr>
              <a:t> </a:t>
            </a:r>
            <a:r>
              <a:rPr lang="en-US" altLang="zh-CN" sz="2000" b="1" dirty="0">
                <a:solidFill>
                  <a:srgbClr val="0E0EFF"/>
                </a:solidFill>
                <a:latin typeface="Arial" panose="020B0604020202020204" pitchFamily="34" charset="0"/>
                <a:ea typeface="黑体" panose="02010609060101010101" pitchFamily="49" charset="-122"/>
                <a:cs typeface="Arial" panose="020B0604020202020204" pitchFamily="34" charset="0"/>
              </a:rPr>
              <a:t>by conventional geometry . </a:t>
            </a:r>
            <a:endParaRPr lang="zh-CN" altLang="en-US" sz="2000" b="1" dirty="0">
              <a:solidFill>
                <a:srgbClr val="0E0EFF"/>
              </a:solidFill>
              <a:latin typeface="Arial" panose="020B0604020202020204" pitchFamily="34" charset="0"/>
              <a:ea typeface="黑体" panose="02010609060101010101" pitchFamily="49" charset="-122"/>
              <a:cs typeface="Arial" panose="020B0604020202020204" pitchFamily="34" charset="0"/>
            </a:endParaRPr>
          </a:p>
        </p:txBody>
      </p:sp>
      <p:sp>
        <p:nvSpPr>
          <p:cNvPr id="25" name="矩形 11"/>
          <p:cNvSpPr>
            <a:spLocks noChangeArrowheads="1"/>
          </p:cNvSpPr>
          <p:nvPr/>
        </p:nvSpPr>
        <p:spPr bwMode="auto">
          <a:xfrm>
            <a:off x="5481233" y="4482914"/>
            <a:ext cx="31558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b="1" dirty="0">
                <a:latin typeface="Times New Roman" panose="02020603050405020304" pitchFamily="18" charset="0"/>
                <a:ea typeface="黑体" panose="02010609060101010101" pitchFamily="49" charset="-122"/>
                <a:cs typeface="Times New Roman" panose="02020603050405020304" pitchFamily="18" charset="0"/>
              </a:rPr>
              <a:t>Calculation and fitting of fractal dimension</a:t>
            </a:r>
          </a:p>
        </p:txBody>
      </p:sp>
      <p:pic>
        <p:nvPicPr>
          <p:cNvPr id="20" name="图片 19"/>
          <p:cNvPicPr>
            <a:picLocks noChangeAspect="1"/>
          </p:cNvPicPr>
          <p:nvPr/>
        </p:nvPicPr>
        <p:blipFill>
          <a:blip r:embed="rId3"/>
          <a:stretch>
            <a:fillRect/>
          </a:stretch>
        </p:blipFill>
        <p:spPr>
          <a:xfrm>
            <a:off x="7504771" y="78667"/>
            <a:ext cx="1639229" cy="741556"/>
          </a:xfrm>
          <a:prstGeom prst="rect">
            <a:avLst/>
          </a:prstGeom>
        </p:spPr>
      </p:pic>
      <p:sp>
        <p:nvSpPr>
          <p:cNvPr id="22" name="矩形 3"/>
          <p:cNvSpPr>
            <a:spLocks noChangeArrowheads="1"/>
          </p:cNvSpPr>
          <p:nvPr/>
        </p:nvSpPr>
        <p:spPr bwMode="auto">
          <a:xfrm>
            <a:off x="1159688" y="6581001"/>
            <a:ext cx="18585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12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 Peacock</a:t>
            </a:r>
            <a:r>
              <a:rPr lang="zh-CN" altLang="en-US" sz="12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2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2017 </a:t>
            </a:r>
            <a:r>
              <a:rPr lang="zh-CN" altLang="en-US" sz="1200" b="1"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en-US" sz="1200" b="1"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4"/>
          <a:stretch>
            <a:fillRect/>
          </a:stretch>
        </p:blipFill>
        <p:spPr>
          <a:xfrm>
            <a:off x="303427" y="4716231"/>
            <a:ext cx="3571094" cy="1834562"/>
          </a:xfrm>
          <a:prstGeom prst="rect">
            <a:avLst/>
          </a:prstGeom>
        </p:spPr>
      </p:pic>
      <p:sp>
        <p:nvSpPr>
          <p:cNvPr id="16" name="文本框 15"/>
          <p:cNvSpPr txBox="1"/>
          <p:nvPr/>
        </p:nvSpPr>
        <p:spPr>
          <a:xfrm>
            <a:off x="421525" y="2904004"/>
            <a:ext cx="4652280" cy="584775"/>
          </a:xfrm>
          <a:prstGeom prst="rect">
            <a:avLst/>
          </a:prstGeom>
          <a:noFill/>
        </p:spPr>
        <p:txBody>
          <a:bodyPr wrap="square" rtlCol="0">
            <a:spAutoFit/>
          </a:bodyPr>
          <a:lstStyle/>
          <a:p>
            <a:pPr lvl="0" algn="just" defTabSz="457200">
              <a:defRPr/>
            </a:pPr>
            <a:r>
              <a:rPr lang="en-US" altLang="zh-CN" sz="1600" b="1" dirty="0">
                <a:solidFill>
                  <a:srgbClr val="0E0EFF"/>
                </a:solidFill>
                <a:latin typeface="Arial" panose="020B0604020202020204" pitchFamily="34" charset="0"/>
                <a:ea typeface="黑体" panose="02010609060101010101" pitchFamily="49" charset="-122"/>
                <a:cs typeface="Arial" panose="020B0604020202020204" pitchFamily="34" charset="0"/>
              </a:rPr>
              <a:t>D </a:t>
            </a:r>
            <a:r>
              <a:rPr lang="en-US" altLang="zh-CN" sz="1600" b="1" dirty="0" smtClean="0">
                <a:solidFill>
                  <a:srgbClr val="0E0EFF"/>
                </a:solidFill>
                <a:latin typeface="Arial" panose="020B0604020202020204" pitchFamily="34" charset="0"/>
                <a:ea typeface="黑体" panose="02010609060101010101" pitchFamily="49" charset="-122"/>
                <a:cs typeface="Arial" panose="020B0604020202020204" pitchFamily="34" charset="0"/>
              </a:rPr>
              <a:t>provides a succinct </a:t>
            </a:r>
            <a:r>
              <a:rPr lang="en-US" altLang="zh-CN" sz="1600" b="1" dirty="0">
                <a:solidFill>
                  <a:srgbClr val="0E0EFF"/>
                </a:solidFill>
                <a:latin typeface="Arial" panose="020B0604020202020204" pitchFamily="34" charset="0"/>
                <a:ea typeface="黑体" panose="02010609060101010101" pitchFamily="49" charset="-122"/>
                <a:cs typeface="Arial" panose="020B0604020202020204" pitchFamily="34" charset="0"/>
              </a:rPr>
              <a:t>value that may be used to </a:t>
            </a:r>
            <a:r>
              <a:rPr lang="en-US" altLang="zh-CN" sz="1600" b="1" dirty="0" err="1">
                <a:solidFill>
                  <a:srgbClr val="0E0EFF"/>
                </a:solidFill>
                <a:latin typeface="Arial" panose="020B0604020202020204" pitchFamily="34" charset="0"/>
                <a:ea typeface="黑体" panose="02010609060101010101" pitchFamily="49" charset="-122"/>
                <a:cs typeface="Arial" panose="020B0604020202020204" pitchFamily="34" charset="0"/>
              </a:rPr>
              <a:t>characterise</a:t>
            </a:r>
            <a:r>
              <a:rPr lang="en-US" altLang="zh-CN" sz="1600" b="1" dirty="0">
                <a:solidFill>
                  <a:srgbClr val="0E0EFF"/>
                </a:solidFill>
                <a:latin typeface="Arial" panose="020B0604020202020204" pitchFamily="34" charset="0"/>
                <a:ea typeface="黑体" panose="02010609060101010101" pitchFamily="49" charset="-122"/>
                <a:cs typeface="Arial" panose="020B0604020202020204" pitchFamily="34" charset="0"/>
              </a:rPr>
              <a:t> fractal geometry.</a:t>
            </a:r>
            <a:endParaRPr lang="zh-CN" altLang="en-US" sz="1400" b="1" dirty="0">
              <a:solidFill>
                <a:srgbClr val="0E0EFF"/>
              </a:solidFill>
              <a:ea typeface="黑体" panose="02010609060101010101" pitchFamily="49" charset="-122"/>
            </a:endParaRPr>
          </a:p>
        </p:txBody>
      </p:sp>
      <p:pic>
        <p:nvPicPr>
          <p:cNvPr id="9" name="图片 8"/>
          <p:cNvPicPr>
            <a:picLocks noChangeAspect="1"/>
          </p:cNvPicPr>
          <p:nvPr/>
        </p:nvPicPr>
        <p:blipFill>
          <a:blip r:embed="rId5"/>
          <a:stretch>
            <a:fillRect/>
          </a:stretch>
        </p:blipFill>
        <p:spPr>
          <a:xfrm>
            <a:off x="5558571" y="1874872"/>
            <a:ext cx="2765814" cy="2523069"/>
          </a:xfrm>
          <a:prstGeom prst="rect">
            <a:avLst/>
          </a:prstGeom>
          <a:ln w="19050">
            <a:solidFill>
              <a:schemeClr val="tx1"/>
            </a:solidFill>
          </a:ln>
        </p:spPr>
      </p:pic>
    </p:spTree>
    <p:extLst>
      <p:ext uri="{BB962C8B-B14F-4D97-AF65-F5344CB8AC3E}">
        <p14:creationId xmlns:p14="http://schemas.microsoft.com/office/powerpoint/2010/main" val="2103689474"/>
      </p:ext>
    </p:extLst>
  </p:cSld>
  <p:clrMapOvr>
    <a:masterClrMapping/>
  </p:clrMapOvr>
  <mc:AlternateContent xmlns:mc="http://schemas.openxmlformats.org/markup-compatibility/2006" xmlns:p14="http://schemas.microsoft.com/office/powerpoint/2010/main">
    <mc:Choice Requires="p14">
      <p:transition spd="slow" p14:dur="2000" advTm="696"/>
    </mc:Choice>
    <mc:Fallback xmlns="">
      <p:transition spd="slow" advTm="69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2760" y="-295915"/>
            <a:ext cx="5033556" cy="985719"/>
          </a:xfrm>
          <a:prstGeom prst="rect">
            <a:avLst/>
          </a:prstGeom>
          <a:noFill/>
        </p:spPr>
        <p:txBody>
          <a:bodyPr wrap="square" rtlCol="0">
            <a:spAutoFit/>
          </a:bodyPr>
          <a:lstStyle/>
          <a:p>
            <a:pPr marL="457200" indent="-457200" defTabSz="913765">
              <a:lnSpc>
                <a:spcPct val="250000"/>
              </a:lnSpc>
              <a:buFont typeface="Wingdings" panose="05000000000000000000" pitchFamily="2" charset="2"/>
              <a:buChar char="n"/>
            </a:pPr>
            <a:r>
              <a:rPr lang="en-US" altLang="zh-CN" sz="2800" b="1" kern="0" dirty="0">
                <a:solidFill>
                  <a:srgbClr val="FF0000"/>
                </a:solidFill>
                <a:latin typeface="Arial" panose="020B0604020202020204" pitchFamily="34" charset="0"/>
                <a:ea typeface="微软雅黑" panose="020B0503020204020204" pitchFamily="34" charset="-122"/>
                <a:cs typeface="Arial" panose="020B0604020202020204" pitchFamily="34" charset="0"/>
              </a:rPr>
              <a:t>Result and conclusion</a:t>
            </a:r>
          </a:p>
        </p:txBody>
      </p:sp>
      <p:sp>
        <p:nvSpPr>
          <p:cNvPr id="17" name="Rectangle 2"/>
          <p:cNvSpPr>
            <a:spLocks noChangeArrowheads="1"/>
          </p:cNvSpPr>
          <p:nvPr/>
        </p:nvSpPr>
        <p:spPr bwMode="auto">
          <a:xfrm>
            <a:off x="0" y="855981"/>
            <a:ext cx="9144000" cy="4571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85000"/>
              <a:buFont typeface="Wingdings 2" pitchFamily="18" charset="2"/>
              <a:buChar char="¡"/>
              <a:defRPr sz="3200">
                <a:solidFill>
                  <a:schemeClr val="tx1"/>
                </a:solidFill>
                <a:latin typeface="Arial" charset="0"/>
                <a:ea typeface="宋体" pitchFamily="2" charset="-122"/>
              </a:defRPr>
            </a:lvl1pPr>
            <a:lvl2pPr marL="742950" indent="-285750" eaLnBrk="0" hangingPunct="0">
              <a:spcBef>
                <a:spcPct val="20000"/>
              </a:spcBef>
              <a:buClr>
                <a:schemeClr val="tx2"/>
              </a:buClr>
              <a:buSzPct val="85000"/>
              <a:buFont typeface="Wingdings 2" pitchFamily="18" charset="2"/>
              <a:buChar char=""/>
              <a:defRPr sz="2800">
                <a:solidFill>
                  <a:schemeClr val="tx1"/>
                </a:solidFill>
                <a:latin typeface="Arial" charset="0"/>
                <a:ea typeface="宋体" pitchFamily="2" charset="-122"/>
              </a:defRPr>
            </a:lvl2pPr>
            <a:lvl3pPr marL="1143000" indent="-228600" eaLnBrk="0" hangingPunct="0">
              <a:spcBef>
                <a:spcPct val="20000"/>
              </a:spcBef>
              <a:buClr>
                <a:schemeClr val="folHlink"/>
              </a:buClr>
              <a:buFont typeface="Wingdings 2" pitchFamily="18" charset="2"/>
              <a:buChar char="¡"/>
              <a:defRPr sz="2400">
                <a:solidFill>
                  <a:schemeClr val="tx1"/>
                </a:solidFill>
                <a:latin typeface="Arial" charset="0"/>
                <a:ea typeface="宋体" pitchFamily="2" charset="-122"/>
              </a:defRPr>
            </a:lvl3pPr>
            <a:lvl4pPr marL="1600200" indent="-228600" eaLnBrk="0" hangingPunct="0">
              <a:spcBef>
                <a:spcPct val="20000"/>
              </a:spcBef>
              <a:buClr>
                <a:schemeClr val="tx2"/>
              </a:buClr>
              <a:buSzPct val="90000"/>
              <a:buFont typeface="Wingdings 2" pitchFamily="18" charset="2"/>
              <a:buChar char=""/>
              <a:defRPr sz="2000">
                <a:solidFill>
                  <a:schemeClr val="tx1"/>
                </a:solidFill>
                <a:latin typeface="Arial" charset="0"/>
                <a:ea typeface="宋体" pitchFamily="2" charset="-122"/>
              </a:defRPr>
            </a:lvl4pPr>
            <a:lvl5pPr marL="2057400" indent="-228600" eaLnBrk="0" hangingPunct="0">
              <a:spcBef>
                <a:spcPct val="20000"/>
              </a:spcBef>
              <a:buClr>
                <a:schemeClr val="folHlink"/>
              </a:buClr>
              <a:buFont typeface="Wingdings 2" pitchFamily="18" charset="2"/>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9pPr>
          </a:lstStyle>
          <a:p>
            <a:pPr algn="ctr" eaLnBrk="1" hangingPunct="1">
              <a:spcBef>
                <a:spcPct val="0"/>
              </a:spcBef>
              <a:buClrTx/>
              <a:buSzTx/>
              <a:buFontTx/>
              <a:buNone/>
            </a:pPr>
            <a:endParaRPr lang="zh-CN" altLang="en-US" sz="1400">
              <a:solidFill>
                <a:srgbClr val="000000"/>
              </a:solidFill>
              <a:latin typeface="Times New Roman" pitchFamily="18" charset="0"/>
              <a:ea typeface="黑体" pitchFamily="49" charset="-122"/>
            </a:endParaRPr>
          </a:p>
        </p:txBody>
      </p:sp>
      <p:sp>
        <p:nvSpPr>
          <p:cNvPr id="39" name="文本框 38">
            <a:extLst>
              <a:ext uri="{FF2B5EF4-FFF2-40B4-BE49-F238E27FC236}">
                <a16:creationId xmlns:a16="http://schemas.microsoft.com/office/drawing/2014/main" id="{6CB590FE-AFFC-4FE1-8829-BC98EE2DA0D6}"/>
              </a:ext>
            </a:extLst>
          </p:cNvPr>
          <p:cNvSpPr txBox="1"/>
          <p:nvPr/>
        </p:nvSpPr>
        <p:spPr>
          <a:xfrm>
            <a:off x="21265" y="1003188"/>
            <a:ext cx="6268023" cy="400110"/>
          </a:xfrm>
          <a:prstGeom prst="rect">
            <a:avLst/>
          </a:prstGeom>
          <a:noFill/>
        </p:spPr>
        <p:txBody>
          <a:bodyPr wrap="square" rtlCol="0">
            <a:spAutoFit/>
          </a:bodyPr>
          <a:lstStyle/>
          <a:p>
            <a:pPr marL="285750" indent="-285750">
              <a:buFont typeface="Wingdings" panose="05000000000000000000" pitchFamily="2" charset="2"/>
              <a:buChar char="l"/>
            </a:pPr>
            <a:r>
              <a:rPr lang="en-US" altLang="zh-CN" sz="2000" b="1" dirty="0">
                <a:solidFill>
                  <a:srgbClr val="FF0000"/>
                </a:solidFill>
                <a:latin typeface="Arial" panose="020B0604020202020204" pitchFamily="34" charset="0"/>
                <a:ea typeface="黑体" panose="02010609060101010101" pitchFamily="49" charset="-122"/>
                <a:cs typeface="Arial" panose="020B0604020202020204" pitchFamily="34" charset="0"/>
              </a:rPr>
              <a:t>Topological </a:t>
            </a:r>
            <a:r>
              <a:rPr lang="en-US" altLang="zh-CN" sz="2000" b="1" dirty="0" smtClean="0">
                <a:solidFill>
                  <a:srgbClr val="FF0000"/>
                </a:solidFill>
                <a:latin typeface="Arial" panose="020B0604020202020204" pitchFamily="34" charset="0"/>
                <a:ea typeface="黑体" panose="02010609060101010101" pitchFamily="49" charset="-122"/>
                <a:cs typeface="Arial" panose="020B0604020202020204" pitchFamily="34" charset="0"/>
              </a:rPr>
              <a:t>structure of </a:t>
            </a:r>
            <a:r>
              <a:rPr lang="en-US" altLang="zh-CN" sz="2000" b="1" dirty="0" err="1" smtClean="0">
                <a:solidFill>
                  <a:srgbClr val="FF0000"/>
                </a:solidFill>
                <a:latin typeface="Arial" panose="020B0604020202020204" pitchFamily="34" charset="0"/>
                <a:ea typeface="黑体" panose="02010609060101010101" pitchFamily="49" charset="-122"/>
                <a:cs typeface="Arial" panose="020B0604020202020204" pitchFamily="34" charset="0"/>
              </a:rPr>
              <a:t>Wenchang</a:t>
            </a:r>
            <a:r>
              <a:rPr lang="en-US" altLang="zh-CN" sz="2000" b="1" dirty="0" smtClean="0">
                <a:solidFill>
                  <a:srgbClr val="FF0000"/>
                </a:solidFill>
                <a:latin typeface="Arial" panose="020B0604020202020204" pitchFamily="34" charset="0"/>
                <a:ea typeface="黑体" panose="02010609060101010101" pitchFamily="49" charset="-122"/>
                <a:cs typeface="Arial" panose="020B0604020202020204" pitchFamily="34" charset="0"/>
              </a:rPr>
              <a:t> 9/8 area</a:t>
            </a:r>
            <a:endParaRPr lang="zh-CN" altLang="en-US" sz="2000" b="1" dirty="0">
              <a:solidFill>
                <a:srgbClr val="FF0000"/>
              </a:solidFill>
              <a:latin typeface="Arial" panose="020B0604020202020204" pitchFamily="34" charset="0"/>
              <a:ea typeface="黑体" panose="02010609060101010101" pitchFamily="49" charset="-122"/>
              <a:cs typeface="Arial" panose="020B0604020202020204" pitchFamily="34" charset="0"/>
            </a:endParaRPr>
          </a:p>
        </p:txBody>
      </p:sp>
      <p:sp>
        <p:nvSpPr>
          <p:cNvPr id="43" name="矩形 11"/>
          <p:cNvSpPr>
            <a:spLocks noChangeArrowheads="1"/>
          </p:cNvSpPr>
          <p:nvPr/>
        </p:nvSpPr>
        <p:spPr bwMode="auto">
          <a:xfrm>
            <a:off x="21265" y="3994672"/>
            <a:ext cx="3053665" cy="2769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b="1" dirty="0" smtClean="0">
                <a:latin typeface="Times New Roman" panose="02020603050405020304" pitchFamily="18" charset="0"/>
                <a:ea typeface="黑体" panose="02010609060101010101" pitchFamily="49" charset="-122"/>
                <a:cs typeface="Times New Roman" panose="02020603050405020304" pitchFamily="18" charset="0"/>
              </a:rPr>
              <a:t>Topological characteristics </a:t>
            </a:r>
            <a:r>
              <a:rPr lang="en-US" altLang="zh-CN" sz="1200" b="1" dirty="0">
                <a:latin typeface="Times New Roman" panose="02020603050405020304" pitchFamily="18" charset="0"/>
                <a:ea typeface="黑体" panose="02010609060101010101" pitchFamily="49" charset="-122"/>
                <a:cs typeface="Times New Roman" panose="02020603050405020304" pitchFamily="18" charset="0"/>
              </a:rPr>
              <a:t>of </a:t>
            </a:r>
            <a:r>
              <a:rPr lang="en-US" altLang="zh-CN" sz="1200" b="1" dirty="0" smtClean="0">
                <a:latin typeface="Times New Roman" panose="02020603050405020304" pitchFamily="18" charset="0"/>
                <a:ea typeface="黑体" panose="02010609060101010101" pitchFamily="49" charset="-122"/>
                <a:cs typeface="Times New Roman" panose="02020603050405020304" pitchFamily="18" charset="0"/>
              </a:rPr>
              <a:t>T70 surface</a:t>
            </a:r>
            <a:endParaRPr lang="en-US" altLang="zh-CN" sz="1200" b="1"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0" name="图片 19"/>
          <p:cNvPicPr>
            <a:picLocks noChangeAspect="1"/>
          </p:cNvPicPr>
          <p:nvPr/>
        </p:nvPicPr>
        <p:blipFill>
          <a:blip r:embed="rId3"/>
          <a:stretch>
            <a:fillRect/>
          </a:stretch>
        </p:blipFill>
        <p:spPr>
          <a:xfrm>
            <a:off x="7504771" y="78667"/>
            <a:ext cx="1639229" cy="741556"/>
          </a:xfrm>
          <a:prstGeom prst="rect">
            <a:avLst/>
          </a:prstGeom>
        </p:spPr>
      </p:pic>
      <p:sp>
        <p:nvSpPr>
          <p:cNvPr id="22" name="文本框 21">
            <a:extLst>
              <a:ext uri="{FF2B5EF4-FFF2-40B4-BE49-F238E27FC236}">
                <a16:creationId xmlns:a16="http://schemas.microsoft.com/office/drawing/2014/main" id="{6CB590FE-AFFC-4FE1-8829-BC98EE2DA0D6}"/>
              </a:ext>
            </a:extLst>
          </p:cNvPr>
          <p:cNvSpPr txBox="1"/>
          <p:nvPr/>
        </p:nvSpPr>
        <p:spPr>
          <a:xfrm>
            <a:off x="923602" y="1469577"/>
            <a:ext cx="1077340" cy="338554"/>
          </a:xfrm>
          <a:prstGeom prst="rect">
            <a:avLst/>
          </a:prstGeom>
          <a:noFill/>
        </p:spPr>
        <p:txBody>
          <a:bodyPr wrap="square" rtlCol="0">
            <a:spAutoFit/>
          </a:bodyPr>
          <a:lstStyle/>
          <a:p>
            <a:pPr marL="285750" indent="-285750">
              <a:buFont typeface="Wingdings" panose="05000000000000000000" pitchFamily="2" charset="2"/>
              <a:buChar char="l"/>
            </a:pPr>
            <a:r>
              <a:rPr lang="en-US" altLang="zh-CN" sz="1600" b="1" dirty="0" smtClean="0">
                <a:solidFill>
                  <a:srgbClr val="0000FF"/>
                </a:solidFill>
                <a:latin typeface="Arial" panose="020B0604020202020204" pitchFamily="34" charset="0"/>
                <a:ea typeface="黑体" panose="02010609060101010101" pitchFamily="49" charset="-122"/>
                <a:cs typeface="Arial" panose="020B0604020202020204" pitchFamily="34" charset="0"/>
              </a:rPr>
              <a:t>T70</a:t>
            </a:r>
            <a:endParaRPr lang="zh-CN" altLang="en-US" sz="1600" b="1" dirty="0">
              <a:solidFill>
                <a:srgbClr val="0000FF"/>
              </a:solidFill>
              <a:latin typeface="Arial" panose="020B0604020202020204" pitchFamily="34" charset="0"/>
              <a:ea typeface="黑体" panose="02010609060101010101" pitchFamily="49" charset="-122"/>
              <a:cs typeface="Arial" panose="020B0604020202020204" pitchFamily="34" charset="0"/>
            </a:endParaRPr>
          </a:p>
        </p:txBody>
      </p:sp>
      <p:pic>
        <p:nvPicPr>
          <p:cNvPr id="2" name="图片 1"/>
          <p:cNvPicPr>
            <a:picLocks noChangeAspect="1"/>
          </p:cNvPicPr>
          <p:nvPr/>
        </p:nvPicPr>
        <p:blipFill rotWithShape="1">
          <a:blip r:embed="rId4"/>
          <a:srcRect t="1862" b="2240"/>
          <a:stretch/>
        </p:blipFill>
        <p:spPr>
          <a:xfrm>
            <a:off x="21265" y="1947975"/>
            <a:ext cx="3077955" cy="1961869"/>
          </a:xfrm>
          <a:prstGeom prst="rect">
            <a:avLst/>
          </a:prstGeom>
        </p:spPr>
      </p:pic>
      <p:cxnSp>
        <p:nvCxnSpPr>
          <p:cNvPr id="7" name="直接连接符 6"/>
          <p:cNvCxnSpPr/>
          <p:nvPr/>
        </p:nvCxnSpPr>
        <p:spPr>
          <a:xfrm>
            <a:off x="3099220" y="1504786"/>
            <a:ext cx="0" cy="5353214"/>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106332" y="1504786"/>
            <a:ext cx="0" cy="5353214"/>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6CB590FE-AFFC-4FE1-8829-BC98EE2DA0D6}"/>
              </a:ext>
            </a:extLst>
          </p:cNvPr>
          <p:cNvSpPr txBox="1"/>
          <p:nvPr/>
        </p:nvSpPr>
        <p:spPr>
          <a:xfrm>
            <a:off x="4064106" y="1469577"/>
            <a:ext cx="1077340" cy="338554"/>
          </a:xfrm>
          <a:prstGeom prst="rect">
            <a:avLst/>
          </a:prstGeom>
          <a:noFill/>
        </p:spPr>
        <p:txBody>
          <a:bodyPr wrap="square" rtlCol="0">
            <a:spAutoFit/>
          </a:bodyPr>
          <a:lstStyle/>
          <a:p>
            <a:pPr marL="285750" indent="-285750">
              <a:buFont typeface="Wingdings" panose="05000000000000000000" pitchFamily="2" charset="2"/>
              <a:buChar char="l"/>
            </a:pPr>
            <a:r>
              <a:rPr lang="en-US" altLang="zh-CN" sz="1600" b="1" dirty="0" smtClean="0">
                <a:solidFill>
                  <a:srgbClr val="0000FF"/>
                </a:solidFill>
                <a:latin typeface="Arial" panose="020B0604020202020204" pitchFamily="34" charset="0"/>
                <a:ea typeface="黑体" panose="02010609060101010101" pitchFamily="49" charset="-122"/>
                <a:cs typeface="Arial" panose="020B0604020202020204" pitchFamily="34" charset="0"/>
              </a:rPr>
              <a:t>T60</a:t>
            </a:r>
            <a:endParaRPr lang="zh-CN" altLang="en-US" sz="1600" b="1" dirty="0">
              <a:solidFill>
                <a:srgbClr val="0000FF"/>
              </a:solidFill>
              <a:latin typeface="Arial" panose="020B0604020202020204" pitchFamily="34" charset="0"/>
              <a:ea typeface="黑体" panose="02010609060101010101" pitchFamily="49" charset="-122"/>
              <a:cs typeface="Arial" panose="020B0604020202020204" pitchFamily="34" charset="0"/>
            </a:endParaRPr>
          </a:p>
        </p:txBody>
      </p:sp>
      <p:sp>
        <p:nvSpPr>
          <p:cNvPr id="27" name="文本框 26">
            <a:extLst>
              <a:ext uri="{FF2B5EF4-FFF2-40B4-BE49-F238E27FC236}">
                <a16:creationId xmlns:a16="http://schemas.microsoft.com/office/drawing/2014/main" id="{6CB590FE-AFFC-4FE1-8829-BC98EE2DA0D6}"/>
              </a:ext>
            </a:extLst>
          </p:cNvPr>
          <p:cNvSpPr txBox="1"/>
          <p:nvPr/>
        </p:nvSpPr>
        <p:spPr>
          <a:xfrm>
            <a:off x="7204610" y="1469577"/>
            <a:ext cx="1077340" cy="338554"/>
          </a:xfrm>
          <a:prstGeom prst="rect">
            <a:avLst/>
          </a:prstGeom>
          <a:noFill/>
        </p:spPr>
        <p:txBody>
          <a:bodyPr wrap="square" rtlCol="0">
            <a:spAutoFit/>
          </a:bodyPr>
          <a:lstStyle/>
          <a:p>
            <a:pPr marL="285750" indent="-285750">
              <a:buFont typeface="Wingdings" panose="05000000000000000000" pitchFamily="2" charset="2"/>
              <a:buChar char="l"/>
            </a:pPr>
            <a:r>
              <a:rPr lang="en-US" altLang="zh-CN" sz="1600" b="1" dirty="0" smtClean="0">
                <a:solidFill>
                  <a:srgbClr val="0000FF"/>
                </a:solidFill>
                <a:latin typeface="Arial" panose="020B0604020202020204" pitchFamily="34" charset="0"/>
                <a:ea typeface="黑体" panose="02010609060101010101" pitchFamily="49" charset="-122"/>
                <a:cs typeface="Arial" panose="020B0604020202020204" pitchFamily="34" charset="0"/>
              </a:rPr>
              <a:t>T50</a:t>
            </a:r>
            <a:endParaRPr lang="zh-CN" altLang="en-US" sz="1600" b="1" dirty="0">
              <a:solidFill>
                <a:srgbClr val="0000FF"/>
              </a:solidFill>
              <a:latin typeface="Arial" panose="020B0604020202020204" pitchFamily="34" charset="0"/>
              <a:ea typeface="黑体" panose="02010609060101010101" pitchFamily="49" charset="-122"/>
              <a:cs typeface="Arial" panose="020B0604020202020204" pitchFamily="34" charset="0"/>
            </a:endParaRPr>
          </a:p>
        </p:txBody>
      </p:sp>
      <p:pic>
        <p:nvPicPr>
          <p:cNvPr id="9" name="图片 8"/>
          <p:cNvPicPr>
            <a:picLocks noChangeAspect="1"/>
          </p:cNvPicPr>
          <p:nvPr/>
        </p:nvPicPr>
        <p:blipFill rotWithShape="1">
          <a:blip r:embed="rId5"/>
          <a:srcRect l="1030" t="1873" r="1705" b="-1"/>
          <a:stretch/>
        </p:blipFill>
        <p:spPr>
          <a:xfrm>
            <a:off x="3141966" y="1947974"/>
            <a:ext cx="2921620" cy="1961869"/>
          </a:xfrm>
          <a:prstGeom prst="rect">
            <a:avLst/>
          </a:prstGeom>
        </p:spPr>
      </p:pic>
      <p:pic>
        <p:nvPicPr>
          <p:cNvPr id="15" name="图片 14"/>
          <p:cNvPicPr>
            <a:picLocks noChangeAspect="1"/>
          </p:cNvPicPr>
          <p:nvPr/>
        </p:nvPicPr>
        <p:blipFill rotWithShape="1">
          <a:blip r:embed="rId6"/>
          <a:srcRect l="3493" t="3353" r="2003" b="4237"/>
          <a:stretch/>
        </p:blipFill>
        <p:spPr>
          <a:xfrm>
            <a:off x="6191826" y="2019385"/>
            <a:ext cx="2921618" cy="1890458"/>
          </a:xfrm>
          <a:prstGeom prst="rect">
            <a:avLst/>
          </a:prstGeom>
        </p:spPr>
      </p:pic>
      <p:sp>
        <p:nvSpPr>
          <p:cNvPr id="29" name="矩形 11"/>
          <p:cNvSpPr>
            <a:spLocks noChangeArrowheads="1"/>
          </p:cNvSpPr>
          <p:nvPr/>
        </p:nvSpPr>
        <p:spPr bwMode="auto">
          <a:xfrm>
            <a:off x="3105045" y="3994673"/>
            <a:ext cx="3001288" cy="2769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b="1" dirty="0" smtClean="0">
                <a:latin typeface="Times New Roman" panose="02020603050405020304" pitchFamily="18" charset="0"/>
                <a:ea typeface="黑体" panose="02010609060101010101" pitchFamily="49" charset="-122"/>
                <a:cs typeface="Times New Roman" panose="02020603050405020304" pitchFamily="18" charset="0"/>
              </a:rPr>
              <a:t>Topological characteristics </a:t>
            </a:r>
            <a:r>
              <a:rPr lang="en-US" altLang="zh-CN" sz="1200" b="1" dirty="0">
                <a:latin typeface="Times New Roman" panose="02020603050405020304" pitchFamily="18" charset="0"/>
                <a:ea typeface="黑体" panose="02010609060101010101" pitchFamily="49" charset="-122"/>
                <a:cs typeface="Times New Roman" panose="02020603050405020304" pitchFamily="18" charset="0"/>
              </a:rPr>
              <a:t>of </a:t>
            </a:r>
            <a:r>
              <a:rPr lang="en-US" altLang="zh-CN" sz="1200" b="1" dirty="0" smtClean="0">
                <a:latin typeface="Times New Roman" panose="02020603050405020304" pitchFamily="18" charset="0"/>
                <a:ea typeface="黑体" panose="02010609060101010101" pitchFamily="49" charset="-122"/>
                <a:cs typeface="Times New Roman" panose="02020603050405020304" pitchFamily="18" charset="0"/>
              </a:rPr>
              <a:t>T60 surface</a:t>
            </a:r>
            <a:endParaRPr lang="en-US" altLang="zh-CN" sz="12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0" name="矩形 11"/>
          <p:cNvSpPr>
            <a:spLocks noChangeArrowheads="1"/>
          </p:cNvSpPr>
          <p:nvPr/>
        </p:nvSpPr>
        <p:spPr bwMode="auto">
          <a:xfrm>
            <a:off x="6113571" y="3994673"/>
            <a:ext cx="2994050" cy="2769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b="1" dirty="0" smtClean="0">
                <a:latin typeface="Times New Roman" panose="02020603050405020304" pitchFamily="18" charset="0"/>
                <a:ea typeface="黑体" panose="02010609060101010101" pitchFamily="49" charset="-122"/>
                <a:cs typeface="Times New Roman" panose="02020603050405020304" pitchFamily="18" charset="0"/>
              </a:rPr>
              <a:t>Topological characteristics </a:t>
            </a:r>
            <a:r>
              <a:rPr lang="en-US" altLang="zh-CN" sz="1200" b="1" dirty="0">
                <a:latin typeface="Times New Roman" panose="02020603050405020304" pitchFamily="18" charset="0"/>
                <a:ea typeface="黑体" panose="02010609060101010101" pitchFamily="49" charset="-122"/>
                <a:cs typeface="Times New Roman" panose="02020603050405020304" pitchFamily="18" charset="0"/>
              </a:rPr>
              <a:t>of </a:t>
            </a:r>
            <a:r>
              <a:rPr lang="en-US" altLang="zh-CN" sz="1200" b="1" dirty="0" smtClean="0">
                <a:latin typeface="Times New Roman" panose="02020603050405020304" pitchFamily="18" charset="0"/>
                <a:ea typeface="黑体" panose="02010609060101010101" pitchFamily="49" charset="-122"/>
                <a:cs typeface="Times New Roman" panose="02020603050405020304" pitchFamily="18" charset="0"/>
              </a:rPr>
              <a:t>T50 surface</a:t>
            </a:r>
            <a:endParaRPr lang="en-US" altLang="zh-CN" sz="12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1" name="文本框 30">
            <a:extLst>
              <a:ext uri="{FF2B5EF4-FFF2-40B4-BE49-F238E27FC236}">
                <a16:creationId xmlns:a16="http://schemas.microsoft.com/office/drawing/2014/main" id="{6CB590FE-AFFC-4FE1-8829-BC98EE2DA0D6}"/>
              </a:ext>
            </a:extLst>
          </p:cNvPr>
          <p:cNvSpPr txBox="1"/>
          <p:nvPr/>
        </p:nvSpPr>
        <p:spPr>
          <a:xfrm>
            <a:off x="6229294" y="4525930"/>
            <a:ext cx="2762603" cy="2031325"/>
          </a:xfrm>
          <a:prstGeom prst="rect">
            <a:avLst/>
          </a:prstGeom>
          <a:noFill/>
          <a:ln>
            <a:solidFill>
              <a:schemeClr val="tx1"/>
            </a:solidFill>
            <a:prstDash val="dashDot"/>
          </a:ln>
        </p:spPr>
        <p:txBody>
          <a:bodyPr wrap="square" rtlCol="0">
            <a:spAutoFit/>
          </a:bodyPr>
          <a:lstStyle/>
          <a:p>
            <a:pPr algn="just"/>
            <a:r>
              <a:rPr lang="en-US" altLang="zh-CN" b="1" dirty="0">
                <a:solidFill>
                  <a:srgbClr val="0000FF"/>
                </a:solidFill>
                <a:latin typeface="Arial" panose="020B0604020202020204" pitchFamily="34" charset="0"/>
                <a:ea typeface="黑体" panose="02010609060101010101" pitchFamily="49" charset="-122"/>
                <a:cs typeface="Arial" panose="020B0604020202020204" pitchFamily="34" charset="0"/>
              </a:rPr>
              <a:t>The overall </a:t>
            </a:r>
            <a:r>
              <a:rPr lang="en-US" altLang="zh-CN" b="1" dirty="0" smtClean="0">
                <a:solidFill>
                  <a:srgbClr val="0000FF"/>
                </a:solidFill>
                <a:latin typeface="Arial" panose="020B0604020202020204" pitchFamily="34" charset="0"/>
                <a:ea typeface="黑体" panose="02010609060101010101" pitchFamily="49" charset="-122"/>
                <a:cs typeface="Arial" panose="020B0604020202020204" pitchFamily="34" charset="0"/>
              </a:rPr>
              <a:t>connected </a:t>
            </a:r>
            <a:r>
              <a:rPr lang="en-US" altLang="zh-CN" b="1" dirty="0">
                <a:solidFill>
                  <a:srgbClr val="0000FF"/>
                </a:solidFill>
                <a:latin typeface="Arial" panose="020B0604020202020204" pitchFamily="34" charset="0"/>
                <a:ea typeface="黑体" panose="02010609060101010101" pitchFamily="49" charset="-122"/>
                <a:cs typeface="Arial" panose="020B0604020202020204" pitchFamily="34" charset="0"/>
              </a:rPr>
              <a:t>node is low, ranging from </a:t>
            </a:r>
            <a:r>
              <a:rPr lang="en-US" altLang="zh-CN" b="1" dirty="0">
                <a:solidFill>
                  <a:srgbClr val="FF0000"/>
                </a:solidFill>
                <a:latin typeface="Arial" panose="020B0604020202020204" pitchFamily="34" charset="0"/>
                <a:ea typeface="黑体" panose="02010609060101010101" pitchFamily="49" charset="-122"/>
                <a:cs typeface="Arial" panose="020B0604020202020204" pitchFamily="34" charset="0"/>
              </a:rPr>
              <a:t>0-2</a:t>
            </a:r>
            <a:r>
              <a:rPr lang="en-US" altLang="zh-CN" b="1" dirty="0">
                <a:solidFill>
                  <a:srgbClr val="0000FF"/>
                </a:solidFill>
                <a:latin typeface="Arial" panose="020B0604020202020204" pitchFamily="34" charset="0"/>
                <a:ea typeface="黑体" panose="02010609060101010101" pitchFamily="49" charset="-122"/>
                <a:cs typeface="Arial" panose="020B0604020202020204" pitchFamily="34" charset="0"/>
              </a:rPr>
              <a:t>, and gradually weakens from south to north. </a:t>
            </a:r>
            <a:r>
              <a:rPr lang="en-US" altLang="zh-CN" b="1" dirty="0">
                <a:solidFill>
                  <a:srgbClr val="FF0000"/>
                </a:solidFill>
                <a:latin typeface="Arial" panose="020B0604020202020204" pitchFamily="34" charset="0"/>
                <a:ea typeface="黑体" panose="02010609060101010101" pitchFamily="49" charset="-122"/>
                <a:cs typeface="Arial" panose="020B0604020202020204" pitchFamily="34" charset="0"/>
              </a:rPr>
              <a:t>High value areas </a:t>
            </a:r>
            <a:r>
              <a:rPr lang="en-US" altLang="zh-CN" b="1" dirty="0">
                <a:solidFill>
                  <a:srgbClr val="0000FF"/>
                </a:solidFill>
                <a:latin typeface="Arial" panose="020B0604020202020204" pitchFamily="34" charset="0"/>
                <a:ea typeface="黑体" panose="02010609060101010101" pitchFamily="49" charset="-122"/>
                <a:cs typeface="Arial" panose="020B0604020202020204" pitchFamily="34" charset="0"/>
              </a:rPr>
              <a:t>are only developed in the </a:t>
            </a:r>
            <a:r>
              <a:rPr lang="en-US" altLang="zh-CN" b="1" dirty="0" smtClean="0">
                <a:solidFill>
                  <a:srgbClr val="FF0000"/>
                </a:solidFill>
                <a:latin typeface="Arial" panose="020B0604020202020204" pitchFamily="34" charset="0"/>
                <a:ea typeface="黑体" panose="02010609060101010101" pitchFamily="49" charset="-122"/>
                <a:cs typeface="Arial" panose="020B0604020202020204" pitchFamily="34" charset="0"/>
              </a:rPr>
              <a:t>south</a:t>
            </a:r>
            <a:r>
              <a:rPr lang="en-US" altLang="zh-CN" b="1" dirty="0" smtClean="0">
                <a:solidFill>
                  <a:srgbClr val="0000FF"/>
                </a:solidFill>
                <a:latin typeface="Arial" panose="020B0604020202020204" pitchFamily="34" charset="0"/>
                <a:ea typeface="黑体" panose="02010609060101010101" pitchFamily="49" charset="-122"/>
                <a:cs typeface="Arial" panose="020B0604020202020204" pitchFamily="34" charset="0"/>
              </a:rPr>
              <a:t>.</a:t>
            </a:r>
            <a:endParaRPr lang="zh-CN" altLang="en-US" b="1" dirty="0">
              <a:solidFill>
                <a:srgbClr val="0000FF"/>
              </a:solidFill>
              <a:latin typeface="Arial" panose="020B0604020202020204" pitchFamily="34" charset="0"/>
              <a:ea typeface="黑体" panose="02010609060101010101" pitchFamily="49" charset="-122"/>
              <a:cs typeface="Arial" panose="020B0604020202020204" pitchFamily="34" charset="0"/>
            </a:endParaRPr>
          </a:p>
        </p:txBody>
      </p:sp>
      <p:sp>
        <p:nvSpPr>
          <p:cNvPr id="32" name="文本框 31">
            <a:extLst>
              <a:ext uri="{FF2B5EF4-FFF2-40B4-BE49-F238E27FC236}">
                <a16:creationId xmlns:a16="http://schemas.microsoft.com/office/drawing/2014/main" id="{6CB590FE-AFFC-4FE1-8829-BC98EE2DA0D6}"/>
              </a:ext>
            </a:extLst>
          </p:cNvPr>
          <p:cNvSpPr txBox="1"/>
          <p:nvPr/>
        </p:nvSpPr>
        <p:spPr>
          <a:xfrm>
            <a:off x="3141966" y="4502158"/>
            <a:ext cx="2918940" cy="2308324"/>
          </a:xfrm>
          <a:prstGeom prst="rect">
            <a:avLst/>
          </a:prstGeom>
          <a:noFill/>
          <a:ln>
            <a:solidFill>
              <a:schemeClr val="tx1"/>
            </a:solidFill>
            <a:prstDash val="dashDot"/>
          </a:ln>
        </p:spPr>
        <p:txBody>
          <a:bodyPr wrap="square" rtlCol="0">
            <a:spAutoFit/>
          </a:bodyPr>
          <a:lstStyle/>
          <a:p>
            <a:pPr algn="just"/>
            <a:r>
              <a:rPr lang="en-US" altLang="zh-CN" b="1" dirty="0" smtClean="0">
                <a:solidFill>
                  <a:srgbClr val="0000FF"/>
                </a:solidFill>
                <a:latin typeface="Arial" panose="020B0604020202020204" pitchFamily="34" charset="0"/>
                <a:ea typeface="黑体" panose="02010609060101010101" pitchFamily="49" charset="-122"/>
                <a:cs typeface="Arial" panose="020B0604020202020204" pitchFamily="34" charset="0"/>
              </a:rPr>
              <a:t>The</a:t>
            </a:r>
            <a:r>
              <a:rPr lang="en-US" altLang="zh-CN" b="1" dirty="0">
                <a:solidFill>
                  <a:srgbClr val="0000FF"/>
                </a:solidFill>
                <a:latin typeface="Arial" panose="020B0604020202020204" pitchFamily="34" charset="0"/>
                <a:ea typeface="黑体" panose="02010609060101010101" pitchFamily="49" charset="-122"/>
                <a:cs typeface="Arial" panose="020B0604020202020204" pitchFamily="34" charset="0"/>
              </a:rPr>
              <a:t> </a:t>
            </a:r>
            <a:r>
              <a:rPr lang="en-US" altLang="zh-CN" b="1" dirty="0" smtClean="0">
                <a:solidFill>
                  <a:srgbClr val="0000FF"/>
                </a:solidFill>
                <a:latin typeface="Arial" panose="020B0604020202020204" pitchFamily="34" charset="0"/>
                <a:ea typeface="黑体" panose="02010609060101010101" pitchFamily="49" charset="-122"/>
                <a:cs typeface="Arial" panose="020B0604020202020204" pitchFamily="34" charset="0"/>
              </a:rPr>
              <a:t>range of connected node is </a:t>
            </a:r>
            <a:r>
              <a:rPr lang="en-US" altLang="zh-CN" b="1" dirty="0">
                <a:solidFill>
                  <a:srgbClr val="FF0000"/>
                </a:solidFill>
                <a:latin typeface="Arial" panose="020B0604020202020204" pitchFamily="34" charset="0"/>
                <a:ea typeface="黑体" panose="02010609060101010101" pitchFamily="49" charset="-122"/>
                <a:cs typeface="Arial" panose="020B0604020202020204" pitchFamily="34" charset="0"/>
              </a:rPr>
              <a:t>0-7</a:t>
            </a:r>
            <a:r>
              <a:rPr lang="en-US" altLang="zh-CN" b="1" dirty="0">
                <a:solidFill>
                  <a:srgbClr val="0000FF"/>
                </a:solidFill>
                <a:latin typeface="Arial" panose="020B0604020202020204" pitchFamily="34" charset="0"/>
                <a:ea typeface="黑体" panose="02010609060101010101" pitchFamily="49" charset="-122"/>
                <a:cs typeface="Arial" panose="020B0604020202020204" pitchFamily="34" charset="0"/>
              </a:rPr>
              <a:t>, which </a:t>
            </a:r>
            <a:r>
              <a:rPr lang="en-US" altLang="zh-CN" b="1" dirty="0" smtClean="0">
                <a:solidFill>
                  <a:srgbClr val="0000FF"/>
                </a:solidFill>
                <a:latin typeface="Arial" panose="020B0604020202020204" pitchFamily="34" charset="0"/>
                <a:ea typeface="黑体" panose="02010609060101010101" pitchFamily="49" charset="-122"/>
                <a:cs typeface="Arial" panose="020B0604020202020204" pitchFamily="34" charset="0"/>
              </a:rPr>
              <a:t>decreases </a:t>
            </a:r>
            <a:r>
              <a:rPr lang="en-US" altLang="zh-CN" b="1" dirty="0">
                <a:solidFill>
                  <a:srgbClr val="0000FF"/>
                </a:solidFill>
                <a:latin typeface="Arial" panose="020B0604020202020204" pitchFamily="34" charset="0"/>
                <a:ea typeface="黑体" panose="02010609060101010101" pitchFamily="49" charset="-122"/>
                <a:cs typeface="Arial" panose="020B0604020202020204" pitchFamily="34" charset="0"/>
              </a:rPr>
              <a:t>from both sides to the middle</a:t>
            </a:r>
            <a:r>
              <a:rPr lang="en-US" altLang="zh-CN" b="1" dirty="0" smtClean="0">
                <a:solidFill>
                  <a:srgbClr val="0000FF"/>
                </a:solidFill>
                <a:latin typeface="Arial" panose="020B0604020202020204" pitchFamily="34" charset="0"/>
                <a:ea typeface="黑体" panose="02010609060101010101" pitchFamily="49" charset="-122"/>
                <a:cs typeface="Arial" panose="020B0604020202020204" pitchFamily="34" charset="0"/>
              </a:rPr>
              <a:t>. High </a:t>
            </a:r>
            <a:r>
              <a:rPr lang="en-US" altLang="zh-CN" b="1" dirty="0">
                <a:solidFill>
                  <a:srgbClr val="0000FF"/>
                </a:solidFill>
                <a:latin typeface="Arial" panose="020B0604020202020204" pitchFamily="34" charset="0"/>
                <a:ea typeface="黑体" panose="02010609060101010101" pitchFamily="49" charset="-122"/>
                <a:cs typeface="Arial" panose="020B0604020202020204" pitchFamily="34" charset="0"/>
              </a:rPr>
              <a:t>value areas are scattered and distributed on the East and west sides of the study </a:t>
            </a:r>
            <a:r>
              <a:rPr lang="en-US" altLang="zh-CN" b="1" dirty="0" smtClean="0">
                <a:solidFill>
                  <a:srgbClr val="0000FF"/>
                </a:solidFill>
                <a:latin typeface="Arial" panose="020B0604020202020204" pitchFamily="34" charset="0"/>
                <a:ea typeface="黑体" panose="02010609060101010101" pitchFamily="49" charset="-122"/>
                <a:cs typeface="Arial" panose="020B0604020202020204" pitchFamily="34" charset="0"/>
              </a:rPr>
              <a:t>area.</a:t>
            </a:r>
            <a:endParaRPr lang="zh-CN" altLang="en-US" b="1" dirty="0">
              <a:solidFill>
                <a:srgbClr val="0000FF"/>
              </a:solidFill>
              <a:latin typeface="Arial" panose="020B0604020202020204" pitchFamily="34" charset="0"/>
              <a:ea typeface="黑体" panose="02010609060101010101" pitchFamily="49" charset="-122"/>
              <a:cs typeface="Arial" panose="020B0604020202020204" pitchFamily="34" charset="0"/>
            </a:endParaRPr>
          </a:p>
        </p:txBody>
      </p:sp>
      <p:sp>
        <p:nvSpPr>
          <p:cNvPr id="33" name="文本框 32">
            <a:extLst>
              <a:ext uri="{FF2B5EF4-FFF2-40B4-BE49-F238E27FC236}">
                <a16:creationId xmlns:a16="http://schemas.microsoft.com/office/drawing/2014/main" id="{6CB590FE-AFFC-4FE1-8829-BC98EE2DA0D6}"/>
              </a:ext>
            </a:extLst>
          </p:cNvPr>
          <p:cNvSpPr txBox="1"/>
          <p:nvPr/>
        </p:nvSpPr>
        <p:spPr>
          <a:xfrm>
            <a:off x="132760" y="4802928"/>
            <a:ext cx="2762603" cy="1477328"/>
          </a:xfrm>
          <a:prstGeom prst="rect">
            <a:avLst/>
          </a:prstGeom>
          <a:noFill/>
          <a:ln>
            <a:solidFill>
              <a:schemeClr val="tx1"/>
            </a:solidFill>
            <a:prstDash val="dashDot"/>
          </a:ln>
        </p:spPr>
        <p:txBody>
          <a:bodyPr wrap="square" rtlCol="0">
            <a:spAutoFit/>
          </a:bodyPr>
          <a:lstStyle/>
          <a:p>
            <a:r>
              <a:rPr lang="en-US" altLang="zh-CN" b="1" dirty="0">
                <a:solidFill>
                  <a:srgbClr val="0000FF"/>
                </a:solidFill>
                <a:latin typeface="Arial" panose="020B0604020202020204" pitchFamily="34" charset="0"/>
                <a:ea typeface="黑体" panose="02010609060101010101" pitchFamily="49" charset="-122"/>
                <a:cs typeface="Arial" panose="020B0604020202020204" pitchFamily="34" charset="0"/>
              </a:rPr>
              <a:t>The overall </a:t>
            </a:r>
            <a:r>
              <a:rPr lang="en-US" altLang="zh-CN" b="1" dirty="0" smtClean="0">
                <a:solidFill>
                  <a:srgbClr val="0000FF"/>
                </a:solidFill>
                <a:latin typeface="Arial" panose="020B0604020202020204" pitchFamily="34" charset="0"/>
                <a:ea typeface="黑体" panose="02010609060101010101" pitchFamily="49" charset="-122"/>
                <a:cs typeface="Arial" panose="020B0604020202020204" pitchFamily="34" charset="0"/>
              </a:rPr>
              <a:t>connected </a:t>
            </a:r>
            <a:r>
              <a:rPr lang="en-US" altLang="zh-CN" b="1" dirty="0">
                <a:solidFill>
                  <a:srgbClr val="0000FF"/>
                </a:solidFill>
                <a:latin typeface="Arial" panose="020B0604020202020204" pitchFamily="34" charset="0"/>
                <a:ea typeface="黑体" panose="02010609060101010101" pitchFamily="49" charset="-122"/>
                <a:cs typeface="Arial" panose="020B0604020202020204" pitchFamily="34" charset="0"/>
              </a:rPr>
              <a:t>node range is </a:t>
            </a:r>
            <a:r>
              <a:rPr lang="en-US" altLang="zh-CN" b="1" dirty="0">
                <a:solidFill>
                  <a:srgbClr val="FF0000"/>
                </a:solidFill>
                <a:latin typeface="Arial" panose="020B0604020202020204" pitchFamily="34" charset="0"/>
                <a:ea typeface="黑体" panose="02010609060101010101" pitchFamily="49" charset="-122"/>
                <a:cs typeface="Arial" panose="020B0604020202020204" pitchFamily="34" charset="0"/>
              </a:rPr>
              <a:t>0-6</a:t>
            </a:r>
            <a:r>
              <a:rPr lang="en-US" altLang="zh-CN" b="1" dirty="0">
                <a:solidFill>
                  <a:srgbClr val="0000FF"/>
                </a:solidFill>
                <a:latin typeface="Arial" panose="020B0604020202020204" pitchFamily="34" charset="0"/>
                <a:ea typeface="黑体" panose="02010609060101010101" pitchFamily="49" charset="-122"/>
                <a:cs typeface="Arial" panose="020B0604020202020204" pitchFamily="34" charset="0"/>
              </a:rPr>
              <a:t>, and the high value area is distributed in the main </a:t>
            </a:r>
            <a:r>
              <a:rPr lang="en-US" altLang="zh-CN" b="1" dirty="0" smtClean="0">
                <a:solidFill>
                  <a:srgbClr val="0000FF"/>
                </a:solidFill>
                <a:latin typeface="Arial" panose="020B0604020202020204" pitchFamily="34" charset="0"/>
                <a:ea typeface="黑体" panose="02010609060101010101" pitchFamily="49" charset="-122"/>
                <a:cs typeface="Arial" panose="020B0604020202020204" pitchFamily="34" charset="0"/>
              </a:rPr>
              <a:t>faults.</a:t>
            </a:r>
            <a:endParaRPr lang="zh-CN" altLang="en-US" b="1" dirty="0">
              <a:solidFill>
                <a:srgbClr val="0000FF"/>
              </a:solidFill>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1023505200"/>
      </p:ext>
    </p:extLst>
  </p:cSld>
  <p:clrMapOvr>
    <a:masterClrMapping/>
  </p:clrMapOvr>
  <mc:AlternateContent xmlns:mc="http://schemas.openxmlformats.org/markup-compatibility/2006" xmlns:p14="http://schemas.microsoft.com/office/powerpoint/2010/main">
    <mc:Choice Requires="p14">
      <p:transition spd="slow" p14:dur="2000" advTm="664"/>
    </mc:Choice>
    <mc:Fallback xmlns="">
      <p:transition spd="slow" advTm="66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2760" y="-295915"/>
            <a:ext cx="5033556" cy="985719"/>
          </a:xfrm>
          <a:prstGeom prst="rect">
            <a:avLst/>
          </a:prstGeom>
          <a:noFill/>
        </p:spPr>
        <p:txBody>
          <a:bodyPr wrap="square" rtlCol="0">
            <a:spAutoFit/>
          </a:bodyPr>
          <a:lstStyle/>
          <a:p>
            <a:pPr marL="457200" indent="-457200" defTabSz="913765">
              <a:lnSpc>
                <a:spcPct val="250000"/>
              </a:lnSpc>
              <a:buFont typeface="Wingdings" panose="05000000000000000000" pitchFamily="2" charset="2"/>
              <a:buChar char="n"/>
            </a:pPr>
            <a:r>
              <a:rPr lang="en-US" altLang="zh-CN" sz="2800" b="1" kern="0" dirty="0">
                <a:solidFill>
                  <a:srgbClr val="FF0000"/>
                </a:solidFill>
                <a:latin typeface="Arial" panose="020B0604020202020204" pitchFamily="34" charset="0"/>
                <a:ea typeface="微软雅黑" panose="020B0503020204020204" pitchFamily="34" charset="-122"/>
                <a:cs typeface="Arial" panose="020B0604020202020204" pitchFamily="34" charset="0"/>
              </a:rPr>
              <a:t>Result and conclusion</a:t>
            </a:r>
          </a:p>
        </p:txBody>
      </p:sp>
      <p:sp>
        <p:nvSpPr>
          <p:cNvPr id="17" name="Rectangle 2"/>
          <p:cNvSpPr>
            <a:spLocks noChangeArrowheads="1"/>
          </p:cNvSpPr>
          <p:nvPr/>
        </p:nvSpPr>
        <p:spPr bwMode="auto">
          <a:xfrm>
            <a:off x="0" y="855981"/>
            <a:ext cx="9144000" cy="4571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85000"/>
              <a:buFont typeface="Wingdings 2" pitchFamily="18" charset="2"/>
              <a:buChar char="¡"/>
              <a:defRPr sz="3200">
                <a:solidFill>
                  <a:schemeClr val="tx1"/>
                </a:solidFill>
                <a:latin typeface="Arial" charset="0"/>
                <a:ea typeface="宋体" pitchFamily="2" charset="-122"/>
              </a:defRPr>
            </a:lvl1pPr>
            <a:lvl2pPr marL="742950" indent="-285750" eaLnBrk="0" hangingPunct="0">
              <a:spcBef>
                <a:spcPct val="20000"/>
              </a:spcBef>
              <a:buClr>
                <a:schemeClr val="tx2"/>
              </a:buClr>
              <a:buSzPct val="85000"/>
              <a:buFont typeface="Wingdings 2" pitchFamily="18" charset="2"/>
              <a:buChar char=""/>
              <a:defRPr sz="2800">
                <a:solidFill>
                  <a:schemeClr val="tx1"/>
                </a:solidFill>
                <a:latin typeface="Arial" charset="0"/>
                <a:ea typeface="宋体" pitchFamily="2" charset="-122"/>
              </a:defRPr>
            </a:lvl2pPr>
            <a:lvl3pPr marL="1143000" indent="-228600" eaLnBrk="0" hangingPunct="0">
              <a:spcBef>
                <a:spcPct val="20000"/>
              </a:spcBef>
              <a:buClr>
                <a:schemeClr val="folHlink"/>
              </a:buClr>
              <a:buFont typeface="Wingdings 2" pitchFamily="18" charset="2"/>
              <a:buChar char="¡"/>
              <a:defRPr sz="2400">
                <a:solidFill>
                  <a:schemeClr val="tx1"/>
                </a:solidFill>
                <a:latin typeface="Arial" charset="0"/>
                <a:ea typeface="宋体" pitchFamily="2" charset="-122"/>
              </a:defRPr>
            </a:lvl3pPr>
            <a:lvl4pPr marL="1600200" indent="-228600" eaLnBrk="0" hangingPunct="0">
              <a:spcBef>
                <a:spcPct val="20000"/>
              </a:spcBef>
              <a:buClr>
                <a:schemeClr val="tx2"/>
              </a:buClr>
              <a:buSzPct val="90000"/>
              <a:buFont typeface="Wingdings 2" pitchFamily="18" charset="2"/>
              <a:buChar char=""/>
              <a:defRPr sz="2000">
                <a:solidFill>
                  <a:schemeClr val="tx1"/>
                </a:solidFill>
                <a:latin typeface="Arial" charset="0"/>
                <a:ea typeface="宋体" pitchFamily="2" charset="-122"/>
              </a:defRPr>
            </a:lvl4pPr>
            <a:lvl5pPr marL="2057400" indent="-228600" eaLnBrk="0" hangingPunct="0">
              <a:spcBef>
                <a:spcPct val="20000"/>
              </a:spcBef>
              <a:buClr>
                <a:schemeClr val="folHlink"/>
              </a:buClr>
              <a:buFont typeface="Wingdings 2" pitchFamily="18" charset="2"/>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9pPr>
          </a:lstStyle>
          <a:p>
            <a:pPr algn="ctr" eaLnBrk="1" hangingPunct="1">
              <a:spcBef>
                <a:spcPct val="0"/>
              </a:spcBef>
              <a:buClrTx/>
              <a:buSzTx/>
              <a:buFontTx/>
              <a:buNone/>
            </a:pPr>
            <a:endParaRPr lang="zh-CN" altLang="en-US" sz="1400">
              <a:solidFill>
                <a:srgbClr val="000000"/>
              </a:solidFill>
              <a:latin typeface="Times New Roman" pitchFamily="18" charset="0"/>
              <a:ea typeface="黑体" pitchFamily="49" charset="-122"/>
            </a:endParaRPr>
          </a:p>
        </p:txBody>
      </p:sp>
      <p:sp>
        <p:nvSpPr>
          <p:cNvPr id="39" name="文本框 38">
            <a:extLst>
              <a:ext uri="{FF2B5EF4-FFF2-40B4-BE49-F238E27FC236}">
                <a16:creationId xmlns:a16="http://schemas.microsoft.com/office/drawing/2014/main" id="{6CB590FE-AFFC-4FE1-8829-BC98EE2DA0D6}"/>
              </a:ext>
            </a:extLst>
          </p:cNvPr>
          <p:cNvSpPr txBox="1"/>
          <p:nvPr/>
        </p:nvSpPr>
        <p:spPr>
          <a:xfrm>
            <a:off x="21265" y="1003188"/>
            <a:ext cx="6268023" cy="400110"/>
          </a:xfrm>
          <a:prstGeom prst="rect">
            <a:avLst/>
          </a:prstGeom>
          <a:noFill/>
        </p:spPr>
        <p:txBody>
          <a:bodyPr wrap="square" rtlCol="0">
            <a:spAutoFit/>
          </a:bodyPr>
          <a:lstStyle/>
          <a:p>
            <a:pPr marL="285750" indent="-285750">
              <a:buFont typeface="Wingdings" panose="05000000000000000000" pitchFamily="2" charset="2"/>
              <a:buChar char="l"/>
            </a:pPr>
            <a:r>
              <a:rPr lang="en-US" altLang="zh-CN" sz="2000" b="1" dirty="0" smtClean="0">
                <a:solidFill>
                  <a:srgbClr val="FF0000"/>
                </a:solidFill>
                <a:latin typeface="Arial" panose="020B0604020202020204" pitchFamily="34" charset="0"/>
                <a:ea typeface="黑体" panose="02010609060101010101" pitchFamily="49" charset="-122"/>
                <a:cs typeface="Arial" panose="020B0604020202020204" pitchFamily="34" charset="0"/>
              </a:rPr>
              <a:t>Fractal </a:t>
            </a:r>
            <a:r>
              <a:rPr lang="en-US" altLang="zh-CN" sz="2000" b="1" dirty="0">
                <a:solidFill>
                  <a:srgbClr val="FF0000"/>
                </a:solidFill>
                <a:latin typeface="Arial" panose="020B0604020202020204" pitchFamily="34" charset="0"/>
                <a:ea typeface="黑体" panose="02010609060101010101" pitchFamily="49" charset="-122"/>
                <a:cs typeface="Arial" panose="020B0604020202020204" pitchFamily="34" charset="0"/>
              </a:rPr>
              <a:t>characteristic </a:t>
            </a:r>
            <a:r>
              <a:rPr lang="en-US" altLang="zh-CN" sz="2000" b="1" dirty="0" smtClean="0">
                <a:solidFill>
                  <a:srgbClr val="FF0000"/>
                </a:solidFill>
                <a:latin typeface="Arial" panose="020B0604020202020204" pitchFamily="34" charset="0"/>
                <a:ea typeface="黑体" panose="02010609060101010101" pitchFamily="49" charset="-122"/>
                <a:cs typeface="Arial" panose="020B0604020202020204" pitchFamily="34" charset="0"/>
              </a:rPr>
              <a:t>of </a:t>
            </a:r>
            <a:r>
              <a:rPr lang="en-US" altLang="zh-CN" sz="2000" b="1" dirty="0" err="1" smtClean="0">
                <a:solidFill>
                  <a:srgbClr val="FF0000"/>
                </a:solidFill>
                <a:latin typeface="Arial" panose="020B0604020202020204" pitchFamily="34" charset="0"/>
                <a:ea typeface="黑体" panose="02010609060101010101" pitchFamily="49" charset="-122"/>
                <a:cs typeface="Arial" panose="020B0604020202020204" pitchFamily="34" charset="0"/>
              </a:rPr>
              <a:t>Wenchang</a:t>
            </a:r>
            <a:r>
              <a:rPr lang="en-US" altLang="zh-CN" sz="2000" b="1" dirty="0" smtClean="0">
                <a:solidFill>
                  <a:srgbClr val="FF0000"/>
                </a:solidFill>
                <a:latin typeface="Arial" panose="020B0604020202020204" pitchFamily="34" charset="0"/>
                <a:ea typeface="黑体" panose="02010609060101010101" pitchFamily="49" charset="-122"/>
                <a:cs typeface="Arial" panose="020B0604020202020204" pitchFamily="34" charset="0"/>
              </a:rPr>
              <a:t> 9/8 area</a:t>
            </a:r>
            <a:endParaRPr lang="zh-CN" altLang="en-US" sz="2000" b="1" dirty="0">
              <a:solidFill>
                <a:srgbClr val="FF0000"/>
              </a:solidFill>
              <a:latin typeface="Arial" panose="020B0604020202020204" pitchFamily="34" charset="0"/>
              <a:ea typeface="黑体" panose="02010609060101010101" pitchFamily="49" charset="-122"/>
              <a:cs typeface="Arial" panose="020B0604020202020204" pitchFamily="34" charset="0"/>
            </a:endParaRPr>
          </a:p>
        </p:txBody>
      </p:sp>
      <p:sp>
        <p:nvSpPr>
          <p:cNvPr id="43" name="矩形 11"/>
          <p:cNvSpPr>
            <a:spLocks noChangeArrowheads="1"/>
          </p:cNvSpPr>
          <p:nvPr/>
        </p:nvSpPr>
        <p:spPr bwMode="auto">
          <a:xfrm>
            <a:off x="92109" y="3994673"/>
            <a:ext cx="2895000" cy="2769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b="1" dirty="0" smtClean="0">
                <a:latin typeface="Times New Roman" panose="02020603050405020304" pitchFamily="18" charset="0"/>
                <a:ea typeface="黑体" panose="02010609060101010101" pitchFamily="49" charset="-122"/>
                <a:cs typeface="Times New Roman" panose="02020603050405020304" pitchFamily="18" charset="0"/>
              </a:rPr>
              <a:t>Fractal characteristics </a:t>
            </a:r>
            <a:r>
              <a:rPr lang="en-US" altLang="zh-CN" sz="1200" b="1" dirty="0">
                <a:latin typeface="Times New Roman" panose="02020603050405020304" pitchFamily="18" charset="0"/>
                <a:ea typeface="黑体" panose="02010609060101010101" pitchFamily="49" charset="-122"/>
                <a:cs typeface="Times New Roman" panose="02020603050405020304" pitchFamily="18" charset="0"/>
              </a:rPr>
              <a:t>of </a:t>
            </a:r>
            <a:r>
              <a:rPr lang="en-US" altLang="zh-CN" sz="1200" b="1" dirty="0" smtClean="0">
                <a:latin typeface="Times New Roman" panose="02020603050405020304" pitchFamily="18" charset="0"/>
                <a:ea typeface="黑体" panose="02010609060101010101" pitchFamily="49" charset="-122"/>
                <a:cs typeface="Times New Roman" panose="02020603050405020304" pitchFamily="18" charset="0"/>
              </a:rPr>
              <a:t>T70 surface</a:t>
            </a:r>
            <a:endParaRPr lang="en-US" altLang="zh-CN" sz="1200" b="1"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0" name="图片 19"/>
          <p:cNvPicPr>
            <a:picLocks noChangeAspect="1"/>
          </p:cNvPicPr>
          <p:nvPr/>
        </p:nvPicPr>
        <p:blipFill>
          <a:blip r:embed="rId3"/>
          <a:stretch>
            <a:fillRect/>
          </a:stretch>
        </p:blipFill>
        <p:spPr>
          <a:xfrm>
            <a:off x="7504771" y="78667"/>
            <a:ext cx="1639229" cy="741556"/>
          </a:xfrm>
          <a:prstGeom prst="rect">
            <a:avLst/>
          </a:prstGeom>
        </p:spPr>
      </p:pic>
      <p:sp>
        <p:nvSpPr>
          <p:cNvPr id="22" name="文本框 21">
            <a:extLst>
              <a:ext uri="{FF2B5EF4-FFF2-40B4-BE49-F238E27FC236}">
                <a16:creationId xmlns:a16="http://schemas.microsoft.com/office/drawing/2014/main" id="{6CB590FE-AFFC-4FE1-8829-BC98EE2DA0D6}"/>
              </a:ext>
            </a:extLst>
          </p:cNvPr>
          <p:cNvSpPr txBox="1"/>
          <p:nvPr/>
        </p:nvSpPr>
        <p:spPr>
          <a:xfrm>
            <a:off x="923602" y="1469577"/>
            <a:ext cx="1077340" cy="338554"/>
          </a:xfrm>
          <a:prstGeom prst="rect">
            <a:avLst/>
          </a:prstGeom>
          <a:noFill/>
        </p:spPr>
        <p:txBody>
          <a:bodyPr wrap="square" rtlCol="0">
            <a:spAutoFit/>
          </a:bodyPr>
          <a:lstStyle/>
          <a:p>
            <a:pPr marL="285750" indent="-285750">
              <a:buFont typeface="Wingdings" panose="05000000000000000000" pitchFamily="2" charset="2"/>
              <a:buChar char="l"/>
            </a:pPr>
            <a:r>
              <a:rPr lang="en-US" altLang="zh-CN" sz="1600" b="1" dirty="0" smtClean="0">
                <a:solidFill>
                  <a:srgbClr val="0000FF"/>
                </a:solidFill>
                <a:latin typeface="Arial" panose="020B0604020202020204" pitchFamily="34" charset="0"/>
                <a:ea typeface="黑体" panose="02010609060101010101" pitchFamily="49" charset="-122"/>
                <a:cs typeface="Arial" panose="020B0604020202020204" pitchFamily="34" charset="0"/>
              </a:rPr>
              <a:t>T70</a:t>
            </a:r>
            <a:endParaRPr lang="zh-CN" altLang="en-US" sz="1600" b="1" dirty="0">
              <a:solidFill>
                <a:srgbClr val="0000FF"/>
              </a:solidFill>
              <a:latin typeface="Arial" panose="020B0604020202020204" pitchFamily="34" charset="0"/>
              <a:ea typeface="黑体" panose="02010609060101010101" pitchFamily="49" charset="-122"/>
              <a:cs typeface="Arial" panose="020B0604020202020204" pitchFamily="34" charset="0"/>
            </a:endParaRPr>
          </a:p>
        </p:txBody>
      </p:sp>
      <p:cxnSp>
        <p:nvCxnSpPr>
          <p:cNvPr id="7" name="直接连接符 6"/>
          <p:cNvCxnSpPr/>
          <p:nvPr/>
        </p:nvCxnSpPr>
        <p:spPr>
          <a:xfrm>
            <a:off x="3099220" y="1504786"/>
            <a:ext cx="0" cy="5353214"/>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106332" y="1504786"/>
            <a:ext cx="0" cy="5353214"/>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6CB590FE-AFFC-4FE1-8829-BC98EE2DA0D6}"/>
              </a:ext>
            </a:extLst>
          </p:cNvPr>
          <p:cNvSpPr txBox="1"/>
          <p:nvPr/>
        </p:nvSpPr>
        <p:spPr>
          <a:xfrm>
            <a:off x="4064106" y="1469577"/>
            <a:ext cx="1077340" cy="338554"/>
          </a:xfrm>
          <a:prstGeom prst="rect">
            <a:avLst/>
          </a:prstGeom>
          <a:noFill/>
        </p:spPr>
        <p:txBody>
          <a:bodyPr wrap="square" rtlCol="0">
            <a:spAutoFit/>
          </a:bodyPr>
          <a:lstStyle/>
          <a:p>
            <a:pPr marL="285750" indent="-285750">
              <a:buFont typeface="Wingdings" panose="05000000000000000000" pitchFamily="2" charset="2"/>
              <a:buChar char="l"/>
            </a:pPr>
            <a:r>
              <a:rPr lang="en-US" altLang="zh-CN" sz="1600" b="1" dirty="0" smtClean="0">
                <a:solidFill>
                  <a:srgbClr val="0000FF"/>
                </a:solidFill>
                <a:latin typeface="Arial" panose="020B0604020202020204" pitchFamily="34" charset="0"/>
                <a:ea typeface="黑体" panose="02010609060101010101" pitchFamily="49" charset="-122"/>
                <a:cs typeface="Arial" panose="020B0604020202020204" pitchFamily="34" charset="0"/>
              </a:rPr>
              <a:t>T60</a:t>
            </a:r>
            <a:endParaRPr lang="zh-CN" altLang="en-US" sz="1600" b="1" dirty="0">
              <a:solidFill>
                <a:srgbClr val="0000FF"/>
              </a:solidFill>
              <a:latin typeface="Arial" panose="020B0604020202020204" pitchFamily="34" charset="0"/>
              <a:ea typeface="黑体" panose="02010609060101010101" pitchFamily="49" charset="-122"/>
              <a:cs typeface="Arial" panose="020B0604020202020204" pitchFamily="34" charset="0"/>
            </a:endParaRPr>
          </a:p>
        </p:txBody>
      </p:sp>
      <p:sp>
        <p:nvSpPr>
          <p:cNvPr id="27" name="文本框 26">
            <a:extLst>
              <a:ext uri="{FF2B5EF4-FFF2-40B4-BE49-F238E27FC236}">
                <a16:creationId xmlns:a16="http://schemas.microsoft.com/office/drawing/2014/main" id="{6CB590FE-AFFC-4FE1-8829-BC98EE2DA0D6}"/>
              </a:ext>
            </a:extLst>
          </p:cNvPr>
          <p:cNvSpPr txBox="1"/>
          <p:nvPr/>
        </p:nvSpPr>
        <p:spPr>
          <a:xfrm>
            <a:off x="7204610" y="1469577"/>
            <a:ext cx="1077340" cy="338554"/>
          </a:xfrm>
          <a:prstGeom prst="rect">
            <a:avLst/>
          </a:prstGeom>
          <a:noFill/>
        </p:spPr>
        <p:txBody>
          <a:bodyPr wrap="square" rtlCol="0">
            <a:spAutoFit/>
          </a:bodyPr>
          <a:lstStyle/>
          <a:p>
            <a:pPr marL="285750" indent="-285750">
              <a:buFont typeface="Wingdings" panose="05000000000000000000" pitchFamily="2" charset="2"/>
              <a:buChar char="l"/>
            </a:pPr>
            <a:r>
              <a:rPr lang="en-US" altLang="zh-CN" sz="1600" b="1" dirty="0" smtClean="0">
                <a:solidFill>
                  <a:srgbClr val="0000FF"/>
                </a:solidFill>
                <a:latin typeface="Arial" panose="020B0604020202020204" pitchFamily="34" charset="0"/>
                <a:ea typeface="黑体" panose="02010609060101010101" pitchFamily="49" charset="-122"/>
                <a:cs typeface="Arial" panose="020B0604020202020204" pitchFamily="34" charset="0"/>
              </a:rPr>
              <a:t>T50</a:t>
            </a:r>
            <a:endParaRPr lang="zh-CN" altLang="en-US" sz="1600" b="1" dirty="0">
              <a:solidFill>
                <a:srgbClr val="0000FF"/>
              </a:solidFill>
              <a:latin typeface="Arial" panose="020B0604020202020204" pitchFamily="34" charset="0"/>
              <a:ea typeface="黑体" panose="02010609060101010101" pitchFamily="49" charset="-122"/>
              <a:cs typeface="Arial" panose="020B0604020202020204" pitchFamily="34" charset="0"/>
            </a:endParaRPr>
          </a:p>
        </p:txBody>
      </p:sp>
      <p:sp>
        <p:nvSpPr>
          <p:cNvPr id="29" name="矩形 11"/>
          <p:cNvSpPr>
            <a:spLocks noChangeArrowheads="1"/>
          </p:cNvSpPr>
          <p:nvPr/>
        </p:nvSpPr>
        <p:spPr bwMode="auto">
          <a:xfrm>
            <a:off x="3105045" y="3994673"/>
            <a:ext cx="3001288" cy="2769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b="1" dirty="0">
                <a:latin typeface="Times New Roman" panose="02020603050405020304" pitchFamily="18" charset="0"/>
                <a:ea typeface="黑体" panose="02010609060101010101" pitchFamily="49" charset="-122"/>
                <a:cs typeface="Times New Roman" panose="02020603050405020304" pitchFamily="18" charset="0"/>
              </a:rPr>
              <a:t>Fractal</a:t>
            </a:r>
            <a:r>
              <a:rPr lang="en-US" altLang="zh-CN" sz="1200" b="1" dirty="0" smtClean="0">
                <a:latin typeface="Times New Roman" panose="02020603050405020304" pitchFamily="18" charset="0"/>
                <a:ea typeface="黑体" panose="02010609060101010101" pitchFamily="49" charset="-122"/>
                <a:cs typeface="Times New Roman" panose="02020603050405020304" pitchFamily="18" charset="0"/>
              </a:rPr>
              <a:t> characteristics </a:t>
            </a:r>
            <a:r>
              <a:rPr lang="en-US" altLang="zh-CN" sz="1200" b="1" dirty="0">
                <a:latin typeface="Times New Roman" panose="02020603050405020304" pitchFamily="18" charset="0"/>
                <a:ea typeface="黑体" panose="02010609060101010101" pitchFamily="49" charset="-122"/>
                <a:cs typeface="Times New Roman" panose="02020603050405020304" pitchFamily="18" charset="0"/>
              </a:rPr>
              <a:t>of </a:t>
            </a:r>
            <a:r>
              <a:rPr lang="en-US" altLang="zh-CN" sz="1200" b="1" dirty="0" smtClean="0">
                <a:latin typeface="Times New Roman" panose="02020603050405020304" pitchFamily="18" charset="0"/>
                <a:ea typeface="黑体" panose="02010609060101010101" pitchFamily="49" charset="-122"/>
                <a:cs typeface="Times New Roman" panose="02020603050405020304" pitchFamily="18" charset="0"/>
              </a:rPr>
              <a:t>T60 surface</a:t>
            </a:r>
            <a:endParaRPr lang="en-US" altLang="zh-CN" sz="12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0" name="矩形 11"/>
          <p:cNvSpPr>
            <a:spLocks noChangeArrowheads="1"/>
          </p:cNvSpPr>
          <p:nvPr/>
        </p:nvSpPr>
        <p:spPr bwMode="auto">
          <a:xfrm>
            <a:off x="6113571" y="3994673"/>
            <a:ext cx="2994050" cy="2769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b="1" dirty="0">
                <a:latin typeface="Times New Roman" panose="02020603050405020304" pitchFamily="18" charset="0"/>
                <a:ea typeface="黑体" panose="02010609060101010101" pitchFamily="49" charset="-122"/>
                <a:cs typeface="Times New Roman" panose="02020603050405020304" pitchFamily="18" charset="0"/>
              </a:rPr>
              <a:t>Fractal</a:t>
            </a:r>
            <a:r>
              <a:rPr lang="en-US" altLang="zh-CN" sz="1200" b="1" dirty="0" smtClean="0">
                <a:latin typeface="Times New Roman" panose="02020603050405020304" pitchFamily="18" charset="0"/>
                <a:ea typeface="黑体" panose="02010609060101010101" pitchFamily="49" charset="-122"/>
                <a:cs typeface="Times New Roman" panose="02020603050405020304" pitchFamily="18" charset="0"/>
              </a:rPr>
              <a:t> characteristics </a:t>
            </a:r>
            <a:r>
              <a:rPr lang="en-US" altLang="zh-CN" sz="1200" b="1" dirty="0">
                <a:latin typeface="Times New Roman" panose="02020603050405020304" pitchFamily="18" charset="0"/>
                <a:ea typeface="黑体" panose="02010609060101010101" pitchFamily="49" charset="-122"/>
                <a:cs typeface="Times New Roman" panose="02020603050405020304" pitchFamily="18" charset="0"/>
              </a:rPr>
              <a:t>of </a:t>
            </a:r>
            <a:r>
              <a:rPr lang="en-US" altLang="zh-CN" sz="1200" b="1" dirty="0" smtClean="0">
                <a:latin typeface="Times New Roman" panose="02020603050405020304" pitchFamily="18" charset="0"/>
                <a:ea typeface="黑体" panose="02010609060101010101" pitchFamily="49" charset="-122"/>
                <a:cs typeface="Times New Roman" panose="02020603050405020304" pitchFamily="18" charset="0"/>
              </a:rPr>
              <a:t>T50 surface</a:t>
            </a:r>
            <a:endParaRPr lang="en-US" altLang="zh-CN" sz="1200" b="1"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3" name="图片 2"/>
          <p:cNvPicPr>
            <a:picLocks noChangeAspect="1"/>
          </p:cNvPicPr>
          <p:nvPr/>
        </p:nvPicPr>
        <p:blipFill rotWithShape="1">
          <a:blip r:embed="rId4"/>
          <a:srcRect l="3739" b="3001"/>
          <a:stretch/>
        </p:blipFill>
        <p:spPr>
          <a:xfrm>
            <a:off x="92109" y="1968158"/>
            <a:ext cx="2924517" cy="1921499"/>
          </a:xfrm>
          <a:prstGeom prst="rect">
            <a:avLst/>
          </a:prstGeom>
        </p:spPr>
      </p:pic>
      <p:pic>
        <p:nvPicPr>
          <p:cNvPr id="5" name="图片 4"/>
          <p:cNvPicPr>
            <a:picLocks noChangeAspect="1"/>
          </p:cNvPicPr>
          <p:nvPr/>
        </p:nvPicPr>
        <p:blipFill>
          <a:blip r:embed="rId5"/>
          <a:stretch>
            <a:fillRect/>
          </a:stretch>
        </p:blipFill>
        <p:spPr>
          <a:xfrm>
            <a:off x="3181815" y="2000335"/>
            <a:ext cx="2866667" cy="1857143"/>
          </a:xfrm>
          <a:prstGeom prst="rect">
            <a:avLst/>
          </a:prstGeom>
        </p:spPr>
      </p:pic>
      <p:pic>
        <p:nvPicPr>
          <p:cNvPr id="6" name="图片 5"/>
          <p:cNvPicPr>
            <a:picLocks noChangeAspect="1"/>
          </p:cNvPicPr>
          <p:nvPr/>
        </p:nvPicPr>
        <p:blipFill rotWithShape="1">
          <a:blip r:embed="rId6"/>
          <a:srcRect l="1256" r="2185"/>
          <a:stretch/>
        </p:blipFill>
        <p:spPr>
          <a:xfrm>
            <a:off x="6289288" y="2000335"/>
            <a:ext cx="2832411" cy="1857143"/>
          </a:xfrm>
          <a:prstGeom prst="rect">
            <a:avLst/>
          </a:prstGeom>
        </p:spPr>
      </p:pic>
      <p:sp>
        <p:nvSpPr>
          <p:cNvPr id="21" name="文本框 20">
            <a:extLst>
              <a:ext uri="{FF2B5EF4-FFF2-40B4-BE49-F238E27FC236}">
                <a16:creationId xmlns:a16="http://schemas.microsoft.com/office/drawing/2014/main" id="{6CB590FE-AFFC-4FE1-8829-BC98EE2DA0D6}"/>
              </a:ext>
            </a:extLst>
          </p:cNvPr>
          <p:cNvSpPr txBox="1"/>
          <p:nvPr/>
        </p:nvSpPr>
        <p:spPr>
          <a:xfrm>
            <a:off x="289445" y="4588331"/>
            <a:ext cx="2500328" cy="2031325"/>
          </a:xfrm>
          <a:prstGeom prst="rect">
            <a:avLst/>
          </a:prstGeom>
          <a:noFill/>
          <a:ln>
            <a:solidFill>
              <a:schemeClr val="tx1"/>
            </a:solidFill>
            <a:prstDash val="dashDot"/>
          </a:ln>
        </p:spPr>
        <p:txBody>
          <a:bodyPr wrap="square" rtlCol="0">
            <a:spAutoFit/>
          </a:bodyPr>
          <a:lstStyle/>
          <a:p>
            <a:pPr algn="just"/>
            <a:r>
              <a:rPr lang="en-US" altLang="zh-CN" b="1" dirty="0">
                <a:solidFill>
                  <a:srgbClr val="0000FF"/>
                </a:solidFill>
                <a:latin typeface="Arial" panose="020B0604020202020204" pitchFamily="34" charset="0"/>
                <a:ea typeface="黑体" panose="02010609060101010101" pitchFamily="49" charset="-122"/>
                <a:cs typeface="Arial" panose="020B0604020202020204" pitchFamily="34" charset="0"/>
              </a:rPr>
              <a:t>The overall fractal dimension </a:t>
            </a:r>
            <a:r>
              <a:rPr lang="en-US" altLang="zh-CN" b="1" dirty="0" smtClean="0">
                <a:solidFill>
                  <a:srgbClr val="0000FF"/>
                </a:solidFill>
                <a:latin typeface="Arial" panose="020B0604020202020204" pitchFamily="34" charset="0"/>
                <a:ea typeface="黑体" panose="02010609060101010101" pitchFamily="49" charset="-122"/>
                <a:cs typeface="Arial" panose="020B0604020202020204" pitchFamily="34" charset="0"/>
              </a:rPr>
              <a:t>in </a:t>
            </a:r>
            <a:r>
              <a:rPr lang="en-US" altLang="zh-CN" b="1" dirty="0">
                <a:solidFill>
                  <a:srgbClr val="0000FF"/>
                </a:solidFill>
                <a:latin typeface="Arial" panose="020B0604020202020204" pitchFamily="34" charset="0"/>
                <a:ea typeface="黑体" panose="02010609060101010101" pitchFamily="49" charset="-122"/>
                <a:cs typeface="Arial" panose="020B0604020202020204" pitchFamily="34" charset="0"/>
              </a:rPr>
              <a:t>the study area is between </a:t>
            </a:r>
            <a:r>
              <a:rPr lang="en-US" altLang="zh-CN" b="1" dirty="0">
                <a:solidFill>
                  <a:srgbClr val="FF0000"/>
                </a:solidFill>
                <a:latin typeface="Arial" panose="020B0604020202020204" pitchFamily="34" charset="0"/>
                <a:ea typeface="黑体" panose="02010609060101010101" pitchFamily="49" charset="-122"/>
                <a:cs typeface="Arial" panose="020B0604020202020204" pitchFamily="34" charset="0"/>
              </a:rPr>
              <a:t>0.8-1.8</a:t>
            </a:r>
            <a:r>
              <a:rPr lang="en-US" altLang="zh-CN" b="1" dirty="0">
                <a:solidFill>
                  <a:srgbClr val="0000FF"/>
                </a:solidFill>
                <a:latin typeface="Arial" panose="020B0604020202020204" pitchFamily="34" charset="0"/>
                <a:ea typeface="黑体" panose="02010609060101010101" pitchFamily="49" charset="-122"/>
                <a:cs typeface="Arial" panose="020B0604020202020204" pitchFamily="34" charset="0"/>
              </a:rPr>
              <a:t>, and gradually decreases from the central </a:t>
            </a:r>
            <a:r>
              <a:rPr lang="en-US" altLang="zh-CN" b="1" dirty="0" smtClean="0">
                <a:solidFill>
                  <a:srgbClr val="0000FF"/>
                </a:solidFill>
                <a:latin typeface="Arial" panose="020B0604020202020204" pitchFamily="34" charset="0"/>
                <a:ea typeface="黑体" panose="02010609060101010101" pitchFamily="49" charset="-122"/>
                <a:cs typeface="Arial" panose="020B0604020202020204" pitchFamily="34" charset="0"/>
              </a:rPr>
              <a:t>part </a:t>
            </a:r>
            <a:r>
              <a:rPr lang="en-US" altLang="zh-CN" b="1" dirty="0">
                <a:solidFill>
                  <a:srgbClr val="0000FF"/>
                </a:solidFill>
                <a:latin typeface="Arial" panose="020B0604020202020204" pitchFamily="34" charset="0"/>
                <a:ea typeface="黑体" panose="02010609060101010101" pitchFamily="49" charset="-122"/>
                <a:cs typeface="Arial" panose="020B0604020202020204" pitchFamily="34" charset="0"/>
              </a:rPr>
              <a:t>to both sides.</a:t>
            </a:r>
            <a:endParaRPr lang="zh-CN" altLang="en-US" b="1" dirty="0">
              <a:solidFill>
                <a:srgbClr val="0000FF"/>
              </a:solidFill>
              <a:latin typeface="Arial" panose="020B0604020202020204" pitchFamily="34" charset="0"/>
              <a:ea typeface="黑体" panose="02010609060101010101" pitchFamily="49" charset="-122"/>
              <a:cs typeface="Arial" panose="020B0604020202020204" pitchFamily="34" charset="0"/>
            </a:endParaRPr>
          </a:p>
        </p:txBody>
      </p:sp>
      <p:sp>
        <p:nvSpPr>
          <p:cNvPr id="23" name="文本框 22">
            <a:extLst>
              <a:ext uri="{FF2B5EF4-FFF2-40B4-BE49-F238E27FC236}">
                <a16:creationId xmlns:a16="http://schemas.microsoft.com/office/drawing/2014/main" id="{6CB590FE-AFFC-4FE1-8829-BC98EE2DA0D6}"/>
              </a:ext>
            </a:extLst>
          </p:cNvPr>
          <p:cNvSpPr txBox="1"/>
          <p:nvPr/>
        </p:nvSpPr>
        <p:spPr>
          <a:xfrm>
            <a:off x="3290732" y="4588331"/>
            <a:ext cx="2500328" cy="2031325"/>
          </a:xfrm>
          <a:prstGeom prst="rect">
            <a:avLst/>
          </a:prstGeom>
          <a:noFill/>
          <a:ln>
            <a:solidFill>
              <a:schemeClr val="tx1"/>
            </a:solidFill>
            <a:prstDash val="dashDot"/>
          </a:ln>
        </p:spPr>
        <p:txBody>
          <a:bodyPr wrap="square" rtlCol="0">
            <a:spAutoFit/>
          </a:bodyPr>
          <a:lstStyle/>
          <a:p>
            <a:pPr algn="just"/>
            <a:r>
              <a:rPr lang="en-US" altLang="zh-CN" b="1" dirty="0">
                <a:solidFill>
                  <a:srgbClr val="0000FF"/>
                </a:solidFill>
                <a:latin typeface="Arial" panose="020B0604020202020204" pitchFamily="34" charset="0"/>
                <a:ea typeface="黑体" panose="02010609060101010101" pitchFamily="49" charset="-122"/>
                <a:cs typeface="Arial" panose="020B0604020202020204" pitchFamily="34" charset="0"/>
              </a:rPr>
              <a:t>The overall fractal dimension </a:t>
            </a:r>
            <a:r>
              <a:rPr lang="en-US" altLang="zh-CN" b="1" dirty="0" smtClean="0">
                <a:solidFill>
                  <a:srgbClr val="0000FF"/>
                </a:solidFill>
                <a:latin typeface="Arial" panose="020B0604020202020204" pitchFamily="34" charset="0"/>
                <a:ea typeface="黑体" panose="02010609060101010101" pitchFamily="49" charset="-122"/>
                <a:cs typeface="Arial" panose="020B0604020202020204" pitchFamily="34" charset="0"/>
              </a:rPr>
              <a:t>in </a:t>
            </a:r>
            <a:r>
              <a:rPr lang="en-US" altLang="zh-CN" b="1" dirty="0">
                <a:solidFill>
                  <a:srgbClr val="0000FF"/>
                </a:solidFill>
                <a:latin typeface="Arial" panose="020B0604020202020204" pitchFamily="34" charset="0"/>
                <a:ea typeface="黑体" panose="02010609060101010101" pitchFamily="49" charset="-122"/>
                <a:cs typeface="Arial" panose="020B0604020202020204" pitchFamily="34" charset="0"/>
              </a:rPr>
              <a:t>the study area is between </a:t>
            </a:r>
            <a:r>
              <a:rPr lang="en-US" altLang="zh-CN" b="1" dirty="0">
                <a:solidFill>
                  <a:srgbClr val="FF0000"/>
                </a:solidFill>
                <a:latin typeface="Arial" panose="020B0604020202020204" pitchFamily="34" charset="0"/>
                <a:ea typeface="黑体" panose="02010609060101010101" pitchFamily="49" charset="-122"/>
                <a:cs typeface="Arial" panose="020B0604020202020204" pitchFamily="34" charset="0"/>
              </a:rPr>
              <a:t>0.8-1.8</a:t>
            </a:r>
            <a:r>
              <a:rPr lang="en-US" altLang="zh-CN" b="1" dirty="0">
                <a:solidFill>
                  <a:srgbClr val="0000FF"/>
                </a:solidFill>
                <a:latin typeface="Arial" panose="020B0604020202020204" pitchFamily="34" charset="0"/>
                <a:ea typeface="黑体" panose="02010609060101010101" pitchFamily="49" charset="-122"/>
                <a:cs typeface="Arial" panose="020B0604020202020204" pitchFamily="34" charset="0"/>
              </a:rPr>
              <a:t>, and gradually decreases from the southern </a:t>
            </a:r>
            <a:r>
              <a:rPr lang="en-US" altLang="zh-CN" b="1" dirty="0" smtClean="0">
                <a:solidFill>
                  <a:srgbClr val="0000FF"/>
                </a:solidFill>
                <a:latin typeface="Arial" panose="020B0604020202020204" pitchFamily="34" charset="0"/>
                <a:ea typeface="黑体" panose="02010609060101010101" pitchFamily="49" charset="-122"/>
                <a:cs typeface="Arial" panose="020B0604020202020204" pitchFamily="34" charset="0"/>
              </a:rPr>
              <a:t>part </a:t>
            </a:r>
            <a:r>
              <a:rPr lang="en-US" altLang="zh-CN" b="1" dirty="0">
                <a:solidFill>
                  <a:srgbClr val="0000FF"/>
                </a:solidFill>
                <a:latin typeface="Arial" panose="020B0604020202020204" pitchFamily="34" charset="0"/>
                <a:ea typeface="黑体" panose="02010609060101010101" pitchFamily="49" charset="-122"/>
                <a:cs typeface="Arial" panose="020B0604020202020204" pitchFamily="34" charset="0"/>
              </a:rPr>
              <a:t>to both sides.</a:t>
            </a:r>
            <a:endParaRPr lang="zh-CN" altLang="en-US" b="1" dirty="0">
              <a:solidFill>
                <a:srgbClr val="0000FF"/>
              </a:solidFill>
              <a:latin typeface="Arial" panose="020B0604020202020204" pitchFamily="34" charset="0"/>
              <a:ea typeface="黑体" panose="02010609060101010101" pitchFamily="49" charset="-122"/>
              <a:cs typeface="Arial" panose="020B0604020202020204" pitchFamily="34" charset="0"/>
            </a:endParaRPr>
          </a:p>
        </p:txBody>
      </p:sp>
      <p:sp>
        <p:nvSpPr>
          <p:cNvPr id="25" name="文本框 24">
            <a:extLst>
              <a:ext uri="{FF2B5EF4-FFF2-40B4-BE49-F238E27FC236}">
                <a16:creationId xmlns:a16="http://schemas.microsoft.com/office/drawing/2014/main" id="{6CB590FE-AFFC-4FE1-8829-BC98EE2DA0D6}"/>
              </a:ext>
            </a:extLst>
          </p:cNvPr>
          <p:cNvSpPr txBox="1"/>
          <p:nvPr/>
        </p:nvSpPr>
        <p:spPr>
          <a:xfrm>
            <a:off x="6360432" y="4588331"/>
            <a:ext cx="2500328" cy="2031325"/>
          </a:xfrm>
          <a:prstGeom prst="rect">
            <a:avLst/>
          </a:prstGeom>
          <a:noFill/>
          <a:ln>
            <a:solidFill>
              <a:schemeClr val="tx1"/>
            </a:solidFill>
            <a:prstDash val="dashDot"/>
          </a:ln>
        </p:spPr>
        <p:txBody>
          <a:bodyPr wrap="square" rtlCol="0">
            <a:spAutoFit/>
          </a:bodyPr>
          <a:lstStyle/>
          <a:p>
            <a:pPr algn="just"/>
            <a:r>
              <a:rPr lang="en-US" altLang="zh-CN" b="1" dirty="0">
                <a:solidFill>
                  <a:srgbClr val="0000FF"/>
                </a:solidFill>
                <a:latin typeface="Arial" panose="020B0604020202020204" pitchFamily="34" charset="0"/>
                <a:ea typeface="黑体" panose="02010609060101010101" pitchFamily="49" charset="-122"/>
                <a:cs typeface="Arial" panose="020B0604020202020204" pitchFamily="34" charset="0"/>
              </a:rPr>
              <a:t>The overall fractal dimension </a:t>
            </a:r>
            <a:r>
              <a:rPr lang="en-US" altLang="zh-CN" b="1" dirty="0" smtClean="0">
                <a:solidFill>
                  <a:srgbClr val="0000FF"/>
                </a:solidFill>
                <a:latin typeface="Arial" panose="020B0604020202020204" pitchFamily="34" charset="0"/>
                <a:ea typeface="黑体" panose="02010609060101010101" pitchFamily="49" charset="-122"/>
                <a:cs typeface="Arial" panose="020B0604020202020204" pitchFamily="34" charset="0"/>
              </a:rPr>
              <a:t>in </a:t>
            </a:r>
            <a:r>
              <a:rPr lang="en-US" altLang="zh-CN" b="1" dirty="0">
                <a:solidFill>
                  <a:srgbClr val="0000FF"/>
                </a:solidFill>
                <a:latin typeface="Arial" panose="020B0604020202020204" pitchFamily="34" charset="0"/>
                <a:ea typeface="黑体" panose="02010609060101010101" pitchFamily="49" charset="-122"/>
                <a:cs typeface="Arial" panose="020B0604020202020204" pitchFamily="34" charset="0"/>
              </a:rPr>
              <a:t>the study area is between </a:t>
            </a:r>
            <a:r>
              <a:rPr lang="en-US" altLang="zh-CN" b="1" dirty="0" smtClean="0">
                <a:solidFill>
                  <a:srgbClr val="FF0000"/>
                </a:solidFill>
                <a:latin typeface="Arial" panose="020B0604020202020204" pitchFamily="34" charset="0"/>
                <a:ea typeface="黑体" panose="02010609060101010101" pitchFamily="49" charset="-122"/>
                <a:cs typeface="Arial" panose="020B0604020202020204" pitchFamily="34" charset="0"/>
              </a:rPr>
              <a:t>0.8-1.6</a:t>
            </a:r>
            <a:r>
              <a:rPr lang="en-US" altLang="zh-CN" b="1" dirty="0" smtClean="0">
                <a:solidFill>
                  <a:srgbClr val="0000FF"/>
                </a:solidFill>
                <a:latin typeface="Arial" panose="020B0604020202020204" pitchFamily="34" charset="0"/>
                <a:ea typeface="黑体" panose="02010609060101010101" pitchFamily="49" charset="-122"/>
                <a:cs typeface="Arial" panose="020B0604020202020204" pitchFamily="34" charset="0"/>
              </a:rPr>
              <a:t>, </a:t>
            </a:r>
            <a:r>
              <a:rPr lang="en-US" altLang="zh-CN" b="1" dirty="0">
                <a:solidFill>
                  <a:srgbClr val="0000FF"/>
                </a:solidFill>
                <a:latin typeface="Arial" panose="020B0604020202020204" pitchFamily="34" charset="0"/>
                <a:ea typeface="黑体" panose="02010609060101010101" pitchFamily="49" charset="-122"/>
                <a:cs typeface="Arial" panose="020B0604020202020204" pitchFamily="34" charset="0"/>
              </a:rPr>
              <a:t>and gradually decreases from the central </a:t>
            </a:r>
            <a:r>
              <a:rPr lang="en-US" altLang="zh-CN" b="1" dirty="0" smtClean="0">
                <a:solidFill>
                  <a:srgbClr val="0000FF"/>
                </a:solidFill>
                <a:latin typeface="Arial" panose="020B0604020202020204" pitchFamily="34" charset="0"/>
                <a:ea typeface="黑体" panose="02010609060101010101" pitchFamily="49" charset="-122"/>
                <a:cs typeface="Arial" panose="020B0604020202020204" pitchFamily="34" charset="0"/>
              </a:rPr>
              <a:t>part </a:t>
            </a:r>
            <a:r>
              <a:rPr lang="en-US" altLang="zh-CN" b="1" dirty="0">
                <a:solidFill>
                  <a:srgbClr val="0000FF"/>
                </a:solidFill>
                <a:latin typeface="Arial" panose="020B0604020202020204" pitchFamily="34" charset="0"/>
                <a:ea typeface="黑体" panose="02010609060101010101" pitchFamily="49" charset="-122"/>
                <a:cs typeface="Arial" panose="020B0604020202020204" pitchFamily="34" charset="0"/>
              </a:rPr>
              <a:t>to both sides.</a:t>
            </a:r>
            <a:endParaRPr lang="zh-CN" altLang="en-US" b="1" dirty="0">
              <a:solidFill>
                <a:srgbClr val="0000FF"/>
              </a:solidFill>
              <a:latin typeface="Arial" panose="020B0604020202020204" pitchFamily="34" charset="0"/>
              <a:ea typeface="黑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1580560617"/>
      </p:ext>
    </p:extLst>
  </p:cSld>
  <p:clrMapOvr>
    <a:masterClrMapping/>
  </p:clrMapOvr>
  <mc:AlternateContent xmlns:mc="http://schemas.openxmlformats.org/markup-compatibility/2006" xmlns:p14="http://schemas.microsoft.com/office/powerpoint/2010/main">
    <mc:Choice Requires="p14">
      <p:transition spd="slow" p14:dur="2000" advTm="601"/>
    </mc:Choice>
    <mc:Fallback xmlns="">
      <p:transition spd="slow" advTm="60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2760" y="-295915"/>
            <a:ext cx="5033556" cy="985719"/>
          </a:xfrm>
          <a:prstGeom prst="rect">
            <a:avLst/>
          </a:prstGeom>
          <a:noFill/>
        </p:spPr>
        <p:txBody>
          <a:bodyPr wrap="square" rtlCol="0">
            <a:spAutoFit/>
          </a:bodyPr>
          <a:lstStyle/>
          <a:p>
            <a:pPr marL="457200" indent="-457200" defTabSz="913765">
              <a:lnSpc>
                <a:spcPct val="250000"/>
              </a:lnSpc>
              <a:buFont typeface="Wingdings" panose="05000000000000000000" pitchFamily="2" charset="2"/>
              <a:buChar char="n"/>
            </a:pPr>
            <a:r>
              <a:rPr lang="en-US" altLang="zh-CN" sz="2800" b="1" kern="0" dirty="0">
                <a:solidFill>
                  <a:srgbClr val="FF0000"/>
                </a:solidFill>
                <a:latin typeface="Arial" panose="020B0604020202020204" pitchFamily="34" charset="0"/>
                <a:ea typeface="微软雅黑" panose="020B0503020204020204" pitchFamily="34" charset="-122"/>
                <a:cs typeface="Arial" panose="020B0604020202020204" pitchFamily="34" charset="0"/>
              </a:rPr>
              <a:t>Result and conclusion</a:t>
            </a:r>
          </a:p>
        </p:txBody>
      </p:sp>
      <p:sp>
        <p:nvSpPr>
          <p:cNvPr id="17" name="Rectangle 2"/>
          <p:cNvSpPr>
            <a:spLocks noChangeArrowheads="1"/>
          </p:cNvSpPr>
          <p:nvPr/>
        </p:nvSpPr>
        <p:spPr bwMode="auto">
          <a:xfrm>
            <a:off x="0" y="855981"/>
            <a:ext cx="9144000" cy="4571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85000"/>
              <a:buFont typeface="Wingdings 2" pitchFamily="18" charset="2"/>
              <a:buChar char="¡"/>
              <a:defRPr sz="3200">
                <a:solidFill>
                  <a:schemeClr val="tx1"/>
                </a:solidFill>
                <a:latin typeface="Arial" charset="0"/>
                <a:ea typeface="宋体" pitchFamily="2" charset="-122"/>
              </a:defRPr>
            </a:lvl1pPr>
            <a:lvl2pPr marL="742950" indent="-285750" eaLnBrk="0" hangingPunct="0">
              <a:spcBef>
                <a:spcPct val="20000"/>
              </a:spcBef>
              <a:buClr>
                <a:schemeClr val="tx2"/>
              </a:buClr>
              <a:buSzPct val="85000"/>
              <a:buFont typeface="Wingdings 2" pitchFamily="18" charset="2"/>
              <a:buChar char=""/>
              <a:defRPr sz="2800">
                <a:solidFill>
                  <a:schemeClr val="tx1"/>
                </a:solidFill>
                <a:latin typeface="Arial" charset="0"/>
                <a:ea typeface="宋体" pitchFamily="2" charset="-122"/>
              </a:defRPr>
            </a:lvl2pPr>
            <a:lvl3pPr marL="1143000" indent="-228600" eaLnBrk="0" hangingPunct="0">
              <a:spcBef>
                <a:spcPct val="20000"/>
              </a:spcBef>
              <a:buClr>
                <a:schemeClr val="folHlink"/>
              </a:buClr>
              <a:buFont typeface="Wingdings 2" pitchFamily="18" charset="2"/>
              <a:buChar char="¡"/>
              <a:defRPr sz="2400">
                <a:solidFill>
                  <a:schemeClr val="tx1"/>
                </a:solidFill>
                <a:latin typeface="Arial" charset="0"/>
                <a:ea typeface="宋体" pitchFamily="2" charset="-122"/>
              </a:defRPr>
            </a:lvl3pPr>
            <a:lvl4pPr marL="1600200" indent="-228600" eaLnBrk="0" hangingPunct="0">
              <a:spcBef>
                <a:spcPct val="20000"/>
              </a:spcBef>
              <a:buClr>
                <a:schemeClr val="tx2"/>
              </a:buClr>
              <a:buSzPct val="90000"/>
              <a:buFont typeface="Wingdings 2" pitchFamily="18" charset="2"/>
              <a:buChar char=""/>
              <a:defRPr sz="2000">
                <a:solidFill>
                  <a:schemeClr val="tx1"/>
                </a:solidFill>
                <a:latin typeface="Arial" charset="0"/>
                <a:ea typeface="宋体" pitchFamily="2" charset="-122"/>
              </a:defRPr>
            </a:lvl4pPr>
            <a:lvl5pPr marL="2057400" indent="-228600" eaLnBrk="0" hangingPunct="0">
              <a:spcBef>
                <a:spcPct val="20000"/>
              </a:spcBef>
              <a:buClr>
                <a:schemeClr val="folHlink"/>
              </a:buClr>
              <a:buFont typeface="Wingdings 2" pitchFamily="18" charset="2"/>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folHlink"/>
              </a:buClr>
              <a:buFont typeface="Wingdings 2" pitchFamily="18" charset="2"/>
              <a:buChar char="¡"/>
              <a:defRPr sz="2000">
                <a:solidFill>
                  <a:schemeClr val="tx1"/>
                </a:solidFill>
                <a:latin typeface="Arial" charset="0"/>
                <a:ea typeface="宋体" pitchFamily="2" charset="-122"/>
              </a:defRPr>
            </a:lvl9pPr>
          </a:lstStyle>
          <a:p>
            <a:pPr algn="ctr" eaLnBrk="1" hangingPunct="1">
              <a:spcBef>
                <a:spcPct val="0"/>
              </a:spcBef>
              <a:buClrTx/>
              <a:buSzTx/>
              <a:buFontTx/>
              <a:buNone/>
            </a:pPr>
            <a:endParaRPr lang="zh-CN" altLang="en-US" sz="1400">
              <a:solidFill>
                <a:srgbClr val="000000"/>
              </a:solidFill>
              <a:latin typeface="Times New Roman" pitchFamily="18" charset="0"/>
              <a:ea typeface="黑体" pitchFamily="49" charset="-122"/>
            </a:endParaRPr>
          </a:p>
        </p:txBody>
      </p:sp>
      <p:sp>
        <p:nvSpPr>
          <p:cNvPr id="39" name="文本框 38">
            <a:extLst>
              <a:ext uri="{FF2B5EF4-FFF2-40B4-BE49-F238E27FC236}">
                <a16:creationId xmlns:a16="http://schemas.microsoft.com/office/drawing/2014/main" id="{6CB590FE-AFFC-4FE1-8829-BC98EE2DA0D6}"/>
              </a:ext>
            </a:extLst>
          </p:cNvPr>
          <p:cNvSpPr txBox="1"/>
          <p:nvPr/>
        </p:nvSpPr>
        <p:spPr>
          <a:xfrm>
            <a:off x="383972" y="975006"/>
            <a:ext cx="8376056" cy="707886"/>
          </a:xfrm>
          <a:prstGeom prst="rect">
            <a:avLst/>
          </a:prstGeom>
          <a:noFill/>
          <a:ln>
            <a:solidFill>
              <a:schemeClr val="tx1"/>
            </a:solidFill>
          </a:ln>
        </p:spPr>
        <p:txBody>
          <a:bodyPr wrap="square" rtlCol="0">
            <a:spAutoFit/>
          </a:bodyPr>
          <a:lstStyle/>
          <a:p>
            <a:r>
              <a:rPr lang="en-US" altLang="zh-CN" sz="2000" b="1" dirty="0">
                <a:solidFill>
                  <a:srgbClr val="0000FF"/>
                </a:solidFill>
                <a:latin typeface="Arial" panose="020B0604020202020204" pitchFamily="34" charset="0"/>
                <a:ea typeface="黑体" panose="02010609060101010101" pitchFamily="49" charset="-122"/>
                <a:cs typeface="Arial" panose="020B0604020202020204" pitchFamily="34" charset="0"/>
              </a:rPr>
              <a:t>The </a:t>
            </a:r>
            <a:r>
              <a:rPr lang="en-US" altLang="zh-CN" sz="2000" b="1" dirty="0" smtClean="0">
                <a:solidFill>
                  <a:srgbClr val="FF0000"/>
                </a:solidFill>
                <a:latin typeface="Arial" panose="020B0604020202020204" pitchFamily="34" charset="0"/>
                <a:ea typeface="黑体" panose="02010609060101010101" pitchFamily="49" charset="-122"/>
                <a:cs typeface="Arial" panose="020B0604020202020204" pitchFamily="34" charset="0"/>
              </a:rPr>
              <a:t>topological </a:t>
            </a:r>
            <a:r>
              <a:rPr lang="en-US" altLang="zh-CN" sz="2000" b="1" dirty="0">
                <a:solidFill>
                  <a:srgbClr val="FF0000"/>
                </a:solidFill>
                <a:latin typeface="Arial" panose="020B0604020202020204" pitchFamily="34" charset="0"/>
                <a:ea typeface="黑体" panose="02010609060101010101" pitchFamily="49" charset="-122"/>
                <a:cs typeface="Arial" panose="020B0604020202020204" pitchFamily="34" charset="0"/>
              </a:rPr>
              <a:t>structure </a:t>
            </a:r>
            <a:r>
              <a:rPr lang="en-US" altLang="zh-CN" sz="2000" b="1" dirty="0">
                <a:solidFill>
                  <a:srgbClr val="0000FF"/>
                </a:solidFill>
                <a:latin typeface="Arial" panose="020B0604020202020204" pitchFamily="34" charset="0"/>
                <a:ea typeface="黑体" panose="02010609060101010101" pitchFamily="49" charset="-122"/>
                <a:cs typeface="Arial" panose="020B0604020202020204" pitchFamily="34" charset="0"/>
              </a:rPr>
              <a:t>and </a:t>
            </a:r>
            <a:r>
              <a:rPr lang="en-US" altLang="zh-CN" sz="2000" b="1" dirty="0" smtClean="0">
                <a:solidFill>
                  <a:srgbClr val="FF0000"/>
                </a:solidFill>
                <a:latin typeface="Arial" panose="020B0604020202020204" pitchFamily="34" charset="0"/>
                <a:ea typeface="黑体" panose="02010609060101010101" pitchFamily="49" charset="-122"/>
                <a:cs typeface="Arial" panose="020B0604020202020204" pitchFamily="34" charset="0"/>
              </a:rPr>
              <a:t>fractal </a:t>
            </a:r>
            <a:r>
              <a:rPr lang="en-US" altLang="zh-CN" sz="2000" b="1" dirty="0">
                <a:solidFill>
                  <a:srgbClr val="FF0000"/>
                </a:solidFill>
                <a:latin typeface="Arial" panose="020B0604020202020204" pitchFamily="34" charset="0"/>
                <a:ea typeface="黑体" panose="02010609060101010101" pitchFamily="49" charset="-122"/>
                <a:cs typeface="Arial" panose="020B0604020202020204" pitchFamily="34" charset="0"/>
              </a:rPr>
              <a:t>characteristic</a:t>
            </a:r>
            <a:r>
              <a:rPr lang="en-US" altLang="zh-CN" sz="2000" b="1" dirty="0" smtClean="0">
                <a:solidFill>
                  <a:srgbClr val="FF0000"/>
                </a:solidFill>
                <a:latin typeface="Arial" panose="020B0604020202020204" pitchFamily="34" charset="0"/>
                <a:ea typeface="黑体" panose="02010609060101010101" pitchFamily="49" charset="-122"/>
                <a:cs typeface="Arial" panose="020B0604020202020204" pitchFamily="34" charset="0"/>
              </a:rPr>
              <a:t> </a:t>
            </a:r>
            <a:r>
              <a:rPr lang="en-US" altLang="zh-CN" sz="2000" b="1" dirty="0" smtClean="0">
                <a:solidFill>
                  <a:srgbClr val="0000FF"/>
                </a:solidFill>
                <a:latin typeface="Arial" panose="020B0604020202020204" pitchFamily="34" charset="0"/>
                <a:ea typeface="黑体" panose="02010609060101010101" pitchFamily="49" charset="-122"/>
                <a:cs typeface="Arial" panose="020B0604020202020204" pitchFamily="34" charset="0"/>
              </a:rPr>
              <a:t>of </a:t>
            </a:r>
            <a:r>
              <a:rPr lang="en-US" altLang="zh-CN" sz="2000" b="1" dirty="0">
                <a:solidFill>
                  <a:srgbClr val="0000FF"/>
                </a:solidFill>
                <a:latin typeface="Arial" panose="020B0604020202020204" pitchFamily="34" charset="0"/>
                <a:ea typeface="黑体" panose="02010609060101010101" pitchFamily="49" charset="-122"/>
                <a:cs typeface="Arial" panose="020B0604020202020204" pitchFamily="34" charset="0"/>
              </a:rPr>
              <a:t>fault </a:t>
            </a:r>
            <a:r>
              <a:rPr lang="en-US" altLang="zh-CN" sz="2000" b="1" dirty="0" smtClean="0">
                <a:solidFill>
                  <a:srgbClr val="0000FF"/>
                </a:solidFill>
                <a:latin typeface="Arial" panose="020B0604020202020204" pitchFamily="34" charset="0"/>
                <a:ea typeface="黑体" panose="02010609060101010101" pitchFamily="49" charset="-122"/>
                <a:cs typeface="Arial" panose="020B0604020202020204" pitchFamily="34" charset="0"/>
              </a:rPr>
              <a:t>network </a:t>
            </a:r>
            <a:r>
              <a:rPr lang="en-US" altLang="zh-CN" sz="2000" b="1" dirty="0">
                <a:solidFill>
                  <a:srgbClr val="0000FF"/>
                </a:solidFill>
                <a:latin typeface="Arial" panose="020B0604020202020204" pitchFamily="34" charset="0"/>
                <a:ea typeface="黑体" panose="02010609060101010101" pitchFamily="49" charset="-122"/>
                <a:cs typeface="Arial" panose="020B0604020202020204" pitchFamily="34" charset="0"/>
              </a:rPr>
              <a:t>control the overall distribution of oil and gas </a:t>
            </a:r>
            <a:r>
              <a:rPr lang="en-US" altLang="zh-CN" sz="2000" b="1" dirty="0" smtClean="0">
                <a:solidFill>
                  <a:srgbClr val="0000FF"/>
                </a:solidFill>
                <a:latin typeface="Arial" panose="020B0604020202020204" pitchFamily="34" charset="0"/>
                <a:ea typeface="黑体" panose="02010609060101010101" pitchFamily="49" charset="-122"/>
                <a:cs typeface="Arial" panose="020B0604020202020204" pitchFamily="34" charset="0"/>
              </a:rPr>
              <a:t>reservoirs.</a:t>
            </a:r>
            <a:endParaRPr lang="zh-CN" altLang="en-US" sz="2000" b="1" dirty="0">
              <a:solidFill>
                <a:srgbClr val="0000FF"/>
              </a:solidFill>
              <a:latin typeface="Arial" panose="020B0604020202020204" pitchFamily="34" charset="0"/>
              <a:ea typeface="黑体" panose="02010609060101010101" pitchFamily="49" charset="-122"/>
              <a:cs typeface="Arial" panose="020B0604020202020204" pitchFamily="34" charset="0"/>
            </a:endParaRPr>
          </a:p>
        </p:txBody>
      </p:sp>
      <p:pic>
        <p:nvPicPr>
          <p:cNvPr id="20" name="图片 19"/>
          <p:cNvPicPr>
            <a:picLocks noChangeAspect="1"/>
          </p:cNvPicPr>
          <p:nvPr/>
        </p:nvPicPr>
        <p:blipFill>
          <a:blip r:embed="rId3"/>
          <a:stretch>
            <a:fillRect/>
          </a:stretch>
        </p:blipFill>
        <p:spPr>
          <a:xfrm>
            <a:off x="7504771" y="78667"/>
            <a:ext cx="1639229" cy="741556"/>
          </a:xfrm>
          <a:prstGeom prst="rect">
            <a:avLst/>
          </a:prstGeom>
        </p:spPr>
      </p:pic>
      <p:grpSp>
        <p:nvGrpSpPr>
          <p:cNvPr id="11" name="组合 10"/>
          <p:cNvGrpSpPr/>
          <p:nvPr/>
        </p:nvGrpSpPr>
        <p:grpSpPr>
          <a:xfrm>
            <a:off x="3028678" y="1727811"/>
            <a:ext cx="6025659" cy="4546866"/>
            <a:chOff x="2972922" y="1504786"/>
            <a:chExt cx="6025659" cy="4546866"/>
          </a:xfrm>
        </p:grpSpPr>
        <p:pic>
          <p:nvPicPr>
            <p:cNvPr id="2" name="图片 1"/>
            <p:cNvPicPr>
              <a:picLocks noChangeAspect="1"/>
            </p:cNvPicPr>
            <p:nvPr/>
          </p:nvPicPr>
          <p:blipFill>
            <a:blip r:embed="rId4"/>
            <a:stretch>
              <a:fillRect/>
            </a:stretch>
          </p:blipFill>
          <p:spPr>
            <a:xfrm>
              <a:off x="2972922" y="1504786"/>
              <a:ext cx="6025659" cy="4546866"/>
            </a:xfrm>
            <a:prstGeom prst="rect">
              <a:avLst/>
            </a:prstGeom>
          </p:spPr>
        </p:pic>
        <p:sp>
          <p:nvSpPr>
            <p:cNvPr id="8" name="矩形 7"/>
            <p:cNvSpPr/>
            <p:nvPr/>
          </p:nvSpPr>
          <p:spPr>
            <a:xfrm>
              <a:off x="2988527" y="1594624"/>
              <a:ext cx="356839" cy="289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776332" y="1594624"/>
              <a:ext cx="981307" cy="289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471318" y="1583473"/>
              <a:ext cx="1349297" cy="289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3898983" y="1594624"/>
              <a:ext cx="981307" cy="289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5272022" y="1594624"/>
              <a:ext cx="2034531" cy="307777"/>
            </a:xfrm>
            <a:prstGeom prst="rect">
              <a:avLst/>
            </a:prstGeom>
          </p:spPr>
          <p:txBody>
            <a:bodyPr wrap="none">
              <a:spAutoFit/>
            </a:bodyPr>
            <a:lstStyle/>
            <a:p>
              <a:r>
                <a:rPr lang="en-US" altLang="zh-CN" sz="1400" b="1" dirty="0">
                  <a:latin typeface="Arial" panose="020B0604020202020204" pitchFamily="34" charset="0"/>
                  <a:cs typeface="Arial" panose="020B0604020202020204" pitchFamily="34" charset="0"/>
                </a:rPr>
                <a:t>Fractal </a:t>
              </a:r>
              <a:r>
                <a:rPr lang="en-US" altLang="zh-CN" sz="1400" b="1" dirty="0" smtClean="0">
                  <a:latin typeface="Arial" panose="020B0604020202020204" pitchFamily="34" charset="0"/>
                  <a:cs typeface="Arial" panose="020B0604020202020204" pitchFamily="34" charset="0"/>
                </a:rPr>
                <a:t>characteristic </a:t>
              </a:r>
              <a:endParaRPr lang="zh-CN" altLang="en-US" sz="1400" b="1" dirty="0">
                <a:latin typeface="Arial" panose="020B0604020202020204" pitchFamily="34" charset="0"/>
                <a:cs typeface="Arial" panose="020B0604020202020204" pitchFamily="34" charset="0"/>
              </a:endParaRPr>
            </a:p>
          </p:txBody>
        </p:sp>
        <p:sp>
          <p:nvSpPr>
            <p:cNvPr id="28" name="矩形 27"/>
            <p:cNvSpPr/>
            <p:nvPr/>
          </p:nvSpPr>
          <p:spPr>
            <a:xfrm>
              <a:off x="3295385" y="1594624"/>
              <a:ext cx="2124108" cy="276999"/>
            </a:xfrm>
            <a:prstGeom prst="rect">
              <a:avLst/>
            </a:prstGeom>
          </p:spPr>
          <p:txBody>
            <a:bodyPr wrap="none">
              <a:spAutoFit/>
            </a:bodyPr>
            <a:lstStyle/>
            <a:p>
              <a:r>
                <a:rPr lang="en-US" altLang="zh-CN" sz="1200" b="1" dirty="0">
                  <a:latin typeface="Arial" panose="020B0604020202020204" pitchFamily="34" charset="0"/>
                  <a:cs typeface="Arial" panose="020B0604020202020204" pitchFamily="34" charset="0"/>
                </a:rPr>
                <a:t>Topological characteristic </a:t>
              </a:r>
              <a:endParaRPr lang="zh-CN" altLang="en-US" sz="1200" b="1" dirty="0">
                <a:latin typeface="Arial" panose="020B0604020202020204" pitchFamily="34" charset="0"/>
                <a:cs typeface="Arial" panose="020B0604020202020204" pitchFamily="34" charset="0"/>
              </a:endParaRPr>
            </a:p>
          </p:txBody>
        </p:sp>
        <p:sp>
          <p:nvSpPr>
            <p:cNvPr id="31" name="矩形 30"/>
            <p:cNvSpPr/>
            <p:nvPr/>
          </p:nvSpPr>
          <p:spPr>
            <a:xfrm>
              <a:off x="7468713" y="1581017"/>
              <a:ext cx="1298753" cy="307777"/>
            </a:xfrm>
            <a:prstGeom prst="rect">
              <a:avLst/>
            </a:prstGeom>
          </p:spPr>
          <p:txBody>
            <a:bodyPr wrap="none">
              <a:spAutoFit/>
            </a:bodyPr>
            <a:lstStyle/>
            <a:p>
              <a:r>
                <a:rPr lang="en-US" altLang="zh-CN" sz="1400" b="1" dirty="0" smtClean="0">
                  <a:latin typeface="Arial" panose="020B0604020202020204" pitchFamily="34" charset="0"/>
                  <a:cs typeface="Arial" panose="020B0604020202020204" pitchFamily="34" charset="0"/>
                </a:rPr>
                <a:t>Hydrocarbon</a:t>
              </a:r>
              <a:endParaRPr lang="zh-CN" altLang="en-US" sz="1400" b="1" dirty="0">
                <a:latin typeface="Arial" panose="020B0604020202020204" pitchFamily="34" charset="0"/>
                <a:cs typeface="Arial" panose="020B0604020202020204" pitchFamily="34" charset="0"/>
              </a:endParaRPr>
            </a:p>
          </p:txBody>
        </p:sp>
      </p:grpSp>
      <p:sp>
        <p:nvSpPr>
          <p:cNvPr id="12" name="文本框 11"/>
          <p:cNvSpPr txBox="1"/>
          <p:nvPr/>
        </p:nvSpPr>
        <p:spPr>
          <a:xfrm>
            <a:off x="383972" y="2263698"/>
            <a:ext cx="2414984" cy="1260087"/>
          </a:xfrm>
          <a:prstGeom prst="rect">
            <a:avLst/>
          </a:prstGeom>
          <a:noFill/>
        </p:spPr>
        <p:txBody>
          <a:bodyPr wrap="square" rtlCol="0">
            <a:spAutoFit/>
          </a:bodyPr>
          <a:lstStyle/>
          <a:p>
            <a:endParaRPr lang="zh-CN" altLang="en-US" dirty="0"/>
          </a:p>
        </p:txBody>
      </p:sp>
      <p:sp>
        <p:nvSpPr>
          <p:cNvPr id="32" name="文本框 31">
            <a:extLst>
              <a:ext uri="{FF2B5EF4-FFF2-40B4-BE49-F238E27FC236}">
                <a16:creationId xmlns:a16="http://schemas.microsoft.com/office/drawing/2014/main" id="{6CB590FE-AFFC-4FE1-8829-BC98EE2DA0D6}"/>
              </a:ext>
            </a:extLst>
          </p:cNvPr>
          <p:cNvSpPr txBox="1"/>
          <p:nvPr/>
        </p:nvSpPr>
        <p:spPr>
          <a:xfrm>
            <a:off x="29100" y="2125427"/>
            <a:ext cx="2895918" cy="2031325"/>
          </a:xfrm>
          <a:prstGeom prst="rect">
            <a:avLst/>
          </a:prstGeom>
          <a:noFill/>
          <a:ln>
            <a:solidFill>
              <a:schemeClr val="tx1"/>
            </a:solidFill>
          </a:ln>
        </p:spPr>
        <p:txBody>
          <a:bodyPr wrap="square" rtlCol="0">
            <a:spAutoFit/>
          </a:bodyPr>
          <a:lstStyle/>
          <a:p>
            <a:r>
              <a:rPr lang="en-US" altLang="zh-CN" b="1" dirty="0">
                <a:solidFill>
                  <a:srgbClr val="0000FF"/>
                </a:solidFill>
                <a:latin typeface="Arial" panose="020B0604020202020204" pitchFamily="34" charset="0"/>
                <a:ea typeface="黑体" panose="02010609060101010101" pitchFamily="49" charset="-122"/>
                <a:cs typeface="Arial" panose="020B0604020202020204" pitchFamily="34" charset="0"/>
              </a:rPr>
              <a:t>The connectivity of </a:t>
            </a:r>
            <a:r>
              <a:rPr lang="en-US" altLang="zh-CN" b="1" dirty="0" smtClean="0">
                <a:solidFill>
                  <a:srgbClr val="FF0000"/>
                </a:solidFill>
                <a:latin typeface="Arial" panose="020B0604020202020204" pitchFamily="34" charset="0"/>
                <a:ea typeface="黑体" panose="02010609060101010101" pitchFamily="49" charset="-122"/>
                <a:cs typeface="Arial" panose="020B0604020202020204" pitchFamily="34" charset="0"/>
              </a:rPr>
              <a:t>high topological </a:t>
            </a:r>
            <a:r>
              <a:rPr lang="en-US" altLang="zh-CN" b="1" dirty="0">
                <a:solidFill>
                  <a:srgbClr val="FF0000"/>
                </a:solidFill>
                <a:latin typeface="Arial" panose="020B0604020202020204" pitchFamily="34" charset="0"/>
                <a:ea typeface="黑体" panose="02010609060101010101" pitchFamily="49" charset="-122"/>
                <a:cs typeface="Arial" panose="020B0604020202020204" pitchFamily="34" charset="0"/>
              </a:rPr>
              <a:t>value </a:t>
            </a:r>
            <a:r>
              <a:rPr lang="en-US" altLang="zh-CN" b="1" dirty="0">
                <a:solidFill>
                  <a:srgbClr val="0000FF"/>
                </a:solidFill>
                <a:latin typeface="Arial" panose="020B0604020202020204" pitchFamily="34" charset="0"/>
                <a:ea typeface="黑体" panose="02010609060101010101" pitchFamily="49" charset="-122"/>
                <a:cs typeface="Arial" panose="020B0604020202020204" pitchFamily="34" charset="0"/>
              </a:rPr>
              <a:t>is good, and many faults </a:t>
            </a:r>
            <a:r>
              <a:rPr lang="en-US" altLang="zh-CN" b="1" dirty="0" smtClean="0">
                <a:solidFill>
                  <a:srgbClr val="0000FF"/>
                </a:solidFill>
                <a:latin typeface="Arial" panose="020B0604020202020204" pitchFamily="34" charset="0"/>
                <a:ea typeface="黑体" panose="02010609060101010101" pitchFamily="49" charset="-122"/>
                <a:cs typeface="Arial" panose="020B0604020202020204" pitchFamily="34" charset="0"/>
              </a:rPr>
              <a:t> developed </a:t>
            </a:r>
            <a:r>
              <a:rPr lang="en-US" altLang="zh-CN" b="1" dirty="0">
                <a:solidFill>
                  <a:srgbClr val="0000FF"/>
                </a:solidFill>
                <a:latin typeface="Arial" panose="020B0604020202020204" pitchFamily="34" charset="0"/>
                <a:ea typeface="黑体" panose="02010609060101010101" pitchFamily="49" charset="-122"/>
                <a:cs typeface="Arial" panose="020B0604020202020204" pitchFamily="34" charset="0"/>
              </a:rPr>
              <a:t>in the </a:t>
            </a:r>
            <a:r>
              <a:rPr lang="en-US" altLang="zh-CN" b="1" dirty="0">
                <a:solidFill>
                  <a:srgbClr val="FF0000"/>
                </a:solidFill>
                <a:latin typeface="Arial" panose="020B0604020202020204" pitchFamily="34" charset="0"/>
                <a:ea typeface="黑体" panose="02010609060101010101" pitchFamily="49" charset="-122"/>
                <a:cs typeface="Arial" panose="020B0604020202020204" pitchFamily="34" charset="0"/>
              </a:rPr>
              <a:t>high dimensional value </a:t>
            </a:r>
            <a:r>
              <a:rPr lang="en-US" altLang="zh-CN" b="1" dirty="0" smtClean="0">
                <a:solidFill>
                  <a:srgbClr val="FF0000"/>
                </a:solidFill>
                <a:latin typeface="Arial" panose="020B0604020202020204" pitchFamily="34" charset="0"/>
                <a:ea typeface="黑体" panose="02010609060101010101" pitchFamily="49" charset="-122"/>
                <a:cs typeface="Arial" panose="020B0604020202020204" pitchFamily="34" charset="0"/>
              </a:rPr>
              <a:t>area</a:t>
            </a:r>
            <a:r>
              <a:rPr lang="en-US" altLang="zh-CN" b="1" dirty="0" smtClean="0">
                <a:solidFill>
                  <a:srgbClr val="0000FF"/>
                </a:solidFill>
                <a:latin typeface="Arial" panose="020B0604020202020204" pitchFamily="34" charset="0"/>
                <a:ea typeface="黑体" panose="02010609060101010101" pitchFamily="49" charset="-122"/>
                <a:cs typeface="Arial" panose="020B0604020202020204" pitchFamily="34" charset="0"/>
              </a:rPr>
              <a:t>, which </a:t>
            </a:r>
            <a:r>
              <a:rPr lang="en-US" altLang="zh-CN" b="1" dirty="0">
                <a:solidFill>
                  <a:srgbClr val="0000FF"/>
                </a:solidFill>
                <a:latin typeface="Arial" panose="020B0604020202020204" pitchFamily="34" charset="0"/>
                <a:ea typeface="黑体" panose="02010609060101010101" pitchFamily="49" charset="-122"/>
                <a:cs typeface="Arial" panose="020B0604020202020204" pitchFamily="34" charset="0"/>
              </a:rPr>
              <a:t>is conducive to the formation of traps.</a:t>
            </a:r>
            <a:endParaRPr lang="zh-CN" altLang="en-US" b="1" dirty="0">
              <a:solidFill>
                <a:srgbClr val="0000FF"/>
              </a:solidFill>
              <a:latin typeface="Arial" panose="020B0604020202020204" pitchFamily="34" charset="0"/>
              <a:ea typeface="黑体" panose="02010609060101010101" pitchFamily="49" charset="-122"/>
              <a:cs typeface="Arial" panose="020B0604020202020204" pitchFamily="34" charset="0"/>
            </a:endParaRPr>
          </a:p>
        </p:txBody>
      </p:sp>
      <p:sp>
        <p:nvSpPr>
          <p:cNvPr id="34" name="文本框 33">
            <a:extLst>
              <a:ext uri="{FF2B5EF4-FFF2-40B4-BE49-F238E27FC236}">
                <a16:creationId xmlns:a16="http://schemas.microsoft.com/office/drawing/2014/main" id="{6CB590FE-AFFC-4FE1-8829-BC98EE2DA0D6}"/>
              </a:ext>
            </a:extLst>
          </p:cNvPr>
          <p:cNvSpPr txBox="1"/>
          <p:nvPr/>
        </p:nvSpPr>
        <p:spPr>
          <a:xfrm>
            <a:off x="29100" y="4503316"/>
            <a:ext cx="2895918" cy="1754326"/>
          </a:xfrm>
          <a:prstGeom prst="rect">
            <a:avLst/>
          </a:prstGeom>
          <a:noFill/>
          <a:ln>
            <a:solidFill>
              <a:schemeClr val="tx1"/>
            </a:solidFill>
          </a:ln>
        </p:spPr>
        <p:txBody>
          <a:bodyPr wrap="square" rtlCol="0">
            <a:spAutoFit/>
          </a:bodyPr>
          <a:lstStyle/>
          <a:p>
            <a:r>
              <a:rPr lang="en-US" altLang="zh-CN" b="1" dirty="0" smtClean="0">
                <a:solidFill>
                  <a:srgbClr val="0000FF"/>
                </a:solidFill>
                <a:latin typeface="Arial" panose="020B0604020202020204" pitchFamily="34" charset="0"/>
                <a:ea typeface="黑体" panose="02010609060101010101" pitchFamily="49" charset="-122"/>
                <a:cs typeface="Arial" panose="020B0604020202020204" pitchFamily="34" charset="0"/>
              </a:rPr>
              <a:t>The </a:t>
            </a:r>
            <a:r>
              <a:rPr lang="en-US" altLang="zh-CN" b="1" dirty="0">
                <a:solidFill>
                  <a:srgbClr val="FF0000"/>
                </a:solidFill>
                <a:latin typeface="Arial" panose="020B0604020202020204" pitchFamily="34" charset="0"/>
                <a:ea typeface="黑体" panose="02010609060101010101" pitchFamily="49" charset="-122"/>
                <a:cs typeface="Arial" panose="020B0604020202020204" pitchFamily="34" charset="0"/>
              </a:rPr>
              <a:t>overlapping area </a:t>
            </a:r>
            <a:r>
              <a:rPr lang="en-US" altLang="zh-CN" b="1" dirty="0">
                <a:solidFill>
                  <a:srgbClr val="0000FF"/>
                </a:solidFill>
                <a:latin typeface="Arial" panose="020B0604020202020204" pitchFamily="34" charset="0"/>
                <a:ea typeface="黑体" panose="02010609060101010101" pitchFamily="49" charset="-122"/>
                <a:cs typeface="Arial" panose="020B0604020202020204" pitchFamily="34" charset="0"/>
              </a:rPr>
              <a:t>of </a:t>
            </a:r>
            <a:r>
              <a:rPr lang="en-US" altLang="zh-CN" b="1" dirty="0" smtClean="0">
                <a:solidFill>
                  <a:srgbClr val="0000FF"/>
                </a:solidFill>
                <a:latin typeface="Arial" panose="020B0604020202020204" pitchFamily="34" charset="0"/>
                <a:ea typeface="黑体" panose="02010609060101010101" pitchFamily="49" charset="-122"/>
                <a:cs typeface="Arial" panose="020B0604020202020204" pitchFamily="34" charset="0"/>
              </a:rPr>
              <a:t>high topological </a:t>
            </a:r>
            <a:r>
              <a:rPr lang="en-US" altLang="zh-CN" b="1" dirty="0">
                <a:solidFill>
                  <a:srgbClr val="0000FF"/>
                </a:solidFill>
                <a:latin typeface="Arial" panose="020B0604020202020204" pitchFamily="34" charset="0"/>
                <a:ea typeface="黑体" panose="02010609060101010101" pitchFamily="49" charset="-122"/>
                <a:cs typeface="Arial" panose="020B0604020202020204" pitchFamily="34" charset="0"/>
              </a:rPr>
              <a:t>value and high dimensional value is a favorable development area of </a:t>
            </a:r>
            <a:r>
              <a:rPr lang="en-US" altLang="zh-CN" b="1" dirty="0" smtClean="0">
                <a:solidFill>
                  <a:srgbClr val="FF0000"/>
                </a:solidFill>
                <a:latin typeface="Arial" panose="020B0604020202020204" pitchFamily="34" charset="0"/>
                <a:ea typeface="黑体" panose="02010609060101010101" pitchFamily="49" charset="-122"/>
                <a:cs typeface="Arial" panose="020B0604020202020204" pitchFamily="34" charset="0"/>
              </a:rPr>
              <a:t>hydrocarbon reservoirs</a:t>
            </a:r>
            <a:r>
              <a:rPr lang="en-US" altLang="zh-CN" b="1" dirty="0">
                <a:solidFill>
                  <a:srgbClr val="0000FF"/>
                </a:solidFill>
                <a:latin typeface="Arial" panose="020B0604020202020204" pitchFamily="34" charset="0"/>
                <a:ea typeface="黑体" panose="02010609060101010101" pitchFamily="49" charset="-122"/>
                <a:cs typeface="Arial" panose="020B0604020202020204" pitchFamily="34" charset="0"/>
              </a:rPr>
              <a:t>.</a:t>
            </a:r>
            <a:endParaRPr lang="zh-CN" altLang="en-US" b="1" dirty="0">
              <a:solidFill>
                <a:srgbClr val="0000FF"/>
              </a:solidFill>
              <a:latin typeface="Arial" panose="020B0604020202020204" pitchFamily="34" charset="0"/>
              <a:ea typeface="黑体" panose="02010609060101010101" pitchFamily="49" charset="-122"/>
              <a:cs typeface="Arial" panose="020B0604020202020204" pitchFamily="34" charset="0"/>
            </a:endParaRPr>
          </a:p>
        </p:txBody>
      </p:sp>
      <p:grpSp>
        <p:nvGrpSpPr>
          <p:cNvPr id="15" name="组合 14"/>
          <p:cNvGrpSpPr/>
          <p:nvPr/>
        </p:nvGrpSpPr>
        <p:grpSpPr>
          <a:xfrm>
            <a:off x="4632325" y="3149600"/>
            <a:ext cx="387427" cy="292100"/>
            <a:chOff x="4632325" y="3149600"/>
            <a:chExt cx="387427" cy="292100"/>
          </a:xfrm>
        </p:grpSpPr>
        <p:sp>
          <p:nvSpPr>
            <p:cNvPr id="13" name="矩形 12"/>
            <p:cNvSpPr/>
            <p:nvPr/>
          </p:nvSpPr>
          <p:spPr>
            <a:xfrm>
              <a:off x="4632325" y="3263900"/>
              <a:ext cx="387427" cy="17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733925" y="3149600"/>
              <a:ext cx="238125" cy="13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4595773" y="4445619"/>
            <a:ext cx="387427" cy="361348"/>
            <a:chOff x="4632325" y="3149600"/>
            <a:chExt cx="387427" cy="292100"/>
          </a:xfrm>
        </p:grpSpPr>
        <p:sp>
          <p:nvSpPr>
            <p:cNvPr id="36" name="矩形 35"/>
            <p:cNvSpPr/>
            <p:nvPr/>
          </p:nvSpPr>
          <p:spPr>
            <a:xfrm>
              <a:off x="4632325" y="3263900"/>
              <a:ext cx="387427" cy="17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4733925" y="3149600"/>
              <a:ext cx="238125" cy="13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4632325" y="5855494"/>
            <a:ext cx="360479" cy="317090"/>
            <a:chOff x="4632325" y="3149600"/>
            <a:chExt cx="387427" cy="292100"/>
          </a:xfrm>
        </p:grpSpPr>
        <p:sp>
          <p:nvSpPr>
            <p:cNvPr id="40" name="矩形 39"/>
            <p:cNvSpPr/>
            <p:nvPr/>
          </p:nvSpPr>
          <p:spPr>
            <a:xfrm>
              <a:off x="4632325" y="3263900"/>
              <a:ext cx="387427" cy="17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4733925" y="3149600"/>
              <a:ext cx="238125" cy="13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6724999" y="3149600"/>
            <a:ext cx="233090"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6718068" y="4519630"/>
            <a:ext cx="233090"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6718068" y="5861096"/>
            <a:ext cx="233090"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8451056" y="3222625"/>
            <a:ext cx="541860" cy="26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8451056" y="4566816"/>
            <a:ext cx="541860" cy="26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8451056" y="5931320"/>
            <a:ext cx="541860" cy="260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23346772"/>
      </p:ext>
    </p:extLst>
  </p:cSld>
  <p:clrMapOvr>
    <a:masterClrMapping/>
  </p:clrMapOvr>
  <mc:AlternateContent xmlns:mc="http://schemas.openxmlformats.org/markup-compatibility/2006" xmlns:p14="http://schemas.microsoft.com/office/powerpoint/2010/main">
    <mc:Choice Requires="p14">
      <p:transition spd="slow" p14:dur="2000" advTm="1614"/>
    </mc:Choice>
    <mc:Fallback xmlns="">
      <p:transition spd="slow" advTm="1614"/>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4322</TotalTime>
  <Words>1042</Words>
  <Application>Microsoft Office PowerPoint</Application>
  <PresentationFormat>全屏显示(4:3)</PresentationFormat>
  <Paragraphs>102</Paragraphs>
  <Slides>10</Slides>
  <Notes>10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10</vt:i4>
      </vt:variant>
    </vt:vector>
  </HeadingPairs>
  <TitlesOfParts>
    <vt:vector size="21" baseType="lpstr">
      <vt:lpstr>等线</vt:lpstr>
      <vt:lpstr>等线 Light</vt:lpstr>
      <vt:lpstr>黑体</vt:lpstr>
      <vt:lpstr>微软雅黑</vt:lpstr>
      <vt:lpstr>Arial</vt:lpstr>
      <vt:lpstr>Calibri</vt:lpstr>
      <vt:lpstr>Calibri Light</vt:lpstr>
      <vt:lpstr>Times New Roman</vt:lpstr>
      <vt:lpstr>Verdana</vt:lpstr>
      <vt:lpstr>Wingdings</vt:lpstr>
      <vt:lpstr>Office 主题​​</vt:lpstr>
      <vt:lpstr>Topological structure, fractal characteristic of fault network system and their relationship with hydrocarbon migration —Taking Wenchang 9/8 area in the Pearl River Mouth Basin as an example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小马</dc:creator>
  <cp:lastModifiedBy>小马</cp:lastModifiedBy>
  <cp:revision>99</cp:revision>
  <dcterms:created xsi:type="dcterms:W3CDTF">2022-05-14T02:40:09Z</dcterms:created>
  <dcterms:modified xsi:type="dcterms:W3CDTF">2022-05-22T13:12:33Z</dcterms:modified>
</cp:coreProperties>
</file>