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6" r:id="rId3"/>
    <p:sldId id="264" r:id="rId4"/>
    <p:sldId id="270" r:id="rId5"/>
    <p:sldId id="272" r:id="rId6"/>
    <p:sldId id="275" r:id="rId7"/>
    <p:sldId id="27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16" autoAdjust="0"/>
  </p:normalViewPr>
  <p:slideViewPr>
    <p:cSldViewPr snapToGrid="0" showGuides="1">
      <p:cViewPr varScale="1">
        <p:scale>
          <a:sx n="71" d="100"/>
          <a:sy n="71" d="100"/>
        </p:scale>
        <p:origin x="1018" y="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l%20mio%20Drive\Backup%2029%2003%202018\Dati\Campioni%20Pacella\Amianti%20incubati%20pH%204.5_Pacella_marzo%202021\Dati%20XPS%20Croc%20e%20Trem%20incubate%20Gamble%20pH%204.5\Dati%20XPS_croc%20&amp;%20trem_%20Gamble%20pH%2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l%20mio%20Drive\Backup%2029%2003%202018\Dati\Campioni%20Pacella\Amianti%20incubati%20pH%204.5_Pacella_marzo%202021\Dati%20XPS%20Croc%20e%20Trem%20incubate%20Gamble%20pH%204.5\Dati%20XPS_croc%20&amp;%20trem_%20Gamble%20pH%2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l%20mio%20Drive\Backup%2029%2003%202018\Dati\Campioni%20Pacella\Amianti%20incubati%20pH%204.5_Pacella_marzo%202021\Dati%20XPS%20Croc%20e%20Trem%20incubate%20Gamble%20pH%204.5\Dati%20XPS_croc%20&amp;%20trem_%20Gamble%20pH%2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l%20mio%20Drive\Backup%2029%2003%202018\Dati\Campioni%20Pacella\Amianti%20incubati%20pH%204.5_Pacella_marzo%202021\Dati%20XPS%20Croc%20e%20Trem%20incubate%20Gamble%20pH%204.5\Dati%20XPS_croc%20&amp;%20trem_%20Gamble%20pH%2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l%20mio%20Drive\Backup%2029%2003%202018\Dati\Campioni%20Pacella\XPS\Crocidolite%20TQ_incubata%20in%20H2O2_%20incubata%20in%20Gamble%20pH4.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l%20mio%20Drive\Backup%2029%2003%202018\Dati\Campioni%20Pacella\XPS\Crocidolite%20TQ_incubata%20in%20H2O2_%20incubata%20in%20Gamble%20pH4.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41226838211946"/>
          <c:y val="0.15569864928350555"/>
          <c:w val="0.7931978515489434"/>
          <c:h val="0.69650365668100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Tremolite!$C$3</c:f>
              <c:strCache>
                <c:ptCount val="1"/>
                <c:pt idx="0">
                  <c:v>Pristine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Tremolite!$D$2:$F$2</c:f>
              <c:strCache>
                <c:ptCount val="3"/>
                <c:pt idx="0">
                  <c:v>Fe(II)-O</c:v>
                </c:pt>
                <c:pt idx="1">
                  <c:v>Fe(III)-O</c:v>
                </c:pt>
                <c:pt idx="2">
                  <c:v>Fe-OOH</c:v>
                </c:pt>
              </c:strCache>
            </c:strRef>
          </c:cat>
          <c:val>
            <c:numRef>
              <c:f>Tremolite!$D$3:$F$3</c:f>
              <c:numCache>
                <c:formatCode>General</c:formatCode>
                <c:ptCount val="3"/>
                <c:pt idx="0">
                  <c:v>29</c:v>
                </c:pt>
                <c:pt idx="1">
                  <c:v>10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5-4701-BC2A-9743CA8119D7}"/>
            </c:ext>
          </c:extLst>
        </c:ser>
        <c:ser>
          <c:idx val="1"/>
          <c:order val="1"/>
          <c:tx>
            <c:strRef>
              <c:f>Tremolite!$C$5</c:f>
              <c:strCache>
                <c:ptCount val="1"/>
                <c:pt idx="0">
                  <c:v>T-24h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val>
            <c:numRef>
              <c:f>Tremolite!$D$5:$F$5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5-4701-BC2A-9743CA8119D7}"/>
            </c:ext>
          </c:extLst>
        </c:ser>
        <c:ser>
          <c:idx val="2"/>
          <c:order val="2"/>
          <c:tx>
            <c:v>1 Week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[2]Foglio1!$L$18:$L$21</c:f>
                <c:numCache>
                  <c:formatCode>General</c:formatCode>
                  <c:ptCount val="4"/>
                  <c:pt idx="0">
                    <c:v>5</c:v>
                  </c:pt>
                  <c:pt idx="1">
                    <c:v>4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plus>
            <c:minus>
              <c:numRef>
                <c:f>[2]Foglio1!$L$18:$L$21</c:f>
                <c:numCache>
                  <c:formatCode>General</c:formatCode>
                  <c:ptCount val="4"/>
                  <c:pt idx="0">
                    <c:v>5</c:v>
                  </c:pt>
                  <c:pt idx="1">
                    <c:v>4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minus>
          </c:errBars>
          <c:val>
            <c:numRef>
              <c:f>Tremolite!$D$7:$F$7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5-4701-BC2A-9743CA811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0"/>
        <c:axId val="332245984"/>
        <c:axId val="332246400"/>
      </c:barChart>
      <c:catAx>
        <c:axId val="33224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46400"/>
        <c:crosses val="autoZero"/>
        <c:auto val="1"/>
        <c:lblAlgn val="ctr"/>
        <c:lblOffset val="100"/>
        <c:noMultiLvlLbl val="0"/>
      </c:catAx>
      <c:valAx>
        <c:axId val="332246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i="0" baseline="0" dirty="0">
                    <a:effectLst/>
                  </a:rPr>
                  <a:t>% area of components in XPS Fe signal</a:t>
                </a:r>
                <a:endParaRPr lang="it-IT" sz="11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7888544269329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4598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1306855532064"/>
          <c:y val="0.10226851851851854"/>
          <c:w val="0.802313922427349"/>
          <c:h val="0.75587088072324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Tremolite!$H$21</c:f>
              <c:strCache>
                <c:ptCount val="1"/>
                <c:pt idx="0">
                  <c:v>Pristine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Tremolite!$I$20:$K$20</c:f>
              <c:strCache>
                <c:ptCount val="3"/>
                <c:pt idx="0">
                  <c:v>Fe</c:v>
                </c:pt>
                <c:pt idx="1">
                  <c:v>Mg</c:v>
                </c:pt>
                <c:pt idx="2">
                  <c:v>Ca</c:v>
                </c:pt>
              </c:strCache>
            </c:strRef>
          </c:cat>
          <c:val>
            <c:numRef>
              <c:f>Tremolite!$I$21:$K$21</c:f>
              <c:numCache>
                <c:formatCode>0.00</c:formatCode>
                <c:ptCount val="3"/>
                <c:pt idx="0">
                  <c:v>5.5350553505535055E-2</c:v>
                </c:pt>
                <c:pt idx="1">
                  <c:v>0.22140221402214022</c:v>
                </c:pt>
                <c:pt idx="2">
                  <c:v>0.14760147601476015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6-48BB-BE8A-8AFB2556A083}"/>
            </c:ext>
          </c:extLst>
        </c:ser>
        <c:ser>
          <c:idx val="1"/>
          <c:order val="1"/>
          <c:tx>
            <c:strRef>
              <c:f>Tremolite!$H$22</c:f>
              <c:strCache>
                <c:ptCount val="1"/>
                <c:pt idx="0">
                  <c:v> 24h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Tremolite!$I$20:$K$20</c:f>
              <c:strCache>
                <c:ptCount val="3"/>
                <c:pt idx="0">
                  <c:v>Fe</c:v>
                </c:pt>
                <c:pt idx="1">
                  <c:v>Mg</c:v>
                </c:pt>
                <c:pt idx="2">
                  <c:v>Ca</c:v>
                </c:pt>
              </c:strCache>
            </c:strRef>
          </c:cat>
          <c:val>
            <c:numRef>
              <c:f>Tremolite!$I$22:$K$22</c:f>
              <c:numCache>
                <c:formatCode>0.00</c:formatCode>
                <c:ptCount val="3"/>
                <c:pt idx="0">
                  <c:v>5.3435114503816793E-2</c:v>
                </c:pt>
                <c:pt idx="1">
                  <c:v>0.1183206106870229</c:v>
                </c:pt>
                <c:pt idx="2">
                  <c:v>0.15267175572519084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6-48BB-BE8A-8AFB2556A083}"/>
            </c:ext>
          </c:extLst>
        </c:ser>
        <c:ser>
          <c:idx val="2"/>
          <c:order val="2"/>
          <c:tx>
            <c:strRef>
              <c:f>Tremolite!$H$23</c:f>
              <c:strCache>
                <c:ptCount val="1"/>
                <c:pt idx="0">
                  <c:v> 1Week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Tremolite!$I$20:$K$20</c:f>
              <c:strCache>
                <c:ptCount val="3"/>
                <c:pt idx="0">
                  <c:v>Fe</c:v>
                </c:pt>
                <c:pt idx="1">
                  <c:v>Mg</c:v>
                </c:pt>
                <c:pt idx="2">
                  <c:v>Ca</c:v>
                </c:pt>
              </c:strCache>
            </c:strRef>
          </c:cat>
          <c:val>
            <c:numRef>
              <c:f>Tremolite!$I$23:$K$23</c:f>
              <c:numCache>
                <c:formatCode>0.00</c:formatCode>
                <c:ptCount val="3"/>
                <c:pt idx="0">
                  <c:v>4.642857142857143E-2</c:v>
                </c:pt>
                <c:pt idx="1">
                  <c:v>0.10714285714285714</c:v>
                </c:pt>
                <c:pt idx="2">
                  <c:v>0.1357142857142857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D6-48BB-BE8A-8AFB2556A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0"/>
        <c:axId val="332245984"/>
        <c:axId val="332246400"/>
      </c:barChart>
      <c:catAx>
        <c:axId val="33224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46400"/>
        <c:crosses val="autoZero"/>
        <c:auto val="1"/>
        <c:lblAlgn val="ctr"/>
        <c:lblOffset val="100"/>
        <c:noMultiLvlLbl val="0"/>
      </c:catAx>
      <c:valAx>
        <c:axId val="332246400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it-IT" sz="1200"/>
                  <a:t>M</a:t>
                </a:r>
                <a:r>
                  <a:rPr lang="it-IT" sz="1200" baseline="30000"/>
                  <a:t>n+</a:t>
                </a:r>
                <a:r>
                  <a:rPr lang="it-IT" sz="1200"/>
                  <a:t>/Si ratio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45984"/>
        <c:crosses val="autoZero"/>
        <c:crossBetween val="between"/>
        <c:majorUnit val="7.0000000000000007E-2"/>
      </c:valAx>
    </c:plotArea>
    <c:legend>
      <c:legendPos val="b"/>
      <c:layout>
        <c:manualLayout>
          <c:xMode val="edge"/>
          <c:yMode val="edge"/>
          <c:x val="0.25478915135608049"/>
          <c:y val="4.6874453193350825E-2"/>
          <c:w val="0.59042169728783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85128590440767"/>
          <c:y val="0.21421622708327806"/>
          <c:w val="0.73967183657820745"/>
          <c:h val="0.62147105082190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crocidolite!$G$21</c:f>
              <c:strCache>
                <c:ptCount val="1"/>
                <c:pt idx="0">
                  <c:v>Pristine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crocidolite!$H$20:$I$20</c:f>
              <c:strCache>
                <c:ptCount val="2"/>
                <c:pt idx="0">
                  <c:v>Fe </c:v>
                </c:pt>
                <c:pt idx="1">
                  <c:v>Mg</c:v>
                </c:pt>
              </c:strCache>
            </c:strRef>
          </c:cat>
          <c:val>
            <c:numRef>
              <c:f>crocidolite!$H$21:$I$21</c:f>
              <c:numCache>
                <c:formatCode>0.00</c:formatCode>
                <c:ptCount val="2"/>
                <c:pt idx="0">
                  <c:v>0.21276595744680851</c:v>
                </c:pt>
                <c:pt idx="1">
                  <c:v>0.1276595744680851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9-4658-B7CA-6E5EEE5AFC29}"/>
            </c:ext>
          </c:extLst>
        </c:ser>
        <c:ser>
          <c:idx val="1"/>
          <c:order val="1"/>
          <c:tx>
            <c:strRef>
              <c:f>crocidolite!$G$22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crocidolite!$H$20:$I$20</c:f>
              <c:strCache>
                <c:ptCount val="2"/>
                <c:pt idx="0">
                  <c:v>Fe </c:v>
                </c:pt>
                <c:pt idx="1">
                  <c:v>Mg</c:v>
                </c:pt>
              </c:strCache>
            </c:strRef>
          </c:cat>
          <c:val>
            <c:numRef>
              <c:f>crocidolite!$H$22:$I$22</c:f>
              <c:numCache>
                <c:formatCode>0.00</c:formatCode>
                <c:ptCount val="2"/>
                <c:pt idx="0">
                  <c:v>0.24031007751937986</c:v>
                </c:pt>
                <c:pt idx="1">
                  <c:v>1.5503875968992248E-2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9-4658-B7CA-6E5EEE5AFC29}"/>
            </c:ext>
          </c:extLst>
        </c:ser>
        <c:ser>
          <c:idx val="2"/>
          <c:order val="2"/>
          <c:tx>
            <c:strRef>
              <c:f>crocidolite!$G$23</c:f>
              <c:strCache>
                <c:ptCount val="1"/>
                <c:pt idx="0">
                  <c:v>1Week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crocidolite!$H$20:$I$20</c:f>
              <c:strCache>
                <c:ptCount val="2"/>
                <c:pt idx="0">
                  <c:v>Fe </c:v>
                </c:pt>
                <c:pt idx="1">
                  <c:v>Mg</c:v>
                </c:pt>
              </c:strCache>
            </c:strRef>
          </c:cat>
          <c:val>
            <c:numRef>
              <c:f>crocidolite!$H$23:$I$23</c:f>
              <c:numCache>
                <c:formatCode>0.00</c:formatCode>
                <c:ptCount val="2"/>
                <c:pt idx="0">
                  <c:v>0.28455284552845528</c:v>
                </c:pt>
                <c:pt idx="1">
                  <c:v>1.3414634146341463E-2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9-4658-B7CA-6E5EEE5AF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0"/>
        <c:axId val="325894752"/>
        <c:axId val="325897664"/>
      </c:barChart>
      <c:catAx>
        <c:axId val="3258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7664"/>
        <c:crosses val="autoZero"/>
        <c:auto val="1"/>
        <c:lblAlgn val="ctr"/>
        <c:lblOffset val="100"/>
        <c:noMultiLvlLbl val="0"/>
      </c:catAx>
      <c:valAx>
        <c:axId val="32589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</a:t>
                </a:r>
                <a:r>
                  <a:rPr lang="en-US" sz="1200" b="1" baseline="30000"/>
                  <a:t>n+</a:t>
                </a:r>
                <a:r>
                  <a:rPr lang="en-US" sz="1200" b="1"/>
                  <a:t>/Si ratio</a:t>
                </a:r>
              </a:p>
            </c:rich>
          </c:tx>
          <c:layout>
            <c:manualLayout>
              <c:xMode val="edge"/>
              <c:yMode val="edge"/>
              <c:x val="5.3703199777897261E-2"/>
              <c:y val="0.338707609995542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4752"/>
        <c:crosses val="autoZero"/>
        <c:crossBetween val="between"/>
        <c:majorUnit val="7.0000000000000007E-2"/>
      </c:valAx>
    </c:plotArea>
    <c:legend>
      <c:legendPos val="t"/>
      <c:layout>
        <c:manualLayout>
          <c:xMode val="edge"/>
          <c:yMode val="edge"/>
          <c:x val="0.32708761160222455"/>
          <c:y val="0.11423786031588118"/>
          <c:w val="0.54170706233860089"/>
          <c:h val="0.11711404581477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crocidolite!$A$2</c:f>
              <c:strCache>
                <c:ptCount val="1"/>
                <c:pt idx="0">
                  <c:v>Pristine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crocidolite!$B$10:$D$10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Ref>
                <c:f>crocidolite!$B$10:$D$10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minus>
          </c:errBars>
          <c:cat>
            <c:strRef>
              <c:f>crocidolite!$B$1:$D$1</c:f>
              <c:strCache>
                <c:ptCount val="3"/>
                <c:pt idx="0">
                  <c:v>Fe(II)-O</c:v>
                </c:pt>
                <c:pt idx="1">
                  <c:v>Fe(III)-O</c:v>
                </c:pt>
                <c:pt idx="2">
                  <c:v>Fe-OOH</c:v>
                </c:pt>
              </c:strCache>
            </c:strRef>
          </c:cat>
          <c:val>
            <c:numRef>
              <c:f>crocidolite!$B$2:$D$2</c:f>
              <c:numCache>
                <c:formatCode>General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0-4C79-8C10-48CE9BBB0988}"/>
            </c:ext>
          </c:extLst>
        </c:ser>
        <c:ser>
          <c:idx val="1"/>
          <c:order val="1"/>
          <c:tx>
            <c:strRef>
              <c:f>crocidolite!$A$4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crocidolite!$B$12:$D$12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2</c:v>
                  </c:pt>
                </c:numCache>
              </c:numRef>
            </c:plus>
            <c:minus>
              <c:numRef>
                <c:f>crocidolite!$B$12:$D$12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2</c:v>
                  </c:pt>
                </c:numCache>
              </c:numRef>
            </c:minus>
          </c:errBars>
          <c:val>
            <c:numRef>
              <c:f>crocidolite!$B$4:$D$4</c:f>
              <c:numCache>
                <c:formatCode>General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0-4C79-8C10-48CE9BBB0988}"/>
            </c:ext>
          </c:extLst>
        </c:ser>
        <c:ser>
          <c:idx val="2"/>
          <c:order val="2"/>
          <c:tx>
            <c:strRef>
              <c:f>crocidolite!$A$6</c:f>
              <c:strCache>
                <c:ptCount val="1"/>
                <c:pt idx="0">
                  <c:v>1 Week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crocidolite!$B$14:$D$14</c:f>
                <c:numCache>
                  <c:formatCode>General</c:formatCode>
                  <c:ptCount val="3"/>
                  <c:pt idx="0">
                    <c:v>0.1</c:v>
                  </c:pt>
                  <c:pt idx="1">
                    <c:v>3</c:v>
                  </c:pt>
                  <c:pt idx="2">
                    <c:v>3</c:v>
                  </c:pt>
                </c:numCache>
              </c:numRef>
            </c:plus>
            <c:minus>
              <c:numRef>
                <c:f>crocidolite!$B$14:$D$14</c:f>
                <c:numCache>
                  <c:formatCode>General</c:formatCode>
                  <c:ptCount val="3"/>
                  <c:pt idx="0">
                    <c:v>0.1</c:v>
                  </c:pt>
                  <c:pt idx="1">
                    <c:v>3</c:v>
                  </c:pt>
                  <c:pt idx="2">
                    <c:v>3</c:v>
                  </c:pt>
                </c:numCache>
              </c:numRef>
            </c:minus>
          </c:errBars>
          <c:val>
            <c:numRef>
              <c:f>crocidolite!$B$6:$D$6</c:f>
              <c:numCache>
                <c:formatCode>General</c:formatCode>
                <c:ptCount val="3"/>
                <c:pt idx="0">
                  <c:v>28.9</c:v>
                </c:pt>
                <c:pt idx="1">
                  <c:v>23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0-4C79-8C10-48CE9BBB0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14"/>
        <c:axId val="325894752"/>
        <c:axId val="325897664"/>
      </c:barChart>
      <c:catAx>
        <c:axId val="3258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7664"/>
        <c:crosses val="autoZero"/>
        <c:auto val="1"/>
        <c:lblAlgn val="ctr"/>
        <c:lblOffset val="100"/>
        <c:noMultiLvlLbl val="0"/>
      </c:catAx>
      <c:valAx>
        <c:axId val="3258976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/>
                  <a:t>% area of  component in XPS Fe  </a:t>
                </a:r>
                <a:r>
                  <a:rPr lang="en-US" sz="1200" b="1" dirty="0"/>
                  <a:t>signal</a:t>
                </a:r>
                <a:endParaRPr lang="en-US" sz="1100" b="1" dirty="0"/>
              </a:p>
            </c:rich>
          </c:tx>
          <c:layout>
            <c:manualLayout>
              <c:xMode val="edge"/>
              <c:yMode val="edge"/>
              <c:x val="5.5704976357426508E-2"/>
              <c:y val="0.105896794391859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475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Pristine</c:v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Foglio1!$B$18:$B$21</c:f>
              <c:strCache>
                <c:ptCount val="4"/>
                <c:pt idx="0">
                  <c:v>Fe (II) - O</c:v>
                </c:pt>
                <c:pt idx="1">
                  <c:v>Fe (III) - O</c:v>
                </c:pt>
                <c:pt idx="2">
                  <c:v>Fe (III) - OOH</c:v>
                </c:pt>
                <c:pt idx="3">
                  <c:v>Fe-P</c:v>
                </c:pt>
              </c:strCache>
            </c:strRef>
          </c:cat>
          <c:val>
            <c:numRef>
              <c:f>Foglio1!$C$18:$C$21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62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9-4051-83DC-7EFAE05DFD29}"/>
            </c:ext>
          </c:extLst>
        </c:ser>
        <c:ser>
          <c:idx val="1"/>
          <c:order val="1"/>
          <c:tx>
            <c:v>1h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val>
            <c:numRef>
              <c:f>Foglio1!$D$18:$D$21</c:f>
              <c:numCache>
                <c:formatCode>General</c:formatCode>
                <c:ptCount val="4"/>
                <c:pt idx="0">
                  <c:v>29</c:v>
                </c:pt>
                <c:pt idx="1">
                  <c:v>16</c:v>
                </c:pt>
                <c:pt idx="2">
                  <c:v>45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9-4051-83DC-7EFAE05DFD29}"/>
            </c:ext>
          </c:extLst>
        </c:ser>
        <c:ser>
          <c:idx val="2"/>
          <c:order val="2"/>
          <c:tx>
            <c:v>2h</c:v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Foglio1!$L$18:$L$21</c:f>
                <c:numCache>
                  <c:formatCode>General</c:formatCode>
                  <c:ptCount val="4"/>
                  <c:pt idx="0">
                    <c:v>5</c:v>
                  </c:pt>
                  <c:pt idx="1">
                    <c:v>4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plus>
            <c:minus>
              <c:numRef>
                <c:f>Foglio1!$L$18:$L$21</c:f>
                <c:numCache>
                  <c:formatCode>General</c:formatCode>
                  <c:ptCount val="4"/>
                  <c:pt idx="0">
                    <c:v>5</c:v>
                  </c:pt>
                  <c:pt idx="1">
                    <c:v>4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minus>
          </c:errBars>
          <c:val>
            <c:numRef>
              <c:f>Foglio1!$E$18:$E$21</c:f>
              <c:numCache>
                <c:formatCode>General</c:formatCode>
                <c:ptCount val="4"/>
                <c:pt idx="0">
                  <c:v>36</c:v>
                </c:pt>
                <c:pt idx="1">
                  <c:v>29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C9-4051-83DC-7EFAE05DFD29}"/>
            </c:ext>
          </c:extLst>
        </c:ser>
        <c:ser>
          <c:idx val="4"/>
          <c:order val="3"/>
          <c:tx>
            <c:v>1 week</c:v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Foglio1!$M$18:$M$21</c:f>
                <c:numCache>
                  <c:formatCode>General</c:formatCode>
                  <c:ptCount val="4"/>
                  <c:pt idx="0">
                    <c:v>5</c:v>
                  </c:pt>
                  <c:pt idx="1">
                    <c:v>3</c:v>
                  </c:pt>
                  <c:pt idx="2">
                    <c:v>3</c:v>
                  </c:pt>
                  <c:pt idx="3">
                    <c:v>2</c:v>
                  </c:pt>
                </c:numCache>
              </c:numRef>
            </c:plus>
            <c:minus>
              <c:numRef>
                <c:f>Foglio1!$M$18:$M$21</c:f>
                <c:numCache>
                  <c:formatCode>General</c:formatCode>
                  <c:ptCount val="4"/>
                  <c:pt idx="0">
                    <c:v>5</c:v>
                  </c:pt>
                  <c:pt idx="1">
                    <c:v>3</c:v>
                  </c:pt>
                  <c:pt idx="2">
                    <c:v>3</c:v>
                  </c:pt>
                  <c:pt idx="3">
                    <c:v>2</c:v>
                  </c:pt>
                </c:numCache>
              </c:numRef>
            </c:minus>
          </c:errBars>
          <c:val>
            <c:numRef>
              <c:f>Foglio1!$G$18:$G$21</c:f>
              <c:numCache>
                <c:formatCode>General</c:formatCode>
                <c:ptCount val="4"/>
                <c:pt idx="0">
                  <c:v>28</c:v>
                </c:pt>
                <c:pt idx="1">
                  <c:v>35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C9-4051-83DC-7EFAE05DF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14"/>
        <c:axId val="325894752"/>
        <c:axId val="325897664"/>
      </c:barChart>
      <c:catAx>
        <c:axId val="3258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7664"/>
        <c:crosses val="autoZero"/>
        <c:auto val="1"/>
        <c:lblAlgn val="ctr"/>
        <c:lblOffset val="100"/>
        <c:noMultiLvlLbl val="0"/>
      </c:catAx>
      <c:valAx>
        <c:axId val="3258976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% area of  component in the Fe 2p3/2 signal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102596602508019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475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76219125410675"/>
          <c:y val="0.15999793495095507"/>
          <c:w val="0.79616911806539759"/>
          <c:h val="0.65239731543624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Foglio2!$H$16</c:f>
              <c:strCache>
                <c:ptCount val="1"/>
                <c:pt idx="0">
                  <c:v>Pristine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Foglio2!$I$15:$J$15</c:f>
              <c:strCache>
                <c:ptCount val="2"/>
                <c:pt idx="0">
                  <c:v>Fe</c:v>
                </c:pt>
                <c:pt idx="1">
                  <c:v>Mg</c:v>
                </c:pt>
              </c:strCache>
            </c:strRef>
          </c:cat>
          <c:val>
            <c:numRef>
              <c:f>Foglio2!$I$16:$J$16</c:f>
              <c:numCache>
                <c:formatCode>0.00</c:formatCode>
                <c:ptCount val="2"/>
                <c:pt idx="0">
                  <c:v>0.21276595744680851</c:v>
                </c:pt>
                <c:pt idx="1">
                  <c:v>0.1276595744680851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C-4AC2-AFC5-F0AD912942EB}"/>
            </c:ext>
          </c:extLst>
        </c:ser>
        <c:ser>
          <c:idx val="1"/>
          <c:order val="1"/>
          <c:tx>
            <c:strRef>
              <c:f>Foglio2!$H$17</c:f>
              <c:strCache>
                <c:ptCount val="1"/>
                <c:pt idx="0">
                  <c:v>1h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Foglio2!$I$15:$J$15</c:f>
              <c:strCache>
                <c:ptCount val="2"/>
                <c:pt idx="0">
                  <c:v>Fe</c:v>
                </c:pt>
                <c:pt idx="1">
                  <c:v>Mg</c:v>
                </c:pt>
              </c:strCache>
            </c:strRef>
          </c:cat>
          <c:val>
            <c:numRef>
              <c:f>Foglio2!$I$17:$J$17</c:f>
              <c:numCache>
                <c:formatCode>0.00</c:formatCode>
                <c:ptCount val="2"/>
                <c:pt idx="0">
                  <c:v>0.22325581395348837</c:v>
                </c:pt>
                <c:pt idx="1">
                  <c:v>9.3023255813953487E-2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C-4AC2-AFC5-F0AD912942EB}"/>
            </c:ext>
          </c:extLst>
        </c:ser>
        <c:ser>
          <c:idx val="2"/>
          <c:order val="2"/>
          <c:tx>
            <c:strRef>
              <c:f>Foglio2!$H$18</c:f>
              <c:strCache>
                <c:ptCount val="1"/>
                <c:pt idx="0">
                  <c:v>2h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Foglio2!$I$15:$J$15</c:f>
              <c:strCache>
                <c:ptCount val="2"/>
                <c:pt idx="0">
                  <c:v>Fe</c:v>
                </c:pt>
                <c:pt idx="1">
                  <c:v>Mg</c:v>
                </c:pt>
              </c:strCache>
            </c:strRef>
          </c:cat>
          <c:val>
            <c:numRef>
              <c:f>Foglio2!$I$18:$J$18</c:f>
              <c:numCache>
                <c:formatCode>0.00</c:formatCode>
                <c:ptCount val="2"/>
                <c:pt idx="0">
                  <c:v>0.25877192982456143</c:v>
                </c:pt>
                <c:pt idx="1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6C-4AC2-AFC5-F0AD912942EB}"/>
            </c:ext>
          </c:extLst>
        </c:ser>
        <c:ser>
          <c:idx val="4"/>
          <c:order val="3"/>
          <c:tx>
            <c:strRef>
              <c:f>Foglio2!$H$19</c:f>
              <c:strCache>
                <c:ptCount val="1"/>
                <c:pt idx="0">
                  <c:v>1 Week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Foglio2!$I$15:$J$15</c:f>
              <c:strCache>
                <c:ptCount val="2"/>
                <c:pt idx="0">
                  <c:v>Fe</c:v>
                </c:pt>
                <c:pt idx="1">
                  <c:v>Mg</c:v>
                </c:pt>
              </c:strCache>
            </c:strRef>
          </c:cat>
          <c:val>
            <c:numRef>
              <c:f>Foglio2!$I$19:$J$19</c:f>
              <c:numCache>
                <c:formatCode>0.00</c:formatCode>
                <c:ptCount val="2"/>
                <c:pt idx="0">
                  <c:v>0.32017543859649122</c:v>
                </c:pt>
                <c:pt idx="1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C-4AC2-AFC5-F0AD91294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14"/>
        <c:axId val="325894752"/>
        <c:axId val="325897664"/>
      </c:barChart>
      <c:catAx>
        <c:axId val="3258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7664"/>
        <c:crosses val="autoZero"/>
        <c:auto val="1"/>
        <c:lblAlgn val="ctr"/>
        <c:lblOffset val="100"/>
        <c:noMultiLvlLbl val="0"/>
      </c:catAx>
      <c:valAx>
        <c:axId val="325897664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</a:t>
                </a:r>
                <a:r>
                  <a:rPr lang="en-US" sz="1200" b="1" baseline="30000"/>
                  <a:t>n+</a:t>
                </a:r>
                <a:r>
                  <a:rPr lang="en-US" sz="1200" b="1"/>
                  <a:t>/Si ratio</a:t>
                </a:r>
              </a:p>
            </c:rich>
          </c:tx>
          <c:layout>
            <c:manualLayout>
              <c:xMode val="edge"/>
              <c:yMode val="edge"/>
              <c:x val="1.6889646701704866E-2"/>
              <c:y val="0.310929823675886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94752"/>
        <c:crosses val="autoZero"/>
        <c:crossBetween val="between"/>
        <c:majorUnit val="8.0000000000000016E-2"/>
      </c:valAx>
    </c:plotArea>
    <c:legend>
      <c:legendPos val="t"/>
      <c:layout>
        <c:manualLayout>
          <c:xMode val="edge"/>
          <c:yMode val="edge"/>
          <c:x val="0.21139145927926886"/>
          <c:y val="4.7207021166752711E-2"/>
          <c:w val="0.49070721390969679"/>
          <c:h val="0.10754568921011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5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4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0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0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1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6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7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6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F044F-492F-4878-8837-5A01B83C19B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0915-9B96-433A-8D31-62DF8265F38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5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chart" Target="../charts/chart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EF33895-44FE-AF45-8443-F69483C7769C}"/>
              </a:ext>
            </a:extLst>
          </p:cNvPr>
          <p:cNvSpPr/>
          <p:nvPr/>
        </p:nvSpPr>
        <p:spPr>
          <a:xfrm>
            <a:off x="219250" y="236668"/>
            <a:ext cx="11775526" cy="63038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Vien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3DF066-1811-6AC9-DBAB-3F71D081BCBF}"/>
              </a:ext>
            </a:extLst>
          </p:cNvPr>
          <p:cNvSpPr txBox="1"/>
          <p:nvPr/>
        </p:nvSpPr>
        <p:spPr>
          <a:xfrm>
            <a:off x="535939" y="2898855"/>
            <a:ext cx="10876280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24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000" u="sng" cap="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</a:t>
            </a:r>
            <a:r>
              <a:rPr lang="it-IT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Tomatis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F. Turci, J.R.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Petriglieri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Campopiano, A. Cannizzaro, P.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Ballirano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Fantauzzi, A. Rossi, A. Bloise, M.R.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Montereali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 Nardi, and A. Pacella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348919-81CF-8E4B-D615-A02A0A6ED939}"/>
              </a:ext>
            </a:extLst>
          </p:cNvPr>
          <p:cNvSpPr txBox="1"/>
          <p:nvPr/>
        </p:nvSpPr>
        <p:spPr>
          <a:xfrm>
            <a:off x="1176005" y="1325992"/>
            <a:ext cx="9479280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spcAft>
                <a:spcPts val="800"/>
              </a:spcAft>
            </a:pPr>
            <a:r>
              <a:rPr lang="en-GB" sz="3200" b="1" cap="all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MODELLING THE FENTON REACTION OF amphibole ASBESTOS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65881C-C23E-712D-F902-5CD6F4CDA6E4}"/>
              </a:ext>
            </a:extLst>
          </p:cNvPr>
          <p:cNvSpPr txBox="1"/>
          <p:nvPr/>
        </p:nvSpPr>
        <p:spPr>
          <a:xfrm>
            <a:off x="4531954" y="513009"/>
            <a:ext cx="3186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u="sng" dirty="0"/>
              <a:t>EGU General Assembly, 2022</a:t>
            </a:r>
            <a:endParaRPr lang="en-US" sz="2000" u="sng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E19EBD-85EF-E2C4-A010-08115C6295CE}"/>
              </a:ext>
            </a:extLst>
          </p:cNvPr>
          <p:cNvSpPr txBox="1"/>
          <p:nvPr/>
        </p:nvSpPr>
        <p:spPr>
          <a:xfrm flipH="1">
            <a:off x="8625839" y="4433643"/>
            <a:ext cx="24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Vienna, 25 </a:t>
            </a:r>
            <a:r>
              <a:rPr lang="it-IT" i="1" dirty="0" err="1"/>
              <a:t>May</a:t>
            </a:r>
            <a:r>
              <a:rPr lang="it-IT" i="1" dirty="0"/>
              <a:t> 2022</a:t>
            </a:r>
            <a:endParaRPr lang="en-US" i="1" dirty="0"/>
          </a:p>
        </p:txBody>
      </p:sp>
      <p:pic>
        <p:nvPicPr>
          <p:cNvPr id="10" name="Picture 4" descr="logo-desktop">
            <a:extLst>
              <a:ext uri="{FF2B5EF4-FFF2-40B4-BE49-F238E27FC236}">
                <a16:creationId xmlns:a16="http://schemas.microsoft.com/office/drawing/2014/main" id="{FD5E874F-1256-ADDE-04B1-7AA0FF5E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644" y="5469325"/>
            <a:ext cx="1264789" cy="531205"/>
          </a:xfrm>
          <a:prstGeom prst="rect">
            <a:avLst/>
          </a:prstGeom>
          <a:noFill/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AE78D753-9AB7-9EF2-1603-D18FB498DC7B}"/>
              </a:ext>
            </a:extLst>
          </p:cNvPr>
          <p:cNvGrpSpPr/>
          <p:nvPr/>
        </p:nvGrpSpPr>
        <p:grpSpPr>
          <a:xfrm>
            <a:off x="841934" y="5565382"/>
            <a:ext cx="527802" cy="530493"/>
            <a:chOff x="2769233" y="1464001"/>
            <a:chExt cx="1713108" cy="1713108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E62361AE-B94D-7255-1F16-6B44CCB881A8}"/>
                </a:ext>
              </a:extLst>
            </p:cNvPr>
            <p:cNvSpPr/>
            <p:nvPr/>
          </p:nvSpPr>
          <p:spPr>
            <a:xfrm>
              <a:off x="2769233" y="1464001"/>
              <a:ext cx="1713108" cy="1713108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e 4">
              <a:extLst>
                <a:ext uri="{FF2B5EF4-FFF2-40B4-BE49-F238E27FC236}">
                  <a16:creationId xmlns:a16="http://schemas.microsoft.com/office/drawing/2014/main" id="{D7374AF5-451F-239D-27DA-591579ED5573}"/>
                </a:ext>
              </a:extLst>
            </p:cNvPr>
            <p:cNvSpPr txBox="1"/>
            <p:nvPr/>
          </p:nvSpPr>
          <p:spPr>
            <a:xfrm>
              <a:off x="3020112" y="1714880"/>
              <a:ext cx="1211350" cy="1211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100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71BA3D78-9BE7-14CC-ACB8-4D83672D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586" y="5648412"/>
            <a:ext cx="1015491" cy="3521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5FD39DE-9579-3DEB-AD26-1BB159D76E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" t="19221" r="3750" b="67270"/>
          <a:stretch/>
        </p:blipFill>
        <p:spPr>
          <a:xfrm>
            <a:off x="5846113" y="5651818"/>
            <a:ext cx="1938064" cy="16621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4DF1A73-7FE0-A3FE-F12A-747B899CC2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35" t="26778" r="33736" b="52223"/>
          <a:stretch/>
        </p:blipFill>
        <p:spPr>
          <a:xfrm>
            <a:off x="4180326" y="5625415"/>
            <a:ext cx="1307289" cy="26160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9C992B0-3810-7BD3-A95A-B807D88D73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71" t="27608" r="64618" b="54509"/>
          <a:stretch/>
        </p:blipFill>
        <p:spPr>
          <a:xfrm>
            <a:off x="1536990" y="5613557"/>
            <a:ext cx="1196469" cy="473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5" name="Immagine 24" descr="Immagine che contiene testo, segnale, orologio, calibro&#10;&#10;Descrizione generata automaticamente">
            <a:extLst>
              <a:ext uri="{FF2B5EF4-FFF2-40B4-BE49-F238E27FC236}">
                <a16:creationId xmlns:a16="http://schemas.microsoft.com/office/drawing/2014/main" id="{DBBC43F6-B153-E7B8-B9AB-63D0CE605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29" y="5625415"/>
            <a:ext cx="733314" cy="224943"/>
          </a:xfrm>
          <a:prstGeom prst="rect">
            <a:avLst/>
          </a:prstGeom>
        </p:spPr>
      </p:pic>
      <p:pic>
        <p:nvPicPr>
          <p:cNvPr id="26" name="Picture 4" descr="Ispra - Istituto Superiore per la Protezione e la Ricerca Ambientale |  Facebook">
            <a:extLst>
              <a:ext uri="{FF2B5EF4-FFF2-40B4-BE49-F238E27FC236}">
                <a16:creationId xmlns:a16="http://schemas.microsoft.com/office/drawing/2014/main" id="{8EBF3D44-3EDD-00B1-5DA4-AB278740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29" y="5489471"/>
            <a:ext cx="919163" cy="9191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621586" y="962132"/>
            <a:ext cx="6291847" cy="3813591"/>
            <a:chOff x="672860" y="0"/>
            <a:chExt cx="10023895" cy="6554798"/>
          </a:xfrm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762" y="0"/>
              <a:ext cx="9859993" cy="65547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22" name="Rettangolo 21"/>
            <p:cNvSpPr/>
            <p:nvPr/>
          </p:nvSpPr>
          <p:spPr>
            <a:xfrm>
              <a:off x="4477109" y="5244860"/>
              <a:ext cx="2415397" cy="1309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72860" y="4129177"/>
              <a:ext cx="2415397" cy="1309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e 23"/>
            <p:cNvSpPr/>
            <p:nvPr/>
          </p:nvSpPr>
          <p:spPr>
            <a:xfrm>
              <a:off x="4364966" y="5020574"/>
              <a:ext cx="595223" cy="5520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e 24"/>
            <p:cNvSpPr/>
            <p:nvPr/>
          </p:nvSpPr>
          <p:spPr>
            <a:xfrm rot="19125357">
              <a:off x="2572948" y="4483813"/>
              <a:ext cx="1687827" cy="12132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4DC283-0D25-105D-7A97-2172D3268192}"/>
              </a:ext>
            </a:extLst>
          </p:cNvPr>
          <p:cNvSpPr txBox="1"/>
          <p:nvPr/>
        </p:nvSpPr>
        <p:spPr>
          <a:xfrm>
            <a:off x="467517" y="767132"/>
            <a:ext cx="703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Particle-derived</a:t>
            </a:r>
            <a:r>
              <a:rPr lang="it-IT" dirty="0"/>
              <a:t> free </a:t>
            </a:r>
            <a:r>
              <a:rPr lang="it-IT" dirty="0" err="1"/>
              <a:t>radicals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contribute</a:t>
            </a:r>
            <a:r>
              <a:rPr lang="it-IT" dirty="0"/>
              <a:t> to the </a:t>
            </a:r>
            <a:r>
              <a:rPr lang="it-IT" dirty="0" err="1"/>
              <a:t>onset</a:t>
            </a:r>
            <a:r>
              <a:rPr lang="it-IT" dirty="0"/>
              <a:t> of </a:t>
            </a:r>
            <a:r>
              <a:rPr lang="it-IT" dirty="0" err="1"/>
              <a:t>oxidative</a:t>
            </a:r>
            <a:r>
              <a:rPr lang="it-IT" dirty="0"/>
              <a:t> stress in </a:t>
            </a:r>
            <a:r>
              <a:rPr lang="it-IT" dirty="0" err="1"/>
              <a:t>lung</a:t>
            </a:r>
            <a:r>
              <a:rPr lang="it-IT" dirty="0"/>
              <a:t> </a:t>
            </a:r>
            <a:r>
              <a:rPr lang="it-IT" dirty="0" err="1"/>
              <a:t>cells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B153C8-287E-ECEC-DAC5-09741B3F4024}"/>
              </a:ext>
            </a:extLst>
          </p:cNvPr>
          <p:cNvSpPr txBox="1"/>
          <p:nvPr/>
        </p:nvSpPr>
        <p:spPr>
          <a:xfrm flipH="1">
            <a:off x="8091254" y="2638100"/>
            <a:ext cx="289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/>
              <a:t>acidic</a:t>
            </a:r>
            <a:r>
              <a:rPr lang="it-IT" dirty="0"/>
              <a:t> </a:t>
            </a:r>
            <a:r>
              <a:rPr lang="it-IT" dirty="0" err="1"/>
              <a:t>environment</a:t>
            </a: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988847-D4D1-025A-B15E-FC963C2D9339}"/>
              </a:ext>
            </a:extLst>
          </p:cNvPr>
          <p:cNvSpPr txBox="1"/>
          <p:nvPr/>
        </p:nvSpPr>
        <p:spPr>
          <a:xfrm flipH="1">
            <a:off x="8085245" y="3122778"/>
            <a:ext cx="331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/>
              <a:t>oxidant</a:t>
            </a:r>
            <a:r>
              <a:rPr lang="it-IT" dirty="0"/>
              <a:t> </a:t>
            </a:r>
            <a:r>
              <a:rPr lang="it-IT" dirty="0" err="1"/>
              <a:t>environment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44D155-27AA-43BB-8858-45680767F14C}"/>
              </a:ext>
            </a:extLst>
          </p:cNvPr>
          <p:cNvSpPr txBox="1"/>
          <p:nvPr/>
        </p:nvSpPr>
        <p:spPr>
          <a:xfrm>
            <a:off x="467517" y="4857044"/>
            <a:ext cx="547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Fe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free radical generation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38818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ella 31">
            <a:extLst>
              <a:ext uri="{FF2B5EF4-FFF2-40B4-BE49-F238E27FC236}">
                <a16:creationId xmlns:a16="http://schemas.microsoft.com/office/drawing/2014/main" id="{208852C3-5A67-AF5E-4E45-321F3857C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72871"/>
              </p:ext>
            </p:extLst>
          </p:nvPr>
        </p:nvGraphicFramePr>
        <p:xfrm>
          <a:off x="5420341" y="5313783"/>
          <a:ext cx="1670056" cy="14859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0056">
                  <a:extLst>
                    <a:ext uri="{9D8B030D-6E8A-4147-A177-3AD203B41FA5}">
                      <a16:colId xmlns:a16="http://schemas.microsoft.com/office/drawing/2014/main" val="2849126473"/>
                    </a:ext>
                  </a:extLst>
                </a:gridCol>
              </a:tblGrid>
              <a:tr h="486526">
                <a:tc>
                  <a:txBody>
                    <a:bodyPr/>
                    <a:lstStyle/>
                    <a:p>
                      <a:r>
                        <a:rPr lang="it-IT" sz="1400" dirty="0" err="1"/>
                        <a:t>Iron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ions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exposed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at</a:t>
                      </a:r>
                      <a:r>
                        <a:rPr lang="it-IT" sz="1400" dirty="0"/>
                        <a:t> the </a:t>
                      </a:r>
                      <a:r>
                        <a:rPr lang="it-IT" sz="1400" dirty="0" err="1"/>
                        <a:t>surface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256324"/>
                  </a:ext>
                </a:extLst>
              </a:tr>
              <a:tr h="322609">
                <a:tc>
                  <a:txBody>
                    <a:bodyPr/>
                    <a:lstStyle/>
                    <a:p>
                      <a:r>
                        <a:rPr lang="it-IT" sz="1400" dirty="0"/>
                        <a:t>Fe(II)-O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154669"/>
                  </a:ext>
                </a:extLst>
              </a:tr>
              <a:tr h="322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Fe(III)-O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92505"/>
                  </a:ext>
                </a:extLst>
              </a:tr>
              <a:tr h="322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Fe(III)-O</a:t>
                      </a:r>
                      <a:r>
                        <a:rPr lang="en-US" sz="1400" dirty="0"/>
                        <a:t>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21534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0A6DB1B7-1A7E-5011-4D26-94391FB7928B}"/>
              </a:ext>
            </a:extLst>
          </p:cNvPr>
          <p:cNvGrpSpPr/>
          <p:nvPr/>
        </p:nvGrpSpPr>
        <p:grpSpPr>
          <a:xfrm>
            <a:off x="522147" y="5637638"/>
            <a:ext cx="4202879" cy="894809"/>
            <a:chOff x="464115" y="4346528"/>
            <a:chExt cx="4202879" cy="894809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40EAED3-CDF4-6EFA-01F2-7A4ECA8BA42F}"/>
                </a:ext>
              </a:extLst>
            </p:cNvPr>
            <p:cNvSpPr txBox="1"/>
            <p:nvPr/>
          </p:nvSpPr>
          <p:spPr>
            <a:xfrm>
              <a:off x="3272829" y="4346528"/>
              <a:ext cx="1279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 err="1">
                  <a:solidFill>
                    <a:schemeClr val="accent1">
                      <a:lumMod val="75000"/>
                    </a:schemeClr>
                  </a:solidFill>
                </a:rPr>
                <a:t>oxidation</a:t>
              </a: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6D61D0C5-392F-751E-FE49-5FBCD5EBB6F5}"/>
                </a:ext>
              </a:extLst>
            </p:cNvPr>
            <p:cNvSpPr txBox="1"/>
            <p:nvPr/>
          </p:nvSpPr>
          <p:spPr>
            <a:xfrm>
              <a:off x="3229088" y="4872005"/>
              <a:ext cx="14379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 err="1">
                  <a:solidFill>
                    <a:schemeClr val="accent1">
                      <a:lumMod val="75000"/>
                    </a:schemeClr>
                  </a:solidFill>
                </a:rPr>
                <a:t>coordination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6842AEA3-B930-1A54-09FE-04D2A24CD8DC}"/>
                </a:ext>
              </a:extLst>
            </p:cNvPr>
            <p:cNvGrpSpPr/>
            <p:nvPr/>
          </p:nvGrpSpPr>
          <p:grpSpPr>
            <a:xfrm>
              <a:off x="464115" y="4531194"/>
              <a:ext cx="2821630" cy="532000"/>
              <a:chOff x="464115" y="4531194"/>
              <a:chExt cx="2821630" cy="532000"/>
            </a:xfrm>
          </p:grpSpPr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3949122-B413-F89A-7022-5BB07F5EB93B}"/>
                  </a:ext>
                </a:extLst>
              </p:cNvPr>
              <p:cNvSpPr txBox="1"/>
              <p:nvPr/>
            </p:nvSpPr>
            <p:spPr>
              <a:xfrm>
                <a:off x="464115" y="4589418"/>
                <a:ext cx="2534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Fe 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reactivity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depends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 on 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3" name="Connettore 2 32">
                <a:extLst>
                  <a:ext uri="{FF2B5EF4-FFF2-40B4-BE49-F238E27FC236}">
                    <a16:creationId xmlns:a16="http://schemas.microsoft.com/office/drawing/2014/main" id="{F1CB0F8F-E02E-C4E2-724B-7B57A3888DF3}"/>
                  </a:ext>
                </a:extLst>
              </p:cNvPr>
              <p:cNvCxnSpPr>
                <a:cxnSpLocks/>
                <a:endCxn id="30" idx="1"/>
              </p:cNvCxnSpPr>
              <p:nvPr/>
            </p:nvCxnSpPr>
            <p:spPr>
              <a:xfrm flipV="1">
                <a:off x="3024409" y="4531194"/>
                <a:ext cx="248420" cy="260887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2 35">
                <a:extLst>
                  <a:ext uri="{FF2B5EF4-FFF2-40B4-BE49-F238E27FC236}">
                    <a16:creationId xmlns:a16="http://schemas.microsoft.com/office/drawing/2014/main" id="{27B6D48F-8DC8-535E-E487-0869759FF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492" y="4910495"/>
                <a:ext cx="274253" cy="152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F6A17EB-BEB5-7944-3856-7B52FF89F195}"/>
              </a:ext>
            </a:extLst>
          </p:cNvPr>
          <p:cNvSpPr txBox="1"/>
          <p:nvPr/>
        </p:nvSpPr>
        <p:spPr>
          <a:xfrm>
            <a:off x="7965084" y="1896708"/>
            <a:ext cx="403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verify whether the surface reactivity is altered when fibers come in contact with</a:t>
            </a:r>
            <a:endParaRPr lang="en-US" dirty="0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0A8D8F9-075D-5D0D-ADB3-381297DE222D}"/>
              </a:ext>
            </a:extLst>
          </p:cNvPr>
          <p:cNvCxnSpPr/>
          <p:nvPr/>
        </p:nvCxnSpPr>
        <p:spPr>
          <a:xfrm>
            <a:off x="7476125" y="468117"/>
            <a:ext cx="0" cy="5848710"/>
          </a:xfrm>
          <a:prstGeom prst="line">
            <a:avLst/>
          </a:prstGeom>
          <a:ln w="190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2F7325-8892-FE5F-645E-816CFD9DF345}"/>
              </a:ext>
            </a:extLst>
          </p:cNvPr>
          <p:cNvSpPr txBox="1"/>
          <p:nvPr/>
        </p:nvSpPr>
        <p:spPr>
          <a:xfrm>
            <a:off x="8052658" y="4287940"/>
            <a:ext cx="2176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Expected</a:t>
            </a:r>
            <a:r>
              <a:rPr lang="it-IT" sz="1600" dirty="0"/>
              <a:t> </a:t>
            </a:r>
            <a:r>
              <a:rPr lang="it-IT" sz="1600" dirty="0" err="1"/>
              <a:t>modifications</a:t>
            </a:r>
            <a:r>
              <a:rPr lang="it-IT" sz="1600" dirty="0"/>
              <a:t>:</a:t>
            </a:r>
            <a:endParaRPr lang="en-US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EF0AB8-3C83-3FDF-B672-C23BF6C4DE8E}"/>
              </a:ext>
            </a:extLst>
          </p:cNvPr>
          <p:cNvSpPr txBox="1"/>
          <p:nvPr/>
        </p:nvSpPr>
        <p:spPr>
          <a:xfrm>
            <a:off x="9332293" y="4628226"/>
            <a:ext cx="251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Dissolution</a:t>
            </a:r>
            <a:r>
              <a:rPr lang="it-IT" sz="1600" dirty="0"/>
              <a:t> of </a:t>
            </a:r>
            <a:r>
              <a:rPr lang="it-IT" sz="1600" dirty="0" err="1"/>
              <a:t>surface</a:t>
            </a:r>
            <a:r>
              <a:rPr lang="it-IT" sz="1600" dirty="0"/>
              <a:t> </a:t>
            </a:r>
            <a:r>
              <a:rPr lang="it-IT" sz="1600" dirty="0" err="1"/>
              <a:t>layers</a:t>
            </a:r>
            <a:endParaRPr lang="en-US" sz="16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A486A40-4A3B-C540-9F27-2603E7B0CB80}"/>
              </a:ext>
            </a:extLst>
          </p:cNvPr>
          <p:cNvSpPr txBox="1"/>
          <p:nvPr/>
        </p:nvSpPr>
        <p:spPr>
          <a:xfrm>
            <a:off x="9370665" y="4997558"/>
            <a:ext cx="134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Iron</a:t>
            </a:r>
            <a:r>
              <a:rPr lang="it-IT" sz="1600" dirty="0"/>
              <a:t> </a:t>
            </a:r>
            <a:r>
              <a:rPr lang="it-IT" sz="1600" dirty="0" err="1"/>
              <a:t>oxidation</a:t>
            </a:r>
            <a:endParaRPr lang="en-US" sz="1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EE9493C-908F-803B-92E3-490ACFFC9F55}"/>
              </a:ext>
            </a:extLst>
          </p:cNvPr>
          <p:cNvGrpSpPr/>
          <p:nvPr/>
        </p:nvGrpSpPr>
        <p:grpSpPr>
          <a:xfrm>
            <a:off x="8807986" y="1198635"/>
            <a:ext cx="2112018" cy="369332"/>
            <a:chOff x="8632651" y="1240400"/>
            <a:chExt cx="2112018" cy="369332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EC9F1A6-713F-40E2-1A2D-4974FADD6115}"/>
                </a:ext>
              </a:extLst>
            </p:cNvPr>
            <p:cNvSpPr txBox="1"/>
            <p:nvPr/>
          </p:nvSpPr>
          <p:spPr>
            <a:xfrm>
              <a:off x="8739428" y="1240400"/>
              <a:ext cx="2005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Aim</a:t>
              </a:r>
              <a:r>
                <a:rPr lang="it-IT" b="1" dirty="0"/>
                <a:t> of the work</a:t>
              </a:r>
              <a:endParaRPr lang="en-US" b="1" dirty="0"/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356AF454-4E42-6DE8-F1D5-BEB921B4DE4E}"/>
                </a:ext>
              </a:extLst>
            </p:cNvPr>
            <p:cNvSpPr/>
            <p:nvPr/>
          </p:nvSpPr>
          <p:spPr>
            <a:xfrm>
              <a:off x="8632651" y="1261737"/>
              <a:ext cx="1887746" cy="32665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0DEBB5D-1555-A0FE-0AB2-C99734B756F4}"/>
              </a:ext>
            </a:extLst>
          </p:cNvPr>
          <p:cNvSpPr txBox="1"/>
          <p:nvPr/>
        </p:nvSpPr>
        <p:spPr>
          <a:xfrm>
            <a:off x="494966" y="2387"/>
            <a:ext cx="6901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radical generation is one of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-chemical features involved in asbestos 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8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4225" y="912805"/>
            <a:ext cx="2518107" cy="20035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Google Shape;100;p3" descr="crocidolite standard"/>
          <p:cNvPicPr preferRelativeResize="0"/>
          <p:nvPr/>
        </p:nvPicPr>
        <p:blipFill rotWithShape="1">
          <a:blip r:embed="rId3">
            <a:alphaModFix/>
          </a:blip>
          <a:srcRect r="66115"/>
          <a:stretch/>
        </p:blipFill>
        <p:spPr>
          <a:xfrm>
            <a:off x="486668" y="1720526"/>
            <a:ext cx="2301008" cy="23050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Google Shape;101;p3"/>
          <p:cNvSpPr/>
          <p:nvPr/>
        </p:nvSpPr>
        <p:spPr>
          <a:xfrm>
            <a:off x="379075" y="4332030"/>
            <a:ext cx="291740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GB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r>
              <a:rPr lang="en-GB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Fe",Mg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(0H)</a:t>
            </a:r>
            <a:r>
              <a:rPr lang="en-GB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2;p3"/>
          <p:cNvSpPr/>
          <p:nvPr/>
        </p:nvSpPr>
        <p:spPr>
          <a:xfrm>
            <a:off x="3156457" y="3283071"/>
            <a:ext cx="194476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GB" sz="16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Mg</a:t>
            </a:r>
            <a:r>
              <a:rPr lang="en-GB" sz="16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16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16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(OH)</a:t>
            </a:r>
            <a:r>
              <a:rPr lang="en-GB" sz="16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7;p3"/>
          <p:cNvSpPr txBox="1"/>
          <p:nvPr/>
        </p:nvSpPr>
        <p:spPr>
          <a:xfrm>
            <a:off x="990708" y="4699801"/>
            <a:ext cx="8545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27% Fe</a:t>
            </a:r>
            <a:endParaRPr b="1" dirty="0"/>
          </a:p>
        </p:txBody>
      </p:sp>
      <p:sp>
        <p:nvSpPr>
          <p:cNvPr id="9" name="Google Shape;112;p3"/>
          <p:cNvSpPr txBox="1"/>
          <p:nvPr/>
        </p:nvSpPr>
        <p:spPr>
          <a:xfrm>
            <a:off x="3216601" y="3621585"/>
            <a:ext cx="9122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4,5% Fe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E5AFB7-8B3F-E2E7-238F-CBBCA2D852A2}"/>
              </a:ext>
            </a:extLst>
          </p:cNvPr>
          <p:cNvSpPr txBox="1"/>
          <p:nvPr/>
        </p:nvSpPr>
        <p:spPr>
          <a:xfrm>
            <a:off x="7120538" y="2614294"/>
            <a:ext cx="3046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sz="1600"/>
            </a:lvl1pPr>
          </a:lstStyle>
          <a:p>
            <a:r>
              <a:rPr lang="it-IT" dirty="0"/>
              <a:t>Surface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composition</a:t>
            </a:r>
            <a:r>
              <a:rPr lang="it-IT" dirty="0"/>
              <a:t>  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C46165B-35F8-D0AC-BCF3-A8A13F8A2D97}"/>
              </a:ext>
            </a:extLst>
          </p:cNvPr>
          <p:cNvSpPr txBox="1"/>
          <p:nvPr/>
        </p:nvSpPr>
        <p:spPr>
          <a:xfrm>
            <a:off x="7182446" y="3435865"/>
            <a:ext cx="4940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ü"/>
              <a:defRPr sz="1600"/>
            </a:lvl1pPr>
          </a:lstStyle>
          <a:p>
            <a:r>
              <a:rPr lang="it-IT" dirty="0"/>
              <a:t>Surface </a:t>
            </a:r>
            <a:r>
              <a:rPr lang="it-IT" dirty="0" err="1"/>
              <a:t>reactivity</a:t>
            </a:r>
            <a:r>
              <a:rPr lang="it-IT" dirty="0"/>
              <a:t> in </a:t>
            </a:r>
            <a:r>
              <a:rPr lang="it-IT" dirty="0" err="1"/>
              <a:t>hydroxyl</a:t>
            </a:r>
            <a:r>
              <a:rPr lang="it-IT" dirty="0"/>
              <a:t> (</a:t>
            </a:r>
            <a:r>
              <a:rPr lang="it-IT" sz="1200" baseline="30000" dirty="0"/>
              <a:t>•</a:t>
            </a:r>
            <a:r>
              <a:rPr lang="it-IT" dirty="0"/>
              <a:t>OH) radical generation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03888" y="3996183"/>
            <a:ext cx="11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Crocidolite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38818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/>
          <p:cNvSpPr txBox="1"/>
          <p:nvPr/>
        </p:nvSpPr>
        <p:spPr>
          <a:xfrm>
            <a:off x="3156457" y="2971040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Tremolite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06019" y="1180638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Amphibole asbestos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120538" y="776958"/>
            <a:ext cx="4671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Incubation in simplified Gamble's solution (pH 4.5)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120538" y="1235482"/>
            <a:ext cx="344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Incubation in H</a:t>
            </a:r>
            <a:r>
              <a:rPr lang="en-GB" sz="1600" baseline="-25000" dirty="0"/>
              <a:t>2</a:t>
            </a:r>
            <a:r>
              <a:rPr lang="en-GB" sz="1600" dirty="0"/>
              <a:t>O</a:t>
            </a:r>
            <a:r>
              <a:rPr lang="en-GB" sz="1600" baseline="-25000" dirty="0"/>
              <a:t>2</a:t>
            </a:r>
            <a:r>
              <a:rPr lang="en-GB" sz="1600" dirty="0"/>
              <a:t> solution (pH 7.4)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543323" y="5019879"/>
            <a:ext cx="2692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Surface: 20% Fe (II) and 80% Fe(III)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Bulk: 50% Fe (II) and 50% Fe(III)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953001" y="432710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Sample preparation</a:t>
            </a:r>
          </a:p>
        </p:txBody>
      </p:sp>
      <p:cxnSp>
        <p:nvCxnSpPr>
          <p:cNvPr id="25" name="Connettore 4 24"/>
          <p:cNvCxnSpPr>
            <a:endCxn id="22" idx="1"/>
          </p:cNvCxnSpPr>
          <p:nvPr/>
        </p:nvCxnSpPr>
        <p:spPr>
          <a:xfrm rot="16200000" flipH="1">
            <a:off x="1249827" y="5095715"/>
            <a:ext cx="349334" cy="23765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646220" y="3902798"/>
            <a:ext cx="2692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Surface: 30% Fe (II) and 70% Fe(III)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Bulk: 85 % Fe (II) and 15% Fe(III)</a:t>
            </a:r>
          </a:p>
        </p:txBody>
      </p:sp>
      <p:cxnSp>
        <p:nvCxnSpPr>
          <p:cNvPr id="27" name="Connettore 4 26"/>
          <p:cNvCxnSpPr/>
          <p:nvPr/>
        </p:nvCxnSpPr>
        <p:spPr>
          <a:xfrm rot="16200000" flipH="1">
            <a:off x="3296681" y="4014331"/>
            <a:ext cx="349334" cy="23765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040637" y="2245858"/>
            <a:ext cx="2247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Sample characterization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25064" y="29577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Experimental setup</a:t>
            </a:r>
          </a:p>
        </p:txBody>
      </p:sp>
      <p:cxnSp>
        <p:nvCxnSpPr>
          <p:cNvPr id="13" name="Connettore diritto 12"/>
          <p:cNvCxnSpPr>
            <a:cxnSpLocks/>
          </p:cNvCxnSpPr>
          <p:nvPr/>
        </p:nvCxnSpPr>
        <p:spPr>
          <a:xfrm>
            <a:off x="6632845" y="291187"/>
            <a:ext cx="0" cy="6262013"/>
          </a:xfrm>
          <a:prstGeom prst="line">
            <a:avLst/>
          </a:prstGeom>
          <a:ln w="190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E749A0-3652-DBC2-5D34-486220BCF342}"/>
              </a:ext>
            </a:extLst>
          </p:cNvPr>
          <p:cNvSpPr txBox="1"/>
          <p:nvPr/>
        </p:nvSpPr>
        <p:spPr>
          <a:xfrm>
            <a:off x="9023528" y="3829670"/>
            <a:ext cx="2640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Spin trapping/EPR in </a:t>
            </a:r>
            <a:r>
              <a:rPr lang="it-IT" sz="1400" i="1" dirty="0" err="1"/>
              <a:t>cell</a:t>
            </a:r>
            <a:r>
              <a:rPr lang="it-IT" sz="1400" i="1" dirty="0"/>
              <a:t>-free test</a:t>
            </a:r>
            <a:endParaRPr lang="en-US" sz="1400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538804-22BC-D7A7-A52F-C1DFDA188040}"/>
              </a:ext>
            </a:extLst>
          </p:cNvPr>
          <p:cNvSpPr txBox="1"/>
          <p:nvPr/>
        </p:nvSpPr>
        <p:spPr>
          <a:xfrm>
            <a:off x="8915100" y="2893084"/>
            <a:ext cx="3126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i="1"/>
            </a:lvl1pPr>
          </a:lstStyle>
          <a:p>
            <a:r>
              <a:rPr lang="en-US" dirty="0"/>
              <a:t>X-ray photoelectron spectroscopy (XPS)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CB3736DF-0D30-E0D2-9CC6-DBDDD64B6497}"/>
              </a:ext>
            </a:extLst>
          </p:cNvPr>
          <p:cNvGrpSpPr/>
          <p:nvPr/>
        </p:nvGrpSpPr>
        <p:grpSpPr>
          <a:xfrm>
            <a:off x="8915100" y="4271895"/>
            <a:ext cx="3036458" cy="2586105"/>
            <a:chOff x="7353531" y="4449517"/>
            <a:chExt cx="3036458" cy="2272829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E6F7AAF8-63D4-EF2C-4DED-63CCFA83C269}"/>
                </a:ext>
              </a:extLst>
            </p:cNvPr>
            <p:cNvSpPr/>
            <p:nvPr/>
          </p:nvSpPr>
          <p:spPr>
            <a:xfrm>
              <a:off x="7353531" y="4449517"/>
              <a:ext cx="3036458" cy="2272829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oogle Shape;222;p10">
              <a:extLst>
                <a:ext uri="{FF2B5EF4-FFF2-40B4-BE49-F238E27FC236}">
                  <a16:creationId xmlns:a16="http://schemas.microsoft.com/office/drawing/2014/main" id="{C42116C7-5229-C63D-8C04-A6B044640E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873" t="73292" r="9336" b="17158"/>
            <a:stretch/>
          </p:blipFill>
          <p:spPr>
            <a:xfrm>
              <a:off x="7393061" y="4857981"/>
              <a:ext cx="2609350" cy="338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31;p10">
              <a:extLst>
                <a:ext uri="{FF2B5EF4-FFF2-40B4-BE49-F238E27FC236}">
                  <a16:creationId xmlns:a16="http://schemas.microsoft.com/office/drawing/2014/main" id="{5D77A56F-0EBA-3A7C-582D-952B798DCAB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873" t="45106" r="9336" b="26568"/>
            <a:stretch/>
          </p:blipFill>
          <p:spPr>
            <a:xfrm>
              <a:off x="7427281" y="5458508"/>
              <a:ext cx="2904060" cy="1138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A147826-BE81-8EFC-4AFD-4679FC44D6F9}"/>
                </a:ext>
              </a:extLst>
            </p:cNvPr>
            <p:cNvSpPr txBox="1"/>
            <p:nvPr/>
          </p:nvSpPr>
          <p:spPr>
            <a:xfrm>
              <a:off x="7393061" y="4577656"/>
              <a:ext cx="2907399" cy="243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Reaction </a:t>
              </a:r>
              <a:r>
                <a:rPr lang="it-IT" sz="1200" dirty="0" err="1"/>
                <a:t>involved</a:t>
              </a:r>
              <a:r>
                <a:rPr lang="it-IT" sz="1200" dirty="0"/>
                <a:t> in </a:t>
              </a:r>
              <a:r>
                <a:rPr lang="it-IT" sz="1200" baseline="30000" dirty="0"/>
                <a:t>•</a:t>
              </a:r>
              <a:r>
                <a:rPr lang="it-IT" sz="1200" dirty="0"/>
                <a:t>OH radical generation</a:t>
              </a:r>
              <a:endParaRPr lang="en-US" sz="1200" dirty="0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886E8DE-BDA5-5F46-0D7B-E474DBAA8EB1}"/>
              </a:ext>
            </a:extLst>
          </p:cNvPr>
          <p:cNvSpPr txBox="1"/>
          <p:nvPr/>
        </p:nvSpPr>
        <p:spPr>
          <a:xfrm>
            <a:off x="10667258" y="4992777"/>
            <a:ext cx="1122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/>
              <a:t>(Fenton reaction)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9653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2364" y="446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2AA3C1-E0FB-0066-D500-FAA29B05FCB9}"/>
              </a:ext>
            </a:extLst>
          </p:cNvPr>
          <p:cNvSpPr txBox="1"/>
          <p:nvPr/>
        </p:nvSpPr>
        <p:spPr>
          <a:xfrm>
            <a:off x="569003" y="-32816"/>
            <a:ext cx="1097455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1. </a:t>
            </a:r>
            <a:r>
              <a:rPr lang="it-IT" sz="2400" b="1" dirty="0" err="1"/>
              <a:t>Effect</a:t>
            </a:r>
            <a:r>
              <a:rPr lang="it-IT" sz="2400" b="1" dirty="0"/>
              <a:t> of </a:t>
            </a:r>
            <a:r>
              <a:rPr lang="it-IT" sz="2400" b="1" dirty="0" err="1"/>
              <a:t>acidic</a:t>
            </a:r>
            <a:r>
              <a:rPr lang="it-IT" sz="2400" b="1" dirty="0"/>
              <a:t> </a:t>
            </a:r>
            <a:r>
              <a:rPr lang="it-IT" sz="2400" b="1" dirty="0" err="1"/>
              <a:t>environment</a:t>
            </a:r>
            <a:endParaRPr lang="en-US" sz="2400" b="1" dirty="0"/>
          </a:p>
        </p:txBody>
      </p:sp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512166"/>
              </p:ext>
            </p:extLst>
          </p:nvPr>
        </p:nvGraphicFramePr>
        <p:xfrm>
          <a:off x="346151" y="3866234"/>
          <a:ext cx="3385695" cy="213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FAC64C-FF74-C26B-2225-4CF02679D838}"/>
              </a:ext>
            </a:extLst>
          </p:cNvPr>
          <p:cNvSpPr txBox="1"/>
          <p:nvPr/>
        </p:nvSpPr>
        <p:spPr>
          <a:xfrm>
            <a:off x="1255675" y="1067024"/>
            <a:ext cx="15442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i="1" dirty="0"/>
              <a:t>Surface </a:t>
            </a:r>
            <a:r>
              <a:rPr lang="it-IT" sz="1300" i="1" dirty="0" err="1"/>
              <a:t>composition</a:t>
            </a:r>
            <a:endParaRPr lang="en-US" sz="1300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5723F6-162D-9FFD-6141-88C9D4C0F351}"/>
              </a:ext>
            </a:extLst>
          </p:cNvPr>
          <p:cNvSpPr txBox="1"/>
          <p:nvPr/>
        </p:nvSpPr>
        <p:spPr>
          <a:xfrm>
            <a:off x="300262" y="3379857"/>
            <a:ext cx="358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z="1400" dirty="0">
                <a:solidFill>
                  <a:schemeClr val="tx1"/>
                </a:solidFill>
                <a:latin typeface="+mj-lt"/>
              </a:rPr>
              <a:t>No </a:t>
            </a:r>
            <a:r>
              <a:rPr lang="it-IT" sz="1400" dirty="0" err="1">
                <a:solidFill>
                  <a:schemeClr val="tx1"/>
                </a:solidFill>
                <a:latin typeface="+mj-lt"/>
              </a:rPr>
              <a:t>significant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+mj-lt"/>
              </a:rPr>
              <a:t>alteration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+mj-lt"/>
              </a:rPr>
              <a:t>surface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+mj-lt"/>
              </a:rPr>
              <a:t>composition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32B6B6-D3B2-A278-91CC-CE7A80BD5D6C}"/>
              </a:ext>
            </a:extLst>
          </p:cNvPr>
          <p:cNvSpPr txBox="1"/>
          <p:nvPr/>
        </p:nvSpPr>
        <p:spPr>
          <a:xfrm>
            <a:off x="1515458" y="470815"/>
            <a:ext cx="1024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Tremolite </a:t>
            </a:r>
            <a:endParaRPr lang="en-US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07B5C7-25DF-62DB-6597-0594A2453D67}"/>
              </a:ext>
            </a:extLst>
          </p:cNvPr>
          <p:cNvSpPr txBox="1"/>
          <p:nvPr/>
        </p:nvSpPr>
        <p:spPr>
          <a:xfrm>
            <a:off x="1495902" y="3881890"/>
            <a:ext cx="10638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i="1"/>
            </a:lvl1pPr>
          </a:lstStyle>
          <a:p>
            <a:r>
              <a:rPr lang="it-IT" sz="1300" dirty="0"/>
              <a:t>Fe </a:t>
            </a:r>
            <a:r>
              <a:rPr lang="it-IT" sz="1300" dirty="0" err="1"/>
              <a:t>speciation</a:t>
            </a:r>
            <a:endParaRPr lang="en-US" sz="13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F1FEFAF-3142-D0AF-0086-1B00D2B59F2F}"/>
              </a:ext>
            </a:extLst>
          </p:cNvPr>
          <p:cNvSpPr txBox="1"/>
          <p:nvPr/>
        </p:nvSpPr>
        <p:spPr>
          <a:xfrm>
            <a:off x="697620" y="6028952"/>
            <a:ext cx="284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>
                <a:latin typeface="+mj-lt"/>
              </a:defRPr>
            </a:lvl1pPr>
          </a:lstStyle>
          <a:p>
            <a:r>
              <a:rPr lang="it-IT" dirty="0"/>
              <a:t>Fe(II) </a:t>
            </a:r>
            <a:r>
              <a:rPr lang="it-IT" dirty="0" err="1"/>
              <a:t>decrease</a:t>
            </a:r>
            <a:r>
              <a:rPr lang="it-IT" dirty="0"/>
              <a:t>; Fe(III)-OOH </a:t>
            </a:r>
            <a:r>
              <a:rPr lang="it-IT" dirty="0" err="1"/>
              <a:t>increase</a:t>
            </a:r>
            <a:endParaRPr lang="en-US" dirty="0"/>
          </a:p>
        </p:txBody>
      </p:sp>
      <p:sp>
        <p:nvSpPr>
          <p:cNvPr id="3" name="Rettangolo arrotondato 2"/>
          <p:cNvSpPr/>
          <p:nvPr/>
        </p:nvSpPr>
        <p:spPr>
          <a:xfrm>
            <a:off x="297757" y="509892"/>
            <a:ext cx="3498700" cy="58593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Connettore 2 40"/>
          <p:cNvCxnSpPr/>
          <p:nvPr/>
        </p:nvCxnSpPr>
        <p:spPr>
          <a:xfrm>
            <a:off x="1248909" y="5070508"/>
            <a:ext cx="493986" cy="3008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2801543" y="4338253"/>
            <a:ext cx="256967" cy="24409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467864" y="6508474"/>
            <a:ext cx="327057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i="1" dirty="0"/>
              <a:t>Fe oxidation is faster than dissolution</a:t>
            </a:r>
          </a:p>
        </p:txBody>
      </p:sp>
      <p:sp>
        <p:nvSpPr>
          <p:cNvPr id="30" name="Google Shape;102;p3"/>
          <p:cNvSpPr/>
          <p:nvPr/>
        </p:nvSpPr>
        <p:spPr>
          <a:xfrm>
            <a:off x="1359031" y="722650"/>
            <a:ext cx="194476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GB" sz="12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Mg</a:t>
            </a:r>
            <a:r>
              <a:rPr lang="en-GB" sz="12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12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12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(OH)</a:t>
            </a:r>
            <a:r>
              <a:rPr lang="en-GB" sz="12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3ED31C7A-7CFE-6155-466A-FB3F1DF04592}"/>
              </a:ext>
            </a:extLst>
          </p:cNvPr>
          <p:cNvGrpSpPr/>
          <p:nvPr/>
        </p:nvGrpSpPr>
        <p:grpSpPr>
          <a:xfrm>
            <a:off x="7997363" y="1497722"/>
            <a:ext cx="4112039" cy="4388068"/>
            <a:chOff x="7997363" y="1497722"/>
            <a:chExt cx="4112039" cy="4388068"/>
          </a:xfrm>
        </p:grpSpPr>
        <p:grpSp>
          <p:nvGrpSpPr>
            <p:cNvPr id="48" name="Gruppo 47"/>
            <p:cNvGrpSpPr/>
            <p:nvPr/>
          </p:nvGrpSpPr>
          <p:grpSpPr>
            <a:xfrm>
              <a:off x="7997363" y="1497722"/>
              <a:ext cx="4112039" cy="4388068"/>
              <a:chOff x="8045572" y="1694691"/>
              <a:chExt cx="3972339" cy="4388068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8045572" y="1694691"/>
                <a:ext cx="3905566" cy="357278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5" name="Ogget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8422600"/>
                  </p:ext>
                </p:extLst>
              </p:nvPr>
            </p:nvGraphicFramePr>
            <p:xfrm>
              <a:off x="8112345" y="2339983"/>
              <a:ext cx="3905566" cy="30307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9" name="Graph" r:id="rId4" imgW="4023360" imgH="3108960" progId="Origin50.Graph">
                      <p:embed/>
                    </p:oleObj>
                  </mc:Choice>
                  <mc:Fallback>
                    <p:oleObj name="Graph" r:id="rId4" imgW="4023360" imgH="3108960" progId="Origin50.Graph">
                      <p:embed/>
                      <p:pic>
                        <p:nvPicPr>
                          <p:cNvPr id="5" name="Oggetto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12345" y="2339983"/>
                            <a:ext cx="3905566" cy="303076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8DCC696-7D1C-FDCE-89F6-02DB77D64739}"/>
                  </a:ext>
                </a:extLst>
              </p:cNvPr>
              <p:cNvSpPr txBox="1"/>
              <p:nvPr/>
            </p:nvSpPr>
            <p:spPr>
              <a:xfrm>
                <a:off x="9191388" y="1771936"/>
                <a:ext cx="166956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>
                  <a:defRPr sz="1300" i="1"/>
                </a:lvl1pPr>
              </a:lstStyle>
              <a:p>
                <a:r>
                  <a:rPr lang="it-IT" baseline="30000" dirty="0"/>
                  <a:t>•</a:t>
                </a:r>
                <a:r>
                  <a:rPr lang="it-IT" dirty="0"/>
                  <a:t>OH radical generation</a:t>
                </a:r>
                <a:endParaRPr lang="en-US" dirty="0"/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6E6EB4CB-D3CB-5ABB-39D4-3F5C19A17B3B}"/>
                  </a:ext>
                </a:extLst>
              </p:cNvPr>
              <p:cNvSpPr txBox="1"/>
              <p:nvPr/>
            </p:nvSpPr>
            <p:spPr>
              <a:xfrm>
                <a:off x="8745566" y="5497984"/>
                <a:ext cx="2561205" cy="5847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>
                  <a:defRPr sz="1600" i="1"/>
                </a:lvl1pPr>
              </a:lstStyle>
              <a:p>
                <a:pPr algn="ctr"/>
                <a:r>
                  <a:rPr lang="it-IT" dirty="0"/>
                  <a:t>No </a:t>
                </a:r>
                <a:r>
                  <a:rPr lang="it-IT" dirty="0" err="1"/>
                  <a:t>change</a:t>
                </a:r>
                <a:r>
                  <a:rPr lang="it-IT" dirty="0"/>
                  <a:t> of </a:t>
                </a:r>
                <a:r>
                  <a:rPr lang="it-IT" dirty="0" err="1"/>
                  <a:t>reactivity</a:t>
                </a:r>
                <a:r>
                  <a:rPr lang="it-IT" dirty="0"/>
                  <a:t> in </a:t>
                </a:r>
                <a:r>
                  <a:rPr lang="it-IT" baseline="30000" dirty="0"/>
                  <a:t>•</a:t>
                </a:r>
                <a:r>
                  <a:rPr lang="it-IT" dirty="0"/>
                  <a:t>OH radical generation</a:t>
                </a:r>
                <a:endParaRPr lang="en-US" dirty="0"/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C431C72-0BC6-2E82-9ED2-77AFF0ABDB5E}"/>
                </a:ext>
              </a:extLst>
            </p:cNvPr>
            <p:cNvSpPr txBox="1"/>
            <p:nvPr/>
          </p:nvSpPr>
          <p:spPr>
            <a:xfrm>
              <a:off x="9851357" y="3643441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crocidolite</a:t>
              </a:r>
              <a:endParaRPr lang="en-US" sz="1400" dirty="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EECD707-9CAA-B47E-A41C-5E58FA03852B}"/>
                </a:ext>
              </a:extLst>
            </p:cNvPr>
            <p:cNvSpPr txBox="1"/>
            <p:nvPr/>
          </p:nvSpPr>
          <p:spPr>
            <a:xfrm>
              <a:off x="9769959" y="2752894"/>
              <a:ext cx="864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tremolite</a:t>
              </a:r>
              <a:endParaRPr lang="en-US" sz="1400" dirty="0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51968744-F654-AC89-6D9D-E49B76A0B986}"/>
                </a:ext>
              </a:extLst>
            </p:cNvPr>
            <p:cNvSpPr txBox="1"/>
            <p:nvPr/>
          </p:nvSpPr>
          <p:spPr>
            <a:xfrm>
              <a:off x="8564118" y="2064802"/>
              <a:ext cx="6174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accent2">
                      <a:lumMod val="75000"/>
                    </a:schemeClr>
                  </a:solidFill>
                </a:rPr>
                <a:t>pristine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C60924D-2A1D-A64F-77FB-BA0FB12E8A50}"/>
                </a:ext>
              </a:extLst>
            </p:cNvPr>
            <p:cNvSpPr txBox="1"/>
            <p:nvPr/>
          </p:nvSpPr>
          <p:spPr>
            <a:xfrm>
              <a:off x="9160796" y="2165430"/>
              <a:ext cx="4940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accent2">
                      <a:lumMod val="75000"/>
                    </a:schemeClr>
                  </a:solidFill>
                </a:rPr>
                <a:t>1 day</a:t>
              </a:r>
              <a:endParaRPr 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3DCC8ACC-1FFF-3E82-AE80-0E4080B1152F}"/>
                </a:ext>
              </a:extLst>
            </p:cNvPr>
            <p:cNvSpPr txBox="1"/>
            <p:nvPr/>
          </p:nvSpPr>
          <p:spPr>
            <a:xfrm>
              <a:off x="11084633" y="2174993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accent2">
                      <a:lumMod val="75000"/>
                    </a:schemeClr>
                  </a:solidFill>
                </a:rPr>
                <a:t>7 days</a:t>
              </a:r>
              <a:endParaRPr 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C585C4BD-63DE-7960-C13F-BC30E61C35D3}"/>
                </a:ext>
              </a:extLst>
            </p:cNvPr>
            <p:cNvCxnSpPr/>
            <p:nvPr/>
          </p:nvCxnSpPr>
          <p:spPr>
            <a:xfrm flipH="1">
              <a:off x="9168025" y="2427040"/>
              <a:ext cx="189335" cy="188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20A8108F-F79A-1AD8-695D-5A82E19C0D18}"/>
                </a:ext>
              </a:extLst>
            </p:cNvPr>
            <p:cNvCxnSpPr/>
            <p:nvPr/>
          </p:nvCxnSpPr>
          <p:spPr>
            <a:xfrm>
              <a:off x="11358907" y="2436603"/>
              <a:ext cx="0" cy="2111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6C651D93-E921-85C3-3B2A-733697FA85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0912" y="2313492"/>
              <a:ext cx="42402" cy="3342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Grafico 4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692986"/>
              </p:ext>
            </p:extLst>
          </p:nvPr>
        </p:nvGraphicFramePr>
        <p:xfrm>
          <a:off x="362364" y="1471627"/>
          <a:ext cx="3376075" cy="19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5E78E175-349D-F046-B425-63A7E718016E}"/>
              </a:ext>
            </a:extLst>
          </p:cNvPr>
          <p:cNvGrpSpPr/>
          <p:nvPr/>
        </p:nvGrpSpPr>
        <p:grpSpPr>
          <a:xfrm>
            <a:off x="4012681" y="509892"/>
            <a:ext cx="4422330" cy="6327868"/>
            <a:chOff x="4012681" y="509892"/>
            <a:chExt cx="4422330" cy="6327868"/>
          </a:xfrm>
        </p:grpSpPr>
        <p:graphicFrame>
          <p:nvGraphicFramePr>
            <p:cNvPr id="49" name="Grafico 48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1482845"/>
                </p:ext>
              </p:extLst>
            </p:nvPr>
          </p:nvGraphicFramePr>
          <p:xfrm>
            <a:off x="4012681" y="1267459"/>
            <a:ext cx="3630752" cy="2223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3E2E52F6-CBE2-4765-9B17-4E938AF55BE7}"/>
                </a:ext>
              </a:extLst>
            </p:cNvPr>
            <p:cNvGrpSpPr/>
            <p:nvPr/>
          </p:nvGrpSpPr>
          <p:grpSpPr>
            <a:xfrm>
              <a:off x="4184675" y="509892"/>
              <a:ext cx="4250336" cy="6327868"/>
              <a:chOff x="4133359" y="505385"/>
              <a:chExt cx="4250336" cy="6327868"/>
            </a:xfrm>
          </p:grpSpPr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CB78EB19-0390-96C5-D14F-A35681DB0206}"/>
                  </a:ext>
                </a:extLst>
              </p:cNvPr>
              <p:cNvSpPr txBox="1"/>
              <p:nvPr/>
            </p:nvSpPr>
            <p:spPr>
              <a:xfrm>
                <a:off x="5130641" y="3357320"/>
                <a:ext cx="3253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>
                  <a:defRPr sz="1600">
                    <a:solidFill>
                      <a:schemeClr val="accent1">
                        <a:lumMod val="50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it-IT" sz="1400" dirty="0"/>
                  <a:t>Mg </a:t>
                </a:r>
                <a:r>
                  <a:rPr lang="it-IT" sz="1400" dirty="0" err="1"/>
                  <a:t>decrease</a:t>
                </a:r>
                <a:r>
                  <a:rPr lang="it-IT" sz="1400" dirty="0"/>
                  <a:t>, Fe </a:t>
                </a:r>
                <a:r>
                  <a:rPr lang="it-IT" sz="1400" dirty="0" err="1"/>
                  <a:t>increase</a:t>
                </a:r>
                <a:endParaRPr lang="en-US" sz="1400" dirty="0"/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7CC1ABC-AB53-39D9-18EA-B181A7F1E810}"/>
                  </a:ext>
                </a:extLst>
              </p:cNvPr>
              <p:cNvSpPr txBox="1"/>
              <p:nvPr/>
            </p:nvSpPr>
            <p:spPr>
              <a:xfrm>
                <a:off x="5430183" y="505385"/>
                <a:ext cx="10832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/>
                  <a:t>Crocidolite</a:t>
                </a:r>
                <a:endParaRPr lang="en-US" sz="1600" dirty="0"/>
              </a:p>
            </p:txBody>
          </p:sp>
          <p:sp>
            <p:nvSpPr>
              <p:cNvPr id="29" name="Rettangolo arrotondato 28"/>
              <p:cNvSpPr/>
              <p:nvPr/>
            </p:nvSpPr>
            <p:spPr>
              <a:xfrm>
                <a:off x="4133359" y="546835"/>
                <a:ext cx="3647780" cy="58224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4978560" y="5998531"/>
                <a:ext cx="1809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Slight increase of Fe(II)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DDFAC64C-FF74-C26B-2225-4CF02679D838}"/>
                  </a:ext>
                </a:extLst>
              </p:cNvPr>
              <p:cNvSpPr txBox="1"/>
              <p:nvPr/>
            </p:nvSpPr>
            <p:spPr>
              <a:xfrm>
                <a:off x="5243825" y="1063218"/>
                <a:ext cx="154426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00" i="1" dirty="0"/>
                  <a:t>Surface </a:t>
                </a:r>
                <a:r>
                  <a:rPr lang="it-IT" sz="1300" i="1" dirty="0" err="1"/>
                  <a:t>composition</a:t>
                </a:r>
                <a:endParaRPr lang="en-US" sz="1300" i="1" dirty="0"/>
              </a:p>
            </p:txBody>
          </p:sp>
          <p:cxnSp>
            <p:nvCxnSpPr>
              <p:cNvPr id="46" name="Connettore 2 45"/>
              <p:cNvCxnSpPr/>
              <p:nvPr/>
            </p:nvCxnSpPr>
            <p:spPr>
              <a:xfrm flipV="1">
                <a:off x="5034282" y="1837825"/>
                <a:ext cx="742459" cy="28329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sellaDiTesto 46"/>
              <p:cNvSpPr txBox="1"/>
              <p:nvPr/>
            </p:nvSpPr>
            <p:spPr>
              <a:xfrm>
                <a:off x="4288374" y="6494699"/>
                <a:ext cx="3291414" cy="33855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i="1" dirty="0"/>
                  <a:t>Dissolution is faster than Fe oxidation</a:t>
                </a:r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307B5C7-25DF-62DB-6597-0594A2453D67}"/>
                  </a:ext>
                </a:extLst>
              </p:cNvPr>
              <p:cNvSpPr txBox="1"/>
              <p:nvPr/>
            </p:nvSpPr>
            <p:spPr>
              <a:xfrm>
                <a:off x="5374021" y="3868988"/>
                <a:ext cx="106381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>
                  <a:defRPr sz="1400" i="1"/>
                </a:lvl1pPr>
              </a:lstStyle>
              <a:p>
                <a:r>
                  <a:rPr lang="it-IT" sz="1300" dirty="0"/>
                  <a:t>Fe </a:t>
                </a:r>
                <a:r>
                  <a:rPr lang="it-IT" sz="1300" dirty="0" err="1"/>
                  <a:t>speciation</a:t>
                </a:r>
                <a:endParaRPr lang="en-US" sz="1300" dirty="0"/>
              </a:p>
            </p:txBody>
          </p:sp>
          <p:sp>
            <p:nvSpPr>
              <p:cNvPr id="34" name="Google Shape;101;p3"/>
              <p:cNvSpPr/>
              <p:nvPr/>
            </p:nvSpPr>
            <p:spPr>
              <a:xfrm>
                <a:off x="5049709" y="741972"/>
                <a:ext cx="2008895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</a:t>
                </a:r>
                <a:r>
                  <a:rPr lang="en-GB" sz="1200" baseline="-25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</a:t>
                </a:r>
                <a:r>
                  <a:rPr lang="en-GB" sz="1200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III</a:t>
                </a:r>
                <a:r>
                  <a:rPr lang="en-GB" sz="1200" baseline="-25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lang="en-GB" sz="12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Fe",Mg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lang="en-GB" sz="1200" baseline="-25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</a:t>
                </a:r>
                <a:r>
                  <a:rPr lang="en-GB" sz="1200" baseline="-25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r>
                  <a:rPr lang="en-GB" sz="1200" baseline="-25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22</a:t>
                </a:r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(0H)</a:t>
                </a:r>
                <a:r>
                  <a:rPr lang="en-GB" sz="1200" baseline="-25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02D6F04F-AE75-E0DA-49E0-002251F06770}"/>
                  </a:ext>
                </a:extLst>
              </p:cNvPr>
              <p:cNvCxnSpPr/>
              <p:nvPr/>
            </p:nvCxnSpPr>
            <p:spPr>
              <a:xfrm>
                <a:off x="6610165" y="2536691"/>
                <a:ext cx="634232" cy="39116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1" name="Grafico 50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5891484"/>
                </p:ext>
              </p:extLst>
            </p:nvPr>
          </p:nvGraphicFramePr>
          <p:xfrm>
            <a:off x="4032838" y="4065762"/>
            <a:ext cx="3722522" cy="19861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468EEC2-7C96-3FA9-7D85-CA71735E3EEC}"/>
              </a:ext>
            </a:extLst>
          </p:cNvPr>
          <p:cNvSpPr txBox="1"/>
          <p:nvPr/>
        </p:nvSpPr>
        <p:spPr>
          <a:xfrm>
            <a:off x="10482419" y="6499206"/>
            <a:ext cx="1557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Pacella et al., 2021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968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766CB9FB-D42E-1A6B-5831-7FFFE276D5AE}"/>
              </a:ext>
            </a:extLst>
          </p:cNvPr>
          <p:cNvGrpSpPr/>
          <p:nvPr/>
        </p:nvGrpSpPr>
        <p:grpSpPr>
          <a:xfrm>
            <a:off x="6413268" y="682289"/>
            <a:ext cx="6234171" cy="6102146"/>
            <a:chOff x="6413268" y="682289"/>
            <a:chExt cx="6234171" cy="6102146"/>
          </a:xfrm>
        </p:grpSpPr>
        <p:grpSp>
          <p:nvGrpSpPr>
            <p:cNvPr id="22" name="Gruppo 21"/>
            <p:cNvGrpSpPr/>
            <p:nvPr/>
          </p:nvGrpSpPr>
          <p:grpSpPr>
            <a:xfrm>
              <a:off x="6413268" y="682289"/>
              <a:ext cx="6234171" cy="5713055"/>
              <a:chOff x="6413268" y="682289"/>
              <a:chExt cx="6234171" cy="5713055"/>
            </a:xfrm>
          </p:grpSpPr>
          <p:grpSp>
            <p:nvGrpSpPr>
              <p:cNvPr id="38" name="Gruppo 37"/>
              <p:cNvGrpSpPr/>
              <p:nvPr/>
            </p:nvGrpSpPr>
            <p:grpSpPr>
              <a:xfrm>
                <a:off x="6413268" y="682289"/>
                <a:ext cx="6234171" cy="5713055"/>
                <a:chOff x="6276451" y="657627"/>
                <a:chExt cx="6234171" cy="5713055"/>
              </a:xfrm>
            </p:grpSpPr>
            <p:grpSp>
              <p:nvGrpSpPr>
                <p:cNvPr id="36" name="Gruppo 35"/>
                <p:cNvGrpSpPr/>
                <p:nvPr/>
              </p:nvGrpSpPr>
              <p:grpSpPr>
                <a:xfrm>
                  <a:off x="7047149" y="657627"/>
                  <a:ext cx="4598986" cy="2647697"/>
                  <a:chOff x="7047149" y="657627"/>
                  <a:chExt cx="4598986" cy="2647697"/>
                </a:xfrm>
              </p:grpSpPr>
              <p:sp>
                <p:nvSpPr>
                  <p:cNvPr id="8" name="CasellaDiTesto 7"/>
                  <p:cNvSpPr txBox="1"/>
                  <p:nvPr/>
                </p:nvSpPr>
                <p:spPr>
                  <a:xfrm>
                    <a:off x="9989912" y="657627"/>
                    <a:ext cx="165622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i="1" dirty="0"/>
                      <a:t>Surface composition</a:t>
                    </a:r>
                  </a:p>
                </p:txBody>
              </p:sp>
              <p:cxnSp>
                <p:nvCxnSpPr>
                  <p:cNvPr id="19" name="Connettore 2 18"/>
                  <p:cNvCxnSpPr/>
                  <p:nvPr/>
                </p:nvCxnSpPr>
                <p:spPr>
                  <a:xfrm>
                    <a:off x="9412393" y="2120626"/>
                    <a:ext cx="956442" cy="3993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nettore 2 20"/>
                  <p:cNvCxnSpPr/>
                  <p:nvPr/>
                </p:nvCxnSpPr>
                <p:spPr>
                  <a:xfrm flipV="1">
                    <a:off x="7324635" y="1279200"/>
                    <a:ext cx="947874" cy="348475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CasellaDiTesto 23"/>
                  <p:cNvSpPr txBox="1"/>
                  <p:nvPr/>
                </p:nvSpPr>
                <p:spPr>
                  <a:xfrm>
                    <a:off x="7047149" y="2997547"/>
                    <a:ext cx="188628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it-IT"/>
                    </a:defPPr>
                    <a:lvl1pPr>
                      <a:defRPr sz="1400"/>
                    </a:lvl1pPr>
                  </a:lstStyle>
                  <a:p>
                    <a:r>
                      <a:rPr lang="en-GB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Increase of surface iron</a:t>
                    </a:r>
                    <a:endParaRPr lang="en-GB" baseline="30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Rettangolo arrotondato 32"/>
                  <p:cNvSpPr/>
                  <p:nvPr/>
                </p:nvSpPr>
                <p:spPr>
                  <a:xfrm>
                    <a:off x="9989912" y="657627"/>
                    <a:ext cx="1656223" cy="307410"/>
                  </a:xfrm>
                  <a:prstGeom prst="round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" name="Gruppo 36"/>
                <p:cNvGrpSpPr/>
                <p:nvPr/>
              </p:nvGrpSpPr>
              <p:grpSpPr>
                <a:xfrm>
                  <a:off x="6276451" y="3667415"/>
                  <a:ext cx="6234171" cy="2703267"/>
                  <a:chOff x="6276451" y="3667415"/>
                  <a:chExt cx="6234171" cy="2703267"/>
                </a:xfrm>
              </p:grpSpPr>
              <p:graphicFrame>
                <p:nvGraphicFramePr>
                  <p:cNvPr id="16" name="Grafico 15">
                    <a:extLst>
                      <a:ext uri="{FF2B5EF4-FFF2-40B4-BE49-F238E27FC236}">
                        <a16:creationId xmlns:a16="http://schemas.microsoft.com/office/drawing/2014/main" id="{00000000-0008-0000-0000-000004000000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2216720"/>
                      </p:ext>
                    </p:extLst>
                  </p:nvPr>
                </p:nvGraphicFramePr>
                <p:xfrm>
                  <a:off x="6276451" y="3667415"/>
                  <a:ext cx="5664011" cy="236948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574176EE-447E-E8EC-2348-9B6F9C528FEB}"/>
                      </a:ext>
                    </a:extLst>
                  </p:cNvPr>
                  <p:cNvSpPr txBox="1"/>
                  <p:nvPr/>
                </p:nvSpPr>
                <p:spPr>
                  <a:xfrm>
                    <a:off x="7047149" y="6062905"/>
                    <a:ext cx="54634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it-IT"/>
                    </a:defPPr>
                    <a:lvl1pPr>
                      <a:defRPr sz="1400"/>
                    </a:lvl1pPr>
                  </a:lstStyle>
                  <a:p>
                    <a:r>
                      <a:rPr lang="it-IT" dirty="0" err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Increase</a:t>
                    </a:r>
                    <a:r>
                      <a:rPr lang="it-IT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of </a:t>
                    </a:r>
                    <a:r>
                      <a:rPr lang="en-GB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Fe(II)-O and Fe(III)-O</a:t>
                    </a:r>
                    <a:endParaRPr lang="en-US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3" name="Connettore 2 22"/>
                  <p:cNvCxnSpPr/>
                  <p:nvPr/>
                </p:nvCxnSpPr>
                <p:spPr>
                  <a:xfrm flipV="1">
                    <a:off x="7212442" y="4746173"/>
                    <a:ext cx="482819" cy="422384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CasellaDiTesto 29"/>
                  <p:cNvSpPr txBox="1"/>
                  <p:nvPr/>
                </p:nvSpPr>
                <p:spPr>
                  <a:xfrm>
                    <a:off x="10511978" y="3804138"/>
                    <a:ext cx="113415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it-IT"/>
                    </a:defPPr>
                    <a:lvl1pPr>
                      <a:defRPr sz="14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GB" dirty="0">
                        <a:solidFill>
                          <a:schemeClr val="tx1"/>
                        </a:solidFill>
                      </a:rPr>
                      <a:t>Fe speciation</a:t>
                    </a:r>
                  </a:p>
                </p:txBody>
              </p:sp>
              <p:sp>
                <p:nvSpPr>
                  <p:cNvPr id="35" name="Rettangolo arrotondato 34"/>
                  <p:cNvSpPr/>
                  <p:nvPr/>
                </p:nvSpPr>
                <p:spPr>
                  <a:xfrm>
                    <a:off x="10389855" y="3783723"/>
                    <a:ext cx="1277300" cy="328475"/>
                  </a:xfrm>
                  <a:prstGeom prst="round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32" name="Connettore 2 31"/>
              <p:cNvCxnSpPr/>
              <p:nvPr/>
            </p:nvCxnSpPr>
            <p:spPr>
              <a:xfrm flipV="1">
                <a:off x="8605078" y="4826285"/>
                <a:ext cx="482819" cy="42238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CasellaDiTesto 5"/>
              <p:cNvSpPr txBox="1"/>
              <p:nvPr/>
            </p:nvSpPr>
            <p:spPr>
              <a:xfrm>
                <a:off x="10897851" y="4480442"/>
                <a:ext cx="129414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Iron dissolved and then precipitated as phosphate</a:t>
                </a:r>
              </a:p>
            </p:txBody>
          </p:sp>
          <p:cxnSp>
            <p:nvCxnSpPr>
              <p:cNvPr id="13" name="Connettore 2 12"/>
              <p:cNvCxnSpPr/>
              <p:nvPr/>
            </p:nvCxnSpPr>
            <p:spPr>
              <a:xfrm>
                <a:off x="11533939" y="5087482"/>
                <a:ext cx="21972" cy="211475"/>
              </a:xfrm>
              <a:prstGeom prst="straightConnector1">
                <a:avLst/>
              </a:prstGeom>
              <a:ln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asellaDiTesto 24"/>
            <p:cNvSpPr txBox="1"/>
            <p:nvPr/>
          </p:nvSpPr>
          <p:spPr>
            <a:xfrm>
              <a:off x="6955363" y="6445881"/>
              <a:ext cx="4582665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600" i="1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Fast dissolution promotes Fe from bulk to the surface</a:t>
              </a:r>
            </a:p>
          </p:txBody>
        </p:sp>
        <p:graphicFrame>
          <p:nvGraphicFramePr>
            <p:cNvPr id="40" name="Grafico 39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4037679"/>
                </p:ext>
              </p:extLst>
            </p:nvPr>
          </p:nvGraphicFramePr>
          <p:xfrm>
            <a:off x="6499217" y="786238"/>
            <a:ext cx="4710508" cy="2421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77608"/>
              </p:ext>
            </p:extLst>
          </p:nvPr>
        </p:nvGraphicFramePr>
        <p:xfrm>
          <a:off x="27847" y="786238"/>
          <a:ext cx="5752868" cy="404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Graph" r:id="rId5" imgW="4131720" imgH="2901600" progId="Origin50.Graph">
                  <p:embed/>
                </p:oleObj>
              </mc:Choice>
              <mc:Fallback>
                <p:oleObj name="Graph" r:id="rId5" imgW="4131720" imgH="2901600" progId="Origin50.Graph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47" y="786238"/>
                        <a:ext cx="5752868" cy="4040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po 40">
            <a:extLst>
              <a:ext uri="{FF2B5EF4-FFF2-40B4-BE49-F238E27FC236}">
                <a16:creationId xmlns:a16="http://schemas.microsoft.com/office/drawing/2014/main" id="{F19349FE-7E24-CCFF-25CA-12F7DAAFB0E8}"/>
              </a:ext>
            </a:extLst>
          </p:cNvPr>
          <p:cNvGrpSpPr/>
          <p:nvPr/>
        </p:nvGrpSpPr>
        <p:grpSpPr>
          <a:xfrm>
            <a:off x="436145" y="5318234"/>
            <a:ext cx="5879110" cy="1296924"/>
            <a:chOff x="436145" y="5318234"/>
            <a:chExt cx="5879110" cy="1296924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967892E-07BC-184F-96D2-E0CA4F9D73CC}"/>
                </a:ext>
              </a:extLst>
            </p:cNvPr>
            <p:cNvSpPr txBox="1"/>
            <p:nvPr/>
          </p:nvSpPr>
          <p:spPr>
            <a:xfrm>
              <a:off x="436145" y="6276604"/>
              <a:ext cx="587911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400" i="1">
                  <a:solidFill>
                    <a:schemeClr val="bg1"/>
                  </a:solidFill>
                </a:defRPr>
              </a:lvl1pPr>
            </a:lstStyle>
            <a:p>
              <a:r>
                <a:rPr lang="it-IT" sz="1600" dirty="0"/>
                <a:t>Promotion of Fe (II) from bulk to the </a:t>
              </a:r>
              <a:r>
                <a:rPr lang="it-IT" sz="1600" dirty="0" err="1"/>
                <a:t>surface</a:t>
              </a:r>
              <a:r>
                <a:rPr lang="it-IT" sz="1600" dirty="0"/>
                <a:t> </a:t>
              </a:r>
              <a:r>
                <a:rPr lang="it-IT" sz="1600" dirty="0" err="1"/>
                <a:t>enhances</a:t>
              </a:r>
              <a:r>
                <a:rPr lang="it-IT" sz="1600" dirty="0"/>
                <a:t> </a:t>
              </a:r>
              <a:r>
                <a:rPr lang="it-IT" sz="1600" baseline="30000" dirty="0"/>
                <a:t>•</a:t>
              </a:r>
              <a:r>
                <a:rPr lang="it-IT" sz="1600" dirty="0"/>
                <a:t>OH </a:t>
              </a:r>
              <a:r>
                <a:rPr lang="it-IT" sz="1600" dirty="0" err="1"/>
                <a:t>reactivity</a:t>
              </a:r>
              <a:endParaRPr lang="en-US" sz="1600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2DBEB8C-994D-777F-60E1-A09D160F4431}"/>
                </a:ext>
              </a:extLst>
            </p:cNvPr>
            <p:cNvSpPr txBox="1"/>
            <p:nvPr/>
          </p:nvSpPr>
          <p:spPr>
            <a:xfrm>
              <a:off x="638356" y="5318234"/>
              <a:ext cx="5107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1400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it-IT" dirty="0" err="1"/>
                <a:t>When</a:t>
              </a:r>
              <a:r>
                <a:rPr lang="it-IT" dirty="0"/>
                <a:t> no Fe(II) </a:t>
              </a:r>
              <a:r>
                <a:rPr lang="it-IT" dirty="0" err="1"/>
                <a:t>is</a:t>
              </a:r>
              <a:r>
                <a:rPr lang="it-IT" dirty="0"/>
                <a:t> </a:t>
              </a:r>
              <a:r>
                <a:rPr lang="it-IT" dirty="0" err="1"/>
                <a:t>avalaible</a:t>
              </a:r>
              <a:r>
                <a:rPr lang="it-IT" dirty="0"/>
                <a:t> (</a:t>
              </a:r>
              <a:r>
                <a:rPr lang="it-IT" dirty="0" err="1"/>
                <a:t>e.g</a:t>
              </a:r>
              <a:r>
                <a:rPr lang="it-IT" dirty="0"/>
                <a:t> in sample </a:t>
              </a:r>
              <a:r>
                <a:rPr lang="it-IT" dirty="0" err="1"/>
                <a:t>oxidized</a:t>
              </a:r>
              <a:r>
                <a:rPr lang="it-IT" dirty="0"/>
                <a:t> </a:t>
              </a:r>
              <a:r>
                <a:rPr lang="it-IT" dirty="0" err="1"/>
                <a:t>at</a:t>
              </a:r>
              <a:r>
                <a:rPr lang="it-IT" dirty="0"/>
                <a:t> 650°C) the </a:t>
              </a:r>
              <a:r>
                <a:rPr lang="it-IT" dirty="0" err="1"/>
                <a:t>reactivity</a:t>
              </a:r>
              <a:r>
                <a:rPr lang="it-IT" dirty="0"/>
                <a:t> </a:t>
              </a:r>
              <a:r>
                <a:rPr lang="it-IT" dirty="0" err="1"/>
                <a:t>does</a:t>
              </a:r>
              <a:r>
                <a:rPr lang="it-IT" dirty="0"/>
                <a:t> </a:t>
              </a:r>
              <a:r>
                <a:rPr lang="it-IT" dirty="0" err="1"/>
                <a:t>not</a:t>
              </a:r>
              <a:r>
                <a:rPr lang="it-IT" dirty="0"/>
                <a:t> </a:t>
              </a:r>
              <a:r>
                <a:rPr lang="it-IT" dirty="0" err="1"/>
                <a:t>increase</a:t>
              </a:r>
              <a:endParaRPr lang="en-US" dirty="0"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2AA3C1-E0FB-0066-D500-FAA29B05FCB9}"/>
              </a:ext>
            </a:extLst>
          </p:cNvPr>
          <p:cNvSpPr txBox="1"/>
          <p:nvPr/>
        </p:nvSpPr>
        <p:spPr>
          <a:xfrm>
            <a:off x="879265" y="1450"/>
            <a:ext cx="1097455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2a. </a:t>
            </a:r>
            <a:r>
              <a:rPr lang="it-IT" sz="2400" b="1" dirty="0" err="1">
                <a:solidFill>
                  <a:schemeClr val="bg1"/>
                </a:solidFill>
              </a:rPr>
              <a:t>Effect</a:t>
            </a:r>
            <a:r>
              <a:rPr lang="it-IT" sz="2400" b="1" dirty="0">
                <a:solidFill>
                  <a:schemeClr val="bg1"/>
                </a:solidFill>
              </a:rPr>
              <a:t> of </a:t>
            </a:r>
            <a:r>
              <a:rPr lang="it-IT" sz="2400" b="1" dirty="0" err="1">
                <a:solidFill>
                  <a:schemeClr val="bg1"/>
                </a:solidFill>
              </a:rPr>
              <a:t>oxidant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environment</a:t>
            </a:r>
            <a:r>
              <a:rPr lang="it-IT" sz="2400" b="1" dirty="0">
                <a:solidFill>
                  <a:schemeClr val="bg1"/>
                </a:solidFill>
              </a:rPr>
              <a:t>: CROCIDOLITE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58427" y="1353486"/>
            <a:ext cx="77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pristine 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072055" y="657627"/>
            <a:ext cx="187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i="1"/>
            </a:lvl1pPr>
          </a:lstStyle>
          <a:p>
            <a:r>
              <a:rPr lang="en-GB" baseline="30000" dirty="0"/>
              <a:t>•</a:t>
            </a:r>
            <a:r>
              <a:rPr lang="en-GB" dirty="0"/>
              <a:t>OH radical generation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1072054" y="646241"/>
            <a:ext cx="1788119" cy="30882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sellaDiTesto 38"/>
          <p:cNvSpPr txBox="1"/>
          <p:nvPr/>
        </p:nvSpPr>
        <p:spPr>
          <a:xfrm>
            <a:off x="7436648" y="3560501"/>
            <a:ext cx="281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Which are the iron ions responsible for the reactivity increase?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2054" y="2427461"/>
            <a:ext cx="27654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Oxidized (only Fe(III))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602C84F-D6C9-AA23-1588-1A2B66C599BE}"/>
              </a:ext>
            </a:extLst>
          </p:cNvPr>
          <p:cNvGrpSpPr/>
          <p:nvPr/>
        </p:nvGrpSpPr>
        <p:grpSpPr>
          <a:xfrm>
            <a:off x="1048846" y="2483632"/>
            <a:ext cx="2880332" cy="1459601"/>
            <a:chOff x="978185" y="2096479"/>
            <a:chExt cx="2660194" cy="1459601"/>
          </a:xfrm>
        </p:grpSpPr>
        <p:sp>
          <p:nvSpPr>
            <p:cNvPr id="2" name="Rettangolo 1"/>
            <p:cNvSpPr/>
            <p:nvPr/>
          </p:nvSpPr>
          <p:spPr>
            <a:xfrm>
              <a:off x="978185" y="2433045"/>
              <a:ext cx="1692788" cy="112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1066739" y="2096479"/>
              <a:ext cx="2571640" cy="321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638356" y="4841631"/>
            <a:ext cx="47995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Increase of the reactivity, mainly in the first hours of incubation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60C2A8F2-6ED8-41E8-76FB-0E94366D0D04}"/>
              </a:ext>
            </a:extLst>
          </p:cNvPr>
          <p:cNvGrpSpPr/>
          <p:nvPr/>
        </p:nvGrpSpPr>
        <p:grpSpPr>
          <a:xfrm>
            <a:off x="879265" y="1913434"/>
            <a:ext cx="5282883" cy="2267630"/>
            <a:chOff x="749047" y="1722818"/>
            <a:chExt cx="4900311" cy="2267630"/>
          </a:xfrm>
        </p:grpSpPr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0252950"/>
                </p:ext>
              </p:extLst>
            </p:nvPr>
          </p:nvGraphicFramePr>
          <p:xfrm>
            <a:off x="3286106" y="2208056"/>
            <a:ext cx="2363252" cy="1782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5" name="Graph" r:id="rId7" imgW="4131720" imgH="2901600" progId="Origin50.Graph">
                    <p:embed/>
                  </p:oleObj>
                </mc:Choice>
                <mc:Fallback>
                  <p:oleObj name="Graph" r:id="rId7" imgW="4131720" imgH="2901600" progId="Origin50.Graph">
                    <p:embed/>
                    <p:pic>
                      <p:nvPicPr>
                        <p:cNvPr id="3" name="Oggetto 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86106" y="2208056"/>
                          <a:ext cx="2363252" cy="17823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E1B5719B-4371-1D20-0B1E-9EAD72A2672F}"/>
                </a:ext>
              </a:extLst>
            </p:cNvPr>
            <p:cNvSpPr/>
            <p:nvPr/>
          </p:nvSpPr>
          <p:spPr>
            <a:xfrm>
              <a:off x="749047" y="1722818"/>
              <a:ext cx="340901" cy="1607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CFEBFC64-45EC-C203-7322-162485DB2790}"/>
                </a:ext>
              </a:extLst>
            </p:cNvPr>
            <p:cNvCxnSpPr>
              <a:cxnSpLocks/>
            </p:cNvCxnSpPr>
            <p:nvPr/>
          </p:nvCxnSpPr>
          <p:spPr>
            <a:xfrm>
              <a:off x="1089948" y="2544622"/>
              <a:ext cx="2215030" cy="539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40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51262"/>
              </p:ext>
            </p:extLst>
          </p:nvPr>
        </p:nvGraphicFramePr>
        <p:xfrm>
          <a:off x="-214095" y="1094024"/>
          <a:ext cx="5791264" cy="406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4095" y="1094024"/>
                        <a:ext cx="5791264" cy="4067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46955"/>
              </p:ext>
            </p:extLst>
          </p:nvPr>
        </p:nvGraphicFramePr>
        <p:xfrm>
          <a:off x="3207916" y="700109"/>
          <a:ext cx="3349893" cy="235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Graph" r:id="rId5" imgW="4131720" imgH="2901600" progId="Origin50.Graph">
                  <p:embed/>
                </p:oleObj>
              </mc:Choice>
              <mc:Fallback>
                <p:oleObj name="Graph" r:id="rId5" imgW="4131720" imgH="2901600" progId="Origin50.Graph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7916" y="700109"/>
                        <a:ext cx="3349893" cy="2352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2AA3C1-E0FB-0066-D500-FAA29B05FCB9}"/>
              </a:ext>
            </a:extLst>
          </p:cNvPr>
          <p:cNvSpPr txBox="1"/>
          <p:nvPr/>
        </p:nvSpPr>
        <p:spPr>
          <a:xfrm>
            <a:off x="879265" y="1450"/>
            <a:ext cx="1097455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2b. </a:t>
            </a:r>
            <a:r>
              <a:rPr lang="it-IT" sz="2400" b="1" dirty="0" err="1">
                <a:solidFill>
                  <a:schemeClr val="bg1"/>
                </a:solidFill>
              </a:rPr>
              <a:t>Effect</a:t>
            </a:r>
            <a:r>
              <a:rPr lang="it-IT" sz="2400" b="1" dirty="0">
                <a:solidFill>
                  <a:schemeClr val="bg1"/>
                </a:solidFill>
              </a:rPr>
              <a:t> of </a:t>
            </a:r>
            <a:r>
              <a:rPr lang="it-IT" sz="2400" b="1" dirty="0" err="1">
                <a:solidFill>
                  <a:schemeClr val="bg1"/>
                </a:solidFill>
              </a:rPr>
              <a:t>oxidant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environment</a:t>
            </a:r>
            <a:r>
              <a:rPr lang="it-IT" sz="2400" b="1" dirty="0">
                <a:solidFill>
                  <a:schemeClr val="bg1"/>
                </a:solidFill>
              </a:rPr>
              <a:t>: TREMOLITE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5487" y="5193512"/>
            <a:ext cx="1832874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sz="1700" dirty="0"/>
              <a:t>Pristine tremolite: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85487" y="6160814"/>
            <a:ext cx="202568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7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Oxidized tremolite: 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146"/>
              </p:ext>
            </p:extLst>
          </p:nvPr>
        </p:nvGraphicFramePr>
        <p:xfrm>
          <a:off x="7939421" y="1649229"/>
          <a:ext cx="3671914" cy="9448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45038">
                  <a:extLst>
                    <a:ext uri="{9D8B030D-6E8A-4147-A177-3AD203B41FA5}">
                      <a16:colId xmlns:a16="http://schemas.microsoft.com/office/drawing/2014/main" val="1131774344"/>
                    </a:ext>
                  </a:extLst>
                </a:gridCol>
                <a:gridCol w="1526876">
                  <a:extLst>
                    <a:ext uri="{9D8B030D-6E8A-4147-A177-3AD203B41FA5}">
                      <a16:colId xmlns:a16="http://schemas.microsoft.com/office/drawing/2014/main" val="1234118626"/>
                    </a:ext>
                  </a:extLst>
                </a:gridCol>
              </a:tblGrid>
              <a:tr h="161695">
                <a:tc>
                  <a:txBody>
                    <a:bodyPr/>
                    <a:lstStyle/>
                    <a:p>
                      <a:r>
                        <a:rPr lang="en-GB" sz="1600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Fe(II)/Fe(III)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57753"/>
                  </a:ext>
                </a:extLst>
              </a:tr>
              <a:tr h="161695">
                <a:tc>
                  <a:txBody>
                    <a:bodyPr/>
                    <a:lstStyle/>
                    <a:p>
                      <a:r>
                        <a:rPr lang="en-GB" sz="1400" dirty="0"/>
                        <a:t>pristine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0.43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870836"/>
                  </a:ext>
                </a:extLst>
              </a:tr>
              <a:tr h="161695">
                <a:tc>
                  <a:txBody>
                    <a:bodyPr/>
                    <a:lstStyle/>
                    <a:p>
                      <a:r>
                        <a:rPr lang="en-GB" sz="1400" dirty="0"/>
                        <a:t>after 24h incubation H</a:t>
                      </a:r>
                      <a:r>
                        <a:rPr lang="en-GB" sz="1400" baseline="-25000" dirty="0"/>
                        <a:t>2</a:t>
                      </a:r>
                      <a:r>
                        <a:rPr lang="en-GB" sz="1400" dirty="0"/>
                        <a:t>O</a:t>
                      </a:r>
                      <a:r>
                        <a:rPr lang="en-GB" sz="14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102697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8069269" y="4905266"/>
            <a:ext cx="341221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sz="1800" dirty="0"/>
              <a:t>Reduction of activity due to iron oxidation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0F9FF1-7A0B-F2FF-B505-750185A1796A}"/>
              </a:ext>
            </a:extLst>
          </p:cNvPr>
          <p:cNvSpPr txBox="1"/>
          <p:nvPr/>
        </p:nvSpPr>
        <p:spPr>
          <a:xfrm>
            <a:off x="7870203" y="2726503"/>
            <a:ext cx="2521139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7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it-IT" dirty="0" err="1"/>
              <a:t>Decrease</a:t>
            </a:r>
            <a:r>
              <a:rPr lang="it-IT" dirty="0"/>
              <a:t>  of  </a:t>
            </a:r>
            <a:r>
              <a:rPr lang="it-IT" dirty="0" err="1"/>
              <a:t>surface</a:t>
            </a:r>
            <a:r>
              <a:rPr lang="it-IT" dirty="0"/>
              <a:t> Fe(II)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7CA889-3F7A-0E80-B590-767834A75A47}"/>
              </a:ext>
            </a:extLst>
          </p:cNvPr>
          <p:cNvSpPr txBox="1"/>
          <p:nvPr/>
        </p:nvSpPr>
        <p:spPr>
          <a:xfrm>
            <a:off x="2255008" y="5174482"/>
            <a:ext cx="432440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decrease of reactivity</a:t>
            </a:r>
            <a:r>
              <a:rPr lang="en-GB" sz="1800" dirty="0"/>
              <a:t> 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after few hours of incubation in H</a:t>
            </a:r>
            <a:r>
              <a:rPr lang="en-GB" sz="17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GB" sz="17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7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64F4D4-D031-6EC0-9762-397E28F16C92}"/>
              </a:ext>
            </a:extLst>
          </p:cNvPr>
          <p:cNvSpPr txBox="1"/>
          <p:nvPr/>
        </p:nvSpPr>
        <p:spPr>
          <a:xfrm>
            <a:off x="2297570" y="6145676"/>
            <a:ext cx="1820691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7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constant reactivity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26FB8F-C0B4-AAC7-4686-E1AA450B5A79}"/>
              </a:ext>
            </a:extLst>
          </p:cNvPr>
          <p:cNvSpPr txBox="1"/>
          <p:nvPr/>
        </p:nvSpPr>
        <p:spPr>
          <a:xfrm>
            <a:off x="1005840" y="2992379"/>
            <a:ext cx="738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pristine</a:t>
            </a:r>
            <a:endParaRPr lang="en-US" sz="1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3CD1AC8-9FA4-BE3C-0D1B-35DE1A881DFB}"/>
              </a:ext>
            </a:extLst>
          </p:cNvPr>
          <p:cNvSpPr txBox="1"/>
          <p:nvPr/>
        </p:nvSpPr>
        <p:spPr>
          <a:xfrm>
            <a:off x="1920240" y="3667972"/>
            <a:ext cx="78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oxidized</a:t>
            </a:r>
            <a:endParaRPr lang="en-US" sz="1400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19AC0B1-8910-8103-4581-3B47F0464590}"/>
              </a:ext>
            </a:extLst>
          </p:cNvPr>
          <p:cNvSpPr/>
          <p:nvPr/>
        </p:nvSpPr>
        <p:spPr>
          <a:xfrm>
            <a:off x="548640" y="2672834"/>
            <a:ext cx="426868" cy="1238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A855695-A3F0-6D93-0A4E-1A3CB1C56D7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005840" y="1876368"/>
            <a:ext cx="2202076" cy="1313660"/>
          </a:xfrm>
          <a:prstGeom prst="straightConnector1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99B0320-3237-A5D4-4445-D2AA4CF09F9A}"/>
              </a:ext>
            </a:extLst>
          </p:cNvPr>
          <p:cNvGrpSpPr/>
          <p:nvPr/>
        </p:nvGrpSpPr>
        <p:grpSpPr>
          <a:xfrm>
            <a:off x="9303705" y="917434"/>
            <a:ext cx="2177519" cy="398512"/>
            <a:chOff x="9243029" y="886901"/>
            <a:chExt cx="2177519" cy="39851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9243029" y="886901"/>
              <a:ext cx="2177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Surface iron distribution</a:t>
              </a:r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B54FF84B-5A04-39C2-930C-56588F56FB18}"/>
                </a:ext>
              </a:extLst>
            </p:cNvPr>
            <p:cNvSpPr/>
            <p:nvPr/>
          </p:nvSpPr>
          <p:spPr>
            <a:xfrm>
              <a:off x="9243029" y="886901"/>
              <a:ext cx="2175275" cy="398512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1364A51-D666-E90B-3AD7-C69E58357B4C}"/>
              </a:ext>
            </a:extLst>
          </p:cNvPr>
          <p:cNvGrpSpPr/>
          <p:nvPr/>
        </p:nvGrpSpPr>
        <p:grpSpPr>
          <a:xfrm>
            <a:off x="899585" y="871584"/>
            <a:ext cx="2135862" cy="379926"/>
            <a:chOff x="1072054" y="575139"/>
            <a:chExt cx="2135862" cy="379926"/>
          </a:xfrm>
        </p:grpSpPr>
        <p:sp>
          <p:nvSpPr>
            <p:cNvPr id="22" name="Rettangolo arrotondato 33">
              <a:extLst>
                <a:ext uri="{FF2B5EF4-FFF2-40B4-BE49-F238E27FC236}">
                  <a16:creationId xmlns:a16="http://schemas.microsoft.com/office/drawing/2014/main" id="{B784B22C-FD8A-8705-83C1-744E2AF59DDF}"/>
                </a:ext>
              </a:extLst>
            </p:cNvPr>
            <p:cNvSpPr/>
            <p:nvPr/>
          </p:nvSpPr>
          <p:spPr>
            <a:xfrm>
              <a:off x="1072054" y="575139"/>
              <a:ext cx="2106276" cy="379926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52779712-6B54-B80B-040A-195DDE062F81}"/>
                </a:ext>
              </a:extLst>
            </p:cNvPr>
            <p:cNvSpPr txBox="1"/>
            <p:nvPr/>
          </p:nvSpPr>
          <p:spPr>
            <a:xfrm>
              <a:off x="1101640" y="595825"/>
              <a:ext cx="21062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i="1" baseline="30000" dirty="0"/>
                <a:t>•</a:t>
              </a:r>
              <a:r>
                <a:rPr lang="en-GB" sz="1600" i="1" dirty="0"/>
                <a:t>OH radical generation</a:t>
              </a:r>
            </a:p>
          </p:txBody>
        </p:sp>
      </p:grp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376390A-7084-B176-F58A-660908C26B67}"/>
              </a:ext>
            </a:extLst>
          </p:cNvPr>
          <p:cNvCxnSpPr>
            <a:cxnSpLocks/>
          </p:cNvCxnSpPr>
          <p:nvPr/>
        </p:nvCxnSpPr>
        <p:spPr>
          <a:xfrm>
            <a:off x="7017910" y="917434"/>
            <a:ext cx="44830" cy="5076524"/>
          </a:xfrm>
          <a:prstGeom prst="line">
            <a:avLst/>
          </a:prstGeom>
          <a:ln w="190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390E96-2762-FAA5-3B1D-BDA28A9B4288}"/>
              </a:ext>
            </a:extLst>
          </p:cNvPr>
          <p:cNvSpPr txBox="1"/>
          <p:nvPr/>
        </p:nvSpPr>
        <p:spPr>
          <a:xfrm>
            <a:off x="7894991" y="3592889"/>
            <a:ext cx="351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Fe(II) + H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   </a:t>
            </a:r>
            <a:r>
              <a:rPr lang="it-IT" dirty="0">
                <a:sym typeface="Wingdings" panose="05000000000000000000" pitchFamily="2" charset="2"/>
              </a:rPr>
              <a:t>  </a:t>
            </a:r>
            <a:r>
              <a:rPr lang="it-IT" dirty="0"/>
              <a:t>Fe(III) + OH</a:t>
            </a:r>
            <a:r>
              <a:rPr lang="it-IT" baseline="30000" dirty="0"/>
              <a:t>-</a:t>
            </a:r>
            <a:r>
              <a:rPr lang="it-IT" dirty="0"/>
              <a:t> + </a:t>
            </a:r>
            <a:r>
              <a:rPr lang="it-IT" baseline="30000" dirty="0"/>
              <a:t>•</a:t>
            </a:r>
            <a:r>
              <a:rPr lang="it-IT" dirty="0"/>
              <a:t>OH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9C086A-AA88-0973-52DF-FE2DD598B67B}"/>
              </a:ext>
            </a:extLst>
          </p:cNvPr>
          <p:cNvSpPr txBox="1"/>
          <p:nvPr/>
        </p:nvSpPr>
        <p:spPr>
          <a:xfrm>
            <a:off x="9740555" y="3911600"/>
            <a:ext cx="18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(Fenton reaction)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561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BF0DE52-F630-D040-C4EB-407C12369F39}"/>
              </a:ext>
            </a:extLst>
          </p:cNvPr>
          <p:cNvSpPr/>
          <p:nvPr/>
        </p:nvSpPr>
        <p:spPr>
          <a:xfrm>
            <a:off x="876445" y="879765"/>
            <a:ext cx="10098747" cy="5429589"/>
          </a:xfrm>
          <a:prstGeom prst="rect">
            <a:avLst/>
          </a:prstGeom>
          <a:gradFill flip="none" rotWithShape="1">
            <a:gsLst>
              <a:gs pos="5000">
                <a:schemeClr val="bg1">
                  <a:lumMod val="85000"/>
                </a:schemeClr>
              </a:gs>
              <a:gs pos="44000">
                <a:schemeClr val="bg1"/>
              </a:gs>
              <a:gs pos="98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994054" y="1019974"/>
            <a:ext cx="678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induces remarkable changes in surface reactivity 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E0DC1B-540A-1E15-FEC6-040DEAB84295}"/>
              </a:ext>
            </a:extLst>
          </p:cNvPr>
          <p:cNvSpPr txBox="1"/>
          <p:nvPr/>
        </p:nvSpPr>
        <p:spPr>
          <a:xfrm>
            <a:off x="725214" y="-16849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/>
              <a:t>Conclusion</a:t>
            </a:r>
            <a:endParaRPr lang="en-US" sz="36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0A61C5B-9E1C-F778-50D9-F68E7EBCAC6A}"/>
              </a:ext>
            </a:extLst>
          </p:cNvPr>
          <p:cNvGrpSpPr/>
          <p:nvPr/>
        </p:nvGrpSpPr>
        <p:grpSpPr>
          <a:xfrm>
            <a:off x="1545028" y="1863818"/>
            <a:ext cx="8962872" cy="923330"/>
            <a:chOff x="1481608" y="2973248"/>
            <a:chExt cx="8962872" cy="923330"/>
          </a:xfrm>
        </p:grpSpPr>
        <p:sp>
          <p:nvSpPr>
            <p:cNvPr id="7" name="CasellaDiTesto 6"/>
            <p:cNvSpPr txBox="1"/>
            <p:nvPr/>
          </p:nvSpPr>
          <p:spPr>
            <a:xfrm>
              <a:off x="4100084" y="2973248"/>
              <a:ext cx="332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increase of cation release to maintain charge balance at the surface</a:t>
              </a:r>
              <a:endParaRPr lang="en-GB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481608" y="3197991"/>
              <a:ext cx="369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>
                      <a:lumMod val="75000"/>
                    </a:schemeClr>
                  </a:solidFill>
                </a:rPr>
                <a:t>Fe(II) oxidation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D6528BB-2256-2FB5-49C3-2430C44A2F50}"/>
                </a:ext>
              </a:extLst>
            </p:cNvPr>
            <p:cNvSpPr txBox="1"/>
            <p:nvPr/>
          </p:nvSpPr>
          <p:spPr>
            <a:xfrm>
              <a:off x="8046720" y="3132681"/>
              <a:ext cx="2397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accent5">
                      <a:lumMod val="75000"/>
                    </a:schemeClr>
                  </a:solidFill>
                </a:rPr>
                <a:t>erosion of the surface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371E5539-6B2E-42F6-1718-7E24BEB5FF61}"/>
                </a:ext>
              </a:extLst>
            </p:cNvPr>
            <p:cNvCxnSpPr/>
            <p:nvPr/>
          </p:nvCxnSpPr>
          <p:spPr>
            <a:xfrm>
              <a:off x="3235849" y="3429000"/>
              <a:ext cx="6314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E2CC2C13-75C7-28DA-5388-01A08FFC77BB}"/>
                </a:ext>
              </a:extLst>
            </p:cNvPr>
            <p:cNvCxnSpPr/>
            <p:nvPr/>
          </p:nvCxnSpPr>
          <p:spPr>
            <a:xfrm>
              <a:off x="7292143" y="3317347"/>
              <a:ext cx="6314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7DE5D354-87F9-B131-E820-00ECFD29E233}"/>
              </a:ext>
            </a:extLst>
          </p:cNvPr>
          <p:cNvGrpSpPr/>
          <p:nvPr/>
        </p:nvGrpSpPr>
        <p:grpSpPr>
          <a:xfrm>
            <a:off x="4178084" y="2392583"/>
            <a:ext cx="5837071" cy="2317265"/>
            <a:chOff x="4428890" y="2454696"/>
            <a:chExt cx="5837071" cy="2317265"/>
          </a:xfrm>
        </p:grpSpPr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F9B640A1-2E7A-1FF7-D31C-EF3D280A5223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9395209" y="2454696"/>
              <a:ext cx="44083" cy="204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458A13A-C000-B342-648E-6F27C161FF8E}"/>
                </a:ext>
              </a:extLst>
            </p:cNvPr>
            <p:cNvSpPr txBox="1"/>
            <p:nvPr/>
          </p:nvSpPr>
          <p:spPr>
            <a:xfrm>
              <a:off x="4437232" y="3231276"/>
              <a:ext cx="3516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GB" dirty="0">
                  <a:solidFill>
                    <a:schemeClr val="accent5">
                      <a:lumMod val="75000"/>
                    </a:schemeClr>
                  </a:solidFill>
                </a:rPr>
                <a:t>reactivity increases by the exposure of fresh ions from the bulk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9FD9B5B-5AC9-AC79-2ABE-1019C407F53D}"/>
                </a:ext>
              </a:extLst>
            </p:cNvPr>
            <p:cNvSpPr txBox="1"/>
            <p:nvPr/>
          </p:nvSpPr>
          <p:spPr>
            <a:xfrm>
              <a:off x="8612623" y="4129313"/>
              <a:ext cx="165333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>
                  <a:solidFill>
                    <a:schemeClr val="accent5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n-GB" dirty="0">
                  <a:solidFill>
                    <a:schemeClr val="accent5">
                      <a:lumMod val="75000"/>
                    </a:schemeClr>
                  </a:solidFill>
                </a:rPr>
                <a:t>iron-poor </a:t>
              </a: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</a:rPr>
                <a:t>fibers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7AF1FB-08F9-C58B-E4EA-4766E06494A9}"/>
                </a:ext>
              </a:extLst>
            </p:cNvPr>
            <p:cNvSpPr txBox="1"/>
            <p:nvPr/>
          </p:nvSpPr>
          <p:spPr>
            <a:xfrm>
              <a:off x="8612623" y="3324886"/>
              <a:ext cx="15651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accent5">
                      <a:lumMod val="75000"/>
                    </a:schemeClr>
                  </a:solidFill>
                </a:rPr>
                <a:t>iron-rich</a:t>
              </a:r>
              <a:r>
                <a:rPr lang="it-IT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accent5">
                      <a:lumMod val="75000"/>
                    </a:schemeClr>
                  </a:solidFill>
                </a:rPr>
                <a:t>fibers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3E7F73EC-3A25-08FE-7459-76848C352344}"/>
                </a:ext>
              </a:extLst>
            </p:cNvPr>
            <p:cNvCxnSpPr/>
            <p:nvPr/>
          </p:nvCxnSpPr>
          <p:spPr>
            <a:xfrm flipH="1">
              <a:off x="7638336" y="3554441"/>
              <a:ext cx="792231" cy="0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3C3C207-17B7-778A-C3A5-E90E267F393A}"/>
                </a:ext>
              </a:extLst>
            </p:cNvPr>
            <p:cNvSpPr txBox="1"/>
            <p:nvPr/>
          </p:nvSpPr>
          <p:spPr>
            <a:xfrm>
              <a:off x="4428890" y="4125630"/>
              <a:ext cx="38525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surface erosion does not expose enough ions to restore the reactivity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A8FBB727-86E7-E8CA-E150-D52F045D0F66}"/>
                </a:ext>
              </a:extLst>
            </p:cNvPr>
            <p:cNvCxnSpPr/>
            <p:nvPr/>
          </p:nvCxnSpPr>
          <p:spPr>
            <a:xfrm flipH="1">
              <a:off x="7681084" y="4396436"/>
              <a:ext cx="792231" cy="0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AA5A39D-FC00-95F1-6225-24DA9B66E24A}"/>
              </a:ext>
            </a:extLst>
          </p:cNvPr>
          <p:cNvSpPr txBox="1"/>
          <p:nvPr/>
        </p:nvSpPr>
        <p:spPr>
          <a:xfrm>
            <a:off x="1144776" y="5176318"/>
            <a:ext cx="649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asbestos maintain a significant ability to generate free radicals</a:t>
            </a:r>
            <a:endParaRPr lang="en-US" dirty="0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184AB17-A99C-C654-20E2-48B2E6545E23}"/>
              </a:ext>
            </a:extLst>
          </p:cNvPr>
          <p:cNvCxnSpPr>
            <a:cxnSpLocks/>
          </p:cNvCxnSpPr>
          <p:nvPr/>
        </p:nvCxnSpPr>
        <p:spPr>
          <a:xfrm>
            <a:off x="823723" y="769863"/>
            <a:ext cx="0" cy="4574297"/>
          </a:xfrm>
          <a:prstGeom prst="line">
            <a:avLst/>
          </a:prstGeom>
          <a:ln w="190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E1913842-7636-6489-38C9-C621C9BD819C}"/>
              </a:ext>
            </a:extLst>
          </p:cNvPr>
          <p:cNvCxnSpPr>
            <a:cxnSpLocks/>
          </p:cNvCxnSpPr>
          <p:nvPr/>
        </p:nvCxnSpPr>
        <p:spPr>
          <a:xfrm>
            <a:off x="11095483" y="1838481"/>
            <a:ext cx="0" cy="4574297"/>
          </a:xfrm>
          <a:prstGeom prst="line">
            <a:avLst/>
          </a:prstGeom>
          <a:ln w="190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3317367-C5F5-BEBA-2782-7CB2ACCF646B}"/>
              </a:ext>
            </a:extLst>
          </p:cNvPr>
          <p:cNvCxnSpPr/>
          <p:nvPr/>
        </p:nvCxnSpPr>
        <p:spPr>
          <a:xfrm>
            <a:off x="793243" y="769863"/>
            <a:ext cx="7479395" cy="0"/>
          </a:xfrm>
          <a:prstGeom prst="line">
            <a:avLst/>
          </a:prstGeom>
          <a:ln w="190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7D388B63-651B-DC2B-103A-DAFECB129D54}"/>
              </a:ext>
            </a:extLst>
          </p:cNvPr>
          <p:cNvCxnSpPr/>
          <p:nvPr/>
        </p:nvCxnSpPr>
        <p:spPr>
          <a:xfrm>
            <a:off x="3583687" y="6410481"/>
            <a:ext cx="7479395" cy="0"/>
          </a:xfrm>
          <a:prstGeom prst="line">
            <a:avLst/>
          </a:prstGeom>
          <a:ln w="190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6CFDE-7567-ABE4-C078-AC0346E288B4}"/>
              </a:ext>
            </a:extLst>
          </p:cNvPr>
          <p:cNvSpPr txBox="1"/>
          <p:nvPr/>
        </p:nvSpPr>
        <p:spPr>
          <a:xfrm>
            <a:off x="9541288" y="373643"/>
            <a:ext cx="222150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Thank </a:t>
            </a:r>
            <a:r>
              <a:rPr lang="it-IT" sz="3600" dirty="0" err="1">
                <a:solidFill>
                  <a:schemeClr val="bg1"/>
                </a:solidFill>
              </a:rPr>
              <a:t>you</a:t>
            </a:r>
            <a:r>
              <a:rPr lang="it-IT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Widescreen</PresentationFormat>
  <Paragraphs>117</Paragraphs>
  <Slides>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di Office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Maura Tomatis</dc:creator>
  <cp:lastModifiedBy>Maura Tomatis</cp:lastModifiedBy>
  <cp:revision>118</cp:revision>
  <dcterms:created xsi:type="dcterms:W3CDTF">2022-05-17T08:34:18Z</dcterms:created>
  <dcterms:modified xsi:type="dcterms:W3CDTF">2022-05-23T18:50:39Z</dcterms:modified>
</cp:coreProperties>
</file>